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2" r:id="rId1"/>
  </p:sldMasterIdLst>
  <p:notesMasterIdLst>
    <p:notesMasterId r:id="rId23"/>
  </p:notesMasterIdLst>
  <p:sldIdLst>
    <p:sldId id="256" r:id="rId2"/>
    <p:sldId id="257" r:id="rId3"/>
    <p:sldId id="271" r:id="rId4"/>
    <p:sldId id="268" r:id="rId5"/>
    <p:sldId id="265" r:id="rId6"/>
    <p:sldId id="266" r:id="rId7"/>
    <p:sldId id="267" r:id="rId8"/>
    <p:sldId id="259" r:id="rId9"/>
    <p:sldId id="269" r:id="rId10"/>
    <p:sldId id="270" r:id="rId11"/>
    <p:sldId id="260" r:id="rId12"/>
    <p:sldId id="261" r:id="rId13"/>
    <p:sldId id="262" r:id="rId14"/>
    <p:sldId id="264" r:id="rId15"/>
    <p:sldId id="263" r:id="rId16"/>
    <p:sldId id="272" r:id="rId17"/>
    <p:sldId id="273" r:id="rId18"/>
    <p:sldId id="276" r:id="rId19"/>
    <p:sldId id="274" r:id="rId20"/>
    <p:sldId id="275" r:id="rId21"/>
    <p:sldId id="258" r:id="rId22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4572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9144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13716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8288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65325" autoAdjust="0"/>
  </p:normalViewPr>
  <p:slideViewPr>
    <p:cSldViewPr>
      <p:cViewPr varScale="1">
        <p:scale>
          <a:sx n="72" d="100"/>
          <a:sy n="72" d="100"/>
        </p:scale>
        <p:origin x="-211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15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6D979C-6CDC-4C22-9F0D-CDB89CF792FD}" type="datetimeFigureOut">
              <a:rPr lang="sv-SE" smtClean="0"/>
              <a:t>2011-10-02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C1C784-466F-4ABA-A6E5-D6D202D2861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91644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ickr.com/photos/craftydame/4383720879/sizes/l/in/photostream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code.google.com/p/zxin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Dalvik_(software)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sdk/installing.html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etbrains.com/idea/free_java_ide.html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wiki.jetbrains.net/intellij/Developing_applications_for_Android_in_IntelliJ_IDEA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ickr.com/photos/stuckincustoms/3946279121/sizes/l/in/photostream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1C784-466F-4ABA-A6E5-D6D202D28610}" type="slidenum">
              <a:rPr lang="sv-SE" smtClean="0"/>
              <a:t>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942162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Primarily</a:t>
            </a:r>
            <a:r>
              <a:rPr lang="sv-SE" baseline="0" dirty="0" smtClean="0"/>
              <a:t> Xml based but can be defined from code too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1C784-466F-4ABA-A6E5-D6D202D28610}" type="slidenum">
              <a:rPr lang="sv-SE" smtClean="0"/>
              <a:t>10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052127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Priority: Visible</a:t>
            </a:r>
            <a:r>
              <a:rPr lang="sv-SE" baseline="0" dirty="0" smtClean="0"/>
              <a:t> (activity)</a:t>
            </a:r>
            <a:r>
              <a:rPr lang="sv-SE" dirty="0" smtClean="0"/>
              <a:t>, services,</a:t>
            </a:r>
            <a:r>
              <a:rPr lang="sv-SE" baseline="0" dirty="0" smtClean="0"/>
              <a:t> background (activity w/o service)</a:t>
            </a:r>
          </a:p>
          <a:p>
            <a:r>
              <a:rPr lang="sv-SE" baseline="0" dirty="0" smtClean="0"/>
              <a:t>Possible to save ui state</a:t>
            </a:r>
          </a:p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1C784-466F-4ABA-A6E5-D6D202D28610}" type="slidenum">
              <a:rPr lang="sv-SE" smtClean="0"/>
              <a:t>11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778169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Message passing within</a:t>
            </a:r>
            <a:r>
              <a:rPr lang="sv-SE" baseline="0" dirty="0" smtClean="0"/>
              <a:t> &amp; between applications</a:t>
            </a:r>
          </a:p>
          <a:p>
            <a:r>
              <a:rPr lang="sv-SE" dirty="0" smtClean="0"/>
              <a:t>Start activity/</a:t>
            </a:r>
            <a:r>
              <a:rPr lang="sv-SE" baseline="0" dirty="0" smtClean="0"/>
              <a:t>service to perform and action or broadcast event or start a activity/server</a:t>
            </a:r>
          </a:p>
          <a:p>
            <a:r>
              <a:rPr lang="sv-SE" baseline="0" dirty="0" smtClean="0"/>
              <a:t>Startactivity / </a:t>
            </a:r>
            <a:r>
              <a:rPr lang="sv-SE" baseline="0" dirty="0" smtClean="0"/>
              <a:t>startactivityforresult for activites </a:t>
            </a:r>
            <a:endParaRPr lang="sv-SE" baseline="0" dirty="0" smtClean="0"/>
          </a:p>
          <a:p>
            <a:r>
              <a:rPr lang="sv-SE" baseline="0" dirty="0" smtClean="0"/>
              <a:t>Onactivityresult callback</a:t>
            </a:r>
          </a:p>
          <a:p>
            <a:endParaRPr lang="sv-SE" baseline="0" dirty="0" smtClean="0"/>
          </a:p>
          <a:p>
            <a:r>
              <a:rPr lang="sv-SE" dirty="0" smtClean="0">
                <a:hlinkClick r:id="rId3"/>
              </a:rPr>
              <a:t>http://www.flickr.com/photos/craftydame/4383720879/sizes/l/in/photostream/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1C784-466F-4ABA-A6E5-D6D202D28610}" type="slidenum">
              <a:rPr lang="sv-SE" smtClean="0"/>
              <a:t>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802090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From MainActivity</a:t>
            </a:r>
            <a:r>
              <a:rPr lang="sv-SE" baseline="0" dirty="0" smtClean="0"/>
              <a:t> start the activity FooActivity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1C784-466F-4ABA-A6E5-D6D202D28610}" type="slidenum">
              <a:rPr lang="sv-SE" smtClean="0"/>
              <a:t>13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757160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Starts</a:t>
            </a:r>
            <a:r>
              <a:rPr lang="sv-SE" baseline="0" dirty="0" smtClean="0"/>
              <a:t> the camera application and should return the uri to a image if one has been captured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1C784-466F-4ABA-A6E5-D6D202D28610}" type="slidenum">
              <a:rPr lang="sv-SE" smtClean="0"/>
              <a:t>14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528318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>
                <a:hlinkClick r:id="rId3"/>
              </a:rPr>
              <a:t>http://code.google.com/p/zxing/</a:t>
            </a:r>
            <a:r>
              <a:rPr lang="sv-SE" dirty="0" smtClean="0"/>
              <a:t> </a:t>
            </a:r>
          </a:p>
          <a:p>
            <a:r>
              <a:rPr lang="sv-SE" smtClean="0"/>
              <a:t>Scans</a:t>
            </a:r>
            <a:r>
              <a:rPr lang="sv-SE" baseline="0" smtClean="0"/>
              <a:t> QR codes, regular barcodes etc</a:t>
            </a:r>
            <a:endParaRPr lang="sv-SE" dirty="0" smtClean="0"/>
          </a:p>
          <a:p>
            <a:r>
              <a:rPr lang="sv-SE" dirty="0" smtClean="0"/>
              <a:t>Returns a scanned barcode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1C784-466F-4ABA-A6E5-D6D202D28610}" type="slidenum">
              <a:rPr lang="sv-SE" smtClean="0"/>
              <a:t>15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176577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IntentService,</a:t>
            </a:r>
            <a:r>
              <a:rPr lang="sv-SE" baseline="0" dirty="0" smtClean="0"/>
              <a:t> (async) backend work</a:t>
            </a:r>
          </a:p>
          <a:p>
            <a:endParaRPr lang="sv-SE" baseline="0" dirty="0" smtClean="0"/>
          </a:p>
          <a:p>
            <a:r>
              <a:rPr lang="sv-SE" baseline="0" dirty="0" smtClean="0"/>
              <a:t>StartService with intent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1C784-466F-4ABA-A6E5-D6D202D28610}" type="slidenum">
              <a:rPr lang="sv-SE" smtClean="0"/>
              <a:t>16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309678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1C784-466F-4ABA-A6E5-D6D202D28610}" type="slidenum">
              <a:rPr lang="sv-SE" smtClean="0"/>
              <a:t>17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296525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Publisher exposes an activty</a:t>
            </a:r>
            <a:r>
              <a:rPr lang="sv-SE" baseline="0" dirty="0" smtClean="0"/>
              <a:t> that can only be reached by sending a specific intent</a:t>
            </a:r>
          </a:p>
          <a:p>
            <a:endParaRPr lang="sv-SE" baseline="0" dirty="0" smtClean="0"/>
          </a:p>
          <a:p>
            <a:r>
              <a:rPr lang="sv-SE" baseline="0" dirty="0" smtClean="0"/>
              <a:t>User app can call intent publisher exposes, unknown intent &amp; intent to start the camera activity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1C784-466F-4ABA-A6E5-D6D202D28610}" type="slidenum">
              <a:rPr lang="sv-SE" smtClean="0"/>
              <a:t>18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682630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2 activites</a:t>
            </a:r>
          </a:p>
          <a:p>
            <a:r>
              <a:rPr lang="sv-SE" dirty="0" smtClean="0"/>
              <a:t>StartupActivity</a:t>
            </a:r>
            <a:r>
              <a:rPr lang="sv-SE" baseline="0" dirty="0" smtClean="0"/>
              <a:t> &amp; PublisherActivity</a:t>
            </a:r>
          </a:p>
          <a:p>
            <a:r>
              <a:rPr lang="sv-SE" baseline="0" dirty="0" smtClean="0"/>
              <a:t>PubliserActivity can only be reached by sending the DEMO intent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1C784-466F-4ABA-A6E5-D6D202D28610}" type="slidenum">
              <a:rPr lang="sv-SE" smtClean="0"/>
              <a:t>19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299997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Linux based (kernel)</a:t>
            </a:r>
            <a:endParaRPr lang="sv-SE" dirty="0" smtClean="0"/>
          </a:p>
          <a:p>
            <a:r>
              <a:rPr lang="sv-SE" dirty="0" smtClean="0"/>
              <a:t>Ow</a:t>
            </a:r>
            <a:r>
              <a:rPr lang="sv-SE" baseline="0" dirty="0" smtClean="0"/>
              <a:t>n </a:t>
            </a:r>
            <a:r>
              <a:rPr lang="sv-SE" baseline="0" dirty="0" smtClean="0"/>
              <a:t>UI toolkit, shares some parts of the framwork api with suns jre</a:t>
            </a:r>
          </a:p>
          <a:p>
            <a:r>
              <a:rPr lang="sv-SE" baseline="0" dirty="0" smtClean="0"/>
              <a:t>SDK Free (Win, Mac, Linux), device debugging free, Market account $25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1C784-466F-4ABA-A6E5-D6D202D28610}" type="slidenum">
              <a:rPr lang="sv-SE" smtClean="0"/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338773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One Activity</a:t>
            </a:r>
          </a:p>
          <a:p>
            <a:endParaRPr lang="sv-SE" dirty="0" smtClean="0"/>
          </a:p>
          <a:p>
            <a:r>
              <a:rPr lang="sv-SE" dirty="0" smtClean="0"/>
              <a:t>4</a:t>
            </a:r>
            <a:r>
              <a:rPr lang="sv-SE" baseline="0" dirty="0" smtClean="0"/>
              <a:t> buttons, send intent that publisher responds to, take a picture, send an intent that crashes the app, and check if intent is published to avoid crashing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1C784-466F-4ABA-A6E5-D6D202D28610}" type="slidenum">
              <a:rPr lang="sv-SE" smtClean="0"/>
              <a:t>20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591002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Example projects with repo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1C784-466F-4ABA-A6E5-D6D202D28610}" type="slidenum">
              <a:rPr lang="sv-SE" smtClean="0"/>
              <a:t>21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415585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dirty="0" smtClean="0"/>
              <a:t>’Open Source’ (AOSP,</a:t>
            </a:r>
            <a:r>
              <a:rPr lang="sv-SE" baseline="0" dirty="0" smtClean="0"/>
              <a:t> Android Open Source Project)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baseline="0" dirty="0" smtClean="0"/>
              <a:t>Core functionality, telephone, sms, email, contacts. No google apps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baseline="0" dirty="0" smtClean="0"/>
              <a:t>Google apps (market, gmail etc) requires contract with google</a:t>
            </a:r>
            <a:endParaRPr lang="sv-SE" dirty="0" smtClean="0"/>
          </a:p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1C784-466F-4ABA-A6E5-D6D202D28610}" type="slidenum">
              <a:rPr lang="sv-SE" smtClean="0"/>
              <a:t>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144830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Open</a:t>
            </a:r>
            <a:r>
              <a:rPr lang="sv-SE" baseline="0" dirty="0" smtClean="0"/>
              <a:t> Source java virtual machine designed for ’compact systems’</a:t>
            </a:r>
            <a:endParaRPr lang="sv-SE" dirty="0" smtClean="0"/>
          </a:p>
          <a:p>
            <a:r>
              <a:rPr lang="sv-SE" dirty="0" smtClean="0">
                <a:hlinkClick r:id="rId3"/>
              </a:rPr>
              <a:t>http://en.wikipedia.org/wiki/Dalvik_(software)</a:t>
            </a:r>
            <a:endParaRPr lang="sv-SE" dirty="0" smtClean="0"/>
          </a:p>
          <a:p>
            <a:r>
              <a:rPr lang="sv-SE" dirty="0" smtClean="0"/>
              <a:t>Compatible</a:t>
            </a:r>
            <a:r>
              <a:rPr lang="sv-SE" baseline="0" dirty="0" smtClean="0"/>
              <a:t> with most java libraries</a:t>
            </a:r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1C784-466F-4ABA-A6E5-D6D202D28610}" type="slidenum">
              <a:rPr lang="sv-SE" smtClean="0"/>
              <a:t>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849671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Recommended</a:t>
            </a:r>
            <a:r>
              <a:rPr lang="sv-SE" baseline="0" dirty="0" smtClean="0"/>
              <a:t> plattform from google</a:t>
            </a:r>
            <a:endParaRPr lang="sv-SE" dirty="0" smtClean="0"/>
          </a:p>
          <a:p>
            <a:r>
              <a:rPr lang="sv-SE" dirty="0" smtClean="0">
                <a:hlinkClick r:id="rId3"/>
              </a:rPr>
              <a:t>http://developer.android.com/sdk/installing.html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1C784-466F-4ABA-A6E5-D6D202D28610}" type="slidenum">
              <a:rPr lang="sv-SE" smtClean="0"/>
              <a:t>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679217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Community</a:t>
            </a:r>
            <a:r>
              <a:rPr lang="sv-SE" baseline="0" dirty="0" smtClean="0"/>
              <a:t> edition free, by jetbrains</a:t>
            </a:r>
          </a:p>
          <a:p>
            <a:endParaRPr lang="sv-SE" baseline="0" dirty="0" smtClean="0"/>
          </a:p>
          <a:p>
            <a:r>
              <a:rPr lang="sv-SE" dirty="0" smtClean="0">
                <a:hlinkClick r:id="rId3"/>
              </a:rPr>
              <a:t>http://www.jetbrains.com/idea/free_java_ide.html</a:t>
            </a:r>
            <a:endParaRPr lang="sv-SE" dirty="0" smtClean="0"/>
          </a:p>
          <a:p>
            <a:r>
              <a:rPr lang="sv-SE" dirty="0" smtClean="0">
                <a:hlinkClick r:id="rId4"/>
              </a:rPr>
              <a:t>http://wiki.jetbrains.net/intellij/Developing_applications_for_Android_in_IntelliJ_IDEA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1C784-466F-4ABA-A6E5-D6D202D28610}" type="slidenum">
              <a:rPr lang="sv-SE" smtClean="0"/>
              <a:t>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66980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C,C++,</a:t>
            </a:r>
            <a:r>
              <a:rPr lang="sv-SE" baseline="0" dirty="0" smtClean="0"/>
              <a:t> Asm</a:t>
            </a:r>
          </a:p>
          <a:p>
            <a:r>
              <a:rPr lang="sv-SE" baseline="0" dirty="0" smtClean="0"/>
              <a:t>Most things possible, designed for high performace opengl apps, codecs and other things</a:t>
            </a:r>
          </a:p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1C784-466F-4ABA-A6E5-D6D202D28610}" type="slidenum">
              <a:rPr lang="sv-SE" smtClean="0"/>
              <a:t>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064828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Presentation layer,</a:t>
            </a:r>
            <a:r>
              <a:rPr lang="sv-SE" baseline="0" dirty="0" smtClean="0"/>
              <a:t> uses a view to define a </a:t>
            </a:r>
            <a:r>
              <a:rPr lang="sv-SE" baseline="0" dirty="0" smtClean="0"/>
              <a:t>layout</a:t>
            </a:r>
            <a:endParaRPr lang="sv-SE" baseline="0" dirty="0" smtClean="0"/>
          </a:p>
          <a:p>
            <a:endParaRPr lang="sv-SE" baseline="0" dirty="0" smtClean="0"/>
          </a:p>
          <a:p>
            <a:r>
              <a:rPr lang="sv-SE" dirty="0" smtClean="0">
                <a:hlinkClick r:id="rId3"/>
              </a:rPr>
              <a:t>http://www.flickr.com/photos/stuckincustoms/3946279121/sizes/l/in/photostream/</a:t>
            </a:r>
            <a:endParaRPr lang="sv-SE" baseline="0" dirty="0" smtClean="0"/>
          </a:p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1C784-466F-4ABA-A6E5-D6D202D28610}" type="slidenum">
              <a:rPr lang="sv-SE" smtClean="0"/>
              <a:t>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058792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Stackbased</a:t>
            </a:r>
            <a:endParaRPr lang="sv-SE" baseline="0" dirty="0" smtClean="0"/>
          </a:p>
          <a:p>
            <a:r>
              <a:rPr lang="sv-SE" baseline="0" dirty="0" smtClean="0"/>
              <a:t>Startactivity/startactivityforresult to push, return, backkey to pop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1C784-466F-4ABA-A6E5-D6D202D28610}" type="slidenum">
              <a:rPr lang="sv-SE" smtClean="0"/>
              <a:t>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01752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876856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5941103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-58738"/>
            <a:ext cx="1943100" cy="50117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-58738"/>
            <a:ext cx="5676900" cy="50117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4776841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800"/>
            </a:lvl4pPr>
            <a:lvl5pPr algn="l"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3854061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316157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124200" cy="2971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62400" y="1981200"/>
            <a:ext cx="3124200" cy="2971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sv-SE" dirty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085024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24785758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798634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78008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317914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945848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5613" y="-58738"/>
            <a:ext cx="8221662" cy="1831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Lucida Grande" charset="0"/>
              </a:rPr>
              <a:t>Click to edit Master title style</a:t>
            </a:r>
            <a:endParaRPr lang="en-US" dirty="0" smtClean="0">
              <a:sym typeface="Lucida Grande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6400800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Lucida Grande" charset="0"/>
              </a:rPr>
              <a:t>Click to edit Master text styles</a:t>
            </a:r>
          </a:p>
          <a:p>
            <a:pPr lvl="1"/>
            <a:r>
              <a:rPr lang="en-US" smtClean="0">
                <a:sym typeface="Lucida Grande" charset="0"/>
              </a:rPr>
              <a:t>Second level</a:t>
            </a:r>
          </a:p>
          <a:p>
            <a:pPr lvl="2"/>
            <a:r>
              <a:rPr lang="en-US" smtClean="0">
                <a:sym typeface="Lucida Grande" charset="0"/>
              </a:rPr>
              <a:t>Third level</a:t>
            </a:r>
          </a:p>
          <a:p>
            <a:pPr lvl="3"/>
            <a:r>
              <a:rPr lang="en-US" smtClean="0">
                <a:sym typeface="Lucida Grande" charset="0"/>
              </a:rPr>
              <a:t>Fourth level</a:t>
            </a:r>
          </a:p>
          <a:p>
            <a:pPr lvl="4"/>
            <a:r>
              <a:rPr lang="en-US" smtClean="0">
                <a:sym typeface="Lucida Grande" charset="0"/>
              </a:rPr>
              <a:t>Fifth level</a:t>
            </a:r>
            <a:endParaRPr lang="en-US" dirty="0" smtClean="0">
              <a:sym typeface="Lucida Grande" charset="0"/>
            </a:endParaRPr>
          </a:p>
        </p:txBody>
      </p:sp>
      <p:sp>
        <p:nvSpPr>
          <p:cNvPr id="5" name="Line 2"/>
          <p:cNvSpPr>
            <a:spLocks noChangeShapeType="1"/>
          </p:cNvSpPr>
          <p:nvPr/>
        </p:nvSpPr>
        <p:spPr bwMode="auto">
          <a:xfrm rot="10800000" flipH="1">
            <a:off x="455613" y="1211263"/>
            <a:ext cx="8221662" cy="0"/>
          </a:xfrm>
          <a:prstGeom prst="line">
            <a:avLst/>
          </a:prstGeom>
          <a:noFill/>
          <a:ln w="12700" cap="flat">
            <a:solidFill>
              <a:srgbClr val="A0A0A0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lang="en-US" sz="3600" dirty="0" smtClean="0">
          <a:solidFill>
            <a:srgbClr val="4A4A4A"/>
          </a:solidFill>
          <a:latin typeface="+mj-lt"/>
          <a:ea typeface="+mj-ea"/>
          <a:cs typeface="+mj-cs"/>
          <a:sym typeface="Lucida Grande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9pPr>
    </p:titleStyle>
    <p:bodyStyle>
      <a:lvl1pPr marL="457200" indent="-457200" algn="l" rtl="0" eaLnBrk="1" fontAlgn="base" hangingPunct="1">
        <a:spcBef>
          <a:spcPts val="800"/>
        </a:spcBef>
        <a:spcAft>
          <a:spcPct val="0"/>
        </a:spcAft>
        <a:buClr>
          <a:srgbClr val="8DC63F"/>
        </a:buClr>
        <a:buFont typeface="Gill Sans Ultra Bold" pitchFamily="34" charset="0"/>
        <a:buChar char="+"/>
        <a:defRPr lang="en-US" sz="2400" kern="1200" dirty="0" smtClean="0">
          <a:solidFill>
            <a:srgbClr val="4A4A4A"/>
          </a:solidFill>
          <a:latin typeface="Lucida Grande" charset="0"/>
          <a:ea typeface="+mn-ea"/>
          <a:cs typeface="+mn-cs"/>
          <a:sym typeface="Lucida Grande" charset="0"/>
        </a:defRPr>
      </a:lvl1pPr>
      <a:lvl2pPr marL="874713" indent="-457200" algn="l" rtl="0" eaLnBrk="1" fontAlgn="base" hangingPunct="1">
        <a:spcBef>
          <a:spcPts val="700"/>
        </a:spcBef>
        <a:spcAft>
          <a:spcPct val="0"/>
        </a:spcAft>
        <a:buClr>
          <a:srgbClr val="8DC63F"/>
        </a:buClr>
        <a:buSzPct val="90000"/>
        <a:buFont typeface="Gill Sans Ultra Bold" pitchFamily="34" charset="0"/>
        <a:buChar char="+"/>
        <a:defRPr lang="en-US" sz="2000" kern="1200" dirty="0" smtClean="0">
          <a:solidFill>
            <a:srgbClr val="4A4A4A"/>
          </a:solidFill>
          <a:latin typeface="Lucida Grande" charset="0"/>
          <a:ea typeface="+mn-ea"/>
          <a:cs typeface="+mn-cs"/>
          <a:sym typeface="Lucida Grande" charset="0"/>
        </a:defRPr>
      </a:lvl2pPr>
      <a:lvl3pPr marL="1217613" indent="-342900" algn="l" rtl="0" eaLnBrk="1" fontAlgn="base" hangingPunct="1">
        <a:spcBef>
          <a:spcPts val="600"/>
        </a:spcBef>
        <a:spcAft>
          <a:spcPct val="0"/>
        </a:spcAft>
        <a:buClr>
          <a:srgbClr val="8DC43F"/>
        </a:buClr>
        <a:buSzPct val="80000"/>
        <a:buFont typeface="Gill Sans Ultra Bold" pitchFamily="34" charset="0"/>
        <a:buChar char="+"/>
        <a:defRPr sz="1800">
          <a:solidFill>
            <a:srgbClr val="7B7B7B"/>
          </a:solidFill>
          <a:latin typeface="+mn-lt"/>
          <a:ea typeface="+mn-ea"/>
          <a:cs typeface="+mn-cs"/>
          <a:sym typeface="Lucida Grande" charset="0"/>
        </a:defRPr>
      </a:lvl3pPr>
      <a:lvl4pPr marL="1674813" indent="-342900" algn="l" rtl="0" eaLnBrk="1" fontAlgn="base" hangingPunct="1">
        <a:spcBef>
          <a:spcPts val="500"/>
        </a:spcBef>
        <a:spcAft>
          <a:spcPct val="0"/>
        </a:spcAft>
        <a:buClr>
          <a:srgbClr val="8DC43F"/>
        </a:buClr>
        <a:buSzPct val="70000"/>
        <a:buFont typeface="Gill Sans Ultra Bold" pitchFamily="34" charset="0"/>
        <a:buChar char="+"/>
        <a:defRPr sz="1800">
          <a:solidFill>
            <a:srgbClr val="7B7B7B"/>
          </a:solidFill>
          <a:latin typeface="+mn-lt"/>
          <a:ea typeface="+mn-ea"/>
          <a:cs typeface="+mn-cs"/>
          <a:sym typeface="Lucida Grande" charset="0"/>
        </a:defRPr>
      </a:lvl4pPr>
      <a:lvl5pPr marL="2132013" indent="-342900" algn="l" rtl="0" eaLnBrk="1" fontAlgn="base" hangingPunct="1">
        <a:spcBef>
          <a:spcPts val="500"/>
        </a:spcBef>
        <a:spcAft>
          <a:spcPct val="0"/>
        </a:spcAft>
        <a:buClr>
          <a:srgbClr val="8DC43F"/>
        </a:buClr>
        <a:buSzPct val="60000"/>
        <a:buFont typeface="Gill Sans Ultra Bold" pitchFamily="34" charset="0"/>
        <a:buChar char="+"/>
        <a:defRPr sz="1800">
          <a:solidFill>
            <a:srgbClr val="7B7B7B"/>
          </a:solidFill>
          <a:latin typeface="+mn-lt"/>
          <a:ea typeface="+mn-ea"/>
          <a:cs typeface="+mn-cs"/>
          <a:sym typeface="Lucida Grande" charset="0"/>
        </a:defRPr>
      </a:lvl5pPr>
      <a:lvl6pPr marL="2246313" algn="ctr" rtl="0" eaLnBrk="1" fontAlgn="base" hangingPunct="1">
        <a:spcBef>
          <a:spcPts val="500"/>
        </a:spcBef>
        <a:spcAft>
          <a:spcPct val="0"/>
        </a:spcAft>
        <a:defRPr sz="2000">
          <a:solidFill>
            <a:srgbClr val="7B7B7B"/>
          </a:solidFill>
          <a:latin typeface="+mn-lt"/>
          <a:ea typeface="+mn-ea"/>
          <a:cs typeface="+mn-cs"/>
          <a:sym typeface="Lucida Grande" charset="0"/>
        </a:defRPr>
      </a:lvl6pPr>
      <a:lvl7pPr marL="2703513" algn="ctr" rtl="0" eaLnBrk="1" fontAlgn="base" hangingPunct="1">
        <a:spcBef>
          <a:spcPts val="500"/>
        </a:spcBef>
        <a:spcAft>
          <a:spcPct val="0"/>
        </a:spcAft>
        <a:defRPr sz="2000">
          <a:solidFill>
            <a:srgbClr val="7B7B7B"/>
          </a:solidFill>
          <a:latin typeface="+mn-lt"/>
          <a:ea typeface="+mn-ea"/>
          <a:cs typeface="+mn-cs"/>
          <a:sym typeface="Lucida Grande" charset="0"/>
        </a:defRPr>
      </a:lvl7pPr>
      <a:lvl8pPr marL="3160713" algn="ctr" rtl="0" eaLnBrk="1" fontAlgn="base" hangingPunct="1">
        <a:spcBef>
          <a:spcPts val="500"/>
        </a:spcBef>
        <a:spcAft>
          <a:spcPct val="0"/>
        </a:spcAft>
        <a:defRPr sz="2000">
          <a:solidFill>
            <a:srgbClr val="7B7B7B"/>
          </a:solidFill>
          <a:latin typeface="+mn-lt"/>
          <a:ea typeface="+mn-ea"/>
          <a:cs typeface="+mn-cs"/>
          <a:sym typeface="Lucida Grande" charset="0"/>
        </a:defRPr>
      </a:lvl8pPr>
      <a:lvl9pPr marL="3617913" algn="ctr" rtl="0" eaLnBrk="1" fontAlgn="base" hangingPunct="1">
        <a:spcBef>
          <a:spcPts val="500"/>
        </a:spcBef>
        <a:spcAft>
          <a:spcPct val="0"/>
        </a:spcAft>
        <a:defRPr sz="2000">
          <a:solidFill>
            <a:srgbClr val="7B7B7B"/>
          </a:solidFill>
          <a:latin typeface="+mn-lt"/>
          <a:ea typeface="+mn-ea"/>
          <a:cs typeface="+mn-cs"/>
          <a:sym typeface="Lucida Grande" charset="0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tuffthathappens.com/blog/2008/11/01/android-activity-lifecycle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ickr.com/photos/saadirfan/5168981298/sizes/l/in/photostrea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sv-SE" dirty="0" smtClean="0"/>
              <a:t>Whats the intent with activites?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 smtClean="0"/>
              <a:t>Android stuffs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932908919"/>
      </p:ext>
    </p:extLst>
  </p:cSld>
  <p:clrMapOvr>
    <a:masterClrMapping/>
  </p:clrMapOvr>
  <p:transition advTm="2423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Layout</a:t>
            </a:r>
            <a:endParaRPr lang="sv-S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571" y="1299424"/>
            <a:ext cx="4602859" cy="4865880"/>
          </a:xfrm>
        </p:spPr>
      </p:pic>
    </p:spTree>
    <p:extLst>
      <p:ext uri="{BB962C8B-B14F-4D97-AF65-F5344CB8AC3E}">
        <p14:creationId xmlns:p14="http://schemas.microsoft.com/office/powerpoint/2010/main" val="30503406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Activity lifecycle</a:t>
            </a:r>
            <a:endParaRPr lang="sv-SE" dirty="0"/>
          </a:p>
        </p:txBody>
      </p:sp>
      <p:pic>
        <p:nvPicPr>
          <p:cNvPr id="4" name="Content Placeholder 3">
            <a:hlinkClick r:id="rId3"/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35" b="2284"/>
          <a:stretch/>
        </p:blipFill>
        <p:spPr>
          <a:xfrm>
            <a:off x="2051720" y="1268759"/>
            <a:ext cx="5040560" cy="4953103"/>
          </a:xfrm>
        </p:spPr>
      </p:pic>
    </p:spTree>
    <p:extLst>
      <p:ext uri="{BB962C8B-B14F-4D97-AF65-F5344CB8AC3E}">
        <p14:creationId xmlns:p14="http://schemas.microsoft.com/office/powerpoint/2010/main" val="16802984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Intents</a:t>
            </a:r>
            <a:endParaRPr lang="sv-S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268760"/>
            <a:ext cx="6624736" cy="4929735"/>
          </a:xfrm>
        </p:spPr>
      </p:pic>
    </p:spTree>
    <p:extLst>
      <p:ext uri="{BB962C8B-B14F-4D97-AF65-F5344CB8AC3E}">
        <p14:creationId xmlns:p14="http://schemas.microsoft.com/office/powerpoint/2010/main" val="6371299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Move within an application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668" y="3212976"/>
            <a:ext cx="8062664" cy="432048"/>
          </a:xfrm>
        </p:spPr>
        <p:txBody>
          <a:bodyPr/>
          <a:lstStyle/>
          <a:p>
            <a:pPr marL="0" indent="0" algn="ctr">
              <a:buNone/>
            </a:pPr>
            <a:r>
              <a:rPr lang="sv-SE" dirty="0"/>
              <a:t>new </a:t>
            </a:r>
            <a:r>
              <a:rPr lang="sv-SE" dirty="0" smtClean="0"/>
              <a:t>Intent(MainActivity.this, FooActivity.class</a:t>
            </a:r>
            <a:r>
              <a:rPr lang="sv-SE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7546701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Taking a Picture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668" y="3212976"/>
            <a:ext cx="8062664" cy="432048"/>
          </a:xfrm>
        </p:spPr>
        <p:txBody>
          <a:bodyPr/>
          <a:lstStyle/>
          <a:p>
            <a:pPr marL="0" indent="0" algn="ctr">
              <a:buNone/>
            </a:pPr>
            <a:r>
              <a:rPr lang="sv-SE" dirty="0" smtClean="0"/>
              <a:t>new </a:t>
            </a:r>
            <a:r>
              <a:rPr lang="sv-SE" dirty="0"/>
              <a:t>Intent(MediaStore.ACTION_IMAGE_CAPTURE);</a:t>
            </a:r>
          </a:p>
        </p:txBody>
      </p:sp>
    </p:spTree>
    <p:extLst>
      <p:ext uri="{BB962C8B-B14F-4D97-AF65-F5344CB8AC3E}">
        <p14:creationId xmlns:p14="http://schemas.microsoft.com/office/powerpoint/2010/main" val="34806274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Barcode Scanner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708" y="3176972"/>
            <a:ext cx="7342584" cy="504056"/>
          </a:xfrm>
        </p:spPr>
        <p:txBody>
          <a:bodyPr/>
          <a:lstStyle/>
          <a:p>
            <a:pPr marL="0" indent="0" algn="ctr">
              <a:buNone/>
            </a:pPr>
            <a:r>
              <a:rPr lang="sv-SE" dirty="0"/>
              <a:t>new Intent("com.google.zxing.client.android.SCAN");</a:t>
            </a:r>
          </a:p>
        </p:txBody>
      </p:sp>
    </p:spTree>
    <p:extLst>
      <p:ext uri="{BB962C8B-B14F-4D97-AF65-F5344CB8AC3E}">
        <p14:creationId xmlns:p14="http://schemas.microsoft.com/office/powerpoint/2010/main" val="21636748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Service</a:t>
            </a:r>
            <a:endParaRPr lang="sv-S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091" y="1268307"/>
            <a:ext cx="7343819" cy="4824989"/>
          </a:xfrm>
        </p:spPr>
      </p:pic>
    </p:spTree>
    <p:extLst>
      <p:ext uri="{BB962C8B-B14F-4D97-AF65-F5344CB8AC3E}">
        <p14:creationId xmlns:p14="http://schemas.microsoft.com/office/powerpoint/2010/main" val="25693439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Example project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0273" y="1268760"/>
            <a:ext cx="5203455" cy="4824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03720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Concept</a:t>
            </a:r>
            <a:endParaRPr lang="sv-S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027" y="1284007"/>
            <a:ext cx="7321946" cy="4881297"/>
          </a:xfrm>
        </p:spPr>
      </p:pic>
    </p:spTree>
    <p:extLst>
      <p:ext uri="{BB962C8B-B14F-4D97-AF65-F5344CB8AC3E}">
        <p14:creationId xmlns:p14="http://schemas.microsoft.com/office/powerpoint/2010/main" val="4018448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Publisher</a:t>
            </a:r>
            <a:endParaRPr lang="sv-S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100" y="1981200"/>
            <a:ext cx="2971800" cy="2971800"/>
          </a:xfrm>
        </p:spPr>
      </p:pic>
    </p:spTree>
    <p:extLst>
      <p:ext uri="{BB962C8B-B14F-4D97-AF65-F5344CB8AC3E}">
        <p14:creationId xmlns:p14="http://schemas.microsoft.com/office/powerpoint/2010/main" val="10358284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Android</a:t>
            </a:r>
            <a:endParaRPr lang="sv-SE" dirty="0"/>
          </a:p>
        </p:txBody>
      </p:sp>
      <p:pic>
        <p:nvPicPr>
          <p:cNvPr id="4" name="Content Placeholder 3">
            <a:hlinkClick r:id="rId3"/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0" y="1943100"/>
            <a:ext cx="5283200" cy="2971800"/>
          </a:xfrm>
        </p:spPr>
      </p:pic>
    </p:spTree>
    <p:extLst>
      <p:ext uri="{BB962C8B-B14F-4D97-AF65-F5344CB8AC3E}">
        <p14:creationId xmlns:p14="http://schemas.microsoft.com/office/powerpoint/2010/main" val="2548874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User</a:t>
            </a:r>
            <a:endParaRPr lang="sv-S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6548" y="1844824"/>
            <a:ext cx="3410904" cy="3240360"/>
          </a:xfrm>
        </p:spPr>
      </p:pic>
    </p:spTree>
    <p:extLst>
      <p:ext uri="{BB962C8B-B14F-4D97-AF65-F5344CB8AC3E}">
        <p14:creationId xmlns:p14="http://schemas.microsoft.com/office/powerpoint/2010/main" val="15081226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Questions?</a:t>
            </a:r>
            <a:br>
              <a:rPr lang="sv-SE" dirty="0" smtClean="0"/>
            </a:br>
            <a:endParaRPr lang="sv-S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268760"/>
            <a:ext cx="7776864" cy="4860540"/>
          </a:xfrm>
        </p:spPr>
      </p:pic>
    </p:spTree>
    <p:extLst>
      <p:ext uri="{BB962C8B-B14F-4D97-AF65-F5344CB8AC3E}">
        <p14:creationId xmlns:p14="http://schemas.microsoft.com/office/powerpoint/2010/main" val="40191150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AOSP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7638" y="1340768"/>
            <a:ext cx="6528725" cy="4752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88748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Dalvik</a:t>
            </a:r>
            <a:endParaRPr lang="sv-S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98" y="1340768"/>
            <a:ext cx="7236805" cy="4824536"/>
          </a:xfrm>
        </p:spPr>
      </p:pic>
    </p:spTree>
    <p:extLst>
      <p:ext uri="{BB962C8B-B14F-4D97-AF65-F5344CB8AC3E}">
        <p14:creationId xmlns:p14="http://schemas.microsoft.com/office/powerpoint/2010/main" val="15881046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Eclipse</a:t>
            </a:r>
            <a:endParaRPr lang="sv-S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732" y="1340768"/>
            <a:ext cx="4824536" cy="4824536"/>
          </a:xfrm>
        </p:spPr>
      </p:pic>
    </p:spTree>
    <p:extLst>
      <p:ext uri="{BB962C8B-B14F-4D97-AF65-F5344CB8AC3E}">
        <p14:creationId xmlns:p14="http://schemas.microsoft.com/office/powerpoint/2010/main" val="8867817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IDEA</a:t>
            </a:r>
            <a:endParaRPr lang="sv-S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740" y="1340768"/>
            <a:ext cx="4680520" cy="4680520"/>
          </a:xfrm>
        </p:spPr>
      </p:pic>
    </p:spTree>
    <p:extLst>
      <p:ext uri="{BB962C8B-B14F-4D97-AF65-F5344CB8AC3E}">
        <p14:creationId xmlns:p14="http://schemas.microsoft.com/office/powerpoint/2010/main" val="38711501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Native</a:t>
            </a:r>
            <a:endParaRPr lang="sv-S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1340767"/>
            <a:ext cx="4608512" cy="4838939"/>
          </a:xfrm>
        </p:spPr>
      </p:pic>
    </p:spTree>
    <p:extLst>
      <p:ext uri="{BB962C8B-B14F-4D97-AF65-F5344CB8AC3E}">
        <p14:creationId xmlns:p14="http://schemas.microsoft.com/office/powerpoint/2010/main" val="24374611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Activites</a:t>
            </a:r>
            <a:endParaRPr lang="sv-S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268760"/>
            <a:ext cx="7200800" cy="4838038"/>
          </a:xfrm>
        </p:spPr>
      </p:pic>
    </p:spTree>
    <p:extLst>
      <p:ext uri="{BB962C8B-B14F-4D97-AF65-F5344CB8AC3E}">
        <p14:creationId xmlns:p14="http://schemas.microsoft.com/office/powerpoint/2010/main" val="33035896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Navigation between activites</a:t>
            </a:r>
            <a:endParaRPr lang="sv-S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750" y="1340768"/>
            <a:ext cx="6490501" cy="4896544"/>
          </a:xfrm>
        </p:spPr>
      </p:pic>
    </p:spTree>
    <p:extLst>
      <p:ext uri="{BB962C8B-B14F-4D97-AF65-F5344CB8AC3E}">
        <p14:creationId xmlns:p14="http://schemas.microsoft.com/office/powerpoint/2010/main" val="11403091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retton37_PPT_Theme">
  <a:themeElements>
    <a:clrScheme name="Default - Title Slid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- Title Slide">
      <a:majorFont>
        <a:latin typeface="Lucida Grande"/>
        <a:ea typeface="ヒラギノ角ゴ ProN W3"/>
        <a:cs typeface="ヒラギノ角ゴ ProN W3"/>
      </a:majorFont>
      <a:minorFont>
        <a:latin typeface="Lucida Grand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Default - Title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tretton37_PPT_Theme</Template>
  <TotalTime>18978</TotalTime>
  <Words>418</Words>
  <Application>Microsoft Office PowerPoint</Application>
  <PresentationFormat>On-screen Show (4:3)</PresentationFormat>
  <Paragraphs>95</Paragraphs>
  <Slides>21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tretton37_PPT_Theme</vt:lpstr>
      <vt:lpstr>Whats the intent with activites?</vt:lpstr>
      <vt:lpstr>Android</vt:lpstr>
      <vt:lpstr>AOSP</vt:lpstr>
      <vt:lpstr>Dalvik</vt:lpstr>
      <vt:lpstr>Eclipse</vt:lpstr>
      <vt:lpstr>IDEA</vt:lpstr>
      <vt:lpstr>Native</vt:lpstr>
      <vt:lpstr>Activites</vt:lpstr>
      <vt:lpstr>Navigation between activites</vt:lpstr>
      <vt:lpstr>Layout</vt:lpstr>
      <vt:lpstr>Activity lifecycle</vt:lpstr>
      <vt:lpstr>Intents</vt:lpstr>
      <vt:lpstr>Move within an application</vt:lpstr>
      <vt:lpstr>Taking a Picture</vt:lpstr>
      <vt:lpstr>Barcode Scanner</vt:lpstr>
      <vt:lpstr>Service</vt:lpstr>
      <vt:lpstr>Example project</vt:lpstr>
      <vt:lpstr>Concept</vt:lpstr>
      <vt:lpstr>Publisher</vt:lpstr>
      <vt:lpstr>User</vt:lpstr>
      <vt:lpstr>Questions?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Whats the intent with activites?</dc:title>
  <dc:creator>Fredrik</dc:creator>
  <cp:lastModifiedBy>Fredrik</cp:lastModifiedBy>
  <cp:revision>32</cp:revision>
  <dcterms:created xsi:type="dcterms:W3CDTF">2011-09-18T20:15:08Z</dcterms:created>
  <dcterms:modified xsi:type="dcterms:W3CDTF">2011-10-05T16:56:59Z</dcterms:modified>
</cp:coreProperties>
</file>