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4" r:id="rId2"/>
    <p:sldId id="338" r:id="rId3"/>
    <p:sldId id="340" r:id="rId4"/>
    <p:sldId id="329" r:id="rId5"/>
    <p:sldId id="337" r:id="rId6"/>
    <p:sldId id="343" r:id="rId7"/>
    <p:sldId id="345" r:id="rId8"/>
    <p:sldId id="350" r:id="rId9"/>
    <p:sldId id="351" r:id="rId10"/>
    <p:sldId id="346" r:id="rId11"/>
    <p:sldId id="348" r:id="rId12"/>
    <p:sldId id="352" r:id="rId13"/>
    <p:sldId id="342" r:id="rId14"/>
    <p:sldId id="344" r:id="rId15"/>
    <p:sldId id="353" r:id="rId16"/>
    <p:sldId id="354" r:id="rId17"/>
    <p:sldId id="347" r:id="rId18"/>
    <p:sldId id="349" r:id="rId19"/>
    <p:sldId id="341" r:id="rId20"/>
    <p:sldId id="335" r:id="rId21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AB8"/>
    <a:srgbClr val="404040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9899" autoAdjust="0"/>
  </p:normalViewPr>
  <p:slideViewPr>
    <p:cSldViewPr snapToGrid="0" showGuides="1">
      <p:cViewPr varScale="1">
        <p:scale>
          <a:sx n="58" d="100"/>
          <a:sy n="58" d="100"/>
        </p:scale>
        <p:origin x="1229" y="58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2016-05-20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2016-05-20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 smtClean="0"/>
              <a:t>Single-line 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58357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58357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Add text</a:t>
            </a:r>
          </a:p>
          <a:p>
            <a:pPr lvl="1"/>
            <a:r>
              <a:rPr lang="en-GB" noProof="0" smtClean="0"/>
              <a:t>Level two</a:t>
            </a:r>
          </a:p>
          <a:p>
            <a:pPr lvl="2"/>
            <a:r>
              <a:rPr lang="en-GB" noProof="0" smtClean="0"/>
              <a:t>Level three</a:t>
            </a:r>
          </a:p>
          <a:p>
            <a:pPr lvl="3"/>
            <a:r>
              <a:rPr lang="en-GB" noProof="0" smtClean="0"/>
              <a:t>Level four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smtClean="0"/>
              <a:t>Title</a:t>
            </a:r>
            <a:endParaRPr lang="en-GB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0443" y="1281125"/>
            <a:ext cx="3110555" cy="4155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 smtClean="0"/>
              <a:t>Two-line</a:t>
            </a:r>
            <a:br>
              <a:rPr lang="en-GB" noProof="0" smtClean="0"/>
            </a:br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 baseline="0"/>
            </a:lvl1pPr>
          </a:lstStyle>
          <a:p>
            <a:r>
              <a:rPr lang="en-GB" noProof="0" smtClean="0"/>
              <a:t>Single-line 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en-GB" noProof="0" smtClean="0"/>
              <a:t>Two-line</a:t>
            </a:r>
            <a:br>
              <a:rPr lang="en-GB" noProof="0" smtClean="0"/>
            </a:br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 smtClean="0"/>
              <a:t>Add text</a:t>
            </a:r>
          </a:p>
          <a:p>
            <a:pPr lvl="1"/>
            <a:r>
              <a:rPr lang="en-GB" noProof="0" smtClean="0"/>
              <a:t>Level two</a:t>
            </a:r>
          </a:p>
          <a:p>
            <a:pPr lvl="2"/>
            <a:r>
              <a:rPr lang="en-GB" noProof="0" smtClean="0"/>
              <a:t>Level three</a:t>
            </a:r>
          </a:p>
          <a:p>
            <a:pPr lvl="3"/>
            <a:r>
              <a:rPr lang="en-GB" noProof="0" smtClean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Add text</a:t>
            </a:r>
          </a:p>
          <a:p>
            <a:pPr lvl="1"/>
            <a:r>
              <a:rPr lang="en-GB" noProof="0" smtClean="0"/>
              <a:t>Level two</a:t>
            </a:r>
          </a:p>
          <a:p>
            <a:pPr lvl="2"/>
            <a:r>
              <a:rPr lang="en-GB" noProof="0" smtClean="0"/>
              <a:t>Level three</a:t>
            </a:r>
          </a:p>
          <a:p>
            <a:pPr lvl="3"/>
            <a:r>
              <a:rPr lang="en-GB" noProof="0" smtClean="0"/>
              <a:t>Level four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 smtClean="0"/>
              <a:t>One-line title</a:t>
            </a:r>
            <a:endParaRPr lang="en-GB" noProof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 smtClean="0"/>
              <a:t>Two-line</a:t>
            </a:r>
            <a:br>
              <a:rPr lang="en-GB" noProof="0" smtClean="0"/>
            </a:br>
            <a:r>
              <a:rPr lang="en-GB" noProof="0" smtClean="0"/>
              <a:t>title</a:t>
            </a:r>
            <a:endParaRPr lang="en-GB" noProof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 smtClean="0"/>
              <a:t>Subtitle or name</a:t>
            </a:r>
            <a:endParaRPr lang="en-GB" noProof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Add text</a:t>
            </a:r>
          </a:p>
          <a:p>
            <a:pPr lvl="1"/>
            <a:r>
              <a:rPr lang="en-GB" noProof="0" smtClean="0"/>
              <a:t>Level two</a:t>
            </a:r>
          </a:p>
          <a:p>
            <a:pPr lvl="2"/>
            <a:r>
              <a:rPr lang="en-GB" noProof="0" smtClean="0"/>
              <a:t>Level three</a:t>
            </a:r>
          </a:p>
          <a:p>
            <a:pPr lvl="3"/>
            <a:r>
              <a:rPr lang="en-GB" noProof="0" smtClean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89" r:id="rId12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  <a:r>
              <a:rPr lang="sv-SE" smtClean="0"/>
              <a:t> </a:t>
            </a:r>
            <a:r>
              <a:rPr lang="en-US" smtClean="0"/>
              <a:t>of</a:t>
            </a:r>
            <a:r>
              <a:rPr lang="sv-SE" smtClean="0"/>
              <a:t> </a:t>
            </a:r>
            <a:r>
              <a:rPr lang="en-US" smtClean="0"/>
              <a:t>hotels for Expedia.</a:t>
            </a:r>
            <a:endParaRPr lang="en-GB" noProof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smtClean="0"/>
              <a:t>Project in Artificial Intelligence - EDAN70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– </a:t>
            </a:r>
            <a:r>
              <a:rPr lang="en-US" dirty="0" smtClean="0"/>
              <a:t>examining</a:t>
            </a:r>
            <a:r>
              <a:rPr lang="sv-SE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63" y="1789403"/>
            <a:ext cx="7587440" cy="3563159"/>
          </a:xfrm>
        </p:spPr>
        <p:txBody>
          <a:bodyPr/>
          <a:lstStyle/>
          <a:p>
            <a:r>
              <a:rPr lang="en-US" dirty="0" smtClean="0"/>
              <a:t>What are the most countries the customer travel from/to? </a:t>
            </a:r>
            <a:endParaRPr lang="sv-SE" dirty="0" smtClean="0"/>
          </a:p>
          <a:p>
            <a:endParaRPr lang="en-US" dirty="0"/>
          </a:p>
        </p:txBody>
      </p:sp>
      <p:pic>
        <p:nvPicPr>
          <p:cNvPr id="3076" name="Picture 4" descr="https://www.kaggle.io/svf/220947/9f0ab6bd740be671a38f4a1e81d40b18/__results___files/__results___4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64" y="2241473"/>
            <a:ext cx="6405237" cy="43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www.kaggle.io/svf/228036/87e42e3819237c232569a90f78a368af/__results___files/__results___2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76" y="152400"/>
            <a:ext cx="4402903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349604" y="1100138"/>
            <a:ext cx="2276475" cy="3562350"/>
          </a:xfrm>
        </p:spPr>
        <p:txBody>
          <a:bodyPr/>
          <a:lstStyle/>
          <a:p>
            <a:r>
              <a:rPr lang="en-US" dirty="0" err="1" smtClean="0"/>
              <a:t>Preffered</a:t>
            </a:r>
            <a:r>
              <a:rPr lang="en-US" dirty="0" smtClean="0"/>
              <a:t> destination continent</a:t>
            </a:r>
            <a:endParaRPr lang="en-US" dirty="0"/>
          </a:p>
          <a:p>
            <a:endParaRPr lang="sv-SE" dirty="0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49604" y="3936207"/>
            <a:ext cx="22764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Continent where the search was made</a:t>
            </a:r>
          </a:p>
          <a:p>
            <a:endParaRPr lang="sv-SE" kern="0" dirty="0" smtClean="0"/>
          </a:p>
          <a:p>
            <a:endParaRPr lang="en-US" kern="0" dirty="0"/>
          </a:p>
        </p:txBody>
      </p:sp>
      <p:pic>
        <p:nvPicPr>
          <p:cNvPr id="5134" name="Picture 14" descr="https://www.kaggle.io/svf/228036/87e42e3819237c232569a90f78a368af/__results___files/__results___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382963"/>
            <a:ext cx="48387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kaggle.io/svf/228036/87e42e3819237c232569a90f78a368af/__results___files/__results___8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771710"/>
            <a:ext cx="6864350" cy="56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83024" y="183040"/>
            <a:ext cx="4914727" cy="74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Nights of stay</a:t>
            </a:r>
          </a:p>
          <a:p>
            <a:endParaRPr lang="sv-SE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6395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Random Forest Classifier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Random Forest </a:t>
            </a:r>
            <a:r>
              <a:rPr lang="sv-SE" smtClean="0"/>
              <a:t>Classifier. Varför vi använde den i Digit Recognizer.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SVM. </a:t>
            </a:r>
            <a:r>
              <a:rPr lang="sv-SE" dirty="0"/>
              <a:t>V</a:t>
            </a:r>
            <a:r>
              <a:rPr lang="sv-SE" dirty="0" smtClean="0"/>
              <a:t>arför vi försökte använda den i Expedia (men funkade inte).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Popular hotels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639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Leackage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12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Expedia -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2255995" y="2790766"/>
            <a:ext cx="927171" cy="2051600"/>
            <a:chOff x="4439798" y="3038192"/>
            <a:chExt cx="927171" cy="2051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4439798" y="3271221"/>
              <a:ext cx="927171" cy="1818571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38949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81524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09110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38949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81524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09110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538949" y="391177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815248" y="3914292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091547" y="3909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538949" y="4185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814370" y="418050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084866" y="4191337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38949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815248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084866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15248" y="4748270"/>
              <a:ext cx="180584" cy="3415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1202" y="3038192"/>
              <a:ext cx="684362" cy="224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69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have you tried to solve, with what method, what are the results, what is your conclusion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Who we are.</a:t>
            </a:r>
          </a:p>
          <a:p>
            <a:r>
              <a:rPr lang="en-US" smtClean="0"/>
              <a:t>Kaggle.com</a:t>
            </a:r>
          </a:p>
          <a:p>
            <a:r>
              <a:rPr lang="en-US" smtClean="0"/>
              <a:t>Our main problem. Expedia</a:t>
            </a:r>
          </a:p>
          <a:p>
            <a:r>
              <a:rPr lang="en-US" smtClean="0"/>
              <a:t>Warmup - Digit recognizer.</a:t>
            </a:r>
          </a:p>
          <a:p>
            <a:r>
              <a:rPr lang="en-US" smtClean="0"/>
              <a:t>Random Forest Classifier.</a:t>
            </a:r>
          </a:p>
          <a:p>
            <a:r>
              <a:rPr lang="en-US" smtClean="0"/>
              <a:t>SVM.</a:t>
            </a:r>
          </a:p>
          <a:p>
            <a:r>
              <a:rPr lang="en-US" smtClean="0"/>
              <a:t>Expedia and workflow.</a:t>
            </a:r>
          </a:p>
          <a:p>
            <a:r>
              <a:rPr lang="en-US" smtClean="0"/>
              <a:t>Conclusions.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06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6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Kaggle.com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Users from all over the world compete to produce the best machine learning models.</a:t>
            </a:r>
          </a:p>
          <a:p>
            <a:r>
              <a:rPr lang="en-US" smtClean="0"/>
              <a:t>Submissions, Scripts, Leaderboards.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437" y="3107267"/>
            <a:ext cx="3992296" cy="35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57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Expedia</a:t>
            </a:r>
            <a:endParaRPr lang="en-GB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– Expedia.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20"/>
          <a:stretch/>
        </p:blipFill>
        <p:spPr>
          <a:xfrm>
            <a:off x="803082" y="2355347"/>
            <a:ext cx="4672560" cy="3553118"/>
          </a:xfrm>
          <a:prstGeom prst="rect">
            <a:avLst/>
          </a:prstGeom>
        </p:spPr>
      </p:pic>
      <p:grpSp>
        <p:nvGrpSpPr>
          <p:cNvPr id="231" name="Group 230"/>
          <p:cNvGrpSpPr/>
          <p:nvPr/>
        </p:nvGrpSpPr>
        <p:grpSpPr>
          <a:xfrm>
            <a:off x="6299723" y="2511467"/>
            <a:ext cx="2124747" cy="2815935"/>
            <a:chOff x="6299723" y="2511467"/>
            <a:chExt cx="2124747" cy="2815935"/>
          </a:xfrm>
        </p:grpSpPr>
        <p:grpSp>
          <p:nvGrpSpPr>
            <p:cNvPr id="104" name="Group 103"/>
            <p:cNvGrpSpPr/>
            <p:nvPr/>
          </p:nvGrpSpPr>
          <p:grpSpPr>
            <a:xfrm>
              <a:off x="6799558" y="2511467"/>
              <a:ext cx="835222" cy="1129890"/>
              <a:chOff x="7045128" y="2865711"/>
              <a:chExt cx="835222" cy="112989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29" name="Rectangle 28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67" name="Rectangle 66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" name="Group 104"/>
            <p:cNvGrpSpPr/>
            <p:nvPr/>
          </p:nvGrpSpPr>
          <p:grpSpPr>
            <a:xfrm>
              <a:off x="6299723" y="3853390"/>
              <a:ext cx="835222" cy="1129890"/>
              <a:chOff x="7045128" y="2865711"/>
              <a:chExt cx="835222" cy="112989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62" name="Picture 16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44" name="Picture 14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109" name="Rectangle 108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3" name="Group 162"/>
            <p:cNvGrpSpPr/>
            <p:nvPr/>
          </p:nvGrpSpPr>
          <p:grpSpPr>
            <a:xfrm>
              <a:off x="7589248" y="3893966"/>
              <a:ext cx="835222" cy="1129890"/>
              <a:chOff x="7045128" y="2865711"/>
              <a:chExt cx="835222" cy="1129890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203" name="Rectangle 202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20" name="Picture 2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185" name="Rectangle 184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02" name="Picture 2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167" name="Rectangle 166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sp>
          <p:nvSpPr>
            <p:cNvPr id="222" name="5-Point Star 221"/>
            <p:cNvSpPr/>
            <p:nvPr/>
          </p:nvSpPr>
          <p:spPr bwMode="auto">
            <a:xfrm>
              <a:off x="6302311" y="5087701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3" name="5-Point Star 222"/>
            <p:cNvSpPr/>
            <p:nvPr/>
          </p:nvSpPr>
          <p:spPr bwMode="auto">
            <a:xfrm>
              <a:off x="6539343" y="5091224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5-Point Star 223"/>
            <p:cNvSpPr/>
            <p:nvPr/>
          </p:nvSpPr>
          <p:spPr bwMode="auto">
            <a:xfrm>
              <a:off x="6762956" y="5088763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5" name="5-Point Star 224"/>
            <p:cNvSpPr/>
            <p:nvPr/>
          </p:nvSpPr>
          <p:spPr bwMode="auto">
            <a:xfrm>
              <a:off x="6979939" y="5091224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675253" y="5050403"/>
              <a:ext cx="713657" cy="276999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sv-SE" sz="1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</a:t>
              </a:r>
              <a:endParaRPr lang="en-GB" sz="1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721806" y="3607099"/>
              <a:ext cx="12531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300" dirty="0" smtClean="0">
                  <a:solidFill>
                    <a:schemeClr val="tx2"/>
                  </a:solidFill>
                </a:rPr>
                <a:t>&lt; $60 / night</a:t>
              </a:r>
              <a:endParaRPr lang="en-GB" sz="1300" dirty="0" err="1" smtClean="0">
                <a:solidFill>
                  <a:schemeClr val="tx2"/>
                </a:solidFill>
              </a:endParaRPr>
            </a:p>
          </p:txBody>
        </p:sp>
      </p:grpSp>
      <p:sp>
        <p:nvSpPr>
          <p:cNvPr id="8" name="Freeform 7"/>
          <p:cNvSpPr/>
          <p:nvPr/>
        </p:nvSpPr>
        <p:spPr bwMode="auto">
          <a:xfrm>
            <a:off x="4573087" y="3085017"/>
            <a:ext cx="1753497" cy="441907"/>
          </a:xfrm>
          <a:custGeom>
            <a:avLst/>
            <a:gdLst>
              <a:gd name="connsiteX0" fmla="*/ 0 w 3334870"/>
              <a:gd name="connsiteY0" fmla="*/ 279698 h 279698"/>
              <a:gd name="connsiteX1" fmla="*/ 3334870 w 3334870"/>
              <a:gd name="connsiteY1" fmla="*/ 0 h 279698"/>
              <a:gd name="connsiteX0" fmla="*/ 0 w 3334870"/>
              <a:gd name="connsiteY0" fmla="*/ 279698 h 521482"/>
              <a:gd name="connsiteX1" fmla="*/ 1828800 w 3334870"/>
              <a:gd name="connsiteY1" fmla="*/ 516367 h 521482"/>
              <a:gd name="connsiteX2" fmla="*/ 3334870 w 3334870"/>
              <a:gd name="connsiteY2" fmla="*/ 0 h 521482"/>
              <a:gd name="connsiteX0" fmla="*/ 0 w 3334870"/>
              <a:gd name="connsiteY0" fmla="*/ 279698 h 279698"/>
              <a:gd name="connsiteX1" fmla="*/ 2635624 w 3334870"/>
              <a:gd name="connsiteY1" fmla="*/ 172123 h 279698"/>
              <a:gd name="connsiteX2" fmla="*/ 3334870 w 3334870"/>
              <a:gd name="connsiteY2" fmla="*/ 0 h 279698"/>
              <a:gd name="connsiteX0" fmla="*/ 0 w 3334870"/>
              <a:gd name="connsiteY0" fmla="*/ 279698 h 798976"/>
              <a:gd name="connsiteX1" fmla="*/ 2151529 w 3334870"/>
              <a:gd name="connsiteY1" fmla="*/ 796067 h 798976"/>
              <a:gd name="connsiteX2" fmla="*/ 3334870 w 3334870"/>
              <a:gd name="connsiteY2" fmla="*/ 0 h 798976"/>
              <a:gd name="connsiteX0" fmla="*/ 0 w 3334870"/>
              <a:gd name="connsiteY0" fmla="*/ 279698 h 798976"/>
              <a:gd name="connsiteX1" fmla="*/ 2151529 w 3334870"/>
              <a:gd name="connsiteY1" fmla="*/ 796067 h 798976"/>
              <a:gd name="connsiteX2" fmla="*/ 3334870 w 3334870"/>
              <a:gd name="connsiteY2" fmla="*/ 0 h 798976"/>
              <a:gd name="connsiteX0" fmla="*/ 0 w 3334870"/>
              <a:gd name="connsiteY0" fmla="*/ 279698 h 798976"/>
              <a:gd name="connsiteX1" fmla="*/ 2151529 w 3334870"/>
              <a:gd name="connsiteY1" fmla="*/ 796067 h 798976"/>
              <a:gd name="connsiteX2" fmla="*/ 3334870 w 3334870"/>
              <a:gd name="connsiteY2" fmla="*/ 0 h 798976"/>
              <a:gd name="connsiteX0" fmla="*/ 0 w 3334870"/>
              <a:gd name="connsiteY0" fmla="*/ 279698 h 426491"/>
              <a:gd name="connsiteX1" fmla="*/ 2173044 w 3334870"/>
              <a:gd name="connsiteY1" fmla="*/ 419550 h 426491"/>
              <a:gd name="connsiteX2" fmla="*/ 3334870 w 3334870"/>
              <a:gd name="connsiteY2" fmla="*/ 0 h 426491"/>
              <a:gd name="connsiteX0" fmla="*/ 0 w 3259567"/>
              <a:gd name="connsiteY0" fmla="*/ 1175 h 1476150"/>
              <a:gd name="connsiteX1" fmla="*/ 2097741 w 3259567"/>
              <a:gd name="connsiteY1" fmla="*/ 1474975 h 1476150"/>
              <a:gd name="connsiteX2" fmla="*/ 3259567 w 3259567"/>
              <a:gd name="connsiteY2" fmla="*/ 1055425 h 1476150"/>
              <a:gd name="connsiteX0" fmla="*/ 0 w 3310117"/>
              <a:gd name="connsiteY0" fmla="*/ 1328353 h 2399859"/>
              <a:gd name="connsiteX1" fmla="*/ 3033656 w 3310117"/>
              <a:gd name="connsiteY1" fmla="*/ 15923 h 2399859"/>
              <a:gd name="connsiteX2" fmla="*/ 3259567 w 3310117"/>
              <a:gd name="connsiteY2" fmla="*/ 2382603 h 2399859"/>
              <a:gd name="connsiteX0" fmla="*/ 0 w 2449505"/>
              <a:gd name="connsiteY0" fmla="*/ 1253050 h 2399859"/>
              <a:gd name="connsiteX1" fmla="*/ 2173044 w 2449505"/>
              <a:gd name="connsiteY1" fmla="*/ 15923 h 2399859"/>
              <a:gd name="connsiteX2" fmla="*/ 2398955 w 2449505"/>
              <a:gd name="connsiteY2" fmla="*/ 2382603 h 2399859"/>
              <a:gd name="connsiteX0" fmla="*/ 0 w 1986926"/>
              <a:gd name="connsiteY0" fmla="*/ 1048655 h 2399859"/>
              <a:gd name="connsiteX1" fmla="*/ 1710465 w 1986926"/>
              <a:gd name="connsiteY1" fmla="*/ 15923 h 2399859"/>
              <a:gd name="connsiteX2" fmla="*/ 1936376 w 1986926"/>
              <a:gd name="connsiteY2" fmla="*/ 2382603 h 2399859"/>
              <a:gd name="connsiteX0" fmla="*/ 0 w 2474259"/>
              <a:gd name="connsiteY0" fmla="*/ 1070281 h 1070281"/>
              <a:gd name="connsiteX1" fmla="*/ 1710465 w 2474259"/>
              <a:gd name="connsiteY1" fmla="*/ 37549 h 1070281"/>
              <a:gd name="connsiteX2" fmla="*/ 2474259 w 2474259"/>
              <a:gd name="connsiteY2" fmla="*/ 650733 h 1070281"/>
              <a:gd name="connsiteX0" fmla="*/ 0 w 2474259"/>
              <a:gd name="connsiteY0" fmla="*/ 1070281 h 1070281"/>
              <a:gd name="connsiteX1" fmla="*/ 1129552 w 2474259"/>
              <a:gd name="connsiteY1" fmla="*/ 37549 h 1070281"/>
              <a:gd name="connsiteX2" fmla="*/ 2474259 w 2474259"/>
              <a:gd name="connsiteY2" fmla="*/ 650733 h 1070281"/>
              <a:gd name="connsiteX0" fmla="*/ 0 w 2474259"/>
              <a:gd name="connsiteY0" fmla="*/ 1070281 h 1070281"/>
              <a:gd name="connsiteX1" fmla="*/ 1129552 w 2474259"/>
              <a:gd name="connsiteY1" fmla="*/ 37549 h 1070281"/>
              <a:gd name="connsiteX2" fmla="*/ 2474259 w 2474259"/>
              <a:gd name="connsiteY2" fmla="*/ 650733 h 1070281"/>
              <a:gd name="connsiteX0" fmla="*/ 0 w 2474259"/>
              <a:gd name="connsiteY0" fmla="*/ 1033400 h 1033400"/>
              <a:gd name="connsiteX1" fmla="*/ 1129552 w 2474259"/>
              <a:gd name="connsiteY1" fmla="*/ 668 h 1033400"/>
              <a:gd name="connsiteX2" fmla="*/ 2474259 w 2474259"/>
              <a:gd name="connsiteY2" fmla="*/ 613852 h 1033400"/>
              <a:gd name="connsiteX0" fmla="*/ 0 w 2474259"/>
              <a:gd name="connsiteY0" fmla="*/ 419548 h 419548"/>
              <a:gd name="connsiteX1" fmla="*/ 2474259 w 2474259"/>
              <a:gd name="connsiteY1" fmla="*/ 0 h 419548"/>
              <a:gd name="connsiteX0" fmla="*/ 0 w 2474259"/>
              <a:gd name="connsiteY0" fmla="*/ 1032734 h 1032734"/>
              <a:gd name="connsiteX1" fmla="*/ 1194098 w 2474259"/>
              <a:gd name="connsiteY1" fmla="*/ 0 h 1032734"/>
              <a:gd name="connsiteX2" fmla="*/ 2474259 w 2474259"/>
              <a:gd name="connsiteY2" fmla="*/ 613186 h 1032734"/>
              <a:gd name="connsiteX0" fmla="*/ 0 w 2474259"/>
              <a:gd name="connsiteY0" fmla="*/ 1113787 h 1113787"/>
              <a:gd name="connsiteX1" fmla="*/ 1194098 w 2474259"/>
              <a:gd name="connsiteY1" fmla="*/ 81053 h 1113787"/>
              <a:gd name="connsiteX2" fmla="*/ 2474259 w 2474259"/>
              <a:gd name="connsiteY2" fmla="*/ 694239 h 1113787"/>
              <a:gd name="connsiteX0" fmla="*/ 0 w 2474259"/>
              <a:gd name="connsiteY0" fmla="*/ 1113787 h 1113787"/>
              <a:gd name="connsiteX1" fmla="*/ 1194098 w 2474259"/>
              <a:gd name="connsiteY1" fmla="*/ 81053 h 1113787"/>
              <a:gd name="connsiteX2" fmla="*/ 2474259 w 2474259"/>
              <a:gd name="connsiteY2" fmla="*/ 694239 h 1113787"/>
              <a:gd name="connsiteX0" fmla="*/ 0 w 2474259"/>
              <a:gd name="connsiteY0" fmla="*/ 1064191 h 1064191"/>
              <a:gd name="connsiteX1" fmla="*/ 1194098 w 2474259"/>
              <a:gd name="connsiteY1" fmla="*/ 31457 h 1064191"/>
              <a:gd name="connsiteX2" fmla="*/ 2474259 w 2474259"/>
              <a:gd name="connsiteY2" fmla="*/ 644643 h 1064191"/>
              <a:gd name="connsiteX0" fmla="*/ 0 w 2119256"/>
              <a:gd name="connsiteY0" fmla="*/ 667117 h 667117"/>
              <a:gd name="connsiteX1" fmla="*/ 839095 w 2119256"/>
              <a:gd name="connsiteY1" fmla="*/ 143 h 667117"/>
              <a:gd name="connsiteX2" fmla="*/ 2119256 w 2119256"/>
              <a:gd name="connsiteY2" fmla="*/ 613329 h 667117"/>
              <a:gd name="connsiteX0" fmla="*/ 0 w 2345166"/>
              <a:gd name="connsiteY0" fmla="*/ 728286 h 728286"/>
              <a:gd name="connsiteX1" fmla="*/ 839095 w 2345166"/>
              <a:gd name="connsiteY1" fmla="*/ 61312 h 728286"/>
              <a:gd name="connsiteX2" fmla="*/ 2345166 w 2345166"/>
              <a:gd name="connsiteY2" fmla="*/ 168888 h 728286"/>
              <a:gd name="connsiteX0" fmla="*/ 0 w 2345166"/>
              <a:gd name="connsiteY0" fmla="*/ 693662 h 693662"/>
              <a:gd name="connsiteX1" fmla="*/ 839095 w 2345166"/>
              <a:gd name="connsiteY1" fmla="*/ 26688 h 693662"/>
              <a:gd name="connsiteX2" fmla="*/ 2345166 w 2345166"/>
              <a:gd name="connsiteY2" fmla="*/ 134264 h 693662"/>
              <a:gd name="connsiteX0" fmla="*/ 0 w 2345166"/>
              <a:gd name="connsiteY0" fmla="*/ 693662 h 693662"/>
              <a:gd name="connsiteX1" fmla="*/ 839095 w 2345166"/>
              <a:gd name="connsiteY1" fmla="*/ 26688 h 693662"/>
              <a:gd name="connsiteX2" fmla="*/ 2345166 w 2345166"/>
              <a:gd name="connsiteY2" fmla="*/ 134264 h 693662"/>
              <a:gd name="connsiteX0" fmla="*/ 0 w 2345166"/>
              <a:gd name="connsiteY0" fmla="*/ 693662 h 693662"/>
              <a:gd name="connsiteX1" fmla="*/ 839095 w 2345166"/>
              <a:gd name="connsiteY1" fmla="*/ 26688 h 693662"/>
              <a:gd name="connsiteX2" fmla="*/ 2345166 w 2345166"/>
              <a:gd name="connsiteY2" fmla="*/ 134264 h 693662"/>
              <a:gd name="connsiteX0" fmla="*/ 0 w 2345166"/>
              <a:gd name="connsiteY0" fmla="*/ 559398 h 559398"/>
              <a:gd name="connsiteX1" fmla="*/ 2345166 w 2345166"/>
              <a:gd name="connsiteY1" fmla="*/ 0 h 559398"/>
              <a:gd name="connsiteX0" fmla="*/ 0 w 2345166"/>
              <a:gd name="connsiteY0" fmla="*/ 559398 h 559398"/>
              <a:gd name="connsiteX1" fmla="*/ 2345166 w 2345166"/>
              <a:gd name="connsiteY1" fmla="*/ 0 h 559398"/>
              <a:gd name="connsiteX0" fmla="*/ 0 w 2345166"/>
              <a:gd name="connsiteY0" fmla="*/ 559398 h 559398"/>
              <a:gd name="connsiteX1" fmla="*/ 2345166 w 2345166"/>
              <a:gd name="connsiteY1" fmla="*/ 0 h 559398"/>
              <a:gd name="connsiteX0" fmla="*/ 0 w 2345166"/>
              <a:gd name="connsiteY0" fmla="*/ 559398 h 559398"/>
              <a:gd name="connsiteX1" fmla="*/ 2345166 w 2345166"/>
              <a:gd name="connsiteY1" fmla="*/ 0 h 559398"/>
              <a:gd name="connsiteX0" fmla="*/ 0 w 2345166"/>
              <a:gd name="connsiteY0" fmla="*/ 755529 h 755529"/>
              <a:gd name="connsiteX1" fmla="*/ 2345166 w 2345166"/>
              <a:gd name="connsiteY1" fmla="*/ 196131 h 755529"/>
              <a:gd name="connsiteX0" fmla="*/ 0 w 2355924"/>
              <a:gd name="connsiteY0" fmla="*/ 619118 h 619118"/>
              <a:gd name="connsiteX1" fmla="*/ 2355924 w 2355924"/>
              <a:gd name="connsiteY1" fmla="*/ 242600 h 619118"/>
              <a:gd name="connsiteX0" fmla="*/ 0 w 2463501"/>
              <a:gd name="connsiteY0" fmla="*/ 326254 h 519892"/>
              <a:gd name="connsiteX1" fmla="*/ 2463501 w 2463501"/>
              <a:gd name="connsiteY1" fmla="*/ 519892 h 519892"/>
              <a:gd name="connsiteX0" fmla="*/ 0 w 2119256"/>
              <a:gd name="connsiteY0" fmla="*/ 673350 h 673350"/>
              <a:gd name="connsiteX1" fmla="*/ 2119256 w 2119256"/>
              <a:gd name="connsiteY1" fmla="*/ 221529 h 673350"/>
              <a:gd name="connsiteX0" fmla="*/ 0 w 1710466"/>
              <a:gd name="connsiteY0" fmla="*/ 798387 h 798387"/>
              <a:gd name="connsiteX1" fmla="*/ 1710466 w 1710466"/>
              <a:gd name="connsiteY1" fmla="*/ 185202 h 798387"/>
              <a:gd name="connsiteX0" fmla="*/ 0 w 1688951"/>
              <a:gd name="connsiteY0" fmla="*/ 997558 h 997558"/>
              <a:gd name="connsiteX1" fmla="*/ 1688951 w 1688951"/>
              <a:gd name="connsiteY1" fmla="*/ 147705 h 997558"/>
              <a:gd name="connsiteX0" fmla="*/ 0 w 1688951"/>
              <a:gd name="connsiteY0" fmla="*/ 1021820 h 1021820"/>
              <a:gd name="connsiteX1" fmla="*/ 1688951 w 1688951"/>
              <a:gd name="connsiteY1" fmla="*/ 171967 h 1021820"/>
              <a:gd name="connsiteX0" fmla="*/ 0 w 1688951"/>
              <a:gd name="connsiteY0" fmla="*/ 1054068 h 1054068"/>
              <a:gd name="connsiteX1" fmla="*/ 1688951 w 1688951"/>
              <a:gd name="connsiteY1" fmla="*/ 204215 h 1054068"/>
              <a:gd name="connsiteX0" fmla="*/ 0 w 2086984"/>
              <a:gd name="connsiteY0" fmla="*/ 851049 h 851049"/>
              <a:gd name="connsiteX1" fmla="*/ 2086984 w 2086984"/>
              <a:gd name="connsiteY1" fmla="*/ 259379 h 851049"/>
              <a:gd name="connsiteX0" fmla="*/ 0 w 2086984"/>
              <a:gd name="connsiteY0" fmla="*/ 865391 h 865391"/>
              <a:gd name="connsiteX1" fmla="*/ 2086984 w 2086984"/>
              <a:gd name="connsiteY1" fmla="*/ 273721 h 865391"/>
              <a:gd name="connsiteX0" fmla="*/ 0 w 1936376"/>
              <a:gd name="connsiteY0" fmla="*/ 810754 h 810754"/>
              <a:gd name="connsiteX1" fmla="*/ 1936376 w 1936376"/>
              <a:gd name="connsiteY1" fmla="*/ 294387 h 810754"/>
              <a:gd name="connsiteX0" fmla="*/ 0 w 1936376"/>
              <a:gd name="connsiteY0" fmla="*/ 785712 h 785712"/>
              <a:gd name="connsiteX1" fmla="*/ 1936376 w 1936376"/>
              <a:gd name="connsiteY1" fmla="*/ 269345 h 785712"/>
              <a:gd name="connsiteX0" fmla="*/ 0 w 1936376"/>
              <a:gd name="connsiteY0" fmla="*/ 813402 h 813402"/>
              <a:gd name="connsiteX1" fmla="*/ 1936376 w 1936376"/>
              <a:gd name="connsiteY1" fmla="*/ 297035 h 813402"/>
              <a:gd name="connsiteX0" fmla="*/ 0 w 1516828"/>
              <a:gd name="connsiteY0" fmla="*/ 974514 h 974514"/>
              <a:gd name="connsiteX1" fmla="*/ 1516828 w 1516828"/>
              <a:gd name="connsiteY1" fmla="*/ 242994 h 974514"/>
              <a:gd name="connsiteX0" fmla="*/ 0 w 1602889"/>
              <a:gd name="connsiteY0" fmla="*/ 790830 h 790830"/>
              <a:gd name="connsiteX1" fmla="*/ 1602889 w 1602889"/>
              <a:gd name="connsiteY1" fmla="*/ 306736 h 790830"/>
              <a:gd name="connsiteX0" fmla="*/ 0 w 1516828"/>
              <a:gd name="connsiteY0" fmla="*/ 678830 h 678830"/>
              <a:gd name="connsiteX1" fmla="*/ 1516828 w 1516828"/>
              <a:gd name="connsiteY1" fmla="*/ 366858 h 678830"/>
              <a:gd name="connsiteX0" fmla="*/ 0 w 1516828"/>
              <a:gd name="connsiteY0" fmla="*/ 611968 h 611968"/>
              <a:gd name="connsiteX1" fmla="*/ 1516828 w 1516828"/>
              <a:gd name="connsiteY1" fmla="*/ 299996 h 611968"/>
              <a:gd name="connsiteX0" fmla="*/ 0 w 1516828"/>
              <a:gd name="connsiteY0" fmla="*/ 642921 h 642921"/>
              <a:gd name="connsiteX1" fmla="*/ 1516828 w 1516828"/>
              <a:gd name="connsiteY1" fmla="*/ 330949 h 642921"/>
              <a:gd name="connsiteX0" fmla="*/ 0 w 1688950"/>
              <a:gd name="connsiteY0" fmla="*/ 524656 h 524656"/>
              <a:gd name="connsiteX1" fmla="*/ 1688950 w 1688950"/>
              <a:gd name="connsiteY1" fmla="*/ 438595 h 524656"/>
              <a:gd name="connsiteX0" fmla="*/ 0 w 1785769"/>
              <a:gd name="connsiteY0" fmla="*/ 571660 h 571660"/>
              <a:gd name="connsiteX1" fmla="*/ 1785769 w 1785769"/>
              <a:gd name="connsiteY1" fmla="*/ 388780 h 571660"/>
              <a:gd name="connsiteX0" fmla="*/ 0 w 1785769"/>
              <a:gd name="connsiteY0" fmla="*/ 544424 h 544424"/>
              <a:gd name="connsiteX1" fmla="*/ 1785769 w 1785769"/>
              <a:gd name="connsiteY1" fmla="*/ 361544 h 544424"/>
              <a:gd name="connsiteX0" fmla="*/ 0 w 1785769"/>
              <a:gd name="connsiteY0" fmla="*/ 531805 h 531805"/>
              <a:gd name="connsiteX1" fmla="*/ 1785769 w 1785769"/>
              <a:gd name="connsiteY1" fmla="*/ 348925 h 531805"/>
              <a:gd name="connsiteX0" fmla="*/ 0 w 1785769"/>
              <a:gd name="connsiteY0" fmla="*/ 540202 h 540202"/>
              <a:gd name="connsiteX1" fmla="*/ 1785769 w 1785769"/>
              <a:gd name="connsiteY1" fmla="*/ 357322 h 540202"/>
              <a:gd name="connsiteX0" fmla="*/ 0 w 1785769"/>
              <a:gd name="connsiteY0" fmla="*/ 517598 h 517598"/>
              <a:gd name="connsiteX1" fmla="*/ 1785769 w 1785769"/>
              <a:gd name="connsiteY1" fmla="*/ 334718 h 517598"/>
              <a:gd name="connsiteX0" fmla="*/ 0 w 1785769"/>
              <a:gd name="connsiteY0" fmla="*/ 475240 h 475240"/>
              <a:gd name="connsiteX1" fmla="*/ 1785769 w 1785769"/>
              <a:gd name="connsiteY1" fmla="*/ 292360 h 475240"/>
              <a:gd name="connsiteX0" fmla="*/ 0 w 1785769"/>
              <a:gd name="connsiteY0" fmla="*/ 482004 h 482004"/>
              <a:gd name="connsiteX1" fmla="*/ 1785769 w 1785769"/>
              <a:gd name="connsiteY1" fmla="*/ 299124 h 482004"/>
              <a:gd name="connsiteX0" fmla="*/ 0 w 1785769"/>
              <a:gd name="connsiteY0" fmla="*/ 482004 h 482004"/>
              <a:gd name="connsiteX1" fmla="*/ 1785769 w 1785769"/>
              <a:gd name="connsiteY1" fmla="*/ 299124 h 482004"/>
              <a:gd name="connsiteX0" fmla="*/ 0 w 1753497"/>
              <a:gd name="connsiteY0" fmla="*/ 404758 h 404758"/>
              <a:gd name="connsiteX1" fmla="*/ 1753497 w 1753497"/>
              <a:gd name="connsiteY1" fmla="*/ 361728 h 404758"/>
              <a:gd name="connsiteX0" fmla="*/ 0 w 1753497"/>
              <a:gd name="connsiteY0" fmla="*/ 377025 h 377025"/>
              <a:gd name="connsiteX1" fmla="*/ 1753497 w 1753497"/>
              <a:gd name="connsiteY1" fmla="*/ 333995 h 377025"/>
              <a:gd name="connsiteX0" fmla="*/ 0 w 1753497"/>
              <a:gd name="connsiteY0" fmla="*/ 396718 h 396718"/>
              <a:gd name="connsiteX1" fmla="*/ 1753497 w 1753497"/>
              <a:gd name="connsiteY1" fmla="*/ 353688 h 396718"/>
              <a:gd name="connsiteX0" fmla="*/ 0 w 1753497"/>
              <a:gd name="connsiteY0" fmla="*/ 400727 h 400727"/>
              <a:gd name="connsiteX1" fmla="*/ 1753497 w 1753497"/>
              <a:gd name="connsiteY1" fmla="*/ 357697 h 400727"/>
              <a:gd name="connsiteX0" fmla="*/ 0 w 1753497"/>
              <a:gd name="connsiteY0" fmla="*/ 437708 h 437708"/>
              <a:gd name="connsiteX1" fmla="*/ 1753497 w 1753497"/>
              <a:gd name="connsiteY1" fmla="*/ 394678 h 437708"/>
              <a:gd name="connsiteX0" fmla="*/ 0 w 1753497"/>
              <a:gd name="connsiteY0" fmla="*/ 446120 h 446120"/>
              <a:gd name="connsiteX1" fmla="*/ 1753497 w 1753497"/>
              <a:gd name="connsiteY1" fmla="*/ 403090 h 446120"/>
              <a:gd name="connsiteX0" fmla="*/ 0 w 1753497"/>
              <a:gd name="connsiteY0" fmla="*/ 441907 h 441907"/>
              <a:gd name="connsiteX1" fmla="*/ 1753497 w 1753497"/>
              <a:gd name="connsiteY1" fmla="*/ 398877 h 44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3497" h="441907">
                <a:moveTo>
                  <a:pt x="0" y="441907"/>
                </a:moveTo>
                <a:cubicBezTo>
                  <a:pt x="372930" y="-110320"/>
                  <a:pt x="1240716" y="-167692"/>
                  <a:pt x="1753497" y="398877"/>
                </a:cubicBezTo>
              </a:path>
            </a:pathLst>
          </a:custGeom>
          <a:ln w="101600" cap="flat">
            <a:solidFill>
              <a:schemeClr val="accent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38" y="1940712"/>
            <a:ext cx="7587440" cy="1313630"/>
          </a:xfrm>
        </p:spPr>
        <p:txBody>
          <a:bodyPr/>
          <a:lstStyle/>
          <a:p>
            <a:r>
              <a:rPr lang="sv-SE" dirty="0" err="1" smtClean="0"/>
              <a:t>Python</a:t>
            </a:r>
            <a:r>
              <a:rPr lang="sv-SE" dirty="0" smtClean="0"/>
              <a:t> 64-bit</a:t>
            </a:r>
          </a:p>
          <a:p>
            <a:r>
              <a:rPr lang="sv-SE" dirty="0" err="1" smtClean="0"/>
              <a:t>Alot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RAM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7174" name="Picture 6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5011403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bids.berkeley.edu/sites/default/files/styles/400x225/public/projects/numpy_project_page.jpg?itok=flrdyd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02" y="4859379"/>
            <a:ext cx="2837029" cy="15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www.numfocus.org/uploads/6/0/6/9/60696727/6893890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77" y="4446629"/>
            <a:ext cx="406146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8138" y="3028633"/>
            <a:ext cx="7571878" cy="133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sv-SE" kern="0" dirty="0" smtClean="0"/>
              <a:t>Pandas – parsing data </a:t>
            </a:r>
            <a:r>
              <a:rPr lang="sv-SE" kern="0" dirty="0" err="1" smtClean="0"/>
              <a:t>into</a:t>
            </a:r>
            <a:r>
              <a:rPr lang="sv-SE" kern="0" dirty="0" smtClean="0"/>
              <a:t> data </a:t>
            </a:r>
            <a:r>
              <a:rPr lang="sv-SE" kern="0" dirty="0" err="1" smtClean="0"/>
              <a:t>structures</a:t>
            </a:r>
            <a:endParaRPr lang="sv-SE" kern="0" dirty="0" smtClean="0"/>
          </a:p>
          <a:p>
            <a:r>
              <a:rPr lang="sv-SE" kern="0" dirty="0" err="1" smtClean="0"/>
              <a:t>NumPy</a:t>
            </a:r>
            <a:r>
              <a:rPr lang="sv-SE" kern="0" dirty="0" smtClean="0"/>
              <a:t> – </a:t>
            </a:r>
            <a:r>
              <a:rPr lang="sv-SE" kern="0" dirty="0" err="1" smtClean="0"/>
              <a:t>scientific</a:t>
            </a:r>
            <a:r>
              <a:rPr lang="sv-SE" kern="0" dirty="0" smtClean="0"/>
              <a:t> </a:t>
            </a:r>
            <a:r>
              <a:rPr lang="sv-SE" kern="0" dirty="0" err="1" smtClean="0"/>
              <a:t>computing</a:t>
            </a:r>
            <a:r>
              <a:rPr lang="sv-SE" kern="0" dirty="0" smtClean="0"/>
              <a:t> </a:t>
            </a:r>
            <a:r>
              <a:rPr lang="sv-SE" kern="0" dirty="0" err="1" smtClean="0"/>
              <a:t>package</a:t>
            </a:r>
            <a:endParaRPr lang="sv-SE" kern="0" dirty="0" smtClean="0"/>
          </a:p>
          <a:p>
            <a:r>
              <a:rPr lang="sv-SE" kern="0" dirty="0" err="1" smtClean="0"/>
              <a:t>Scikit</a:t>
            </a:r>
            <a:r>
              <a:rPr lang="sv-SE" kern="0" dirty="0" smtClean="0"/>
              <a:t> </a:t>
            </a:r>
            <a:r>
              <a:rPr lang="sv-SE" kern="0" dirty="0" err="1" smtClean="0"/>
              <a:t>learn</a:t>
            </a:r>
            <a:r>
              <a:rPr lang="sv-SE" kern="0" dirty="0" smtClean="0"/>
              <a:t> – </a:t>
            </a:r>
            <a:r>
              <a:rPr lang="sv-SE" kern="0" dirty="0" err="1" smtClean="0"/>
              <a:t>Machine</a:t>
            </a:r>
            <a:r>
              <a:rPr lang="sv-SE" kern="0" dirty="0" smtClean="0"/>
              <a:t> Learning </a:t>
            </a:r>
            <a:r>
              <a:rPr lang="sv-SE" kern="0" dirty="0" err="1" smtClean="0"/>
              <a:t>library</a:t>
            </a:r>
            <a:r>
              <a:rPr lang="sv-SE" kern="0" dirty="0" smtClean="0"/>
              <a:t>, </a:t>
            </a:r>
            <a:r>
              <a:rPr lang="sv-SE" kern="0" dirty="0" err="1" smtClean="0"/>
              <a:t>built</a:t>
            </a:r>
            <a:r>
              <a:rPr lang="sv-SE" kern="0" dirty="0" smtClean="0"/>
              <a:t> on </a:t>
            </a:r>
            <a:r>
              <a:rPr lang="sv-SE" kern="0" dirty="0" err="1" smtClean="0"/>
              <a:t>SciPy</a:t>
            </a:r>
            <a:r>
              <a:rPr lang="sv-SE" kern="0" dirty="0" smtClean="0"/>
              <a:t>, </a:t>
            </a:r>
            <a:r>
              <a:rPr lang="sv-SE" kern="0" dirty="0" err="1" smtClean="0"/>
              <a:t>NumPy</a:t>
            </a:r>
            <a:r>
              <a:rPr lang="sv-SE" kern="0" dirty="0" smtClean="0"/>
              <a:t> and </a:t>
            </a:r>
            <a:r>
              <a:rPr lang="sv-SE" kern="0" dirty="0" err="1" smtClean="0"/>
              <a:t>matplotlib</a:t>
            </a:r>
            <a:endParaRPr lang="sv-SE" kern="0" dirty="0" smtClean="0"/>
          </a:p>
          <a:p>
            <a:endParaRPr lang="sv-SE" kern="0" dirty="0" smtClean="0"/>
          </a:p>
          <a:p>
            <a:endParaRPr lang="sv-SE" kern="0" dirty="0" smtClean="0"/>
          </a:p>
          <a:p>
            <a:endParaRPr lang="sv-SE" kern="0" dirty="0" smtClean="0"/>
          </a:p>
          <a:p>
            <a:endParaRPr lang="sv-SE" kern="0" dirty="0"/>
          </a:p>
        </p:txBody>
      </p:sp>
    </p:spTree>
    <p:extLst>
      <p:ext uri="{BB962C8B-B14F-4D97-AF65-F5344CB8AC3E}">
        <p14:creationId xmlns:p14="http://schemas.microsoft.com/office/powerpoint/2010/main" val="6043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Expedia -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 column in training</a:t>
            </a:r>
          </a:p>
          <a:p>
            <a:r>
              <a:rPr lang="en-US" dirty="0" smtClean="0"/>
              <a:t>22 column in testing (no </a:t>
            </a:r>
            <a:r>
              <a:rPr lang="en-US" dirty="0" err="1" smtClean="0"/>
              <a:t>is_booking</a:t>
            </a:r>
            <a:r>
              <a:rPr lang="en-US" dirty="0" smtClean="0"/>
              <a:t>, no </a:t>
            </a:r>
            <a:r>
              <a:rPr lang="en-US" dirty="0" err="1" smtClean="0"/>
              <a:t>hotel_cluster</a:t>
            </a:r>
            <a:r>
              <a:rPr lang="en-US" dirty="0" smtClean="0"/>
              <a:t>)</a:t>
            </a:r>
          </a:p>
          <a:p>
            <a:r>
              <a:rPr lang="en-GB" dirty="0"/>
              <a:t>Most of the columns are integers or </a:t>
            </a:r>
            <a:r>
              <a:rPr lang="en-GB" dirty="0" smtClean="0"/>
              <a:t>floats</a:t>
            </a:r>
          </a:p>
          <a:p>
            <a:r>
              <a:rPr lang="sv-SE" dirty="0" smtClean="0"/>
              <a:t>Output hotel cluster ID integer range from 1-99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" y="3869453"/>
            <a:ext cx="8490080" cy="15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-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63" y="1569270"/>
            <a:ext cx="7587440" cy="3563159"/>
          </a:xfrm>
        </p:spPr>
        <p:txBody>
          <a:bodyPr/>
          <a:lstStyle/>
          <a:p>
            <a:r>
              <a:rPr lang="sv-SE" dirty="0" err="1" smtClean="0"/>
              <a:t>Understanding</a:t>
            </a:r>
            <a:r>
              <a:rPr lang="sv-SE" dirty="0" smtClean="0"/>
              <a:t> </a:t>
            </a:r>
            <a:r>
              <a:rPr lang="sv-SE" dirty="0" err="1" smtClean="0"/>
              <a:t>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" y="1991697"/>
            <a:ext cx="101917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2366216"/>
            <a:ext cx="5832849" cy="595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3" y="3613753"/>
            <a:ext cx="5832849" cy="685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63" y="5001878"/>
            <a:ext cx="1562100" cy="2762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936" y="3125418"/>
            <a:ext cx="5270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err="1" smtClean="0">
                <a:solidFill>
                  <a:srgbClr val="00B050"/>
                </a:solidFill>
              </a:rPr>
              <a:t>srch_destination_type_id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rgbClr val="00B050"/>
                </a:solidFill>
              </a:rPr>
              <a:t>hotel_continent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rgbClr val="00B050"/>
                </a:solidFill>
              </a:rPr>
              <a:t>hotel_country</a:t>
            </a:r>
            <a:r>
              <a:rPr lang="en-US" sz="1200" b="0" dirty="0">
                <a:solidFill>
                  <a:schemeClr val="tx2"/>
                </a:solidFill>
              </a:rPr>
              <a:t>, and </a:t>
            </a:r>
            <a:r>
              <a:rPr lang="en-US" sz="1200" b="0" dirty="0" err="1" smtClean="0">
                <a:solidFill>
                  <a:srgbClr val="00B050"/>
                </a:solidFill>
              </a:rPr>
              <a:t>hotel_market</a:t>
            </a:r>
            <a:endParaRPr lang="sv-SE" sz="1200" b="0" dirty="0" err="1" smtClean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863" y="4445201"/>
            <a:ext cx="758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 smtClean="0">
                <a:solidFill>
                  <a:srgbClr val="00B050"/>
                </a:solidFill>
              </a:rPr>
              <a:t>srch_ci</a:t>
            </a:r>
            <a:r>
              <a:rPr lang="en-US" sz="1200" b="0" dirty="0" smtClean="0">
                <a:solidFill>
                  <a:srgbClr val="00B050"/>
                </a:solidFill>
              </a:rPr>
              <a:t>  </a:t>
            </a:r>
            <a:r>
              <a:rPr lang="en-US" sz="1200" b="0" dirty="0" err="1" smtClean="0">
                <a:solidFill>
                  <a:srgbClr val="00B050"/>
                </a:solidFill>
              </a:rPr>
              <a:t>srch_co</a:t>
            </a:r>
            <a:r>
              <a:rPr lang="en-US" sz="1200" b="0" dirty="0" smtClean="0">
                <a:solidFill>
                  <a:srgbClr val="00B050"/>
                </a:solidFill>
              </a:rPr>
              <a:t> </a:t>
            </a:r>
            <a:r>
              <a:rPr lang="en-US" sz="1200" b="0" dirty="0" smtClean="0">
                <a:solidFill>
                  <a:schemeClr val="tx2"/>
                </a:solidFill>
              </a:rPr>
              <a:t>are filled with dates</a:t>
            </a:r>
          </a:p>
          <a:p>
            <a:r>
              <a:rPr lang="en-US" sz="1200" b="0" dirty="0" err="1" smtClean="0">
                <a:solidFill>
                  <a:srgbClr val="00B050"/>
                </a:solidFill>
              </a:rPr>
              <a:t>srch_adults_cnt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rgbClr val="00B050"/>
                </a:solidFill>
              </a:rPr>
              <a:t>srch_children_cnt</a:t>
            </a:r>
            <a:r>
              <a:rPr lang="en-US" sz="1200" b="0" dirty="0">
                <a:solidFill>
                  <a:schemeClr val="tx2"/>
                </a:solidFill>
              </a:rPr>
              <a:t>, and </a:t>
            </a:r>
            <a:r>
              <a:rPr lang="en-US" sz="1200" b="0" dirty="0" err="1" smtClean="0">
                <a:solidFill>
                  <a:srgbClr val="00B050"/>
                </a:solidFill>
              </a:rPr>
              <a:t>srch_rm_cnt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smtClean="0">
                <a:solidFill>
                  <a:schemeClr val="tx2"/>
                </a:solidFill>
              </a:rPr>
              <a:t>is number of guests and rooms </a:t>
            </a:r>
            <a:endParaRPr lang="sv-SE" sz="1200" b="0" dirty="0" err="1" smtClean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863" y="5543993"/>
            <a:ext cx="3026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tx2"/>
                </a:solidFill>
              </a:rPr>
              <a:t>Add a </a:t>
            </a:r>
            <a:r>
              <a:rPr lang="en-US" sz="1200" b="0" dirty="0" smtClean="0">
                <a:solidFill>
                  <a:schemeClr val="tx2"/>
                </a:solidFill>
              </a:rPr>
              <a:t>flight </a:t>
            </a:r>
            <a:r>
              <a:rPr lang="en-US" sz="1200" b="0" dirty="0">
                <a:solidFill>
                  <a:schemeClr val="tx2"/>
                </a:solidFill>
              </a:rPr>
              <a:t>maps to the </a:t>
            </a:r>
            <a:r>
              <a:rPr lang="en-US" sz="1200" b="0" dirty="0" err="1" smtClean="0">
                <a:solidFill>
                  <a:srgbClr val="00B050"/>
                </a:solidFill>
              </a:rPr>
              <a:t>is_package</a:t>
            </a:r>
            <a:r>
              <a:rPr lang="en-US" sz="1200" b="0" dirty="0" smtClean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field</a:t>
            </a:r>
            <a:endParaRPr lang="sv-SE" sz="1200" b="0" dirty="0" err="1" smtClean="0">
              <a:solidFill>
                <a:schemeClr val="tx2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590" y="5037449"/>
            <a:ext cx="6551894" cy="3007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935637" y="5699281"/>
            <a:ext cx="4227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0" dirty="0" err="1" smtClean="0">
                <a:solidFill>
                  <a:srgbClr val="00B050"/>
                </a:solidFill>
              </a:rPr>
              <a:t>posa_continent</a:t>
            </a:r>
            <a:r>
              <a:rPr lang="sv-SE" sz="1200" b="0" dirty="0" smtClean="0">
                <a:solidFill>
                  <a:srgbClr val="00B050"/>
                </a:solidFill>
              </a:rPr>
              <a:t> </a:t>
            </a:r>
            <a:r>
              <a:rPr lang="sv-SE" sz="1200" b="0" dirty="0" smtClean="0">
                <a:solidFill>
                  <a:schemeClr val="tx2"/>
                </a:solidFill>
              </a:rPr>
              <a:t>– </a:t>
            </a:r>
            <a:r>
              <a:rPr lang="en-US" sz="1200" b="0" dirty="0" smtClean="0">
                <a:solidFill>
                  <a:schemeClr val="tx2"/>
                </a:solidFill>
              </a:rPr>
              <a:t>ID </a:t>
            </a:r>
            <a:r>
              <a:rPr lang="en-US" sz="1200" b="0" dirty="0">
                <a:solidFill>
                  <a:schemeClr val="tx2"/>
                </a:solidFill>
              </a:rPr>
              <a:t>of continent associated with </a:t>
            </a:r>
            <a:r>
              <a:rPr lang="en-US" sz="1200" b="0" dirty="0" err="1">
                <a:solidFill>
                  <a:srgbClr val="00B050"/>
                </a:solidFill>
              </a:rPr>
              <a:t>site_name</a:t>
            </a:r>
            <a:endParaRPr lang="sv-SE" sz="1200" b="0" dirty="0" smtClean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35637" y="5401412"/>
            <a:ext cx="4871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0" dirty="0" err="1" smtClean="0">
                <a:solidFill>
                  <a:srgbClr val="00B050"/>
                </a:solidFill>
              </a:rPr>
              <a:t>site_name</a:t>
            </a:r>
            <a:r>
              <a:rPr lang="sv-SE" sz="1200" b="0" dirty="0">
                <a:solidFill>
                  <a:srgbClr val="00B050"/>
                </a:solidFill>
              </a:rPr>
              <a:t>  </a:t>
            </a:r>
            <a:r>
              <a:rPr lang="sv-SE" sz="1200" b="0" dirty="0">
                <a:solidFill>
                  <a:schemeClr val="tx2"/>
                </a:solidFill>
              </a:rPr>
              <a:t>–  </a:t>
            </a:r>
            <a:r>
              <a:rPr lang="en-US" sz="1200" b="0" dirty="0" smtClean="0">
                <a:solidFill>
                  <a:schemeClr val="tx2"/>
                </a:solidFill>
              </a:rPr>
              <a:t>Expedia </a:t>
            </a:r>
            <a:r>
              <a:rPr lang="en-US" sz="1200" b="0" dirty="0">
                <a:solidFill>
                  <a:schemeClr val="tx2"/>
                </a:solidFill>
              </a:rPr>
              <a:t>point of sale </a:t>
            </a:r>
            <a:r>
              <a:rPr lang="en-US" sz="1200" b="0" dirty="0" smtClean="0">
                <a:solidFill>
                  <a:schemeClr val="tx2"/>
                </a:solidFill>
              </a:rPr>
              <a:t>(Expedia.com</a:t>
            </a:r>
            <a:r>
              <a:rPr lang="en-US" sz="1200" b="0" dirty="0">
                <a:solidFill>
                  <a:schemeClr val="tx2"/>
                </a:solidFill>
              </a:rPr>
              <a:t>, </a:t>
            </a:r>
            <a:r>
              <a:rPr lang="en-US" sz="1200" b="0" dirty="0" smtClean="0">
                <a:solidFill>
                  <a:schemeClr val="tx2"/>
                </a:solidFill>
              </a:rPr>
              <a:t>Expedia.co.uk, </a:t>
            </a:r>
            <a:r>
              <a:rPr lang="en-US" sz="1200" b="0" dirty="0">
                <a:solidFill>
                  <a:schemeClr val="tx2"/>
                </a:solidFill>
              </a:rPr>
              <a:t>...)</a:t>
            </a:r>
            <a:endParaRPr lang="sv-SE" sz="1200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– </a:t>
            </a:r>
            <a:r>
              <a:rPr lang="sv-SE" dirty="0" err="1" smtClean="0"/>
              <a:t>Hotel</a:t>
            </a:r>
            <a:r>
              <a:rPr lang="sv-SE" dirty="0" smtClean="0"/>
              <a:t> Clusters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" y="1534238"/>
            <a:ext cx="2656103" cy="5712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44" y="1645814"/>
            <a:ext cx="2248668" cy="57304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14857" y="3277989"/>
            <a:ext cx="2760254" cy="3516799"/>
            <a:chOff x="6299723" y="2511467"/>
            <a:chExt cx="2124747" cy="2815935"/>
          </a:xfrm>
        </p:grpSpPr>
        <p:grpSp>
          <p:nvGrpSpPr>
            <p:cNvPr id="9" name="Group 8"/>
            <p:cNvGrpSpPr/>
            <p:nvPr/>
          </p:nvGrpSpPr>
          <p:grpSpPr>
            <a:xfrm>
              <a:off x="6799558" y="2511467"/>
              <a:ext cx="835222" cy="1129890"/>
              <a:chOff x="7045128" y="2865711"/>
              <a:chExt cx="835222" cy="112989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171" name="Rectangle 170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88" name="Picture 18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153" name="Rectangle 152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34" name="Group 133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Group 9"/>
            <p:cNvGrpSpPr/>
            <p:nvPr/>
          </p:nvGrpSpPr>
          <p:grpSpPr>
            <a:xfrm>
              <a:off x="6299723" y="3853390"/>
              <a:ext cx="835222" cy="1129890"/>
              <a:chOff x="7045128" y="2865711"/>
              <a:chExt cx="835222" cy="112989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114" name="Rectangle 113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96" name="Rectangle 95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78" name="Rectangle 77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/>
            <p:cNvGrpSpPr/>
            <p:nvPr/>
          </p:nvGrpSpPr>
          <p:grpSpPr>
            <a:xfrm>
              <a:off x="7589248" y="3893966"/>
              <a:ext cx="835222" cy="1129890"/>
              <a:chOff x="7045128" y="2865711"/>
              <a:chExt cx="835222" cy="11298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045128" y="2865711"/>
                <a:ext cx="425776" cy="942136"/>
                <a:chOff x="4439798" y="3038192"/>
                <a:chExt cx="927171" cy="2051600"/>
              </a:xfrm>
            </p:grpSpPr>
            <p:sp>
              <p:nvSpPr>
                <p:cNvPr id="57" name="Rectangle 56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7239216" y="2959690"/>
                <a:ext cx="425776" cy="942136"/>
                <a:chOff x="4439798" y="3038192"/>
                <a:chExt cx="927171" cy="2051600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7454574" y="3053465"/>
                <a:ext cx="425776" cy="942136"/>
                <a:chOff x="4439798" y="3038192"/>
                <a:chExt cx="927171" cy="205160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4439798" y="3271221"/>
                  <a:ext cx="927171" cy="1818571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4538949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481524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5091108" y="337116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4538949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481524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5091108" y="3647371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4538949" y="391177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4815248" y="3914292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5091547" y="3909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4538949" y="4185828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4814370" y="418050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5084866" y="4191337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4538949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4815248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5084866" y="4472846"/>
                  <a:ext cx="176270" cy="17627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815248" y="4748270"/>
                  <a:ext cx="180584" cy="34152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048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8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1202" y="3038192"/>
                  <a:ext cx="684362" cy="224716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5-Point Star 11"/>
            <p:cNvSpPr/>
            <p:nvPr/>
          </p:nvSpPr>
          <p:spPr bwMode="auto">
            <a:xfrm>
              <a:off x="6302311" y="5087701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5-Point Star 12"/>
            <p:cNvSpPr/>
            <p:nvPr/>
          </p:nvSpPr>
          <p:spPr bwMode="auto">
            <a:xfrm>
              <a:off x="6539343" y="5091224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5-Point Star 13"/>
            <p:cNvSpPr/>
            <p:nvPr/>
          </p:nvSpPr>
          <p:spPr bwMode="auto">
            <a:xfrm>
              <a:off x="6762956" y="5088763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5-Point Star 14"/>
            <p:cNvSpPr/>
            <p:nvPr/>
          </p:nvSpPr>
          <p:spPr bwMode="auto">
            <a:xfrm>
              <a:off x="6979939" y="5091224"/>
              <a:ext cx="194088" cy="194088"/>
            </a:xfrm>
            <a:prstGeom prst="star5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75253" y="5050403"/>
              <a:ext cx="713657" cy="276999"/>
            </a:xfrm>
            <a:prstGeom prst="rect">
              <a:avLst/>
            </a:prstGeom>
            <a:noFill/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r>
                <a:rPr lang="sv-SE" sz="1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</a:t>
              </a:r>
              <a:endParaRPr lang="en-GB" sz="1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806" y="3607099"/>
              <a:ext cx="12531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300" dirty="0" smtClean="0">
                  <a:solidFill>
                    <a:schemeClr val="tx2"/>
                  </a:solidFill>
                </a:rPr>
                <a:t>&lt; $60 / night</a:t>
              </a:r>
              <a:endParaRPr lang="en-GB" sz="1300" dirty="0" err="1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656855" y="954520"/>
            <a:ext cx="607469" cy="1425836"/>
            <a:chOff x="4439798" y="3038192"/>
            <a:chExt cx="927171" cy="2051600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4439798" y="3271221"/>
              <a:ext cx="927171" cy="1818571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4538949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481524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509110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538949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481524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509110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4538949" y="391177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4815248" y="3914292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5091547" y="3909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4538949" y="4185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4814370" y="418050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084866" y="4191337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538949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815248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5084866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4815248" y="4748270"/>
              <a:ext cx="180584" cy="3415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1202" y="3038192"/>
              <a:ext cx="684362" cy="224716"/>
            </a:xfrm>
            <a:prstGeom prst="rect">
              <a:avLst/>
            </a:prstGeom>
          </p:spPr>
        </p:pic>
      </p:grpSp>
      <p:grpSp>
        <p:nvGrpSpPr>
          <p:cNvPr id="208" name="Group 207"/>
          <p:cNvGrpSpPr/>
          <p:nvPr/>
        </p:nvGrpSpPr>
        <p:grpSpPr>
          <a:xfrm>
            <a:off x="6469721" y="1277167"/>
            <a:ext cx="522613" cy="1127167"/>
            <a:chOff x="4439798" y="3038192"/>
            <a:chExt cx="927171" cy="2051600"/>
          </a:xfrm>
        </p:grpSpPr>
        <p:sp>
          <p:nvSpPr>
            <p:cNvPr id="209" name="Rectangle 208"/>
            <p:cNvSpPr/>
            <p:nvPr/>
          </p:nvSpPr>
          <p:spPr bwMode="auto">
            <a:xfrm>
              <a:off x="4439798" y="3271221"/>
              <a:ext cx="927171" cy="1818571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4538949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481524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509110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538949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481524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09110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4538949" y="391177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4815248" y="3914292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5091547" y="3909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4538949" y="4185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4814370" y="418050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5084866" y="4191337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4538949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815248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5084866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4815248" y="4748270"/>
              <a:ext cx="180584" cy="3415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1202" y="3038192"/>
              <a:ext cx="684362" cy="224716"/>
            </a:xfrm>
            <a:prstGeom prst="rect">
              <a:avLst/>
            </a:prstGeom>
          </p:spPr>
        </p:pic>
      </p:grpSp>
      <p:grpSp>
        <p:nvGrpSpPr>
          <p:cNvPr id="227" name="Group 226"/>
          <p:cNvGrpSpPr/>
          <p:nvPr/>
        </p:nvGrpSpPr>
        <p:grpSpPr>
          <a:xfrm>
            <a:off x="7784874" y="1087919"/>
            <a:ext cx="678462" cy="1313136"/>
            <a:chOff x="4439798" y="3038192"/>
            <a:chExt cx="927171" cy="2051600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4439798" y="3271221"/>
              <a:ext cx="927171" cy="1818571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538949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481524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5091108" y="337116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4538949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481524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5091108" y="3647371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4538949" y="391177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4815248" y="3914292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5091547" y="3909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4538949" y="4185828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814370" y="418050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5084866" y="4191337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538949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815248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5084866" y="4472846"/>
              <a:ext cx="176270" cy="176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4815248" y="4748270"/>
              <a:ext cx="180584" cy="3415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1202" y="3038192"/>
              <a:ext cx="684362" cy="224716"/>
            </a:xfrm>
            <a:prstGeom prst="rect">
              <a:avLst/>
            </a:prstGeom>
          </p:spPr>
        </p:pic>
      </p:grpSp>
      <p:sp>
        <p:nvSpPr>
          <p:cNvPr id="246" name="TextBox 245"/>
          <p:cNvSpPr txBox="1"/>
          <p:nvPr/>
        </p:nvSpPr>
        <p:spPr>
          <a:xfrm>
            <a:off x="7171703" y="17559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0" dirty="0" smtClean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079977" y="889000"/>
            <a:ext cx="60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600" b="0" dirty="0" smtClean="0">
                <a:solidFill>
                  <a:schemeClr val="tx2"/>
                </a:solidFill>
              </a:rPr>
              <a:t>{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8392367" y="923869"/>
            <a:ext cx="596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6119081" y="1185025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0" dirty="0" smtClean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6833323" y="1181404"/>
            <a:ext cx="5261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9600" b="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7439512" y="1203980"/>
            <a:ext cx="5261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9600" b="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4495902" y="2533970"/>
            <a:ext cx="4188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err="1" smtClean="0">
                <a:solidFill>
                  <a:schemeClr val="bg2">
                    <a:lumMod val="75000"/>
                  </a:schemeClr>
                </a:solidFill>
              </a:rPr>
              <a:t>Useful</a:t>
            </a:r>
            <a:r>
              <a:rPr lang="sv-SE" sz="2000" b="0" dirty="0">
                <a:solidFill>
                  <a:schemeClr val="bg2">
                    <a:lumMod val="75000"/>
                  </a:schemeClr>
                </a:solidFill>
              </a:rPr>
              <a:t>!</a:t>
            </a:r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 Expedia </a:t>
            </a:r>
            <a:r>
              <a:rPr lang="sv-SE" sz="2000" b="0" dirty="0" err="1" smtClean="0">
                <a:solidFill>
                  <a:schemeClr val="bg2">
                    <a:lumMod val="75000"/>
                  </a:schemeClr>
                </a:solidFill>
              </a:rPr>
              <a:t>can</a:t>
            </a:r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2000" b="0" dirty="0" err="1" smtClean="0">
                <a:solidFill>
                  <a:schemeClr val="bg2">
                    <a:lumMod val="75000"/>
                  </a:schemeClr>
                </a:solidFill>
              </a:rPr>
              <a:t>much</a:t>
            </a:r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2000" b="0" dirty="0" err="1" smtClean="0">
                <a:solidFill>
                  <a:schemeClr val="bg2">
                    <a:lumMod val="75000"/>
                  </a:schemeClr>
                </a:solidFill>
              </a:rPr>
              <a:t>quickier</a:t>
            </a:r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at an </a:t>
            </a:r>
            <a:r>
              <a:rPr lang="sv-SE" sz="2000" b="0" dirty="0" err="1" smtClean="0">
                <a:solidFill>
                  <a:schemeClr val="bg2">
                    <a:lumMod val="75000"/>
                  </a:schemeClr>
                </a:solidFill>
              </a:rPr>
              <a:t>earlier</a:t>
            </a:r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v-SE" sz="2000" b="0" dirty="0" err="1" smtClean="0">
                <a:solidFill>
                  <a:schemeClr val="bg2">
                    <a:lumMod val="75000"/>
                  </a:schemeClr>
                </a:solidFill>
              </a:rPr>
              <a:t>stage</a:t>
            </a:r>
            <a:r>
              <a:rPr lang="sv-SE" sz="2000" b="0" dirty="0" smtClean="0">
                <a:solidFill>
                  <a:schemeClr val="bg2">
                    <a:lumMod val="75000"/>
                  </a:schemeClr>
                </a:solidFill>
              </a:rPr>
              <a:t> filter the </a:t>
            </a:r>
            <a:r>
              <a:rPr lang="sv-SE" sz="2000" b="0" dirty="0" err="1" smtClean="0">
                <a:solidFill>
                  <a:schemeClr val="bg2">
                    <a:lumMod val="75000"/>
                  </a:schemeClr>
                </a:solidFill>
              </a:rPr>
              <a:t>hotels</a:t>
            </a:r>
            <a:endParaRPr lang="sv-SE" sz="20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Expedia –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frequent</a:t>
            </a:r>
            <a:r>
              <a:rPr lang="sv-SE" dirty="0" smtClean="0"/>
              <a:t> </a:t>
            </a:r>
            <a:r>
              <a:rPr lang="sv-SE" dirty="0" err="1" smtClean="0"/>
              <a:t>hotel</a:t>
            </a:r>
            <a:r>
              <a:rPr lang="sv-SE" dirty="0" smtClean="0"/>
              <a:t> clusters</a:t>
            </a:r>
            <a:endParaRPr lang="sv-SE" dirty="0"/>
          </a:p>
        </p:txBody>
      </p:sp>
      <p:pic>
        <p:nvPicPr>
          <p:cNvPr id="2050" name="Picture 2" descr="https://www.kaggle.io/svf/220947/9f0ab6bd740be671a38f4a1e81d40b18/__results___files/__results___6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10" y="1891813"/>
            <a:ext cx="8872733" cy="32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EN sltg 2012_hm_EN">
  <a:themeElements>
    <a:clrScheme name="Anpassad 4">
      <a:dk1>
        <a:srgbClr val="9C6114"/>
      </a:dk1>
      <a:lt1>
        <a:srgbClr val="FFFFFF"/>
      </a:lt1>
      <a:dk2>
        <a:srgbClr val="000000"/>
      </a:dk2>
      <a:lt2>
        <a:srgbClr val="00008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000080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LU_PPT-mall_ENG</Template>
  <TotalTime>371</TotalTime>
  <Words>317</Words>
  <Application>Microsoft Office PowerPoint</Application>
  <PresentationFormat>Custom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Lucida Grande</vt:lpstr>
      <vt:lpstr>Times New Roman</vt:lpstr>
      <vt:lpstr>LU mall EN sltg 2012_hm_EN</vt:lpstr>
      <vt:lpstr>Classification of hotels for Expedia.</vt:lpstr>
      <vt:lpstr>Introduction</vt:lpstr>
      <vt:lpstr>Kaggle.com</vt:lpstr>
      <vt:lpstr>Expedia</vt:lpstr>
      <vt:lpstr>Tools</vt:lpstr>
      <vt:lpstr>Expedia - dataset</vt:lpstr>
      <vt:lpstr>Expedia - workflow</vt:lpstr>
      <vt:lpstr>Expedia – Hotel Clusters</vt:lpstr>
      <vt:lpstr>Expedia – most frequent hotel clusters</vt:lpstr>
      <vt:lpstr>Expedia – examining features</vt:lpstr>
      <vt:lpstr>PowerPoint Presentation</vt:lpstr>
      <vt:lpstr>PowerPoint Presentation</vt:lpstr>
      <vt:lpstr>Random Forest Classifier</vt:lpstr>
      <vt:lpstr>SVM</vt:lpstr>
      <vt:lpstr>Popular hotels</vt:lpstr>
      <vt:lpstr>Leackage</vt:lpstr>
      <vt:lpstr>Expedia - Conclusion</vt:lpstr>
      <vt:lpstr>PowerPoint Presentation</vt:lpstr>
      <vt:lpstr>PowerPoint Presentation</vt:lpstr>
      <vt:lpstr>PowerPoint Presentation</vt:lpstr>
    </vt:vector>
  </TitlesOfParts>
  <Company>Lunds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hotels for Expedia.</dc:title>
  <dc:creator>Fredrik Sydvart</dc:creator>
  <cp:lastModifiedBy>Julek Cieplik</cp:lastModifiedBy>
  <cp:revision>34</cp:revision>
  <cp:lastPrinted>2011-10-27T13:44:15Z</cp:lastPrinted>
  <dcterms:created xsi:type="dcterms:W3CDTF">2016-05-17T12:14:57Z</dcterms:created>
  <dcterms:modified xsi:type="dcterms:W3CDTF">2016-05-20T15:36:46Z</dcterms:modified>
</cp:coreProperties>
</file>