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48A2B1-71B8-47E3-8F33-58A7EE5E1018}" v="24" dt="2021-12-09T08:19:22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3BD9-EB9E-43C5-B21B-259894B79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915F5-A245-4445-BCD7-B08B584F1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89804-E3A6-4C13-BCE1-7E4AE946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F7D7F-F2D2-481F-8574-2D8D8983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D428F-BEB5-4F2A-A5A6-2915B85F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3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5B84-551D-4674-A2E9-E4FBA367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3AEEE-8C45-4D9E-B0AE-8DE5E9281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D35F3-2AA1-4D8F-92BF-E2D545A5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2031-2A22-469F-BA15-0AE4E3C6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150C7-6840-4917-9271-945C6D5C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0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22C3E-BCD3-4DA8-91DF-9DBBBACC9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C9B24-B8AC-440B-BD22-B0425FB27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42A71-47FE-4D66-8B35-F4504DEB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DCFE-6440-4766-9B4E-42ACD894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F2A0A-EACB-4FAE-A97D-066AC892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2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0CFD-E7F2-4690-B3AF-86BA440C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DF01F-9A03-4C10-B9DB-B6D9D5F02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E34-6C0A-4F41-A004-6A5C0825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6840C-CE88-4431-B507-BD140253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7DB04-9C8E-4F99-8C00-08A01EF1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D9D8FA92-F605-4802-93BA-B4D8C38621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53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3EF6-86E9-4DB2-9A0E-F298A0DC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BE046-BE61-4AF7-A360-38AD84AAE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77D8D-BD13-4E65-AD2A-2D16F462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45826-E950-49DE-BEDD-384E5AEC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3CD09-9874-4566-B4FE-E81C140D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CCCF-1D4D-4714-AF2F-DB977D9F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C07C5-18A9-4F9A-9E1E-1E2995BE0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3843B-F43E-423C-81BE-BD9986839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092A6-007B-44F8-955E-838BE29C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A3252-D0C7-4CBB-997E-FD1E183E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25739-1AF5-4C81-8392-3A68B562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3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09CC-9E91-4CB6-89B4-F06F76BA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355C7-2155-479A-88C4-9961D8A85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ECB52-64ED-44E7-9654-E552E3321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D96DE-F274-429B-977A-AA8D2BE88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00CB-6518-4947-8969-F463E04DF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059AF-416D-4157-A8E2-6A1E4897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6E2F2-D6C9-41E2-A6DE-6180D5E4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53F10-A6EE-4C20-935F-10FD1E66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7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F27A-D419-4291-A443-0E036BBF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A6555-B61B-428E-B385-5C4D0CE2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7EE21-E27C-495F-97A0-2D2ACF14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B72C7-1E89-4DB4-A9A8-24036E9E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FA04C-038B-4304-AD66-57BC44A5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5D7B2-0620-4272-9FA3-1DC8E6A9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D013E-6ABD-400E-941C-4A5CA597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4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E995-6B60-4D60-8D2D-9E4AAC7B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EA57-7978-49B2-96EA-04763A7D1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F96BA-0382-44B3-BEB5-0070906B0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B31CA-6209-4EEA-8F2C-AC1A9206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064C5-0940-4120-88E5-FFB5D914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73BB6-8B4D-46E8-94B5-4CB52B44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2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1C80-67E1-47DD-8837-C41A5DF5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4B721-B96E-4C84-8A25-32FBF1D19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93A7D-1149-42C5-9A29-B45F81126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301EC-43EC-4F20-9529-E51B18D8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8E1A7-E8A9-43D8-8FC9-D6BD5F73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C2FEE-8534-4244-A7D1-B0714A99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4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97841-F48A-4199-8B20-49B83E69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3F125-677C-432F-A908-2CCF25BED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CDFA8-D8C7-44B2-B721-4CB69DC9F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DA93-C4CF-4D28-A484-A3FA4300E1B3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FC1D0-98F1-4CB2-9EDB-FAEA31C6A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A5FC9-3BAD-492F-BEEB-2FBCF5E5F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44EF2-B6EE-4068-9D17-AFE763A3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2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agrinder.asuscomm.com:1930/__docs__/" TargetMode="External"/><Relationship Id="rId2" Type="http://schemas.openxmlformats.org/officeDocument/2006/relationships/hyperlink" Target="https://github.com/FredrikWartenberg/annihilator-creat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vagrinder.asuscomm.com:1930/__docs__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6B1262-EFAB-4931-9153-64E39141D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CAOaas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D682A-56FB-49CF-AFF1-4E9851854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 sz="1500" dirty="0">
                <a:solidFill>
                  <a:schemeClr val="bg1"/>
                </a:solidFill>
              </a:rPr>
              <a:t>Creation and Annihilation Operators as a Service</a:t>
            </a:r>
          </a:p>
          <a:p>
            <a:pPr algn="l"/>
            <a:r>
              <a:rPr lang="en-US" sz="1500" dirty="0">
                <a:solidFill>
                  <a:schemeClr val="bg1"/>
                </a:solidFill>
              </a:rPr>
              <a:t>Nano project during innovation week of PI21.37</a:t>
            </a:r>
          </a:p>
          <a:p>
            <a:pPr algn="l"/>
            <a:r>
              <a:rPr lang="en-US" sz="1500" dirty="0">
                <a:solidFill>
                  <a:schemeClr val="bg1"/>
                </a:solidFill>
              </a:rPr>
              <a:t>Fredrik Wartenberg, Zenseact</a:t>
            </a:r>
          </a:p>
        </p:txBody>
      </p:sp>
    </p:spTree>
    <p:extLst>
      <p:ext uri="{BB962C8B-B14F-4D97-AF65-F5344CB8AC3E}">
        <p14:creationId xmlns:p14="http://schemas.microsoft.com/office/powerpoint/2010/main" val="374706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E6EE-D391-40A4-B2B6-DF990B3E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966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What are Creation and Annihilation Operators (CAO)?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314006-83FF-4B5D-A973-825CC65A2A51}"/>
              </a:ext>
            </a:extLst>
          </p:cNvPr>
          <p:cNvSpPr/>
          <p:nvPr/>
        </p:nvSpPr>
        <p:spPr>
          <a:xfrm>
            <a:off x="1085225" y="1401080"/>
            <a:ext cx="9219759" cy="933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u="sng" dirty="0">
                <a:solidFill>
                  <a:schemeClr val="tx1"/>
                </a:solidFill>
              </a:rPr>
              <a:t>Example Quantum Harmonic Oscillator</a:t>
            </a:r>
          </a:p>
          <a:p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ka-GE" b="1" baseline="30000" dirty="0">
                <a:solidFill>
                  <a:schemeClr val="tx1"/>
                </a:solidFill>
              </a:rPr>
              <a:t>ⴕ</a:t>
            </a:r>
            <a:r>
              <a:rPr lang="en-US" b="1" dirty="0">
                <a:solidFill>
                  <a:schemeClr val="tx1"/>
                </a:solidFill>
              </a:rPr>
              <a:t> creation operator moves state one energy level up (or creates a particle)</a:t>
            </a:r>
          </a:p>
          <a:p>
            <a:r>
              <a:rPr lang="en-US" b="1" dirty="0">
                <a:solidFill>
                  <a:schemeClr val="tx1"/>
                </a:solidFill>
              </a:rPr>
              <a:t>a   annihilation operator moves state one energy level down (or annihilates a particle)</a:t>
            </a:r>
          </a:p>
          <a:p>
            <a:endParaRPr lang="en-US" b="1" baseline="30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FE5732-BF76-4A20-9561-A7EFFA46950A}"/>
              </a:ext>
            </a:extLst>
          </p:cNvPr>
          <p:cNvSpPr/>
          <p:nvPr/>
        </p:nvSpPr>
        <p:spPr>
          <a:xfrm>
            <a:off x="982652" y="5545191"/>
            <a:ext cx="9872702" cy="933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Mathematically operators do so by operating on the wave functions |n&gt; for the energy states: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baseline="30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1B862E-EA72-45D4-8F59-C8E8F231D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25" y="6021555"/>
            <a:ext cx="2314352" cy="649435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9B5ADA9-3035-4F16-B01A-6C666111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4" y="2536465"/>
            <a:ext cx="698182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9538E4-C0BE-456F-9566-8D63B9957B73}"/>
              </a:ext>
            </a:extLst>
          </p:cNvPr>
          <p:cNvSpPr txBox="1"/>
          <p:nvPr/>
        </p:nvSpPr>
        <p:spPr>
          <a:xfrm>
            <a:off x="7305169" y="4568227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|0&gt;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DC1C38-0ACB-405E-86DF-AD8A83F23D13}"/>
              </a:ext>
            </a:extLst>
          </p:cNvPr>
          <p:cNvSpPr txBox="1"/>
          <p:nvPr/>
        </p:nvSpPr>
        <p:spPr>
          <a:xfrm>
            <a:off x="7314698" y="413575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|1&gt;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63AE8C-851B-46B5-9311-4EBBFA9AA4A7}"/>
              </a:ext>
            </a:extLst>
          </p:cNvPr>
          <p:cNvSpPr txBox="1"/>
          <p:nvPr/>
        </p:nvSpPr>
        <p:spPr>
          <a:xfrm>
            <a:off x="7305169" y="368253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|2&gt;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B3470-DBF5-44FE-AF41-C78CDFA2AFC0}"/>
              </a:ext>
            </a:extLst>
          </p:cNvPr>
          <p:cNvSpPr txBox="1"/>
          <p:nvPr/>
        </p:nvSpPr>
        <p:spPr>
          <a:xfrm>
            <a:off x="7314698" y="3250057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|3&gt;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AAD94-2BDF-4F50-8297-A63B63A2ACD0}"/>
              </a:ext>
            </a:extLst>
          </p:cNvPr>
          <p:cNvSpPr txBox="1"/>
          <p:nvPr/>
        </p:nvSpPr>
        <p:spPr>
          <a:xfrm>
            <a:off x="7190265" y="2796835"/>
            <a:ext cx="75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States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CEF29B75-2813-4E8C-9933-334F14A04786}"/>
              </a:ext>
            </a:extLst>
          </p:cNvPr>
          <p:cNvSpPr/>
          <p:nvPr/>
        </p:nvSpPr>
        <p:spPr>
          <a:xfrm>
            <a:off x="4932842" y="3218029"/>
            <a:ext cx="484632" cy="16837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creation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4EC78F77-0E0B-443E-A319-44A5DF7BC71D}"/>
              </a:ext>
            </a:extLst>
          </p:cNvPr>
          <p:cNvSpPr/>
          <p:nvPr/>
        </p:nvSpPr>
        <p:spPr>
          <a:xfrm rot="10800000">
            <a:off x="5452788" y="3293898"/>
            <a:ext cx="484632" cy="16837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annihilation</a:t>
            </a:r>
          </a:p>
        </p:txBody>
      </p:sp>
    </p:spTree>
    <p:extLst>
      <p:ext uri="{BB962C8B-B14F-4D97-AF65-F5344CB8AC3E}">
        <p14:creationId xmlns:p14="http://schemas.microsoft.com/office/powerpoint/2010/main" val="399817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1B862E-EA72-45D4-8F59-C8E8F231D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73" y="2009367"/>
            <a:ext cx="2314352" cy="6494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4E6EE-D391-40A4-B2B6-DF990B3E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9668" cy="1325563"/>
          </a:xfrm>
        </p:spPr>
        <p:txBody>
          <a:bodyPr/>
          <a:lstStyle/>
          <a:p>
            <a:r>
              <a:rPr lang="en-US" dirty="0"/>
              <a:t>Operator algebra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FE5732-BF76-4A20-9561-A7EFFA46950A}"/>
              </a:ext>
            </a:extLst>
          </p:cNvPr>
          <p:cNvSpPr/>
          <p:nvPr/>
        </p:nvSpPr>
        <p:spPr>
          <a:xfrm>
            <a:off x="965873" y="1488681"/>
            <a:ext cx="8204691" cy="933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Basic equations</a:t>
            </a:r>
          </a:p>
          <a:p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FEBE3A-12ED-4B81-A3C3-9BD2F7C6C691}"/>
              </a:ext>
            </a:extLst>
          </p:cNvPr>
          <p:cNvSpPr/>
          <p:nvPr/>
        </p:nvSpPr>
        <p:spPr>
          <a:xfrm>
            <a:off x="965873" y="3545298"/>
            <a:ext cx="8405768" cy="28676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Operators do not commute;  order matters: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(1) 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a |n&gt; = 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 (a |n&gt;) = 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 sqrt(n) |n-1&gt;   = sqrt(n) sqrt(n)|n&gt;        =     n * |n&gt;</a:t>
            </a:r>
          </a:p>
          <a:p>
            <a:r>
              <a:rPr lang="en-US" dirty="0">
                <a:solidFill>
                  <a:schemeClr val="tx1"/>
                </a:solidFill>
              </a:rPr>
              <a:t>(2) aa</a:t>
            </a:r>
            <a:r>
              <a:rPr lang="ka-GE" baseline="30000" dirty="0">
                <a:solidFill>
                  <a:schemeClr val="tx1"/>
                </a:solidFill>
              </a:rPr>
              <a:t>ⴕ </a:t>
            </a:r>
            <a:r>
              <a:rPr lang="en-US" dirty="0">
                <a:solidFill>
                  <a:schemeClr val="tx1"/>
                </a:solidFill>
              </a:rPr>
              <a:t>|n&gt; = a (a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 |n&gt;) = sqrt(n+1) a |n&gt;  = sqrt(n+1)sqrt(n+1)|n&gt; = (n+1) |n&gt;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Thus (2) – (1)  </a:t>
            </a:r>
          </a:p>
          <a:p>
            <a:r>
              <a:rPr lang="en-US" dirty="0">
                <a:solidFill>
                  <a:schemeClr val="tx1"/>
                </a:solidFill>
              </a:rPr>
              <a:t>(aa</a:t>
            </a:r>
            <a:r>
              <a:rPr lang="ka-GE" baseline="30000" dirty="0">
                <a:solidFill>
                  <a:schemeClr val="tx1"/>
                </a:solidFill>
              </a:rPr>
              <a:t>ⴕ </a:t>
            </a:r>
            <a:r>
              <a:rPr lang="en-US" baseline="30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- 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 a) |n&gt; = n + 1 –n |n&gt; = 1 |n&gt;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Writing only the operators</a:t>
            </a:r>
          </a:p>
          <a:p>
            <a:r>
              <a:rPr lang="en-US" dirty="0">
                <a:solidFill>
                  <a:schemeClr val="tx1"/>
                </a:solidFill>
              </a:rPr>
              <a:t>aa</a:t>
            </a:r>
            <a:r>
              <a:rPr lang="ka-GE" baseline="30000" dirty="0">
                <a:solidFill>
                  <a:schemeClr val="tx1"/>
                </a:solidFill>
              </a:rPr>
              <a:t>ⴕ </a:t>
            </a:r>
            <a:r>
              <a:rPr lang="en-US" baseline="30000" dirty="0">
                <a:solidFill>
                  <a:schemeClr val="tx1"/>
                </a:solidFill>
              </a:rPr>
              <a:t> -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a = 1 or  [a, a</a:t>
            </a:r>
            <a:r>
              <a:rPr lang="ka-GE" baseline="30000" dirty="0">
                <a:solidFill>
                  <a:schemeClr val="tx1"/>
                </a:solidFill>
              </a:rPr>
              <a:t>ⴕ </a:t>
            </a:r>
            <a:r>
              <a:rPr lang="en-US" baseline="30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] = 1 or aa</a:t>
            </a:r>
            <a:r>
              <a:rPr lang="ka-GE" baseline="30000" dirty="0">
                <a:solidFill>
                  <a:schemeClr val="tx1"/>
                </a:solidFill>
              </a:rPr>
              <a:t>ⴕ </a:t>
            </a:r>
            <a:r>
              <a:rPr lang="en-US" baseline="30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baseline="30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a + 1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5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E6EE-D391-40A4-B2B6-DF990B3E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9668" cy="1325563"/>
          </a:xfrm>
        </p:spPr>
        <p:txBody>
          <a:bodyPr/>
          <a:lstStyle/>
          <a:p>
            <a:r>
              <a:rPr lang="en-US" dirty="0"/>
              <a:t>Normal Order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FEBE3A-12ED-4B81-A3C3-9BD2F7C6C691}"/>
              </a:ext>
            </a:extLst>
          </p:cNvPr>
          <p:cNvSpPr/>
          <p:nvPr/>
        </p:nvSpPr>
        <p:spPr>
          <a:xfrm>
            <a:off x="685670" y="2174138"/>
            <a:ext cx="10820660" cy="25097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For long terms of consecutive annihilation or creation operators, normal order is the way to organize operators.</a:t>
            </a:r>
          </a:p>
          <a:p>
            <a:r>
              <a:rPr lang="en-US" b="1" dirty="0"/>
              <a:t>Normal order implies that creation operators go first followed by annihilation operators.</a:t>
            </a:r>
          </a:p>
          <a:p>
            <a:endParaRPr lang="en-US" b="1" dirty="0"/>
          </a:p>
          <a:p>
            <a:r>
              <a:rPr lang="en-US" dirty="0">
                <a:solidFill>
                  <a:schemeClr val="tx1"/>
                </a:solidFill>
              </a:rPr>
              <a:t>Normal order: 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aaa</a:t>
            </a:r>
          </a:p>
          <a:p>
            <a:r>
              <a:rPr lang="en-US" dirty="0">
                <a:solidFill>
                  <a:schemeClr val="tx1"/>
                </a:solidFill>
              </a:rPr>
              <a:t>Not Normal order: 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aa 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chemeClr val="bg1"/>
                </a:solidFill>
              </a:rPr>
              <a:t>To go from not-normal order to normal order can be very tedious for long terms as operators do not commute:</a:t>
            </a:r>
          </a:p>
          <a:p>
            <a:r>
              <a:rPr lang="en-US" dirty="0">
                <a:solidFill>
                  <a:schemeClr val="tx1"/>
                </a:solidFill>
              </a:rPr>
              <a:t>aaa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baseline="30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 aa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a + a = 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aa + a + a = 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baseline="30000" dirty="0">
                <a:solidFill>
                  <a:schemeClr val="tx1"/>
                </a:solidFill>
              </a:rPr>
              <a:t>^2</a:t>
            </a:r>
            <a:r>
              <a:rPr lang="en-US" dirty="0">
                <a:solidFill>
                  <a:schemeClr val="tx1"/>
                </a:solidFill>
              </a:rPr>
              <a:t>a + 2a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3F43-CDFE-4861-9C31-01FF2C20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CAOaas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AE6D4-6ECC-4BE6-BE7C-2DAA220A4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API to transform CAO operator expression to normal order</a:t>
            </a:r>
          </a:p>
          <a:p>
            <a:r>
              <a:rPr lang="en-US" dirty="0"/>
              <a:t>Simple, highly inefficient, implementation due to recursion:</a:t>
            </a:r>
          </a:p>
          <a:p>
            <a:r>
              <a:rPr lang="en-US" dirty="0">
                <a:hlinkClick r:id="rId2"/>
              </a:rPr>
              <a:t>FredrikWartenberg/annihilator-creator (github.com)</a:t>
            </a:r>
            <a:endParaRPr lang="en-US" dirty="0"/>
          </a:p>
          <a:p>
            <a:r>
              <a:rPr lang="en-US" dirty="0"/>
              <a:t>Service is live under </a:t>
            </a:r>
            <a:r>
              <a:rPr lang="en-US" dirty="0">
                <a:hlinkClick r:id="rId3"/>
              </a:rPr>
              <a:t>http://vagrinder.asuscomm.com:1930/__docs__/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3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08ED-5465-4CE7-B4B8-FEB174F1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83" y="141988"/>
            <a:ext cx="10515600" cy="1325563"/>
          </a:xfrm>
        </p:spPr>
        <p:txBody>
          <a:bodyPr/>
          <a:lstStyle/>
          <a:p>
            <a:r>
              <a:rPr lang="en-US" dirty="0"/>
              <a:t>Usage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1D54E-8310-42CA-BE89-25183AF81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598" y="141988"/>
            <a:ext cx="8125959" cy="6439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D3EB51-CDB4-4797-B6F5-C4898A7F6CA5}"/>
              </a:ext>
            </a:extLst>
          </p:cNvPr>
          <p:cNvSpPr txBox="1"/>
          <p:nvPr/>
        </p:nvSpPr>
        <p:spPr>
          <a:xfrm>
            <a:off x="5127771" y="4672560"/>
            <a:ext cx="49138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http://vagrinder.asuscomm.com:1930/__docs__/</a:t>
            </a:r>
            <a:r>
              <a:rPr lang="en-US" sz="1400" dirty="0"/>
              <a:t> (my be down)</a:t>
            </a:r>
          </a:p>
        </p:txBody>
      </p:sp>
    </p:spTree>
    <p:extLst>
      <p:ext uri="{BB962C8B-B14F-4D97-AF65-F5344CB8AC3E}">
        <p14:creationId xmlns:p14="http://schemas.microsoft.com/office/powerpoint/2010/main" val="170351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0A813-76C9-4E3D-9E63-4871C8BB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81DBB-40A7-4B41-9D7A-D1299344F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 =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>
                <a:solidFill>
                  <a:schemeClr val="tx1"/>
                </a:solidFill>
              </a:rPr>
              <a:t> (creation operator ‘a-dagger’)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a: </a:t>
            </a:r>
            <a:r>
              <a:rPr lang="en-US" dirty="0">
                <a:solidFill>
                  <a:schemeClr val="tx1"/>
                </a:solidFill>
              </a:rPr>
              <a:t>annihilation operator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/>
              <a:t>a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en-US" dirty="0"/>
              <a:t>a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adadad  </a:t>
            </a:r>
          </a:p>
          <a:p>
            <a:pPr marL="0" indent="0" algn="ctr">
              <a:buNone/>
            </a:pPr>
            <a:r>
              <a:rPr lang="pt-BR" dirty="0"/>
              <a:t>1*d^3a^3 + 6*d^2a^2 + 7*d^1a^1 + 1*1^1 </a:t>
            </a:r>
          </a:p>
          <a:p>
            <a:pPr marL="0" indent="0" algn="ctr">
              <a:buNone/>
            </a:pPr>
            <a:r>
              <a:rPr lang="pt-BR" dirty="0"/>
              <a:t>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pt-BR" baseline="30000" dirty="0"/>
              <a:t>3</a:t>
            </a:r>
            <a:r>
              <a:rPr lang="pt-BR" dirty="0"/>
              <a:t>a</a:t>
            </a:r>
            <a:r>
              <a:rPr lang="pt-BR" baseline="30000" dirty="0"/>
              <a:t>3</a:t>
            </a:r>
            <a:r>
              <a:rPr lang="pt-BR" dirty="0"/>
              <a:t> + 6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pt-BR" baseline="30000" dirty="0"/>
              <a:t>2</a:t>
            </a:r>
            <a:r>
              <a:rPr lang="pt-BR" dirty="0"/>
              <a:t>a</a:t>
            </a:r>
            <a:r>
              <a:rPr lang="pt-BR" baseline="30000" dirty="0"/>
              <a:t>2</a:t>
            </a:r>
            <a:r>
              <a:rPr lang="pt-BR" dirty="0"/>
              <a:t> +7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ka-GE" baseline="30000" dirty="0">
                <a:solidFill>
                  <a:schemeClr val="tx1"/>
                </a:solidFill>
              </a:rPr>
              <a:t>ⴕ</a:t>
            </a:r>
            <a:r>
              <a:rPr lang="pt-BR" dirty="0"/>
              <a:t>a+ 1</a:t>
            </a:r>
            <a:endParaRPr lang="en-US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98C32C9-03F7-4CA0-BA3F-4F4D05A6E50C}"/>
              </a:ext>
            </a:extLst>
          </p:cNvPr>
          <p:cNvSpPr/>
          <p:nvPr/>
        </p:nvSpPr>
        <p:spPr>
          <a:xfrm>
            <a:off x="2046912" y="3122676"/>
            <a:ext cx="1753299" cy="478424"/>
          </a:xfrm>
          <a:prstGeom prst="wedgeRectCallout">
            <a:avLst>
              <a:gd name="adj1" fmla="val 125925"/>
              <a:gd name="adj2" fmla="val 50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Textbook input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4EFD071B-CCFF-4BAD-A0A0-820027AE97D5}"/>
              </a:ext>
            </a:extLst>
          </p:cNvPr>
          <p:cNvSpPr/>
          <p:nvPr/>
        </p:nvSpPr>
        <p:spPr>
          <a:xfrm>
            <a:off x="10555448" y="4020043"/>
            <a:ext cx="1514912" cy="612648"/>
          </a:xfrm>
          <a:prstGeom prst="wedgeRectCallout">
            <a:avLst>
              <a:gd name="adj1" fmla="val -131727"/>
              <a:gd name="adj2" fmla="val 39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CAOaas Output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132371CA-1E00-4985-B5D6-612C91EDE9FC}"/>
              </a:ext>
            </a:extLst>
          </p:cNvPr>
          <p:cNvSpPr/>
          <p:nvPr/>
        </p:nvSpPr>
        <p:spPr>
          <a:xfrm>
            <a:off x="369116" y="4893524"/>
            <a:ext cx="2170302" cy="612648"/>
          </a:xfrm>
          <a:prstGeom prst="wedgeRectCallout">
            <a:avLst>
              <a:gd name="adj1" fmla="val 132669"/>
              <a:gd name="adj2" fmla="val -9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in Textbook notation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C641E53-E862-48A4-AA00-C9FD0EF12A1A}"/>
              </a:ext>
            </a:extLst>
          </p:cNvPr>
          <p:cNvSpPr/>
          <p:nvPr/>
        </p:nvSpPr>
        <p:spPr>
          <a:xfrm>
            <a:off x="10357957" y="3389026"/>
            <a:ext cx="1753299" cy="478424"/>
          </a:xfrm>
          <a:prstGeom prst="wedgeRectCallout">
            <a:avLst>
              <a:gd name="adj1" fmla="val -240582"/>
              <a:gd name="adj2" fmla="val 97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input</a:t>
            </a:r>
          </a:p>
        </p:txBody>
      </p:sp>
    </p:spTree>
    <p:extLst>
      <p:ext uri="{BB962C8B-B14F-4D97-AF65-F5344CB8AC3E}">
        <p14:creationId xmlns:p14="http://schemas.microsoft.com/office/powerpoint/2010/main" val="140383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Sylfaen</vt:lpstr>
      <vt:lpstr>Office Theme</vt:lpstr>
      <vt:lpstr>CAOaas</vt:lpstr>
      <vt:lpstr>What are Creation and Annihilation Operators (CAO)?</vt:lpstr>
      <vt:lpstr>Operator algebra</vt:lpstr>
      <vt:lpstr>Normal Order</vt:lpstr>
      <vt:lpstr>CAOaas</vt:lpstr>
      <vt:lpstr>Usage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CAOaas</dc:title>
  <dc:creator>Fredrik Wartenberg</dc:creator>
  <cp:lastModifiedBy>Fredrik Wartenberg</cp:lastModifiedBy>
  <cp:revision>2</cp:revision>
  <dcterms:created xsi:type="dcterms:W3CDTF">2021-12-07T13:31:32Z</dcterms:created>
  <dcterms:modified xsi:type="dcterms:W3CDTF">2021-12-09T08:22:20Z</dcterms:modified>
</cp:coreProperties>
</file>