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3" r:id="rId5"/>
    <p:sldId id="259" r:id="rId6"/>
    <p:sldId id="260"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8" d="100"/>
          <a:sy n="78" d="100"/>
        </p:scale>
        <p:origin x="80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595E23C7-7396-4085-8DA1-D657DD948901}" type="datetimeFigureOut">
              <a:rPr lang="en-US" smtClean="0"/>
              <a:t>5/26/2020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8EFBEE-8933-43CB-9A90-BF5772DEB366}"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15621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5E23C7-7396-4085-8DA1-D657DD948901}" type="datetimeFigureOut">
              <a:rPr lang="en-US" smtClean="0"/>
              <a:t>5/26/2020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8EFBEE-8933-43CB-9A90-BF5772DEB366}" type="slidenum">
              <a:rPr lang="en-US" smtClean="0"/>
              <a:t>‹#›</a:t>
            </a:fld>
            <a:endParaRPr lang="en-US"/>
          </a:p>
        </p:txBody>
      </p:sp>
    </p:spTree>
    <p:extLst>
      <p:ext uri="{BB962C8B-B14F-4D97-AF65-F5344CB8AC3E}">
        <p14:creationId xmlns:p14="http://schemas.microsoft.com/office/powerpoint/2010/main" val="2345032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5E23C7-7396-4085-8DA1-D657DD948901}" type="datetimeFigureOut">
              <a:rPr lang="en-US" smtClean="0"/>
              <a:t>5/26/2020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8EFBEE-8933-43CB-9A90-BF5772DEB366}"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03821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5E23C7-7396-4085-8DA1-D657DD948901}" type="datetimeFigureOut">
              <a:rPr lang="en-US" smtClean="0"/>
              <a:t>5/26/2020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8EFBEE-8933-43CB-9A90-BF5772DEB366}" type="slidenum">
              <a:rPr lang="en-US" smtClean="0"/>
              <a:t>‹#›</a:t>
            </a:fld>
            <a:endParaRPr lang="en-US"/>
          </a:p>
        </p:txBody>
      </p:sp>
    </p:spTree>
    <p:extLst>
      <p:ext uri="{BB962C8B-B14F-4D97-AF65-F5344CB8AC3E}">
        <p14:creationId xmlns:p14="http://schemas.microsoft.com/office/powerpoint/2010/main" val="28929887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5E23C7-7396-4085-8DA1-D657DD948901}" type="datetimeFigureOut">
              <a:rPr lang="en-US" smtClean="0"/>
              <a:t>5/26/2020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8EFBEE-8933-43CB-9A90-BF5772DEB366}"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8578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95E23C7-7396-4085-8DA1-D657DD948901}" type="datetimeFigureOut">
              <a:rPr lang="en-US" smtClean="0"/>
              <a:t>5/26/2020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8EFBEE-8933-43CB-9A90-BF5772DEB366}" type="slidenum">
              <a:rPr lang="en-US" smtClean="0"/>
              <a:t>‹#›</a:t>
            </a:fld>
            <a:endParaRPr lang="en-US"/>
          </a:p>
        </p:txBody>
      </p:sp>
    </p:spTree>
    <p:extLst>
      <p:ext uri="{BB962C8B-B14F-4D97-AF65-F5344CB8AC3E}">
        <p14:creationId xmlns:p14="http://schemas.microsoft.com/office/powerpoint/2010/main" val="20716144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95E23C7-7396-4085-8DA1-D657DD948901}" type="datetimeFigureOut">
              <a:rPr lang="en-US" smtClean="0"/>
              <a:t>5/26/2020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58EFBEE-8933-43CB-9A90-BF5772DEB366}" type="slidenum">
              <a:rPr lang="en-US" smtClean="0"/>
              <a:t>‹#›</a:t>
            </a:fld>
            <a:endParaRPr lang="en-US"/>
          </a:p>
        </p:txBody>
      </p:sp>
    </p:spTree>
    <p:extLst>
      <p:ext uri="{BB962C8B-B14F-4D97-AF65-F5344CB8AC3E}">
        <p14:creationId xmlns:p14="http://schemas.microsoft.com/office/powerpoint/2010/main" val="132973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95E23C7-7396-4085-8DA1-D657DD948901}" type="datetimeFigureOut">
              <a:rPr lang="en-US" smtClean="0"/>
              <a:t>5/26/2020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58EFBEE-8933-43CB-9A90-BF5772DEB366}" type="slidenum">
              <a:rPr lang="en-US" smtClean="0"/>
              <a:t>‹#›</a:t>
            </a:fld>
            <a:endParaRPr lang="en-US"/>
          </a:p>
        </p:txBody>
      </p:sp>
    </p:spTree>
    <p:extLst>
      <p:ext uri="{BB962C8B-B14F-4D97-AF65-F5344CB8AC3E}">
        <p14:creationId xmlns:p14="http://schemas.microsoft.com/office/powerpoint/2010/main" val="4172588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5E23C7-7396-4085-8DA1-D657DD948901}" type="datetimeFigureOut">
              <a:rPr lang="en-US" smtClean="0"/>
              <a:t>5/26/2020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58EFBEE-8933-43CB-9A90-BF5772DEB366}" type="slidenum">
              <a:rPr lang="en-US" smtClean="0"/>
              <a:t>‹#›</a:t>
            </a:fld>
            <a:endParaRPr lang="en-US"/>
          </a:p>
        </p:txBody>
      </p:sp>
    </p:spTree>
    <p:extLst>
      <p:ext uri="{BB962C8B-B14F-4D97-AF65-F5344CB8AC3E}">
        <p14:creationId xmlns:p14="http://schemas.microsoft.com/office/powerpoint/2010/main" val="418269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95E23C7-7396-4085-8DA1-D657DD948901}" type="datetimeFigureOut">
              <a:rPr lang="en-US" smtClean="0"/>
              <a:t>5/26/2020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8EFBEE-8933-43CB-9A90-BF5772DEB366}" type="slidenum">
              <a:rPr lang="en-US" smtClean="0"/>
              <a:t>‹#›</a:t>
            </a:fld>
            <a:endParaRPr lang="en-US"/>
          </a:p>
        </p:txBody>
      </p:sp>
    </p:spTree>
    <p:extLst>
      <p:ext uri="{BB962C8B-B14F-4D97-AF65-F5344CB8AC3E}">
        <p14:creationId xmlns:p14="http://schemas.microsoft.com/office/powerpoint/2010/main" val="6547756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95E23C7-7396-4085-8DA1-D657DD948901}" type="datetimeFigureOut">
              <a:rPr lang="en-US" smtClean="0"/>
              <a:t>5/26/2020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8EFBEE-8933-43CB-9A90-BF5772DEB366}"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86808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595E23C7-7396-4085-8DA1-D657DD948901}" type="datetimeFigureOut">
              <a:rPr lang="en-US" smtClean="0"/>
              <a:t>5/26/2020</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158EFBEE-8933-43CB-9A90-BF5772DEB366}"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34977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B1A56-F6C2-428B-9D06-133A21298DAE}"/>
              </a:ext>
            </a:extLst>
          </p:cNvPr>
          <p:cNvSpPr>
            <a:spLocks noGrp="1"/>
          </p:cNvSpPr>
          <p:nvPr>
            <p:ph type="ctrTitle"/>
          </p:nvPr>
        </p:nvSpPr>
        <p:spPr>
          <a:xfrm>
            <a:off x="216310" y="4960137"/>
            <a:ext cx="8013290" cy="1463040"/>
          </a:xfrm>
        </p:spPr>
        <p:txBody>
          <a:bodyPr/>
          <a:lstStyle/>
          <a:p>
            <a:r>
              <a:rPr lang="en-US" dirty="0"/>
              <a:t>Hospital Expansion into Toronto</a:t>
            </a:r>
          </a:p>
        </p:txBody>
      </p:sp>
      <p:sp>
        <p:nvSpPr>
          <p:cNvPr id="3" name="Subtitle 2">
            <a:extLst>
              <a:ext uri="{FF2B5EF4-FFF2-40B4-BE49-F238E27FC236}">
                <a16:creationId xmlns:a16="http://schemas.microsoft.com/office/drawing/2014/main" id="{0201041D-F34F-4277-9A04-39328ECBF83F}"/>
              </a:ext>
            </a:extLst>
          </p:cNvPr>
          <p:cNvSpPr>
            <a:spLocks noGrp="1"/>
          </p:cNvSpPr>
          <p:nvPr>
            <p:ph type="subTitle" idx="1"/>
          </p:nvPr>
        </p:nvSpPr>
        <p:spPr/>
        <p:txBody>
          <a:bodyPr/>
          <a:lstStyle/>
          <a:p>
            <a:r>
              <a:rPr lang="en-US" dirty="0"/>
              <a:t>Frederick R.</a:t>
            </a:r>
          </a:p>
          <a:p>
            <a:r>
              <a:rPr lang="en-US" dirty="0">
                <a:solidFill>
                  <a:srgbClr val="FF0000"/>
                </a:solidFill>
              </a:rPr>
              <a:t>Date</a:t>
            </a:r>
          </a:p>
        </p:txBody>
      </p:sp>
    </p:spTree>
    <p:extLst>
      <p:ext uri="{BB962C8B-B14F-4D97-AF65-F5344CB8AC3E}">
        <p14:creationId xmlns:p14="http://schemas.microsoft.com/office/powerpoint/2010/main" val="28699589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96273-5336-4182-B29C-CCFA58502841}"/>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7C38F44D-B7F4-451E-8703-BE9270DDEB56}"/>
              </a:ext>
            </a:extLst>
          </p:cNvPr>
          <p:cNvSpPr>
            <a:spLocks noGrp="1"/>
          </p:cNvSpPr>
          <p:nvPr>
            <p:ph idx="1"/>
          </p:nvPr>
        </p:nvSpPr>
        <p:spPr/>
        <p:txBody>
          <a:bodyPr/>
          <a:lstStyle/>
          <a:p>
            <a:r>
              <a:rPr lang="en-US" sz="3200" dirty="0"/>
              <a:t>A United States hospital chain inquires if it should expand into Canada, specifically the Toronto area.</a:t>
            </a:r>
          </a:p>
          <a:p>
            <a:endParaRPr lang="en-US" dirty="0"/>
          </a:p>
          <a:p>
            <a:r>
              <a:rPr lang="en-US" sz="3200" dirty="0"/>
              <a:t>Hospital and medical facility density was analyzed to see if there was a need for additional facilities, as compared to the density pre-determined by the company. This density was based on profitable U.S. hospitals as compared to less profitable U.S. hospitals.</a:t>
            </a:r>
          </a:p>
        </p:txBody>
      </p:sp>
    </p:spTree>
    <p:extLst>
      <p:ext uri="{BB962C8B-B14F-4D97-AF65-F5344CB8AC3E}">
        <p14:creationId xmlns:p14="http://schemas.microsoft.com/office/powerpoint/2010/main" val="28812610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96273-5336-4182-B29C-CCFA58502841}"/>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7C38F44D-B7F4-451E-8703-BE9270DDEB56}"/>
              </a:ext>
            </a:extLst>
          </p:cNvPr>
          <p:cNvSpPr>
            <a:spLocks noGrp="1"/>
          </p:cNvSpPr>
          <p:nvPr>
            <p:ph idx="1"/>
          </p:nvPr>
        </p:nvSpPr>
        <p:spPr/>
        <p:txBody>
          <a:bodyPr/>
          <a:lstStyle/>
          <a:p>
            <a:r>
              <a:rPr lang="en-US" sz="3200" dirty="0"/>
              <a:t>Data was pulled from </a:t>
            </a:r>
            <a:r>
              <a:rPr lang="en-US" sz="3200" dirty="0" err="1"/>
              <a:t>FourSquare’s</a:t>
            </a:r>
            <a:r>
              <a:rPr lang="en-US" sz="3200" dirty="0"/>
              <a:t> API as well as geographic information from Geocoder/JSON and data pulls from the web.</a:t>
            </a:r>
          </a:p>
          <a:p>
            <a:r>
              <a:rPr lang="en-US" sz="3200" dirty="0"/>
              <a:t>Mapping shows that hospitals are concentrated in the downtown areas and lessen the further into the suburbs of Toronto.</a:t>
            </a:r>
          </a:p>
          <a:p>
            <a:endParaRPr lang="en-US" dirty="0"/>
          </a:p>
        </p:txBody>
      </p:sp>
    </p:spTree>
    <p:extLst>
      <p:ext uri="{BB962C8B-B14F-4D97-AF65-F5344CB8AC3E}">
        <p14:creationId xmlns:p14="http://schemas.microsoft.com/office/powerpoint/2010/main" val="2629908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B1811-6D10-4FB1-8D92-35D11CFB29C4}"/>
              </a:ext>
            </a:extLst>
          </p:cNvPr>
          <p:cNvSpPr>
            <a:spLocks noGrp="1"/>
          </p:cNvSpPr>
          <p:nvPr>
            <p:ph type="title"/>
          </p:nvPr>
        </p:nvSpPr>
        <p:spPr/>
        <p:txBody>
          <a:bodyPr/>
          <a:lstStyle/>
          <a:p>
            <a:r>
              <a:rPr lang="en-US" dirty="0"/>
              <a:t>Data</a:t>
            </a:r>
          </a:p>
        </p:txBody>
      </p:sp>
      <p:pic>
        <p:nvPicPr>
          <p:cNvPr id="5" name="Content Placeholder 4" descr="A close up of a map&#10;&#10;Description automatically generated">
            <a:extLst>
              <a:ext uri="{FF2B5EF4-FFF2-40B4-BE49-F238E27FC236}">
                <a16:creationId xmlns:a16="http://schemas.microsoft.com/office/drawing/2014/main" id="{0489E15F-73B8-42A3-9EB9-2B5E2713E60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2117" y="747252"/>
            <a:ext cx="11051458" cy="5561473"/>
          </a:xfrm>
        </p:spPr>
      </p:pic>
    </p:spTree>
    <p:extLst>
      <p:ext uri="{BB962C8B-B14F-4D97-AF65-F5344CB8AC3E}">
        <p14:creationId xmlns:p14="http://schemas.microsoft.com/office/powerpoint/2010/main" val="32181849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96273-5336-4182-B29C-CCFA58502841}"/>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7C38F44D-B7F4-451E-8703-BE9270DDEB56}"/>
              </a:ext>
            </a:extLst>
          </p:cNvPr>
          <p:cNvSpPr>
            <a:spLocks noGrp="1"/>
          </p:cNvSpPr>
          <p:nvPr>
            <p:ph idx="1"/>
          </p:nvPr>
        </p:nvSpPr>
        <p:spPr/>
        <p:txBody>
          <a:bodyPr/>
          <a:lstStyle/>
          <a:p>
            <a:r>
              <a:rPr lang="en-US" sz="3200" dirty="0"/>
              <a:t>Data was pulled from </a:t>
            </a:r>
            <a:r>
              <a:rPr lang="en-US" sz="3200" dirty="0" err="1"/>
              <a:t>FourSquare’s</a:t>
            </a:r>
            <a:r>
              <a:rPr lang="en-US" sz="3200" dirty="0"/>
              <a:t> API for analysis and divided by neighborhood to see if:</a:t>
            </a:r>
          </a:p>
          <a:p>
            <a:r>
              <a:rPr lang="en-US" sz="3200" dirty="0"/>
              <a:t>(1) The expansion was warranted.</a:t>
            </a:r>
          </a:p>
          <a:p>
            <a:pPr lvl="1"/>
            <a:r>
              <a:rPr lang="en-US" sz="3200" dirty="0"/>
              <a:t>Logistic Regression</a:t>
            </a:r>
          </a:p>
          <a:p>
            <a:r>
              <a:rPr lang="en-US" sz="3200" dirty="0"/>
              <a:t>(2) Did certain neighborhoods have a higher chance of profitability than others.</a:t>
            </a:r>
          </a:p>
          <a:p>
            <a:pPr lvl="1"/>
            <a:r>
              <a:rPr lang="en-US" sz="3200" dirty="0"/>
              <a:t>K-Means </a:t>
            </a:r>
          </a:p>
          <a:p>
            <a:endParaRPr lang="en-US" dirty="0"/>
          </a:p>
        </p:txBody>
      </p:sp>
    </p:spTree>
    <p:extLst>
      <p:ext uri="{BB962C8B-B14F-4D97-AF65-F5344CB8AC3E}">
        <p14:creationId xmlns:p14="http://schemas.microsoft.com/office/powerpoint/2010/main" val="39770850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96273-5336-4182-B29C-CCFA58502841}"/>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7C38F44D-B7F4-451E-8703-BE9270DDEB56}"/>
              </a:ext>
            </a:extLst>
          </p:cNvPr>
          <p:cNvSpPr>
            <a:spLocks noGrp="1"/>
          </p:cNvSpPr>
          <p:nvPr>
            <p:ph idx="1"/>
          </p:nvPr>
        </p:nvSpPr>
        <p:spPr/>
        <p:txBody>
          <a:bodyPr>
            <a:normAutofit/>
          </a:bodyPr>
          <a:lstStyle/>
          <a:p>
            <a:r>
              <a:rPr lang="en-US" sz="3200" dirty="0"/>
              <a:t>Question 1: Overall Expansion</a:t>
            </a:r>
          </a:p>
          <a:p>
            <a:endParaRPr lang="en-US" sz="3200" dirty="0"/>
          </a:p>
          <a:p>
            <a:endParaRPr lang="en-US" sz="3200" dirty="0"/>
          </a:p>
          <a:p>
            <a:r>
              <a:rPr lang="en-US" sz="3200" dirty="0"/>
              <a:t>Question 2: K-Means Clustering</a:t>
            </a:r>
          </a:p>
        </p:txBody>
      </p:sp>
      <p:graphicFrame>
        <p:nvGraphicFramePr>
          <p:cNvPr id="8" name="Table 7">
            <a:extLst>
              <a:ext uri="{FF2B5EF4-FFF2-40B4-BE49-F238E27FC236}">
                <a16:creationId xmlns:a16="http://schemas.microsoft.com/office/drawing/2014/main" id="{D30F6167-8810-474D-A121-7F92AA1E62D2}"/>
              </a:ext>
            </a:extLst>
          </p:cNvPr>
          <p:cNvGraphicFramePr>
            <a:graphicFrameLocks noGrp="1"/>
          </p:cNvGraphicFramePr>
          <p:nvPr>
            <p:extLst>
              <p:ext uri="{D42A27DB-BD31-4B8C-83A1-F6EECF244321}">
                <p14:modId xmlns:p14="http://schemas.microsoft.com/office/powerpoint/2010/main" val="2138207448"/>
              </p:ext>
            </p:extLst>
          </p:nvPr>
        </p:nvGraphicFramePr>
        <p:xfrm>
          <a:off x="1024128" y="3146323"/>
          <a:ext cx="9720260" cy="670560"/>
        </p:xfrm>
        <a:graphic>
          <a:graphicData uri="http://schemas.openxmlformats.org/drawingml/2006/table">
            <a:tbl>
              <a:tblPr/>
              <a:tblGrid>
                <a:gridCol w="2430065">
                  <a:extLst>
                    <a:ext uri="{9D8B030D-6E8A-4147-A177-3AD203B41FA5}">
                      <a16:colId xmlns:a16="http://schemas.microsoft.com/office/drawing/2014/main" val="792027364"/>
                    </a:ext>
                  </a:extLst>
                </a:gridCol>
                <a:gridCol w="2430065">
                  <a:extLst>
                    <a:ext uri="{9D8B030D-6E8A-4147-A177-3AD203B41FA5}">
                      <a16:colId xmlns:a16="http://schemas.microsoft.com/office/drawing/2014/main" val="2453565911"/>
                    </a:ext>
                  </a:extLst>
                </a:gridCol>
                <a:gridCol w="2430065">
                  <a:extLst>
                    <a:ext uri="{9D8B030D-6E8A-4147-A177-3AD203B41FA5}">
                      <a16:colId xmlns:a16="http://schemas.microsoft.com/office/drawing/2014/main" val="2089735235"/>
                    </a:ext>
                  </a:extLst>
                </a:gridCol>
                <a:gridCol w="2430065">
                  <a:extLst>
                    <a:ext uri="{9D8B030D-6E8A-4147-A177-3AD203B41FA5}">
                      <a16:colId xmlns:a16="http://schemas.microsoft.com/office/drawing/2014/main" val="2570440768"/>
                    </a:ext>
                  </a:extLst>
                </a:gridCol>
              </a:tblGrid>
              <a:tr h="89155">
                <a:tc>
                  <a:txBody>
                    <a:bodyPr/>
                    <a:lstStyle/>
                    <a:p>
                      <a:pPr algn="l" fontAlgn="ctr"/>
                      <a:r>
                        <a:rPr lang="en-US" sz="1800" b="1">
                          <a:effectLst/>
                        </a:rPr>
                        <a:t>Algorithm</a:t>
                      </a:r>
                    </a:p>
                  </a:txBody>
                  <a:tcPr marL="30480" marR="30480" marT="30480" marB="30480"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800" b="1">
                          <a:effectLst/>
                        </a:rPr>
                        <a:t>Jaccard</a:t>
                      </a:r>
                    </a:p>
                  </a:txBody>
                  <a:tcPr marL="30480" marR="30480" marT="30480" marB="30480"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800" b="1">
                          <a:effectLst/>
                        </a:rPr>
                        <a:t>F1-score</a:t>
                      </a:r>
                    </a:p>
                  </a:txBody>
                  <a:tcPr marL="30480" marR="30480" marT="30480" marB="30480"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800" b="1">
                          <a:effectLst/>
                        </a:rPr>
                        <a:t>LogLoss</a:t>
                      </a:r>
                    </a:p>
                  </a:txBody>
                  <a:tcPr marL="30480" marR="30480" marT="30480" marB="30480"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524225621"/>
                  </a:ext>
                </a:extLst>
              </a:tr>
              <a:tr h="335280">
                <a:tc>
                  <a:txBody>
                    <a:bodyPr/>
                    <a:lstStyle/>
                    <a:p>
                      <a:pPr algn="l" fontAlgn="ctr"/>
                      <a:r>
                        <a:rPr lang="en-US" sz="1800" dirty="0">
                          <a:effectLst/>
                        </a:rPr>
                        <a:t>Logistic Regression</a:t>
                      </a:r>
                    </a:p>
                  </a:txBody>
                  <a:tcPr marL="30480" marR="30480" marT="30480" marB="30480"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800" dirty="0">
                          <a:effectLst/>
                        </a:rPr>
                        <a:t>0.54</a:t>
                      </a:r>
                    </a:p>
                  </a:txBody>
                  <a:tcPr marL="30480" marR="30480" marT="30480" marB="30480"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800" dirty="0">
                          <a:effectLst/>
                        </a:rPr>
                        <a:t>0.56</a:t>
                      </a:r>
                    </a:p>
                  </a:txBody>
                  <a:tcPr marL="30480" marR="30480" marT="30480" marB="30480"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800" dirty="0">
                          <a:effectLst/>
                        </a:rPr>
                        <a:t>0.57</a:t>
                      </a:r>
                    </a:p>
                  </a:txBody>
                  <a:tcPr marL="30480" marR="30480" marT="30480" marB="30480"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905655963"/>
                  </a:ext>
                </a:extLst>
              </a:tr>
            </a:tbl>
          </a:graphicData>
        </a:graphic>
      </p:graphicFrame>
      <p:graphicFrame>
        <p:nvGraphicFramePr>
          <p:cNvPr id="9" name="Table 8">
            <a:extLst>
              <a:ext uri="{FF2B5EF4-FFF2-40B4-BE49-F238E27FC236}">
                <a16:creationId xmlns:a16="http://schemas.microsoft.com/office/drawing/2014/main" id="{526F8D36-8BCA-46D0-BACD-DA618D556877}"/>
              </a:ext>
            </a:extLst>
          </p:cNvPr>
          <p:cNvGraphicFramePr>
            <a:graphicFrameLocks noGrp="1"/>
          </p:cNvGraphicFramePr>
          <p:nvPr>
            <p:extLst>
              <p:ext uri="{D42A27DB-BD31-4B8C-83A1-F6EECF244321}">
                <p14:modId xmlns:p14="http://schemas.microsoft.com/office/powerpoint/2010/main" val="893256156"/>
              </p:ext>
            </p:extLst>
          </p:nvPr>
        </p:nvGraphicFramePr>
        <p:xfrm>
          <a:off x="1023940" y="4773169"/>
          <a:ext cx="7290195" cy="335280"/>
        </p:xfrm>
        <a:graphic>
          <a:graphicData uri="http://schemas.openxmlformats.org/drawingml/2006/table">
            <a:tbl>
              <a:tblPr/>
              <a:tblGrid>
                <a:gridCol w="2430065">
                  <a:extLst>
                    <a:ext uri="{9D8B030D-6E8A-4147-A177-3AD203B41FA5}">
                      <a16:colId xmlns:a16="http://schemas.microsoft.com/office/drawing/2014/main" val="3670843515"/>
                    </a:ext>
                  </a:extLst>
                </a:gridCol>
                <a:gridCol w="2430065">
                  <a:extLst>
                    <a:ext uri="{9D8B030D-6E8A-4147-A177-3AD203B41FA5}">
                      <a16:colId xmlns:a16="http://schemas.microsoft.com/office/drawing/2014/main" val="1876713893"/>
                    </a:ext>
                  </a:extLst>
                </a:gridCol>
                <a:gridCol w="2430065">
                  <a:extLst>
                    <a:ext uri="{9D8B030D-6E8A-4147-A177-3AD203B41FA5}">
                      <a16:colId xmlns:a16="http://schemas.microsoft.com/office/drawing/2014/main" val="1344152971"/>
                    </a:ext>
                  </a:extLst>
                </a:gridCol>
              </a:tblGrid>
              <a:tr h="335280">
                <a:tc>
                  <a:txBody>
                    <a:bodyPr/>
                    <a:lstStyle/>
                    <a:p>
                      <a:pPr algn="l" fontAlgn="ctr"/>
                      <a:r>
                        <a:rPr lang="en-US" sz="1800" dirty="0">
                          <a:effectLst/>
                        </a:rPr>
                        <a:t>KNN</a:t>
                      </a:r>
                    </a:p>
                  </a:txBody>
                  <a:tcPr marL="30480" marR="30480" marT="30480" marB="30480"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800">
                          <a:effectLst/>
                        </a:rPr>
                        <a:t>0.67</a:t>
                      </a:r>
                    </a:p>
                  </a:txBody>
                  <a:tcPr marL="30480" marR="30480" marT="30480" marB="30480"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800" dirty="0">
                          <a:effectLst/>
                        </a:rPr>
                        <a:t>0.63</a:t>
                      </a:r>
                    </a:p>
                  </a:txBody>
                  <a:tcPr marL="30480" marR="30480" marT="30480" marB="30480"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219900191"/>
                  </a:ext>
                </a:extLst>
              </a:tr>
            </a:tbl>
          </a:graphicData>
        </a:graphic>
      </p:graphicFrame>
    </p:spTree>
    <p:extLst>
      <p:ext uri="{BB962C8B-B14F-4D97-AF65-F5344CB8AC3E}">
        <p14:creationId xmlns:p14="http://schemas.microsoft.com/office/powerpoint/2010/main" val="11159109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96273-5336-4182-B29C-CCFA58502841}"/>
              </a:ext>
            </a:extLst>
          </p:cNvPr>
          <p:cNvSpPr>
            <a:spLocks noGrp="1"/>
          </p:cNvSpPr>
          <p:nvPr>
            <p:ph type="title"/>
          </p:nvPr>
        </p:nvSpPr>
        <p:spPr/>
        <p:txBody>
          <a:bodyPr/>
          <a:lstStyle/>
          <a:p>
            <a:r>
              <a:rPr lang="en-US" dirty="0">
                <a:solidFill>
                  <a:schemeClr val="tx1"/>
                </a:solidFill>
              </a:rPr>
              <a:t>Conclusion </a:t>
            </a:r>
          </a:p>
        </p:txBody>
      </p:sp>
      <p:sp>
        <p:nvSpPr>
          <p:cNvPr id="3" name="Content Placeholder 2">
            <a:extLst>
              <a:ext uri="{FF2B5EF4-FFF2-40B4-BE49-F238E27FC236}">
                <a16:creationId xmlns:a16="http://schemas.microsoft.com/office/drawing/2014/main" id="{7C38F44D-B7F4-451E-8703-BE9270DDEB56}"/>
              </a:ext>
            </a:extLst>
          </p:cNvPr>
          <p:cNvSpPr>
            <a:spLocks noGrp="1"/>
          </p:cNvSpPr>
          <p:nvPr>
            <p:ph idx="1"/>
          </p:nvPr>
        </p:nvSpPr>
        <p:spPr/>
        <p:txBody>
          <a:bodyPr>
            <a:normAutofit/>
          </a:bodyPr>
          <a:lstStyle/>
          <a:p>
            <a:r>
              <a:rPr lang="en-US" sz="3200" dirty="0"/>
              <a:t>Ultimately, the expansion was not recommended. The heavier populated areas are already the most saturated with hospitals and medical facilities. Should an expansion occur it should be in the suburban areas of Toronto. </a:t>
            </a:r>
          </a:p>
        </p:txBody>
      </p:sp>
    </p:spTree>
    <p:extLst>
      <p:ext uri="{BB962C8B-B14F-4D97-AF65-F5344CB8AC3E}">
        <p14:creationId xmlns:p14="http://schemas.microsoft.com/office/powerpoint/2010/main" val="36525823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55</TotalTime>
  <Words>225</Words>
  <Application>Microsoft Office PowerPoint</Application>
  <PresentationFormat>Widescreen</PresentationFormat>
  <Paragraphs>35</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Tw Cen MT</vt:lpstr>
      <vt:lpstr>Tw Cen MT Condensed</vt:lpstr>
      <vt:lpstr>Wingdings 3</vt:lpstr>
      <vt:lpstr>Integral</vt:lpstr>
      <vt:lpstr>Hospital Expansion into Toronto</vt:lpstr>
      <vt:lpstr>Introduction</vt:lpstr>
      <vt:lpstr>Data</vt:lpstr>
      <vt:lpstr>Data</vt:lpstr>
      <vt:lpstr>Methodology</vt:lpstr>
      <vt:lpstr>Results</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Hospital Expansion into Toronto</dc:title>
  <dc:creator>Frederick Russe</dc:creator>
  <cp:lastModifiedBy>Frederick Russe</cp:lastModifiedBy>
  <cp:revision>12</cp:revision>
  <dcterms:created xsi:type="dcterms:W3CDTF">2020-05-20T05:20:12Z</dcterms:created>
  <dcterms:modified xsi:type="dcterms:W3CDTF">2020-05-26T21:42:20Z</dcterms:modified>
</cp:coreProperties>
</file>