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openlayer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nzhihun.coding.me/ol3-prim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reference.org/ref/sr-org/7483/" TargetMode="External"/><Relationship Id="rId2" Type="http://schemas.openxmlformats.org/officeDocument/2006/relationships/hyperlink" Target="http://spatialreference.org/ref/epsg/wgs-8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8285" y="310690"/>
            <a:ext cx="7766936" cy="1646302"/>
          </a:xfrm>
        </p:spPr>
        <p:txBody>
          <a:bodyPr/>
          <a:lstStyle/>
          <a:p>
            <a:r>
              <a:rPr lang="en-US" altLang="zh-CN" sz="8800" b="1" dirty="0" err="1"/>
              <a:t>OpenLayers</a:t>
            </a:r>
            <a:r>
              <a:rPr lang="en-US" altLang="zh-CN" sz="8800" b="1" dirty="0"/>
              <a:t> </a:t>
            </a:r>
            <a:r>
              <a:rPr lang="en-US" altLang="zh-CN" sz="8800" b="1" dirty="0">
                <a:solidFill>
                  <a:srgbClr val="FF0000"/>
                </a:solidFill>
              </a:rPr>
              <a:t>3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9901" y="1956992"/>
            <a:ext cx="9598255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16000" dirty="0">
                <a:solidFill>
                  <a:schemeClr val="tx1"/>
                </a:solidFill>
              </a:rPr>
              <a:t>官网：</a:t>
            </a:r>
            <a:r>
              <a:rPr lang="en-US" altLang="zh-CN" sz="16000" dirty="0">
                <a:hlinkClick r:id="rId2"/>
              </a:rPr>
              <a:t>http://www.openlayers.org/</a:t>
            </a:r>
            <a:endParaRPr lang="en-US" altLang="zh-CN" sz="16000" dirty="0"/>
          </a:p>
          <a:p>
            <a:endParaRPr lang="en-US" altLang="zh-CN" sz="16000" dirty="0"/>
          </a:p>
          <a:p>
            <a:pPr algn="l"/>
            <a:r>
              <a:rPr lang="zh-CN" altLang="en-US" sz="16000" dirty="0">
                <a:solidFill>
                  <a:schemeClr val="tx1"/>
                </a:solidFill>
              </a:rPr>
              <a:t>疑难杂症：</a:t>
            </a:r>
            <a:r>
              <a:rPr lang="en-US" altLang="zh-CN" sz="16000" dirty="0">
                <a:hlinkClick r:id="rId3"/>
              </a:rPr>
              <a:t>http://stackoverflow.com/</a:t>
            </a:r>
            <a:endParaRPr lang="en-US" altLang="zh-CN" sz="16000" dirty="0"/>
          </a:p>
          <a:p>
            <a:endParaRPr lang="en-US" altLang="zh-CN" sz="16000" dirty="0"/>
          </a:p>
          <a:p>
            <a:pPr algn="l"/>
            <a:r>
              <a:rPr lang="en-US" altLang="zh-CN" sz="16000" dirty="0" err="1">
                <a:solidFill>
                  <a:schemeClr val="tx1"/>
                </a:solidFill>
              </a:rPr>
              <a:t>OpenLayers</a:t>
            </a:r>
            <a:r>
              <a:rPr lang="en-US" altLang="zh-CN" sz="16000" dirty="0">
                <a:solidFill>
                  <a:schemeClr val="tx1"/>
                </a:solidFill>
              </a:rPr>
              <a:t> 3</a:t>
            </a:r>
            <a:r>
              <a:rPr lang="zh-CN" altLang="en-US" sz="16000" dirty="0">
                <a:solidFill>
                  <a:schemeClr val="tx1"/>
                </a:solidFill>
              </a:rPr>
              <a:t>指南：</a:t>
            </a:r>
            <a:r>
              <a:rPr lang="en-US" altLang="zh-CN" sz="16000" dirty="0">
                <a:hlinkClick r:id="rId4"/>
              </a:rPr>
              <a:t>http://anzhihun.coding.me/ol3-primer/</a:t>
            </a:r>
            <a:endParaRPr lang="en-US" altLang="zh-CN" sz="16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0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813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 err="1"/>
              <a:t>OpenLayers</a:t>
            </a:r>
            <a:r>
              <a:rPr lang="en-US" altLang="zh-CN" sz="6000" b="1" dirty="0"/>
              <a:t> 3 </a:t>
            </a:r>
            <a:r>
              <a:rPr lang="zh-CN" altLang="en-US" sz="6000" b="1" dirty="0"/>
              <a:t>介绍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813" y="1087163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1200" b="1" dirty="0"/>
              <a:t>不兼容</a:t>
            </a:r>
            <a:r>
              <a:rPr lang="en-US" altLang="zh-CN" sz="11200" b="1" dirty="0" err="1"/>
              <a:t>OpenLayers</a:t>
            </a:r>
            <a:r>
              <a:rPr lang="en-US" altLang="zh-CN" sz="11200" b="1" dirty="0"/>
              <a:t> 2</a:t>
            </a:r>
          </a:p>
          <a:p>
            <a:r>
              <a:rPr lang="zh-CN" altLang="en-US" sz="11200" b="1" dirty="0"/>
              <a:t>浏览器支持</a:t>
            </a:r>
            <a:endParaRPr lang="en-US" altLang="zh-CN" sz="11200" b="1" dirty="0"/>
          </a:p>
          <a:p>
            <a:pPr lvl="1"/>
            <a:r>
              <a:rPr lang="en-US" altLang="zh-CN" sz="11200" dirty="0"/>
              <a:t>IE</a:t>
            </a:r>
            <a:r>
              <a:rPr lang="zh-CN" altLang="en-US" sz="11200" dirty="0"/>
              <a:t>浏览器最低也需要</a:t>
            </a:r>
            <a:r>
              <a:rPr lang="en-US" altLang="zh-CN" sz="11200" dirty="0"/>
              <a:t>IE9</a:t>
            </a:r>
            <a:r>
              <a:rPr lang="zh-CN" altLang="en-US" sz="11200" dirty="0"/>
              <a:t>才行，</a:t>
            </a:r>
            <a:r>
              <a:rPr lang="en-US" altLang="zh-CN" sz="11200" dirty="0"/>
              <a:t> IE9</a:t>
            </a:r>
            <a:r>
              <a:rPr lang="zh-CN" altLang="en-US" sz="11200" dirty="0"/>
              <a:t>以下可以考虑使用</a:t>
            </a:r>
            <a:r>
              <a:rPr lang="en-US" altLang="zh-CN" sz="11200" dirty="0" err="1"/>
              <a:t>OpenLayers</a:t>
            </a:r>
            <a:r>
              <a:rPr lang="en-US" altLang="zh-CN" sz="11200" dirty="0"/>
              <a:t> 2</a:t>
            </a:r>
          </a:p>
          <a:p>
            <a:pPr lvl="1"/>
            <a:r>
              <a:rPr lang="en-US" altLang="zh-CN" sz="11200" dirty="0"/>
              <a:t>Firefox 3.5</a:t>
            </a:r>
            <a:r>
              <a:rPr lang="zh-CN" altLang="en-US" sz="11200" dirty="0"/>
              <a:t>，</a:t>
            </a:r>
            <a:r>
              <a:rPr lang="en-US" altLang="zh-CN" sz="11200" dirty="0"/>
              <a:t>Chrome 3.0</a:t>
            </a:r>
            <a:r>
              <a:rPr lang="zh-CN" altLang="en-US" sz="11200" dirty="0"/>
              <a:t>，</a:t>
            </a:r>
            <a:r>
              <a:rPr lang="en-US" altLang="zh-CN" sz="11200" dirty="0"/>
              <a:t>Safari 3.0</a:t>
            </a:r>
            <a:r>
              <a:rPr lang="zh-CN" altLang="en-US" sz="11200" dirty="0"/>
              <a:t>，</a:t>
            </a:r>
            <a:r>
              <a:rPr lang="en-US" altLang="zh-CN" sz="11200" dirty="0"/>
              <a:t>Opera 10.5</a:t>
            </a:r>
            <a:r>
              <a:rPr lang="zh-CN" altLang="en-US" sz="11200" dirty="0"/>
              <a:t>以上</a:t>
            </a:r>
            <a:endParaRPr lang="en-US" altLang="zh-CN" sz="11200" dirty="0"/>
          </a:p>
          <a:p>
            <a:r>
              <a:rPr lang="zh-CN" altLang="en-US" sz="11200" b="1" dirty="0"/>
              <a:t>代码规范</a:t>
            </a:r>
          </a:p>
          <a:p>
            <a:pPr lvl="1"/>
            <a:r>
              <a:rPr lang="en-US" altLang="zh-CN" sz="11200" dirty="0" err="1"/>
              <a:t>OpenLayers</a:t>
            </a:r>
            <a:r>
              <a:rPr lang="en-US" altLang="zh-CN" sz="11200" dirty="0"/>
              <a:t> 3</a:t>
            </a:r>
            <a:r>
              <a:rPr lang="zh-CN" altLang="en-US" sz="11200" dirty="0"/>
              <a:t>采用面向对象的编程范式，类在</a:t>
            </a:r>
            <a:r>
              <a:rPr lang="en-US" altLang="zh-CN" sz="11200" dirty="0"/>
              <a:t>API</a:t>
            </a:r>
            <a:r>
              <a:rPr lang="zh-CN" altLang="en-US" sz="11200" dirty="0"/>
              <a:t>中随处可见，比如</a:t>
            </a:r>
            <a:r>
              <a:rPr lang="en-US" altLang="zh-CN" sz="11200" dirty="0" err="1"/>
              <a:t>ol.Map</a:t>
            </a:r>
            <a:r>
              <a:rPr lang="zh-CN" altLang="en-US" sz="11200" dirty="0"/>
              <a:t>等等。</a:t>
            </a:r>
            <a:endParaRPr lang="en-US" altLang="zh-CN" sz="11200" dirty="0"/>
          </a:p>
          <a:p>
            <a:pPr lvl="1"/>
            <a:r>
              <a:rPr lang="en-US" altLang="zh-CN" sz="11200" dirty="0" err="1"/>
              <a:t>OpenLayers</a:t>
            </a:r>
            <a:r>
              <a:rPr lang="en-US" altLang="zh-CN" sz="11200" dirty="0"/>
              <a:t> 3</a:t>
            </a:r>
            <a:r>
              <a:rPr lang="zh-CN" altLang="en-US" sz="11200" dirty="0"/>
              <a:t>采用包管理的方式管理代码，比如</a:t>
            </a:r>
            <a:r>
              <a:rPr lang="en-US" altLang="zh-CN" sz="11200" dirty="0"/>
              <a:t>layer</a:t>
            </a:r>
            <a:r>
              <a:rPr lang="zh-CN" altLang="en-US" sz="11200" dirty="0"/>
              <a:t>的包名为</a:t>
            </a:r>
            <a:r>
              <a:rPr lang="en-US" altLang="zh-CN" sz="11200" dirty="0" err="1"/>
              <a:t>ol.layer</a:t>
            </a:r>
            <a:r>
              <a:rPr lang="zh-CN" altLang="en-US" sz="11200" dirty="0"/>
              <a:t>。</a:t>
            </a:r>
            <a:endParaRPr lang="en-US" altLang="zh-CN" sz="11200" dirty="0"/>
          </a:p>
          <a:p>
            <a:pPr lvl="1"/>
            <a:r>
              <a:rPr lang="en-US" altLang="zh-CN" sz="11200" dirty="0" err="1"/>
              <a:t>OpenLayers</a:t>
            </a:r>
            <a:r>
              <a:rPr lang="en-US" altLang="zh-CN" sz="11200" dirty="0"/>
              <a:t> 3</a:t>
            </a:r>
            <a:r>
              <a:rPr lang="zh-CN" altLang="en-US" sz="11200" dirty="0"/>
              <a:t>采用驼峰式</a:t>
            </a:r>
            <a:r>
              <a:rPr lang="en-US" altLang="zh-CN" sz="11200" dirty="0"/>
              <a:t>(Camel-Case)</a:t>
            </a:r>
            <a:r>
              <a:rPr lang="zh-CN" altLang="en-US" sz="11200" dirty="0"/>
              <a:t>命名，变量名采用小驼峰命名，类名使用大驼峰命名。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4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b="1" dirty="0" err="1"/>
              <a:t>OpenLayers</a:t>
            </a:r>
            <a:r>
              <a:rPr lang="en-US" altLang="zh-CN" sz="5400" b="1" dirty="0"/>
              <a:t> 3</a:t>
            </a:r>
            <a:r>
              <a:rPr lang="zh-CN" altLang="en-US" sz="5400" b="1" dirty="0"/>
              <a:t>地图组成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84" y="1205948"/>
            <a:ext cx="9036727" cy="4606959"/>
          </a:xfrm>
        </p:spPr>
      </p:pic>
    </p:spTree>
    <p:extLst>
      <p:ext uri="{BB962C8B-B14F-4D97-AF65-F5344CB8AC3E}">
        <p14:creationId xmlns:p14="http://schemas.microsoft.com/office/powerpoint/2010/main" val="11530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700" y="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solidFill>
                  <a:srgbClr val="00B0F0"/>
                </a:solidFill>
              </a:rPr>
              <a:t>OpenLayers</a:t>
            </a:r>
            <a:r>
              <a:rPr lang="en-US" altLang="zh-CN" sz="5400" b="1" dirty="0">
                <a:solidFill>
                  <a:srgbClr val="00B0F0"/>
                </a:solidFill>
              </a:rPr>
              <a:t> 3</a:t>
            </a:r>
            <a:r>
              <a:rPr lang="zh-CN" altLang="en-US" sz="5400" b="1" dirty="0">
                <a:solidFill>
                  <a:srgbClr val="00B0F0"/>
                </a:solidFill>
              </a:rPr>
              <a:t>地图组成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967" y="1124471"/>
            <a:ext cx="4637295" cy="38814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8" y="1124470"/>
            <a:ext cx="4637295" cy="3881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89" y="1124470"/>
            <a:ext cx="4637295" cy="3881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0" y="1124469"/>
            <a:ext cx="4637295" cy="38814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02998" y="4924679"/>
            <a:ext cx="103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View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74841" y="4897180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layers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135" y="4869681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F0"/>
                </a:solidFill>
              </a:rPr>
              <a:t>overlayers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2877" y="4924679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controls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6100" y="5885996"/>
            <a:ext cx="1263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B0F0"/>
                </a:solidFill>
              </a:rPr>
              <a:t>map</a:t>
            </a: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 rot="5400000">
            <a:off x="6486175" y="3341094"/>
            <a:ext cx="543339" cy="4610230"/>
          </a:xfrm>
          <a:prstGeom prst="rightBrace">
            <a:avLst/>
          </a:prstGeom>
          <a:noFill/>
          <a:ln w="444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b="1" dirty="0" err="1"/>
              <a:t>OpenLayers</a:t>
            </a:r>
            <a:r>
              <a:rPr lang="en-US" altLang="zh-CN" sz="5400" b="1" dirty="0"/>
              <a:t> 3</a:t>
            </a:r>
            <a:r>
              <a:rPr lang="zh-CN" altLang="en-US" sz="5400" b="1" dirty="0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66676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目前</a:t>
            </a:r>
            <a:r>
              <a:rPr lang="en-US" altLang="zh-CN" sz="4000" dirty="0" err="1"/>
              <a:t>OpenLayers</a:t>
            </a:r>
            <a:r>
              <a:rPr lang="en-US" altLang="zh-CN" sz="4000" dirty="0"/>
              <a:t> 3</a:t>
            </a:r>
            <a:r>
              <a:rPr lang="zh-CN" altLang="en-US" sz="4000" dirty="0"/>
              <a:t>支持两种投影，一个是</a:t>
            </a:r>
            <a:r>
              <a:rPr lang="en-US" altLang="zh-CN" sz="4000" dirty="0"/>
              <a:t>EPSG:4326</a:t>
            </a:r>
            <a:r>
              <a:rPr lang="zh-CN" altLang="en-US" sz="4000" dirty="0"/>
              <a:t>，等同于</a:t>
            </a:r>
            <a:r>
              <a:rPr lang="en-US" altLang="zh-CN" sz="4000" dirty="0"/>
              <a:t>WGS84</a:t>
            </a:r>
            <a:r>
              <a:rPr lang="zh-CN" altLang="en-US" sz="4000" dirty="0"/>
              <a:t>坐标系，参见</a:t>
            </a:r>
            <a:r>
              <a:rPr lang="zh-CN" altLang="en-US" sz="4000" dirty="0">
                <a:hlinkClick r:id="rId2"/>
              </a:rPr>
              <a:t>详情</a:t>
            </a:r>
            <a:r>
              <a:rPr lang="zh-CN" altLang="en-US" sz="4000" dirty="0"/>
              <a:t>。另一个是</a:t>
            </a:r>
            <a:r>
              <a:rPr lang="en-US" altLang="zh-CN" sz="4000" dirty="0"/>
              <a:t>EPSG:3857</a:t>
            </a:r>
            <a:r>
              <a:rPr lang="zh-CN" altLang="en-US" sz="4000" dirty="0"/>
              <a:t>，等同于</a:t>
            </a:r>
            <a:r>
              <a:rPr lang="en-US" altLang="zh-CN" sz="4000" dirty="0"/>
              <a:t>900913</a:t>
            </a:r>
            <a:r>
              <a:rPr lang="zh-CN" altLang="en-US" sz="4000" dirty="0"/>
              <a:t>，由</a:t>
            </a:r>
            <a:r>
              <a:rPr lang="en-US" altLang="zh-CN" sz="4000" dirty="0"/>
              <a:t>Mercator</a:t>
            </a:r>
            <a:r>
              <a:rPr lang="zh-CN" altLang="en-US" sz="4000" dirty="0"/>
              <a:t>投影而来，经常用于</a:t>
            </a:r>
            <a:r>
              <a:rPr lang="en-US" altLang="zh-CN" sz="4000" dirty="0"/>
              <a:t>web</a:t>
            </a:r>
            <a:r>
              <a:rPr lang="zh-CN" altLang="en-US" sz="4000" dirty="0"/>
              <a:t>地图，参见</a:t>
            </a:r>
            <a:r>
              <a:rPr lang="zh-CN" altLang="en-US" sz="4000" dirty="0">
                <a:hlinkClick r:id="rId3"/>
              </a:rPr>
              <a:t>详情</a:t>
            </a:r>
            <a:r>
              <a:rPr lang="zh-CN" altLang="en-US" sz="4000" dirty="0"/>
              <a:t>。</a:t>
            </a:r>
            <a:endParaRPr lang="en-US" altLang="zh-CN" sz="4000" dirty="0"/>
          </a:p>
          <a:p>
            <a:r>
              <a:rPr lang="zh-CN" altLang="en-US" sz="4000" dirty="0"/>
              <a:t>需要注意</a:t>
            </a:r>
            <a:r>
              <a:rPr lang="en-US" altLang="zh-CN" sz="4000" dirty="0" err="1"/>
              <a:t>OpenLayers</a:t>
            </a:r>
            <a:r>
              <a:rPr lang="en-US" altLang="zh-CN" sz="4000" dirty="0"/>
              <a:t> 3</a:t>
            </a:r>
            <a:r>
              <a:rPr lang="zh-CN" altLang="en-US" sz="4000" dirty="0"/>
              <a:t>默认使用的是</a:t>
            </a:r>
            <a:r>
              <a:rPr lang="en-US" altLang="zh-CN" sz="4000" dirty="0"/>
              <a:t>EPSG:3857</a:t>
            </a:r>
            <a:r>
              <a:rPr lang="zh-CN" altLang="en-US" sz="4000" dirty="0"/>
              <a:t>。可以指定</a:t>
            </a:r>
            <a:r>
              <a:rPr lang="en-US" altLang="zh-CN" sz="4000" dirty="0"/>
              <a:t>EPSG:4326</a:t>
            </a:r>
            <a:r>
              <a:rPr lang="zh-CN" altLang="en-US" sz="4000" dirty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094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86" y="2941984"/>
            <a:ext cx="9646110" cy="1320800"/>
          </a:xfrm>
        </p:spPr>
        <p:txBody>
          <a:bodyPr>
            <a:noAutofit/>
          </a:bodyPr>
          <a:lstStyle/>
          <a:p>
            <a:r>
              <a:rPr lang="en-US" altLang="zh-CN" sz="7200" dirty="0" err="1"/>
              <a:t>OpenLayers</a:t>
            </a:r>
            <a:r>
              <a:rPr lang="en-US" altLang="zh-CN" sz="7200" dirty="0"/>
              <a:t> 3</a:t>
            </a:r>
            <a:r>
              <a:rPr lang="zh-CN" altLang="en-US" sz="7200" dirty="0"/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19152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8500" y="3087757"/>
            <a:ext cx="8596668" cy="1320800"/>
          </a:xfrm>
        </p:spPr>
        <p:txBody>
          <a:bodyPr>
            <a:noAutofit/>
          </a:bodyPr>
          <a:lstStyle/>
          <a:p>
            <a:r>
              <a:rPr lang="zh-CN" altLang="en-US" sz="9600" b="1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60098018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225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OpenLayers 3</vt:lpstr>
      <vt:lpstr>OpenLayers 3 介绍 </vt:lpstr>
      <vt:lpstr>OpenLayers 3地图组成</vt:lpstr>
      <vt:lpstr>OpenLayers 3地图组成</vt:lpstr>
      <vt:lpstr>OpenLayers 3坐标系</vt:lpstr>
      <vt:lpstr>OpenLayers 3代码展示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OpenLayers 3</dc:title>
  <dc:creator>何锦淳</dc:creator>
  <cp:lastModifiedBy>何锦淳</cp:lastModifiedBy>
  <cp:revision>8</cp:revision>
  <dcterms:created xsi:type="dcterms:W3CDTF">2016-12-31T06:03:46Z</dcterms:created>
  <dcterms:modified xsi:type="dcterms:W3CDTF">2016-12-31T07:19:04Z</dcterms:modified>
</cp:coreProperties>
</file>