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23" r:id="rId2"/>
    <p:sldId id="325" r:id="rId3"/>
    <p:sldId id="355" r:id="rId4"/>
    <p:sldId id="329" r:id="rId5"/>
    <p:sldId id="346" r:id="rId6"/>
    <p:sldId id="330" r:id="rId7"/>
    <p:sldId id="331" r:id="rId8"/>
    <p:sldId id="332" r:id="rId9"/>
    <p:sldId id="333" r:id="rId10"/>
    <p:sldId id="334" r:id="rId11"/>
    <p:sldId id="347" r:id="rId12"/>
    <p:sldId id="348" r:id="rId13"/>
    <p:sldId id="350" r:id="rId14"/>
    <p:sldId id="349" r:id="rId15"/>
    <p:sldId id="351" r:id="rId16"/>
    <p:sldId id="358" r:id="rId17"/>
    <p:sldId id="359" r:id="rId18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NA" initials="S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8993" autoAdjust="0"/>
  </p:normalViewPr>
  <p:slideViewPr>
    <p:cSldViewPr snapToGrid="0" snapToObjects="1">
      <p:cViewPr varScale="1">
        <p:scale>
          <a:sx n="74" d="100"/>
          <a:sy n="74" d="100"/>
        </p:scale>
        <p:origin x="126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20/09/2016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5B5-955E-4B5B-9E1F-B3C4B4C6AE0C}" type="datetimeFigureOut">
              <a:rPr lang="es-CO" smtClean="0"/>
              <a:t>20/09/2016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1DBB-D2B5-4901-B422-57DA659142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6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7527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6504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0460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4511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5862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20/09/2016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20/09/2016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20/09/2016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20/09/2016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20/09/2016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20/09/2016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20/09/2016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20/09/2016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20/09/2016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20/09/2016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20/09/2016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20/09/2016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20/09/2016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20622" y="362599"/>
            <a:ext cx="8092007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600" b="1" dirty="0">
                <a:solidFill>
                  <a:schemeClr val="accent5">
                    <a:lumMod val="75000"/>
                  </a:schemeClr>
                </a:solidFill>
              </a:rPr>
              <a:t>Proyecto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20623" y="915682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>
                <a:solidFill>
                  <a:schemeClr val="bg1">
                    <a:lumMod val="75000"/>
                  </a:schemeClr>
                </a:solidFill>
              </a:rPr>
              <a:t>ADSI Diurno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03873" y="355002"/>
            <a:ext cx="69333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5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JUSTIFICACIÓN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06680" y="2479241"/>
            <a:ext cx="90373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Este proyecto tiene como fin, implementar una herramienta portable en dispositivos móviles, la cual permitirá realizar y agilizar los procesos de pago efectuados por los usuarios. También se busca beneficiar al cliente con el rápido descongestionamiento del establecimiento.</a:t>
            </a:r>
          </a:p>
        </p:txBody>
      </p:sp>
    </p:spTree>
    <p:extLst>
      <p:ext uri="{BB962C8B-B14F-4D97-AF65-F5344CB8AC3E}">
        <p14:creationId xmlns:p14="http://schemas.microsoft.com/office/powerpoint/2010/main" val="274372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455938" y="17755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8000" b="1" dirty="0">
              <a:solidFill>
                <a:srgbClr val="92D05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53081" y="1091953"/>
            <a:ext cx="12766884" cy="30533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ES" sz="5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TÉCNICAS DE </a:t>
            </a:r>
          </a:p>
          <a:p>
            <a:pPr algn="l"/>
            <a:r>
              <a:rPr lang="es-ES" sz="5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LEVANTAMIENTO </a:t>
            </a:r>
          </a:p>
          <a:p>
            <a:pPr algn="l"/>
            <a:r>
              <a:rPr lang="es-ES" sz="5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DE INFORMACIÓN 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251751" y="378188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8000" b="1" dirty="0">
              <a:solidFill>
                <a:srgbClr val="92D05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0" y="3046787"/>
            <a:ext cx="8966447" cy="329899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Encuesta.</a:t>
            </a:r>
          </a:p>
          <a:p>
            <a:pPr algn="l"/>
            <a:r>
              <a:rPr lang="es-ES" sz="3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Ésta se realizó a 19 personas aleatoriamente </a:t>
            </a:r>
          </a:p>
          <a:p>
            <a:pPr algn="l"/>
            <a:r>
              <a:rPr lang="es-ES" sz="3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transcurrían por el parque urbano El virrey </a:t>
            </a:r>
          </a:p>
          <a:p>
            <a:pPr algn="l"/>
            <a:r>
              <a:rPr lang="es-ES" sz="3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(calle 88).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Observación directa.</a:t>
            </a:r>
          </a:p>
          <a:p>
            <a:pPr algn="l"/>
            <a:r>
              <a:rPr lang="es-ES" sz="3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realizó  En el establecimiento Andrés carne </a:t>
            </a:r>
          </a:p>
          <a:p>
            <a:pPr algn="l"/>
            <a:r>
              <a:rPr lang="es-ES" sz="3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Res (Calle 95) y consistió en observar cada</a:t>
            </a:r>
          </a:p>
          <a:p>
            <a:pPr algn="l"/>
            <a:r>
              <a:rPr lang="es-ES" sz="3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mediante los cuales los usuarios efectuaban </a:t>
            </a:r>
          </a:p>
          <a:p>
            <a:pPr algn="l"/>
            <a:r>
              <a:rPr lang="es-ES" sz="32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cancelación </a:t>
            </a:r>
            <a:r>
              <a:rPr lang="es-ES" sz="32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 cuenta.</a:t>
            </a:r>
            <a:endParaRPr lang="es-ES" sz="32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ES" sz="32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011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-827903" y="469557"/>
            <a:ext cx="10527957" cy="704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5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TABULACIÓN DE DATOS  </a:t>
            </a:r>
          </a:p>
        </p:txBody>
      </p:sp>
      <p:pic>
        <p:nvPicPr>
          <p:cNvPr id="3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30" y="1507872"/>
            <a:ext cx="8841250" cy="469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5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44" y="1259884"/>
            <a:ext cx="8775511" cy="433569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86853" y="5049671"/>
            <a:ext cx="5513695" cy="224787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ES" sz="2000" b="1" dirty="0">
                <a:solidFill>
                  <a:schemeClr val="bg2">
                    <a:lumMod val="25000"/>
                  </a:schemeClr>
                </a:solidFill>
              </a:rPr>
              <a:t>Esta gráfica indica que el  76%  de las personas encuestadas creen que</a:t>
            </a:r>
          </a:p>
          <a:p>
            <a:pPr algn="l"/>
            <a:r>
              <a:rPr lang="es-ES" sz="2000" b="1" dirty="0">
                <a:solidFill>
                  <a:schemeClr val="bg2">
                    <a:lumMod val="25000"/>
                  </a:schemeClr>
                </a:solidFill>
              </a:rPr>
              <a:t>hacer esta aplicación si los beneficiaría dándoles una mejor satisfacción</a:t>
            </a:r>
          </a:p>
          <a:p>
            <a:pPr algn="l"/>
            <a:r>
              <a:rPr lang="es-ES" sz="2000" b="1" dirty="0">
                <a:solidFill>
                  <a:schemeClr val="bg2">
                    <a:lumMod val="25000"/>
                  </a:schemeClr>
                </a:solidFill>
              </a:rPr>
              <a:t>y /o experiencia al momento de disponer de este servicio.</a:t>
            </a:r>
          </a:p>
        </p:txBody>
      </p:sp>
    </p:spTree>
    <p:extLst>
      <p:ext uri="{BB962C8B-B14F-4D97-AF65-F5344CB8AC3E}">
        <p14:creationId xmlns:p14="http://schemas.microsoft.com/office/powerpoint/2010/main" val="84044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169459" y="600635"/>
            <a:ext cx="5127812" cy="67235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5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EXPERIENCIA </a:t>
            </a:r>
          </a:p>
        </p:txBody>
      </p:sp>
      <p:pic>
        <p:nvPicPr>
          <p:cNvPr id="3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35" y="2838123"/>
            <a:ext cx="8719930" cy="309885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844388" y="4190901"/>
            <a:ext cx="5872265" cy="192899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25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0" y="631475"/>
            <a:ext cx="9034818" cy="449242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29904" y="5245878"/>
            <a:ext cx="83183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bg2">
                    <a:lumMod val="25000"/>
                  </a:schemeClr>
                </a:solidFill>
              </a:rPr>
              <a:t>Las estadísticas indican que de 12 personas encuestadas que han ido a comer a los establecimientos de Andrés carne de res. El 41% ha tenido una Buena experiencia, el 42% ha tenido una experiencia regular, y el 17% ha tenido una mala experiencia en estos establecimientos.</a:t>
            </a:r>
          </a:p>
        </p:txBody>
      </p:sp>
    </p:spTree>
    <p:extLst>
      <p:ext uri="{BB962C8B-B14F-4D97-AF65-F5344CB8AC3E}">
        <p14:creationId xmlns:p14="http://schemas.microsoft.com/office/powerpoint/2010/main" val="116132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788"/>
            <a:ext cx="9144000" cy="672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6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91978" y="0"/>
            <a:ext cx="72682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5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y software </a:t>
            </a:r>
          </a:p>
          <a:p>
            <a:pPr algn="ctr"/>
            <a:r>
              <a:rPr lang="es-CO" sz="5400" b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lang="es-CO" sz="5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36605" y="2677297"/>
            <a:ext cx="8361406" cy="376469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3200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691978" y="2677298"/>
            <a:ext cx="7865168" cy="188234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es-CO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CO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CO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CO" sz="3200" b="1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Hardware: </a:t>
            </a:r>
            <a:endParaRPr lang="es-CO" sz="3200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Servidor </a:t>
            </a:r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almacenamiento:</a:t>
            </a:r>
          </a:p>
          <a:p>
            <a:pPr algn="l"/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Procesador.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Disco duro.</a:t>
            </a:r>
            <a:endParaRPr lang="es-CO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Memoria 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RAM.</a:t>
            </a:r>
          </a:p>
          <a:p>
            <a:pPr algn="l"/>
            <a:endParaRPr lang="es-CO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CO" sz="2800" b="1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Software: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Pagina Web.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Base de datos.(Actualizar a SQL server).</a:t>
            </a:r>
            <a:endParaRPr lang="es-CO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21792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Metodológico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3371493" y="2170120"/>
            <a:ext cx="5503295" cy="4778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Nombre 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proyecto.</a:t>
            </a: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Resumen.</a:t>
            </a:r>
          </a:p>
          <a:p>
            <a:pPr>
              <a:buFont typeface="Wingdings" pitchFamily="2" charset="2"/>
              <a:buChar char="q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 general.</a:t>
            </a:r>
          </a:p>
          <a:p>
            <a:pPr>
              <a:buFont typeface="Wingdings" pitchFamily="2" charset="2"/>
              <a:buChar char="q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 específicos.</a:t>
            </a:r>
          </a:p>
          <a:p>
            <a:pPr>
              <a:buFont typeface="Wingdings" pitchFamily="2" charset="2"/>
              <a:buChar char="q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Planteamiento del problema.</a:t>
            </a:r>
          </a:p>
          <a:p>
            <a:pPr>
              <a:buFont typeface="Wingdings" pitchFamily="2" charset="2"/>
              <a:buChar char="q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Alcance del proyecto.</a:t>
            </a:r>
          </a:p>
          <a:p>
            <a:pPr>
              <a:buFont typeface="Wingdings" pitchFamily="2" charset="2"/>
              <a:buChar char="q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Justificación.</a:t>
            </a:r>
          </a:p>
          <a:p>
            <a:pPr>
              <a:buFont typeface="Wingdings" pitchFamily="2" charset="2"/>
              <a:buChar char="q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Técnicas de recolección de 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datos.</a:t>
            </a: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Hardware y 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Software.</a:t>
            </a: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Diagramas y modelo de persistencia.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8992" y="2559695"/>
            <a:ext cx="1973249" cy="2759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29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230711" y="369390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CO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3200" b="1" dirty="0">
                <a:latin typeface="Arial" panose="020B0604020202020204" pitchFamily="34" charset="0"/>
                <a:cs typeface="Arial" panose="020B0604020202020204" pitchFamily="34" charset="0"/>
              </a:rPr>
              <a:t>SISTEMA DE AUTOMATIZACIÓN DE </a:t>
            </a:r>
          </a:p>
          <a:p>
            <a:pPr algn="ctr"/>
            <a:r>
              <a:rPr lang="es-CO" sz="3200" b="1" dirty="0">
                <a:latin typeface="Arial" panose="020B0604020202020204" pitchFamily="34" charset="0"/>
                <a:cs typeface="Arial" panose="020B0604020202020204" pitchFamily="34" charset="0"/>
              </a:rPr>
              <a:t>PAGOS PARA ESTABLECIMIENTOS </a:t>
            </a:r>
          </a:p>
          <a:p>
            <a:pPr algn="ctr"/>
            <a:r>
              <a:rPr lang="es-CO" sz="3200" b="1" dirty="0">
                <a:latin typeface="Arial" panose="020B0604020202020204" pitchFamily="34" charset="0"/>
                <a:cs typeface="Arial" panose="020B0604020202020204" pitchFamily="34" charset="0"/>
              </a:rPr>
              <a:t>DEL SECTOR GASTRONÓMICO.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" y="1403797"/>
            <a:ext cx="8461420" cy="14166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8000" b="1" dirty="0">
                <a:solidFill>
                  <a:srgbClr val="92D050"/>
                </a:solidFill>
              </a:rPr>
              <a:t>					NOMBRE</a:t>
            </a:r>
          </a:p>
          <a:p>
            <a:pPr algn="l"/>
            <a:r>
              <a:rPr lang="es-CO" sz="8000" b="1" dirty="0">
                <a:solidFill>
                  <a:srgbClr val="92D050"/>
                </a:solidFill>
              </a:rPr>
              <a:t> 			DEL  PROYECTO </a:t>
            </a:r>
          </a:p>
        </p:txBody>
      </p:sp>
    </p:spTree>
    <p:extLst>
      <p:ext uri="{BB962C8B-B14F-4D97-AF65-F5344CB8AC3E}">
        <p14:creationId xmlns:p14="http://schemas.microsoft.com/office/powerpoint/2010/main" val="130568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862445" y="4042064"/>
            <a:ext cx="7408719" cy="219248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4000" b="1" dirty="0">
              <a:solidFill>
                <a:srgbClr val="92D05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43671" y="1982301"/>
            <a:ext cx="8037715" cy="24210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s-CO" sz="8000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8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S.A.N.F</a:t>
            </a:r>
            <a:r>
              <a:rPr lang="es-CO" sz="80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CO" sz="8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8000" b="1" dirty="0">
                <a:latin typeface="Arial" panose="020B0604020202020204" pitchFamily="34" charset="0"/>
                <a:cs typeface="Arial" panose="020B0604020202020204" pitchFamily="34" charset="0"/>
              </a:rPr>
              <a:t>SOLUTION HELPS 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688370" y="283336"/>
            <a:ext cx="7322288" cy="9916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8000" b="1" dirty="0">
                <a:solidFill>
                  <a:srgbClr val="92D050"/>
                </a:solidFill>
              </a:rPr>
              <a:t>		</a:t>
            </a:r>
            <a:r>
              <a:rPr lang="es-CO" sz="5400" b="1" dirty="0">
                <a:solidFill>
                  <a:srgbClr val="92D050"/>
                </a:solidFill>
              </a:rPr>
              <a:t>NOMBRE COMERCIAL </a:t>
            </a:r>
          </a:p>
        </p:txBody>
      </p:sp>
    </p:spTree>
    <p:extLst>
      <p:ext uri="{BB962C8B-B14F-4D97-AF65-F5344CB8AC3E}">
        <p14:creationId xmlns:p14="http://schemas.microsoft.com/office/powerpoint/2010/main" val="98818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33670" y="463826"/>
            <a:ext cx="7010400" cy="80838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5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RESUMEN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16569" y="4159962"/>
            <a:ext cx="6533322" cy="47707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El factor por el cual presentamos la idea de</a:t>
            </a:r>
          </a:p>
          <a:p>
            <a:pPr algn="l"/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este proyecto, surgió debido a que </a:t>
            </a:r>
          </a:p>
          <a:p>
            <a:pPr algn="l"/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identificamos una problemática al instante</a:t>
            </a:r>
          </a:p>
          <a:p>
            <a:pPr algn="l"/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que una persona desea cancelar su consumo, ya </a:t>
            </a:r>
          </a:p>
          <a:p>
            <a:pPr algn="l"/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que no cuenta con una herramienta tecnológica</a:t>
            </a:r>
          </a:p>
          <a:p>
            <a:pPr algn="l"/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que agilice este proceso. También notamos </a:t>
            </a:r>
          </a:p>
          <a:p>
            <a:pPr algn="l"/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que las personas no se sienten satisfechas ni </a:t>
            </a:r>
          </a:p>
          <a:p>
            <a:pPr algn="l"/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cómodas al hacer filas para realizar el </a:t>
            </a:r>
          </a:p>
          <a:p>
            <a:pPr algn="l"/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pago.</a:t>
            </a:r>
          </a:p>
        </p:txBody>
      </p:sp>
    </p:spTree>
    <p:extLst>
      <p:ext uri="{BB962C8B-B14F-4D97-AF65-F5344CB8AC3E}">
        <p14:creationId xmlns:p14="http://schemas.microsoft.com/office/powerpoint/2010/main" val="309070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63981" y="353289"/>
            <a:ext cx="5268191" cy="11741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5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GENERAL 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00988" y="3211208"/>
            <a:ext cx="7907482" cy="17456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Implementar un sistema de información que permita </a:t>
            </a:r>
            <a:r>
              <a:rPr lang="es-CO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reducir </a:t>
            </a:r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los tiempos de espera para el usuario al momento de cancelar su consumo en los diferentes establecimientos del sector gastronómico.</a:t>
            </a:r>
          </a:p>
          <a:p>
            <a:endParaRPr lang="es-CO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21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-149302" y="156411"/>
            <a:ext cx="9525729" cy="14859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5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OBJETIVOS 						 				ESPECÍFICOS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71864" y="3106483"/>
            <a:ext cx="8083396" cy="24626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Reducir la fila de usuarios que desean cancelar sus consumos en el establecimiento.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Cancelar la cuenta desde un dispositivo móvil a través de pagos en línea (</a:t>
            </a:r>
            <a:r>
              <a:rPr lang="es-CO" sz="3200" dirty="0" err="1">
                <a:latin typeface="Arial" panose="020B0604020202020204" pitchFamily="34" charset="0"/>
                <a:cs typeface="Arial" panose="020B0604020202020204" pitchFamily="34" charset="0"/>
              </a:rPr>
              <a:t>PayU</a:t>
            </a:r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Verificar el costo de las transacciones a través de mensajes de texto al  teléfono móvil del usuario.</a:t>
            </a:r>
          </a:p>
        </p:txBody>
      </p:sp>
    </p:spTree>
    <p:extLst>
      <p:ext uri="{BB962C8B-B14F-4D97-AF65-F5344CB8AC3E}">
        <p14:creationId xmlns:p14="http://schemas.microsoft.com/office/powerpoint/2010/main" val="218403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21557" y="-793493"/>
            <a:ext cx="693330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5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5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PLANTEAMIENTO DEL PROBLEMA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85023" y="2599804"/>
            <a:ext cx="85881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En el sector gastronómico no existe actualmente un método de pago práctico y efectivo que brinde comodidad y ahorro de tiempo para el usuario al momento de cancelar su cuenta, lo cuál genera congestión en los establecimientos por largas filas que dichos usuarios deben hacer para </a:t>
            </a:r>
            <a:r>
              <a:rPr lang="es-E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cancelar lo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consumido.</a:t>
            </a:r>
          </a:p>
          <a:p>
            <a:pPr algn="ctr"/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25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10696" y="95534"/>
            <a:ext cx="69333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5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ALCANCE DEL   	PROYECTO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42493" y="2716971"/>
            <a:ext cx="79382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Esta aplicación tiene como alcance ser implementada tanto en establecimientos gastronómicos (Restaurantes) como en diferentes sitios comerciales</a:t>
            </a:r>
            <a:r>
              <a:rPr lang="es-E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haciendo mas fácil la forma de pagar diferentes  productos y servicios.</a:t>
            </a:r>
          </a:p>
        </p:txBody>
      </p:sp>
    </p:spTree>
    <p:extLst>
      <p:ext uri="{BB962C8B-B14F-4D97-AF65-F5344CB8AC3E}">
        <p14:creationId xmlns:p14="http://schemas.microsoft.com/office/powerpoint/2010/main" val="407711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2580</TotalTime>
  <Words>484</Words>
  <Application>Microsoft Office PowerPoint</Application>
  <PresentationFormat>Presentación en pantalla (4:3)</PresentationFormat>
  <Paragraphs>85</Paragraphs>
  <Slides>17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stick paez</cp:lastModifiedBy>
  <cp:revision>309</cp:revision>
  <dcterms:created xsi:type="dcterms:W3CDTF">2014-06-25T16:18:26Z</dcterms:created>
  <dcterms:modified xsi:type="dcterms:W3CDTF">2016-09-20T22:05:41Z</dcterms:modified>
</cp:coreProperties>
</file>