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31"/>
  </p:notesMasterIdLst>
  <p:sldIdLst>
    <p:sldId id="674" r:id="rId3"/>
    <p:sldId id="11089032" r:id="rId4"/>
    <p:sldId id="11089066" r:id="rId5"/>
    <p:sldId id="11089068" r:id="rId6"/>
    <p:sldId id="11089067" r:id="rId7"/>
    <p:sldId id="11089069" r:id="rId8"/>
    <p:sldId id="11089082" r:id="rId9"/>
    <p:sldId id="11089070" r:id="rId10"/>
    <p:sldId id="11089071" r:id="rId11"/>
    <p:sldId id="11089084" r:id="rId12"/>
    <p:sldId id="11089083" r:id="rId13"/>
    <p:sldId id="11089072" r:id="rId14"/>
    <p:sldId id="11089073" r:id="rId15"/>
    <p:sldId id="11089077" r:id="rId16"/>
    <p:sldId id="11089085" r:id="rId17"/>
    <p:sldId id="11089086" r:id="rId18"/>
    <p:sldId id="11089076" r:id="rId19"/>
    <p:sldId id="11089080" r:id="rId20"/>
    <p:sldId id="11089079" r:id="rId21"/>
    <p:sldId id="11089078" r:id="rId22"/>
    <p:sldId id="11089060" r:id="rId23"/>
    <p:sldId id="11089061" r:id="rId24"/>
    <p:sldId id="11089062" r:id="rId25"/>
    <p:sldId id="11089064" r:id="rId26"/>
    <p:sldId id="11089063" r:id="rId27"/>
    <p:sldId id="11089065" r:id="rId28"/>
    <p:sldId id="11088994" r:id="rId29"/>
    <p:sldId id="1879"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6" userDrawn="1">
          <p15:clr>
            <a:srgbClr val="A4A3A4"/>
          </p15:clr>
        </p15:guide>
        <p15:guide id="2" pos="38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一天" initials="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A10"/>
    <a:srgbClr val="7F7F7F"/>
    <a:srgbClr val="C9C9C9"/>
    <a:srgbClr val="A6A6A6"/>
    <a:srgbClr val="F4EDE5"/>
    <a:srgbClr val="A3B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0" autoAdjust="0"/>
    <p:restoredTop sz="94689" autoAdjust="0"/>
  </p:normalViewPr>
  <p:slideViewPr>
    <p:cSldViewPr snapToGrid="0" showGuides="1">
      <p:cViewPr varScale="1">
        <p:scale>
          <a:sx n="110" d="100"/>
          <a:sy n="110" d="100"/>
        </p:scale>
        <p:origin x="39" y="60"/>
      </p:cViewPr>
      <p:guideLst>
        <p:guide orient="horz" pos="2116"/>
        <p:guide pos="381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7071E-A3DD-4143-87AF-2831F705C76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zh-CN" altLang="en-US"/>
        </a:p>
      </dgm:t>
    </dgm:pt>
    <dgm:pt modelId="{93721A60-C61E-462E-93AC-542326AE29FE}">
      <dgm:prSet phldrT="[文本]"/>
      <dgm:spPr/>
      <dgm:t>
        <a:bodyPr/>
        <a:lstStyle/>
        <a:p>
          <a:r>
            <a:rPr lang="zh-CN" altLang="en-US" b="1" dirty="0"/>
            <a:t>宏观指标</a:t>
          </a:r>
        </a:p>
      </dgm:t>
    </dgm:pt>
    <dgm:pt modelId="{267C5AF6-50C5-405E-846F-B6F1D6BCEECE}" type="parTrans" cxnId="{5399A022-A232-4914-8146-44F2CA9D4FA4}">
      <dgm:prSet/>
      <dgm:spPr/>
      <dgm:t>
        <a:bodyPr/>
        <a:lstStyle/>
        <a:p>
          <a:endParaRPr lang="zh-CN" altLang="en-US" b="1"/>
        </a:p>
      </dgm:t>
    </dgm:pt>
    <dgm:pt modelId="{4782DF47-6923-4A33-B835-8280D215D733}" type="sibTrans" cxnId="{5399A022-A232-4914-8146-44F2CA9D4FA4}">
      <dgm:prSet/>
      <dgm:spPr/>
      <dgm:t>
        <a:bodyPr/>
        <a:lstStyle/>
        <a:p>
          <a:endParaRPr lang="zh-CN" altLang="en-US" b="1"/>
        </a:p>
      </dgm:t>
    </dgm:pt>
    <dgm:pt modelId="{F1CCC3B5-105F-4E10-B8FA-1BF75FB48E4C}">
      <dgm:prSet phldrT="[文本]"/>
      <dgm:spPr/>
      <dgm:t>
        <a:bodyPr/>
        <a:lstStyle/>
        <a:p>
          <a:r>
            <a:rPr lang="zh-CN" altLang="en-US" b="1" dirty="0"/>
            <a:t>特征提取</a:t>
          </a:r>
        </a:p>
      </dgm:t>
    </dgm:pt>
    <dgm:pt modelId="{C72E1369-8E95-4860-B471-9A06859D36C6}" type="parTrans" cxnId="{08955860-C218-479B-BEC3-C9F0C39DB149}">
      <dgm:prSet/>
      <dgm:spPr/>
      <dgm:t>
        <a:bodyPr/>
        <a:lstStyle/>
        <a:p>
          <a:endParaRPr lang="zh-CN" altLang="en-US" b="1"/>
        </a:p>
      </dgm:t>
    </dgm:pt>
    <dgm:pt modelId="{028CAC8E-A5DF-4C82-ACF9-E4FFB95BA989}" type="sibTrans" cxnId="{08955860-C218-479B-BEC3-C9F0C39DB149}">
      <dgm:prSet/>
      <dgm:spPr/>
      <dgm:t>
        <a:bodyPr/>
        <a:lstStyle/>
        <a:p>
          <a:endParaRPr lang="zh-CN" altLang="en-US" b="1"/>
        </a:p>
      </dgm:t>
    </dgm:pt>
    <dgm:pt modelId="{60100364-A25F-49F0-A4F3-BB79BBBADFC8}">
      <dgm:prSet phldrT="[文本]"/>
      <dgm:spPr/>
      <dgm:t>
        <a:bodyPr/>
        <a:lstStyle/>
        <a:p>
          <a:r>
            <a:rPr lang="zh-CN" altLang="en-US" b="1" dirty="0"/>
            <a:t>风格配置</a:t>
          </a:r>
        </a:p>
      </dgm:t>
    </dgm:pt>
    <dgm:pt modelId="{333CA74B-FA92-4B17-8F8E-D41EC008CE22}" type="parTrans" cxnId="{E1385836-8BCB-4694-A3BA-5291F5FD942D}">
      <dgm:prSet/>
      <dgm:spPr/>
      <dgm:t>
        <a:bodyPr/>
        <a:lstStyle/>
        <a:p>
          <a:endParaRPr lang="zh-CN" altLang="en-US" b="1"/>
        </a:p>
      </dgm:t>
    </dgm:pt>
    <dgm:pt modelId="{65EE8ECA-AF54-408D-8F48-FD2CE2D4763A}" type="sibTrans" cxnId="{E1385836-8BCB-4694-A3BA-5291F5FD942D}">
      <dgm:prSet/>
      <dgm:spPr/>
      <dgm:t>
        <a:bodyPr/>
        <a:lstStyle/>
        <a:p>
          <a:endParaRPr lang="zh-CN" altLang="en-US" b="1"/>
        </a:p>
      </dgm:t>
    </dgm:pt>
    <dgm:pt modelId="{636B7802-C055-4CA2-86CC-31BF6B429FFD}" type="pres">
      <dgm:prSet presAssocID="{02A7071E-A3DD-4143-87AF-2831F705C76C}" presName="Name0" presStyleCnt="0">
        <dgm:presLayoutVars>
          <dgm:chMax val="7"/>
          <dgm:chPref val="7"/>
          <dgm:dir/>
          <dgm:animLvl val="lvl"/>
        </dgm:presLayoutVars>
      </dgm:prSet>
      <dgm:spPr/>
    </dgm:pt>
    <dgm:pt modelId="{8BF20E04-DF7D-46E6-9EEE-23A33108E30B}" type="pres">
      <dgm:prSet presAssocID="{93721A60-C61E-462E-93AC-542326AE29FE}" presName="Accent1" presStyleCnt="0"/>
      <dgm:spPr/>
    </dgm:pt>
    <dgm:pt modelId="{EAB7217F-48A1-4AFB-A606-1BDB46EB44EA}" type="pres">
      <dgm:prSet presAssocID="{93721A60-C61E-462E-93AC-542326AE29FE}" presName="Accent" presStyleLbl="node1" presStyleIdx="0" presStyleCnt="3"/>
      <dgm:spPr/>
    </dgm:pt>
    <dgm:pt modelId="{BDBC64DF-6BE0-4836-A242-0218EC2BE919}" type="pres">
      <dgm:prSet presAssocID="{93721A60-C61E-462E-93AC-542326AE29FE}" presName="Parent1" presStyleLbl="revTx" presStyleIdx="0" presStyleCnt="3">
        <dgm:presLayoutVars>
          <dgm:chMax val="1"/>
          <dgm:chPref val="1"/>
          <dgm:bulletEnabled val="1"/>
        </dgm:presLayoutVars>
      </dgm:prSet>
      <dgm:spPr/>
    </dgm:pt>
    <dgm:pt modelId="{5A2FA388-8C85-4AF9-A7CA-6B34B80E5EEB}" type="pres">
      <dgm:prSet presAssocID="{F1CCC3B5-105F-4E10-B8FA-1BF75FB48E4C}" presName="Accent2" presStyleCnt="0"/>
      <dgm:spPr/>
    </dgm:pt>
    <dgm:pt modelId="{F606211F-BD63-4A94-8621-4235BB517E25}" type="pres">
      <dgm:prSet presAssocID="{F1CCC3B5-105F-4E10-B8FA-1BF75FB48E4C}" presName="Accent" presStyleLbl="node1" presStyleIdx="1" presStyleCnt="3"/>
      <dgm:spPr/>
    </dgm:pt>
    <dgm:pt modelId="{24C5AEC2-E350-47CF-894B-A7DFE8E7EDD8}" type="pres">
      <dgm:prSet presAssocID="{F1CCC3B5-105F-4E10-B8FA-1BF75FB48E4C}" presName="Parent2" presStyleLbl="revTx" presStyleIdx="1" presStyleCnt="3">
        <dgm:presLayoutVars>
          <dgm:chMax val="1"/>
          <dgm:chPref val="1"/>
          <dgm:bulletEnabled val="1"/>
        </dgm:presLayoutVars>
      </dgm:prSet>
      <dgm:spPr/>
    </dgm:pt>
    <dgm:pt modelId="{BE817F26-E545-4C92-836A-943DFADC3AD2}" type="pres">
      <dgm:prSet presAssocID="{60100364-A25F-49F0-A4F3-BB79BBBADFC8}" presName="Accent3" presStyleCnt="0"/>
      <dgm:spPr/>
    </dgm:pt>
    <dgm:pt modelId="{AD09F83E-2D2D-4D1B-8E41-5F2D6B240343}" type="pres">
      <dgm:prSet presAssocID="{60100364-A25F-49F0-A4F3-BB79BBBADFC8}" presName="Accent" presStyleLbl="node1" presStyleIdx="2" presStyleCnt="3"/>
      <dgm:spPr/>
    </dgm:pt>
    <dgm:pt modelId="{1B5C2674-3B7F-4785-B876-B05695ED3B45}" type="pres">
      <dgm:prSet presAssocID="{60100364-A25F-49F0-A4F3-BB79BBBADFC8}" presName="Parent3" presStyleLbl="revTx" presStyleIdx="2" presStyleCnt="3">
        <dgm:presLayoutVars>
          <dgm:chMax val="1"/>
          <dgm:chPref val="1"/>
          <dgm:bulletEnabled val="1"/>
        </dgm:presLayoutVars>
      </dgm:prSet>
      <dgm:spPr/>
    </dgm:pt>
  </dgm:ptLst>
  <dgm:cxnLst>
    <dgm:cxn modelId="{5399A022-A232-4914-8146-44F2CA9D4FA4}" srcId="{02A7071E-A3DD-4143-87AF-2831F705C76C}" destId="{93721A60-C61E-462E-93AC-542326AE29FE}" srcOrd="0" destOrd="0" parTransId="{267C5AF6-50C5-405E-846F-B6F1D6BCEECE}" sibTransId="{4782DF47-6923-4A33-B835-8280D215D733}"/>
    <dgm:cxn modelId="{1DEEC42B-4989-4D96-8EFF-29A5A0AAE909}" type="presOf" srcId="{60100364-A25F-49F0-A4F3-BB79BBBADFC8}" destId="{1B5C2674-3B7F-4785-B876-B05695ED3B45}" srcOrd="0" destOrd="0" presId="urn:microsoft.com/office/officeart/2009/layout/CircleArrowProcess"/>
    <dgm:cxn modelId="{61028330-662F-48EB-80A7-AF8875A2388A}" type="presOf" srcId="{93721A60-C61E-462E-93AC-542326AE29FE}" destId="{BDBC64DF-6BE0-4836-A242-0218EC2BE919}" srcOrd="0" destOrd="0" presId="urn:microsoft.com/office/officeart/2009/layout/CircleArrowProcess"/>
    <dgm:cxn modelId="{E1385836-8BCB-4694-A3BA-5291F5FD942D}" srcId="{02A7071E-A3DD-4143-87AF-2831F705C76C}" destId="{60100364-A25F-49F0-A4F3-BB79BBBADFC8}" srcOrd="2" destOrd="0" parTransId="{333CA74B-FA92-4B17-8F8E-D41EC008CE22}" sibTransId="{65EE8ECA-AF54-408D-8F48-FD2CE2D4763A}"/>
    <dgm:cxn modelId="{08955860-C218-479B-BEC3-C9F0C39DB149}" srcId="{02A7071E-A3DD-4143-87AF-2831F705C76C}" destId="{F1CCC3B5-105F-4E10-B8FA-1BF75FB48E4C}" srcOrd="1" destOrd="0" parTransId="{C72E1369-8E95-4860-B471-9A06859D36C6}" sibTransId="{028CAC8E-A5DF-4C82-ACF9-E4FFB95BA989}"/>
    <dgm:cxn modelId="{5DE5E2B1-9A04-4352-A2B1-F5D766D8F071}" type="presOf" srcId="{02A7071E-A3DD-4143-87AF-2831F705C76C}" destId="{636B7802-C055-4CA2-86CC-31BF6B429FFD}" srcOrd="0" destOrd="0" presId="urn:microsoft.com/office/officeart/2009/layout/CircleArrowProcess"/>
    <dgm:cxn modelId="{94C512D9-7A7A-437A-A106-4AE1D19E4453}" type="presOf" srcId="{F1CCC3B5-105F-4E10-B8FA-1BF75FB48E4C}" destId="{24C5AEC2-E350-47CF-894B-A7DFE8E7EDD8}" srcOrd="0" destOrd="0" presId="urn:microsoft.com/office/officeart/2009/layout/CircleArrowProcess"/>
    <dgm:cxn modelId="{3B69F4D3-7216-4E36-A24F-BFEA2D4CE288}" type="presParOf" srcId="{636B7802-C055-4CA2-86CC-31BF6B429FFD}" destId="{8BF20E04-DF7D-46E6-9EEE-23A33108E30B}" srcOrd="0" destOrd="0" presId="urn:microsoft.com/office/officeart/2009/layout/CircleArrowProcess"/>
    <dgm:cxn modelId="{80223DA3-C1B6-4B49-B79F-58030E68A64F}" type="presParOf" srcId="{8BF20E04-DF7D-46E6-9EEE-23A33108E30B}" destId="{EAB7217F-48A1-4AFB-A606-1BDB46EB44EA}" srcOrd="0" destOrd="0" presId="urn:microsoft.com/office/officeart/2009/layout/CircleArrowProcess"/>
    <dgm:cxn modelId="{DF698C84-0D86-4AF5-9913-C66414034F98}" type="presParOf" srcId="{636B7802-C055-4CA2-86CC-31BF6B429FFD}" destId="{BDBC64DF-6BE0-4836-A242-0218EC2BE919}" srcOrd="1" destOrd="0" presId="urn:microsoft.com/office/officeart/2009/layout/CircleArrowProcess"/>
    <dgm:cxn modelId="{FFD9208B-D3B8-474B-9D11-6458B409E0EB}" type="presParOf" srcId="{636B7802-C055-4CA2-86CC-31BF6B429FFD}" destId="{5A2FA388-8C85-4AF9-A7CA-6B34B80E5EEB}" srcOrd="2" destOrd="0" presId="urn:microsoft.com/office/officeart/2009/layout/CircleArrowProcess"/>
    <dgm:cxn modelId="{E48AFB8E-F5C9-4E76-A4F3-EBE5950EBEAE}" type="presParOf" srcId="{5A2FA388-8C85-4AF9-A7CA-6B34B80E5EEB}" destId="{F606211F-BD63-4A94-8621-4235BB517E25}" srcOrd="0" destOrd="0" presId="urn:microsoft.com/office/officeart/2009/layout/CircleArrowProcess"/>
    <dgm:cxn modelId="{81CBB9C1-88E3-4C7B-BF22-49B35D6101FF}" type="presParOf" srcId="{636B7802-C055-4CA2-86CC-31BF6B429FFD}" destId="{24C5AEC2-E350-47CF-894B-A7DFE8E7EDD8}" srcOrd="3" destOrd="0" presId="urn:microsoft.com/office/officeart/2009/layout/CircleArrowProcess"/>
    <dgm:cxn modelId="{9CAB3A2B-5BD1-40D2-9679-FEC3F38C0863}" type="presParOf" srcId="{636B7802-C055-4CA2-86CC-31BF6B429FFD}" destId="{BE817F26-E545-4C92-836A-943DFADC3AD2}" srcOrd="4" destOrd="0" presId="urn:microsoft.com/office/officeart/2009/layout/CircleArrowProcess"/>
    <dgm:cxn modelId="{A333F694-C501-448E-8936-93949FAC2379}" type="presParOf" srcId="{BE817F26-E545-4C92-836A-943DFADC3AD2}" destId="{AD09F83E-2D2D-4D1B-8E41-5F2D6B240343}" srcOrd="0" destOrd="0" presId="urn:microsoft.com/office/officeart/2009/layout/CircleArrowProcess"/>
    <dgm:cxn modelId="{E7A5D1AB-826E-4CBE-9FC1-F806C1310A4C}" type="presParOf" srcId="{636B7802-C055-4CA2-86CC-31BF6B429FFD}" destId="{1B5C2674-3B7F-4785-B876-B05695ED3B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92310-8660-4B4C-9DDB-5B9F6A83EE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C23C87A2-B244-4D36-83CC-12EB0F691177}">
      <dgm:prSet phldrT="[文本]"/>
      <dgm:spPr/>
      <dgm:t>
        <a:bodyPr/>
        <a:lstStyle/>
        <a:p>
          <a:r>
            <a:rPr lang="zh-CN" altLang="en-US" dirty="0"/>
            <a:t>窗口期显著</a:t>
          </a:r>
        </a:p>
      </dgm:t>
    </dgm:pt>
    <dgm:pt modelId="{8D17E508-473B-4903-9249-BD61EE0D59E7}" type="parTrans" cxnId="{5D6AF0C3-11C7-407C-AF08-517C6E362FDD}">
      <dgm:prSet/>
      <dgm:spPr/>
      <dgm:t>
        <a:bodyPr/>
        <a:lstStyle/>
        <a:p>
          <a:endParaRPr lang="zh-CN" altLang="en-US"/>
        </a:p>
      </dgm:t>
    </dgm:pt>
    <dgm:pt modelId="{138CBEEC-8497-42BE-B9BD-BD9E9C88804B}" type="sibTrans" cxnId="{5D6AF0C3-11C7-407C-AF08-517C6E362FDD}">
      <dgm:prSet/>
      <dgm:spPr/>
      <dgm:t>
        <a:bodyPr/>
        <a:lstStyle/>
        <a:p>
          <a:endParaRPr lang="zh-CN" altLang="en-US"/>
        </a:p>
      </dgm:t>
    </dgm:pt>
    <dgm:pt modelId="{E798B411-7FD1-4183-BA9C-3014781C5F68}">
      <dgm:prSet phldrT="[文本]"/>
      <dgm:spPr/>
      <dgm:t>
        <a:bodyPr/>
        <a:lstStyle/>
        <a:p>
          <a:r>
            <a:rPr lang="zh-CN" altLang="en-US" dirty="0"/>
            <a:t>滚动</a:t>
          </a:r>
          <a:r>
            <a:rPr lang="en-US" altLang="zh-CN" dirty="0"/>
            <a:t>3</a:t>
          </a:r>
          <a:r>
            <a:rPr lang="zh-CN" altLang="en-US" dirty="0"/>
            <a:t>年回测（步进值</a:t>
          </a:r>
          <a:r>
            <a:rPr lang="en-US" altLang="zh-CN" dirty="0"/>
            <a:t>3</a:t>
          </a:r>
          <a:r>
            <a:rPr lang="zh-CN" altLang="en-US" dirty="0"/>
            <a:t>个月），筛选</a:t>
          </a:r>
          <a:r>
            <a:rPr lang="en-US" altLang="zh-CN" dirty="0"/>
            <a:t>N</a:t>
          </a:r>
          <a:r>
            <a:rPr lang="zh-CN" altLang="en-US" dirty="0"/>
            <a:t>组窗口期显著的宏观事件参数组合</a:t>
          </a:r>
        </a:p>
      </dgm:t>
    </dgm:pt>
    <dgm:pt modelId="{5067EC13-78A9-4FDD-8AA6-05350ECF64BF}" type="parTrans" cxnId="{E256E6A0-F7A2-470B-B44A-D27DE3434519}">
      <dgm:prSet/>
      <dgm:spPr/>
      <dgm:t>
        <a:bodyPr/>
        <a:lstStyle/>
        <a:p>
          <a:endParaRPr lang="zh-CN" altLang="en-US"/>
        </a:p>
      </dgm:t>
    </dgm:pt>
    <dgm:pt modelId="{8BBA5917-E424-4136-9F20-E5DB59ADD168}" type="sibTrans" cxnId="{E256E6A0-F7A2-470B-B44A-D27DE3434519}">
      <dgm:prSet/>
      <dgm:spPr/>
      <dgm:t>
        <a:bodyPr/>
        <a:lstStyle/>
        <a:p>
          <a:endParaRPr lang="zh-CN" altLang="en-US"/>
        </a:p>
      </dgm:t>
    </dgm:pt>
    <dgm:pt modelId="{FA6A46BA-27D8-455A-944E-694B05AEFC65}">
      <dgm:prSet phldrT="[文本]"/>
      <dgm:spPr/>
      <dgm:t>
        <a:bodyPr/>
        <a:lstStyle/>
        <a:p>
          <a:r>
            <a:rPr lang="zh-CN" altLang="en-US" dirty="0"/>
            <a:t>全局稳定性</a:t>
          </a:r>
        </a:p>
      </dgm:t>
    </dgm:pt>
    <dgm:pt modelId="{A8E842A7-7E85-4B2F-BB98-41C9C6FE8990}" type="parTrans" cxnId="{77E9BAE7-A49E-425E-91B2-BBB29BB0B80B}">
      <dgm:prSet/>
      <dgm:spPr/>
      <dgm:t>
        <a:bodyPr/>
        <a:lstStyle/>
        <a:p>
          <a:endParaRPr lang="zh-CN" altLang="en-US"/>
        </a:p>
      </dgm:t>
    </dgm:pt>
    <dgm:pt modelId="{B3CFFFEF-242D-4058-ABAA-D44BFB6ED433}" type="sibTrans" cxnId="{77E9BAE7-A49E-425E-91B2-BBB29BB0B80B}">
      <dgm:prSet/>
      <dgm:spPr/>
      <dgm:t>
        <a:bodyPr/>
        <a:lstStyle/>
        <a:p>
          <a:endParaRPr lang="zh-CN" altLang="en-US"/>
        </a:p>
      </dgm:t>
    </dgm:pt>
    <dgm:pt modelId="{381DDFE0-9996-4AE0-A9DE-D3AA467A16DF}">
      <dgm:prSet phldrT="[文本]"/>
      <dgm:spPr/>
      <dgm:t>
        <a:bodyPr/>
        <a:lstStyle/>
        <a:p>
          <a:r>
            <a:rPr lang="zh-CN" altLang="en-US" dirty="0"/>
            <a:t>显著性一致率：显著窗口数量</a:t>
          </a:r>
          <a:r>
            <a:rPr lang="en-US" altLang="zh-CN" dirty="0"/>
            <a:t>/</a:t>
          </a:r>
          <a:r>
            <a:rPr lang="zh-CN" altLang="en-US" dirty="0"/>
            <a:t>总窗口数量</a:t>
          </a:r>
        </a:p>
      </dgm:t>
    </dgm:pt>
    <dgm:pt modelId="{9C769ECB-F6C1-4CA2-82CB-5BF56870C4AA}" type="parTrans" cxnId="{4DC27A81-943E-40F9-9EA2-3B576EFBB0BC}">
      <dgm:prSet/>
      <dgm:spPr/>
      <dgm:t>
        <a:bodyPr/>
        <a:lstStyle/>
        <a:p>
          <a:endParaRPr lang="zh-CN" altLang="en-US"/>
        </a:p>
      </dgm:t>
    </dgm:pt>
    <dgm:pt modelId="{1336C5D7-1B37-40B0-B488-286BCAF2644C}" type="sibTrans" cxnId="{4DC27A81-943E-40F9-9EA2-3B576EFBB0BC}">
      <dgm:prSet/>
      <dgm:spPr/>
      <dgm:t>
        <a:bodyPr/>
        <a:lstStyle/>
        <a:p>
          <a:endParaRPr lang="zh-CN" altLang="en-US"/>
        </a:p>
      </dgm:t>
    </dgm:pt>
    <dgm:pt modelId="{94D54036-5A63-445B-9B2E-E6BE765F7BE7}">
      <dgm:prSet phldrT="[文本]"/>
      <dgm:spPr/>
      <dgm:t>
        <a:bodyPr/>
        <a:lstStyle/>
        <a:p>
          <a:r>
            <a:rPr lang="zh-CN" altLang="en-US" dirty="0"/>
            <a:t>综合评分</a:t>
          </a:r>
        </a:p>
      </dgm:t>
    </dgm:pt>
    <dgm:pt modelId="{058023AD-12C1-4084-83EE-65DE8CB11715}" type="parTrans" cxnId="{A6DA470B-2CC5-4C1C-9A55-B3146E248B52}">
      <dgm:prSet/>
      <dgm:spPr/>
      <dgm:t>
        <a:bodyPr/>
        <a:lstStyle/>
        <a:p>
          <a:endParaRPr lang="zh-CN" altLang="en-US"/>
        </a:p>
      </dgm:t>
    </dgm:pt>
    <dgm:pt modelId="{72C6E869-F3A4-4DAD-BA5A-507E0FDFA13D}" type="sibTrans" cxnId="{A6DA470B-2CC5-4C1C-9A55-B3146E248B52}">
      <dgm:prSet/>
      <dgm:spPr/>
      <dgm:t>
        <a:bodyPr/>
        <a:lstStyle/>
        <a:p>
          <a:endParaRPr lang="zh-CN" altLang="en-US"/>
        </a:p>
      </dgm:t>
    </dgm:pt>
    <dgm:pt modelId="{058F703B-57A6-41F7-8FCD-35C33F1FD50E}">
      <dgm:prSet phldrT="[文本]"/>
      <dgm:spPr/>
      <dgm:t>
        <a:bodyPr/>
        <a:lstStyle/>
        <a:p>
          <a:pPr>
            <a:buFont typeface="Arial" panose="020B0604020202020204" pitchFamily="34" charset="0"/>
            <a:buChar char="•"/>
          </a:pPr>
          <a:r>
            <a:rPr lang="en-US" sz="1200" dirty="0"/>
            <a:t>IR Z-score=(</a:t>
          </a:r>
          <a:r>
            <a:rPr lang="zh-CN" altLang="en-US" sz="1200" dirty="0"/>
            <a:t>当前组合全窗口</a:t>
          </a:r>
          <a:r>
            <a:rPr lang="en-US" sz="1200" b="0" i="0" dirty="0" err="1"/>
            <a:t>IR_</a:t>
          </a:r>
          <a:r>
            <a:rPr lang="en-US" altLang="zh-CN" sz="1200" b="0" i="0" dirty="0" err="1"/>
            <a:t>mean</a:t>
          </a:r>
          <a:r>
            <a:rPr lang="en-US" sz="1200" b="0" i="0" dirty="0"/>
            <a:t>−</a:t>
          </a:r>
          <a:r>
            <a:rPr lang="zh-CN" altLang="en-US" sz="1200" b="0" i="0" dirty="0"/>
            <a:t>全局</a:t>
          </a:r>
          <a:r>
            <a:rPr lang="zh-CN" altLang="en-US" sz="1200" dirty="0"/>
            <a:t>全窗口</a:t>
          </a:r>
          <a:r>
            <a:rPr lang="en-US" sz="1200" b="0" i="0" dirty="0" err="1"/>
            <a:t>IR_mean</a:t>
          </a:r>
          <a:r>
            <a:rPr lang="en-US" sz="1200" dirty="0"/>
            <a:t>)</a:t>
          </a:r>
          <a:r>
            <a:rPr lang="en-US" altLang="zh-CN" sz="1200" b="0" i="0" dirty="0"/>
            <a:t>/</a:t>
          </a:r>
          <a:r>
            <a:rPr lang="zh-CN" altLang="en-US" sz="1200" b="0" i="0" dirty="0"/>
            <a:t>全局全窗口平均 </a:t>
          </a:r>
          <a:r>
            <a:rPr lang="en-US" sz="1200" b="0" i="0" dirty="0"/>
            <a:t>IR </a:t>
          </a:r>
          <a:r>
            <a:rPr lang="zh-CN" altLang="en-US" sz="1200" b="0" i="0" dirty="0"/>
            <a:t>标准差</a:t>
          </a:r>
          <a:endParaRPr lang="zh-CN" altLang="en-US" sz="1200" dirty="0"/>
        </a:p>
      </dgm:t>
    </dgm:pt>
    <dgm:pt modelId="{FBE313F9-360C-4EBB-BFCC-C09D043268A8}" type="parTrans" cxnId="{4AD78F99-406A-4802-9271-613BF7962BE6}">
      <dgm:prSet/>
      <dgm:spPr/>
      <dgm:t>
        <a:bodyPr/>
        <a:lstStyle/>
        <a:p>
          <a:endParaRPr lang="zh-CN" altLang="en-US"/>
        </a:p>
      </dgm:t>
    </dgm:pt>
    <dgm:pt modelId="{4964A2A8-466A-4D24-8D61-2FF93AFEB6B7}" type="sibTrans" cxnId="{4AD78F99-406A-4802-9271-613BF7962BE6}">
      <dgm:prSet/>
      <dgm:spPr/>
      <dgm:t>
        <a:bodyPr/>
        <a:lstStyle/>
        <a:p>
          <a:endParaRPr lang="zh-CN" altLang="en-US"/>
        </a:p>
      </dgm:t>
    </dgm:pt>
    <dgm:pt modelId="{D39D46B2-CF7D-4469-BD9F-D7E2C6EC10A2}">
      <dgm:prSet phldrT="[文本]"/>
      <dgm:spPr/>
      <dgm:t>
        <a:bodyPr/>
        <a:lstStyle/>
        <a:p>
          <a:r>
            <a:rPr lang="zh-CN" altLang="en-US" sz="1200" dirty="0"/>
            <a:t>绝对表现得分</a:t>
          </a:r>
          <a:r>
            <a:rPr lang="en-US" altLang="zh-CN" sz="1200" dirty="0"/>
            <a:t>=</a:t>
          </a:r>
          <a:r>
            <a:rPr lang="en-US" sz="1200" b="0" i="0" dirty="0"/>
            <a:t>Sigmoid(IRZ-</a:t>
          </a:r>
          <a:r>
            <a:rPr lang="en-US" altLang="zh-CN" sz="1200" b="0" i="0" dirty="0"/>
            <a:t>score</a:t>
          </a:r>
          <a:r>
            <a:rPr lang="en-US" sz="1200" b="0" i="0" dirty="0"/>
            <a:t>)</a:t>
          </a:r>
          <a:endParaRPr lang="zh-CN" altLang="en-US" sz="1200" dirty="0"/>
        </a:p>
      </dgm:t>
    </dgm:pt>
    <dgm:pt modelId="{B47DECDC-ECB2-4B65-8678-A761A7AD76B8}" type="parTrans" cxnId="{31F86DA5-D4B6-4CD7-9D09-27CE2F8B19E2}">
      <dgm:prSet/>
      <dgm:spPr/>
      <dgm:t>
        <a:bodyPr/>
        <a:lstStyle/>
        <a:p>
          <a:endParaRPr lang="zh-CN" altLang="en-US"/>
        </a:p>
      </dgm:t>
    </dgm:pt>
    <dgm:pt modelId="{39BAABEC-01FD-4A35-9A59-20F2EB60E331}" type="sibTrans" cxnId="{31F86DA5-D4B6-4CD7-9D09-27CE2F8B19E2}">
      <dgm:prSet/>
      <dgm:spPr/>
      <dgm:t>
        <a:bodyPr/>
        <a:lstStyle/>
        <a:p>
          <a:endParaRPr lang="zh-CN" altLang="en-US"/>
        </a:p>
      </dgm:t>
    </dgm:pt>
    <dgm:pt modelId="{C6C7C0E8-2432-4E64-8D9F-FE9AB5F06497}">
      <dgm:prSet phldrT="[文本]"/>
      <dgm:spPr/>
      <dgm:t>
        <a:bodyPr/>
        <a:lstStyle/>
        <a:p>
          <a:r>
            <a:rPr lang="zh-CN" altLang="en-US" dirty="0"/>
            <a:t>性能稳定性</a:t>
          </a:r>
          <a:r>
            <a:rPr lang="en-US" altLang="zh-CN" dirty="0"/>
            <a:t>2</a:t>
          </a:r>
          <a:r>
            <a:rPr lang="zh-CN" altLang="en-US" dirty="0"/>
            <a:t>：</a:t>
          </a:r>
          <a:r>
            <a:rPr lang="en-US" altLang="zh-CN" dirty="0"/>
            <a:t>1/(1+IR</a:t>
          </a:r>
          <a:r>
            <a:rPr lang="zh-CN" altLang="en-US" dirty="0"/>
            <a:t>变异系数</a:t>
          </a:r>
          <a:r>
            <a:rPr lang="en-US" altLang="zh-CN" dirty="0"/>
            <a:t>)</a:t>
          </a:r>
          <a:r>
            <a:rPr lang="zh-CN" altLang="en-US" dirty="0"/>
            <a:t>，</a:t>
          </a:r>
          <a:r>
            <a:rPr lang="en-US" altLang="zh-CN" dirty="0"/>
            <a:t>IR</a:t>
          </a:r>
          <a:r>
            <a:rPr lang="zh-CN" altLang="en-US" dirty="0"/>
            <a:t>变异系数</a:t>
          </a:r>
          <a:r>
            <a:rPr lang="en-US" altLang="zh-CN" dirty="0"/>
            <a:t>=</a:t>
          </a:r>
          <a:r>
            <a:rPr lang="zh-CN" altLang="en-US" dirty="0"/>
            <a:t>全窗口</a:t>
          </a:r>
          <a:r>
            <a:rPr lang="en-US" altLang="zh-CN" dirty="0"/>
            <a:t>IR</a:t>
          </a:r>
          <a:r>
            <a:rPr lang="zh-CN" altLang="en-US" dirty="0"/>
            <a:t>标准差</a:t>
          </a:r>
          <a:r>
            <a:rPr lang="en-US" altLang="zh-CN" dirty="0"/>
            <a:t>/abs(</a:t>
          </a:r>
          <a:r>
            <a:rPr lang="en-US" altLang="zh-CN" dirty="0" err="1"/>
            <a:t>IR_mean</a:t>
          </a:r>
          <a:r>
            <a:rPr lang="en-US" altLang="zh-CN" dirty="0"/>
            <a:t>)</a:t>
          </a:r>
          <a:endParaRPr lang="zh-CN" altLang="en-US" dirty="0"/>
        </a:p>
      </dgm:t>
    </dgm:pt>
    <dgm:pt modelId="{A3035D64-F912-4B95-A2B8-8D9F92CED530}" type="parTrans" cxnId="{30BC5A3D-B6AA-455B-B8B0-C953AC180EF9}">
      <dgm:prSet/>
      <dgm:spPr/>
      <dgm:t>
        <a:bodyPr/>
        <a:lstStyle/>
        <a:p>
          <a:endParaRPr lang="zh-CN" altLang="en-US"/>
        </a:p>
      </dgm:t>
    </dgm:pt>
    <dgm:pt modelId="{E46F10A0-07B7-453C-A2F0-88ABBAC46F3B}" type="sibTrans" cxnId="{30BC5A3D-B6AA-455B-B8B0-C953AC180EF9}">
      <dgm:prSet/>
      <dgm:spPr/>
      <dgm:t>
        <a:bodyPr/>
        <a:lstStyle/>
        <a:p>
          <a:endParaRPr lang="zh-CN" altLang="en-US"/>
        </a:p>
      </dgm:t>
    </dgm:pt>
    <dgm:pt modelId="{5477BDCF-84F9-4F7D-BC28-F089CDCB1A49}">
      <dgm:prSet phldrT="[文本]"/>
      <dgm:spPr/>
      <dgm:t>
        <a:bodyPr/>
        <a:lstStyle/>
        <a:p>
          <a:r>
            <a:rPr lang="zh-CN" altLang="en-US" dirty="0"/>
            <a:t>性能稳定性</a:t>
          </a:r>
          <a:r>
            <a:rPr lang="en-US" altLang="zh-CN" dirty="0"/>
            <a:t>1</a:t>
          </a:r>
          <a:r>
            <a:rPr lang="zh-CN" altLang="en-US" dirty="0"/>
            <a:t>：</a:t>
          </a:r>
          <a:r>
            <a:rPr lang="en-US" altLang="zh-CN" dirty="0"/>
            <a:t>1/(1+</a:t>
          </a:r>
          <a:r>
            <a:rPr lang="en-US" altLang="zh-CN" b="0" dirty="0"/>
            <a:t>IR</a:t>
          </a:r>
          <a:r>
            <a:rPr lang="zh-CN" altLang="en-US" b="0" i="0" dirty="0"/>
            <a:t>中位数绝对偏差比率</a:t>
          </a:r>
          <a:r>
            <a:rPr lang="en-US" altLang="zh-CN" b="0" dirty="0"/>
            <a:t>),IR</a:t>
          </a:r>
          <a:r>
            <a:rPr lang="zh-CN" altLang="en-US" b="0" i="0" dirty="0"/>
            <a:t>中位数绝对偏差比率</a:t>
          </a:r>
          <a:r>
            <a:rPr lang="en-US" altLang="zh-CN" b="1" i="0" dirty="0"/>
            <a:t>=</a:t>
          </a:r>
          <a:r>
            <a:rPr lang="en-US" b="0" i="0" dirty="0" err="1"/>
            <a:t>IR_mad</a:t>
          </a:r>
          <a:r>
            <a:rPr lang="en-US" b="0" i="0" dirty="0"/>
            <a:t>/abs(</a:t>
          </a:r>
          <a:r>
            <a:rPr lang="en-US" b="0" i="0" dirty="0" err="1"/>
            <a:t>IR_median</a:t>
          </a:r>
          <a:r>
            <a:rPr lang="en-US" b="0" i="0" dirty="0"/>
            <a:t>)</a:t>
          </a:r>
          <a:endParaRPr lang="zh-CN" altLang="en-US" dirty="0"/>
        </a:p>
      </dgm:t>
    </dgm:pt>
    <dgm:pt modelId="{03DE79D0-C05B-42FD-8C5A-3E6314C61529}" type="parTrans" cxnId="{1648E2BE-3E4D-4EA2-8D5C-415327C7E390}">
      <dgm:prSet/>
      <dgm:spPr/>
      <dgm:t>
        <a:bodyPr/>
        <a:lstStyle/>
        <a:p>
          <a:endParaRPr lang="zh-CN" altLang="en-US"/>
        </a:p>
      </dgm:t>
    </dgm:pt>
    <dgm:pt modelId="{F9F3D80F-FC47-4ED5-AF2D-F2B0EB37F318}" type="sibTrans" cxnId="{1648E2BE-3E4D-4EA2-8D5C-415327C7E390}">
      <dgm:prSet/>
      <dgm:spPr/>
      <dgm:t>
        <a:bodyPr/>
        <a:lstStyle/>
        <a:p>
          <a:endParaRPr lang="zh-CN" altLang="en-US"/>
        </a:p>
      </dgm:t>
    </dgm:pt>
    <dgm:pt modelId="{C09414DE-3A03-45BA-AB7F-C23016049EF4}">
      <dgm:prSet phldrT="[文本]" custT="1"/>
      <dgm:spPr/>
      <dgm:t>
        <a:bodyPr/>
        <a:lstStyle/>
        <a:p>
          <a:pPr>
            <a:buNone/>
          </a:pPr>
          <a:r>
            <a:rPr lang="zh-CN" altLang="en-US" sz="700" dirty="0"/>
            <a:t>注：</a:t>
          </a:r>
          <a:r>
            <a:rPr lang="en-US" altLang="zh-CN" sz="700" dirty="0"/>
            <a:t>Sigmoid(x)=1/(1+e^(-x))</a:t>
          </a:r>
          <a:r>
            <a:rPr lang="zh-CN" altLang="en-US" sz="700" dirty="0"/>
            <a:t>，将</a:t>
          </a:r>
          <a:r>
            <a:rPr lang="en-US" altLang="zh-CN" sz="700" b="0" i="0" dirty="0"/>
            <a:t>Z-score</a:t>
          </a:r>
          <a:r>
            <a:rPr lang="zh-CN" altLang="en-US" sz="700" b="0" i="0" dirty="0"/>
            <a:t>的范围压缩到 </a:t>
          </a:r>
          <a:r>
            <a:rPr lang="en-US" altLang="zh-CN" sz="700" b="0" i="0" dirty="0"/>
            <a:t>[0,1]</a:t>
          </a:r>
          <a:r>
            <a:rPr lang="zh-CN" altLang="en-US" sz="700" b="0" i="0" dirty="0"/>
            <a:t>之间。如果所有符合条件的组合的全窗口平均</a:t>
          </a:r>
          <a:r>
            <a:rPr lang="en-US" altLang="zh-CN" sz="700" b="0" i="0" dirty="0"/>
            <a:t>IR</a:t>
          </a:r>
          <a:r>
            <a:rPr lang="zh-CN" altLang="en-US" sz="700" b="0" i="0" dirty="0"/>
            <a:t>都相同（全局标准差为</a:t>
          </a:r>
          <a:r>
            <a:rPr lang="en-US" altLang="zh-CN" sz="700" b="0" i="0" dirty="0"/>
            <a:t>0</a:t>
          </a:r>
          <a:r>
            <a:rPr lang="zh-CN" altLang="en-US" sz="700" b="0" i="0" dirty="0"/>
            <a:t>），则使用简单的线性映射</a:t>
          </a:r>
          <a:endParaRPr lang="zh-CN" altLang="en-US" sz="700" dirty="0"/>
        </a:p>
      </dgm:t>
    </dgm:pt>
    <dgm:pt modelId="{CF716621-9C5C-44EB-ABBB-227013CFD0CB}" type="parTrans" cxnId="{110AD588-3A86-46E4-8ECB-C20642ACB48F}">
      <dgm:prSet/>
      <dgm:spPr/>
      <dgm:t>
        <a:bodyPr/>
        <a:lstStyle/>
        <a:p>
          <a:endParaRPr lang="zh-CN" altLang="en-US"/>
        </a:p>
      </dgm:t>
    </dgm:pt>
    <dgm:pt modelId="{9D910B2F-E89B-4CDF-BDDC-151E0511715D}" type="sibTrans" cxnId="{110AD588-3A86-46E4-8ECB-C20642ACB48F}">
      <dgm:prSet/>
      <dgm:spPr/>
      <dgm:t>
        <a:bodyPr/>
        <a:lstStyle/>
        <a:p>
          <a:endParaRPr lang="zh-CN" altLang="en-US"/>
        </a:p>
      </dgm:t>
    </dgm:pt>
    <dgm:pt modelId="{D1473E7E-AB43-4B81-A878-75EBE0B3B817}">
      <dgm:prSet phldrT="[文本]"/>
      <dgm:spPr/>
      <dgm:t>
        <a:bodyPr/>
        <a:lstStyle/>
        <a:p>
          <a:r>
            <a:rPr lang="zh-CN" altLang="en-US" sz="1200" dirty="0"/>
            <a:t>综合得分</a:t>
          </a:r>
          <a:r>
            <a:rPr lang="en-US" altLang="zh-CN" sz="1200" dirty="0"/>
            <a:t>=0.2*</a:t>
          </a:r>
          <a:r>
            <a:rPr lang="zh-CN" altLang="en-US" sz="1200" dirty="0"/>
            <a:t>显著性一致率</a:t>
          </a:r>
          <a:r>
            <a:rPr lang="en-US" altLang="zh-CN" sz="1200" dirty="0"/>
            <a:t>score+0.2*</a:t>
          </a:r>
          <a:r>
            <a:rPr lang="zh-CN" altLang="en-US" sz="1200" dirty="0"/>
            <a:t>性能稳定性</a:t>
          </a:r>
          <a:r>
            <a:rPr lang="en-US" altLang="zh-CN" sz="1200" dirty="0"/>
            <a:t>1score+0.2*</a:t>
          </a:r>
          <a:r>
            <a:rPr lang="zh-CN" altLang="en-US" sz="1200" dirty="0"/>
            <a:t>性能稳定性</a:t>
          </a:r>
          <a:r>
            <a:rPr lang="en-US" altLang="zh-CN" sz="1200" dirty="0"/>
            <a:t>2score+0.4*</a:t>
          </a:r>
          <a:r>
            <a:rPr lang="zh-CN" altLang="en-US" sz="1200" dirty="0"/>
            <a:t>绝对表现</a:t>
          </a:r>
          <a:r>
            <a:rPr lang="en-US" altLang="zh-CN" sz="1200" dirty="0"/>
            <a:t>score</a:t>
          </a:r>
          <a:endParaRPr lang="zh-CN" altLang="en-US" sz="1200" dirty="0"/>
        </a:p>
      </dgm:t>
    </dgm:pt>
    <dgm:pt modelId="{315E1737-2608-4734-A5D3-D04ADE974AB3}" type="parTrans" cxnId="{387642AE-58FA-4C4D-8E94-195FC15F51E7}">
      <dgm:prSet/>
      <dgm:spPr/>
      <dgm:t>
        <a:bodyPr/>
        <a:lstStyle/>
        <a:p>
          <a:endParaRPr lang="zh-CN" altLang="en-US"/>
        </a:p>
      </dgm:t>
    </dgm:pt>
    <dgm:pt modelId="{DA7966C6-4F65-42A1-8CA4-4DB92B17CE10}" type="sibTrans" cxnId="{387642AE-58FA-4C4D-8E94-195FC15F51E7}">
      <dgm:prSet/>
      <dgm:spPr/>
      <dgm:t>
        <a:bodyPr/>
        <a:lstStyle/>
        <a:p>
          <a:endParaRPr lang="zh-CN" altLang="en-US"/>
        </a:p>
      </dgm:t>
    </dgm:pt>
    <dgm:pt modelId="{AB48F20A-9C1E-4C24-AC55-3D8EDCE7A4E1}" type="pres">
      <dgm:prSet presAssocID="{DB392310-8660-4B4C-9DDB-5B9F6A83EE5E}" presName="linearFlow" presStyleCnt="0">
        <dgm:presLayoutVars>
          <dgm:dir/>
          <dgm:animLvl val="lvl"/>
          <dgm:resizeHandles val="exact"/>
        </dgm:presLayoutVars>
      </dgm:prSet>
      <dgm:spPr/>
    </dgm:pt>
    <dgm:pt modelId="{B24943C9-2908-4C86-9EBE-8FE3DA753732}" type="pres">
      <dgm:prSet presAssocID="{C23C87A2-B244-4D36-83CC-12EB0F691177}" presName="composite" presStyleCnt="0"/>
      <dgm:spPr/>
    </dgm:pt>
    <dgm:pt modelId="{1D3B8C12-C6A9-4140-9605-E79617A8CF78}" type="pres">
      <dgm:prSet presAssocID="{C23C87A2-B244-4D36-83CC-12EB0F691177}" presName="parentText" presStyleLbl="alignNode1" presStyleIdx="0" presStyleCnt="3">
        <dgm:presLayoutVars>
          <dgm:chMax val="1"/>
          <dgm:bulletEnabled val="1"/>
        </dgm:presLayoutVars>
      </dgm:prSet>
      <dgm:spPr/>
    </dgm:pt>
    <dgm:pt modelId="{E17EDFBE-E3D5-489D-991D-1EE6C8CC6130}" type="pres">
      <dgm:prSet presAssocID="{C23C87A2-B244-4D36-83CC-12EB0F691177}" presName="descendantText" presStyleLbl="alignAcc1" presStyleIdx="0" presStyleCnt="3">
        <dgm:presLayoutVars>
          <dgm:bulletEnabled val="1"/>
        </dgm:presLayoutVars>
      </dgm:prSet>
      <dgm:spPr/>
    </dgm:pt>
    <dgm:pt modelId="{EF6EB028-D7AD-4FCC-B50D-5C076D73FFEA}" type="pres">
      <dgm:prSet presAssocID="{138CBEEC-8497-42BE-B9BD-BD9E9C88804B}" presName="sp" presStyleCnt="0"/>
      <dgm:spPr/>
    </dgm:pt>
    <dgm:pt modelId="{38B1EDEC-5E0A-4E03-807E-CF0B182BBB87}" type="pres">
      <dgm:prSet presAssocID="{FA6A46BA-27D8-455A-944E-694B05AEFC65}" presName="composite" presStyleCnt="0"/>
      <dgm:spPr/>
    </dgm:pt>
    <dgm:pt modelId="{2D36ADC6-5143-40DD-BAA5-9A60E455448A}" type="pres">
      <dgm:prSet presAssocID="{FA6A46BA-27D8-455A-944E-694B05AEFC65}" presName="parentText" presStyleLbl="alignNode1" presStyleIdx="1" presStyleCnt="3">
        <dgm:presLayoutVars>
          <dgm:chMax val="1"/>
          <dgm:bulletEnabled val="1"/>
        </dgm:presLayoutVars>
      </dgm:prSet>
      <dgm:spPr/>
    </dgm:pt>
    <dgm:pt modelId="{560BC449-BA00-468C-84B0-5DC881A6A3CB}" type="pres">
      <dgm:prSet presAssocID="{FA6A46BA-27D8-455A-944E-694B05AEFC65}" presName="descendantText" presStyleLbl="alignAcc1" presStyleIdx="1" presStyleCnt="3">
        <dgm:presLayoutVars>
          <dgm:bulletEnabled val="1"/>
        </dgm:presLayoutVars>
      </dgm:prSet>
      <dgm:spPr/>
    </dgm:pt>
    <dgm:pt modelId="{32A227CB-8E7B-4F20-8155-8906B0699B49}" type="pres">
      <dgm:prSet presAssocID="{B3CFFFEF-242D-4058-ABAA-D44BFB6ED433}" presName="sp" presStyleCnt="0"/>
      <dgm:spPr/>
    </dgm:pt>
    <dgm:pt modelId="{D761FF1E-EFB2-49A5-9218-997881B38EBA}" type="pres">
      <dgm:prSet presAssocID="{94D54036-5A63-445B-9B2E-E6BE765F7BE7}" presName="composite" presStyleCnt="0"/>
      <dgm:spPr/>
    </dgm:pt>
    <dgm:pt modelId="{A2B1AC4C-7BD2-4E06-9CD7-9743935D9239}" type="pres">
      <dgm:prSet presAssocID="{94D54036-5A63-445B-9B2E-E6BE765F7BE7}" presName="parentText" presStyleLbl="alignNode1" presStyleIdx="2" presStyleCnt="3">
        <dgm:presLayoutVars>
          <dgm:chMax val="1"/>
          <dgm:bulletEnabled val="1"/>
        </dgm:presLayoutVars>
      </dgm:prSet>
      <dgm:spPr/>
    </dgm:pt>
    <dgm:pt modelId="{7E5E8C8E-259C-459D-B5D9-C3FA50A2E818}" type="pres">
      <dgm:prSet presAssocID="{94D54036-5A63-445B-9B2E-E6BE765F7BE7}" presName="descendantText" presStyleLbl="alignAcc1" presStyleIdx="2" presStyleCnt="3" custScaleY="127263">
        <dgm:presLayoutVars>
          <dgm:bulletEnabled val="1"/>
        </dgm:presLayoutVars>
      </dgm:prSet>
      <dgm:spPr/>
    </dgm:pt>
  </dgm:ptLst>
  <dgm:cxnLst>
    <dgm:cxn modelId="{513B1805-68EF-4EF4-852B-47AF323590B2}" type="presOf" srcId="{381DDFE0-9996-4AE0-A9DE-D3AA467A16DF}" destId="{560BC449-BA00-468C-84B0-5DC881A6A3CB}" srcOrd="0" destOrd="0" presId="urn:microsoft.com/office/officeart/2005/8/layout/chevron2"/>
    <dgm:cxn modelId="{A6DA470B-2CC5-4C1C-9A55-B3146E248B52}" srcId="{DB392310-8660-4B4C-9DDB-5B9F6A83EE5E}" destId="{94D54036-5A63-445B-9B2E-E6BE765F7BE7}" srcOrd="2" destOrd="0" parTransId="{058023AD-12C1-4084-83EE-65DE8CB11715}" sibTransId="{72C6E869-F3A4-4DAD-BA5A-507E0FDFA13D}"/>
    <dgm:cxn modelId="{8D73700B-C642-4622-95B1-0C4F7EB70215}" type="presOf" srcId="{E798B411-7FD1-4183-BA9C-3014781C5F68}" destId="{E17EDFBE-E3D5-489D-991D-1EE6C8CC6130}" srcOrd="0" destOrd="0" presId="urn:microsoft.com/office/officeart/2005/8/layout/chevron2"/>
    <dgm:cxn modelId="{27D8E21A-B8AB-47F0-8DC7-B9FC13D26CB4}" type="presOf" srcId="{5477BDCF-84F9-4F7D-BC28-F089CDCB1A49}" destId="{560BC449-BA00-468C-84B0-5DC881A6A3CB}" srcOrd="0" destOrd="1" presId="urn:microsoft.com/office/officeart/2005/8/layout/chevron2"/>
    <dgm:cxn modelId="{D436FD30-5313-4010-BC9D-27E02830CE67}" type="presOf" srcId="{D1473E7E-AB43-4B81-A878-75EBE0B3B817}" destId="{7E5E8C8E-259C-459D-B5D9-C3FA50A2E818}" srcOrd="0" destOrd="2" presId="urn:microsoft.com/office/officeart/2005/8/layout/chevron2"/>
    <dgm:cxn modelId="{30BC5A3D-B6AA-455B-B8B0-C953AC180EF9}" srcId="{FA6A46BA-27D8-455A-944E-694B05AEFC65}" destId="{C6C7C0E8-2432-4E64-8D9F-FE9AB5F06497}" srcOrd="2" destOrd="0" parTransId="{A3035D64-F912-4B95-A2B8-8D9F92CED530}" sibTransId="{E46F10A0-07B7-453C-A2F0-88ABBAC46F3B}"/>
    <dgm:cxn modelId="{899D5A48-671C-4448-A246-A0DCEF11985C}" type="presOf" srcId="{058F703B-57A6-41F7-8FCD-35C33F1FD50E}" destId="{7E5E8C8E-259C-459D-B5D9-C3FA50A2E818}" srcOrd="0" destOrd="0" presId="urn:microsoft.com/office/officeart/2005/8/layout/chevron2"/>
    <dgm:cxn modelId="{D54FFF6C-4D59-411C-B62E-8C5D6BDC3DAA}" type="presOf" srcId="{D39D46B2-CF7D-4469-BD9F-D7E2C6EC10A2}" destId="{7E5E8C8E-259C-459D-B5D9-C3FA50A2E818}" srcOrd="0" destOrd="1" presId="urn:microsoft.com/office/officeart/2005/8/layout/chevron2"/>
    <dgm:cxn modelId="{4DC27A81-943E-40F9-9EA2-3B576EFBB0BC}" srcId="{FA6A46BA-27D8-455A-944E-694B05AEFC65}" destId="{381DDFE0-9996-4AE0-A9DE-D3AA467A16DF}" srcOrd="0" destOrd="0" parTransId="{9C769ECB-F6C1-4CA2-82CB-5BF56870C4AA}" sibTransId="{1336C5D7-1B37-40B0-B488-286BCAF2644C}"/>
    <dgm:cxn modelId="{110AD588-3A86-46E4-8ECB-C20642ACB48F}" srcId="{94D54036-5A63-445B-9B2E-E6BE765F7BE7}" destId="{C09414DE-3A03-45BA-AB7F-C23016049EF4}" srcOrd="3" destOrd="0" parTransId="{CF716621-9C5C-44EB-ABBB-227013CFD0CB}" sibTransId="{9D910B2F-E89B-4CDF-BDDC-151E0511715D}"/>
    <dgm:cxn modelId="{058F8C98-9F1E-41E8-8D06-E05CBCCE3E1C}" type="presOf" srcId="{FA6A46BA-27D8-455A-944E-694B05AEFC65}" destId="{2D36ADC6-5143-40DD-BAA5-9A60E455448A}" srcOrd="0" destOrd="0" presId="urn:microsoft.com/office/officeart/2005/8/layout/chevron2"/>
    <dgm:cxn modelId="{4AD78F99-406A-4802-9271-613BF7962BE6}" srcId="{94D54036-5A63-445B-9B2E-E6BE765F7BE7}" destId="{058F703B-57A6-41F7-8FCD-35C33F1FD50E}" srcOrd="0" destOrd="0" parTransId="{FBE313F9-360C-4EBB-BFCC-C09D043268A8}" sibTransId="{4964A2A8-466A-4D24-8D61-2FF93AFEB6B7}"/>
    <dgm:cxn modelId="{E256E6A0-F7A2-470B-B44A-D27DE3434519}" srcId="{C23C87A2-B244-4D36-83CC-12EB0F691177}" destId="{E798B411-7FD1-4183-BA9C-3014781C5F68}" srcOrd="0" destOrd="0" parTransId="{5067EC13-78A9-4FDD-8AA6-05350ECF64BF}" sibTransId="{8BBA5917-E424-4136-9F20-E5DB59ADD168}"/>
    <dgm:cxn modelId="{31F86DA5-D4B6-4CD7-9D09-27CE2F8B19E2}" srcId="{94D54036-5A63-445B-9B2E-E6BE765F7BE7}" destId="{D39D46B2-CF7D-4469-BD9F-D7E2C6EC10A2}" srcOrd="1" destOrd="0" parTransId="{B47DECDC-ECB2-4B65-8678-A761A7AD76B8}" sibTransId="{39BAABEC-01FD-4A35-9A59-20F2EB60E331}"/>
    <dgm:cxn modelId="{387642AE-58FA-4C4D-8E94-195FC15F51E7}" srcId="{94D54036-5A63-445B-9B2E-E6BE765F7BE7}" destId="{D1473E7E-AB43-4B81-A878-75EBE0B3B817}" srcOrd="2" destOrd="0" parTransId="{315E1737-2608-4734-A5D3-D04ADE974AB3}" sibTransId="{DA7966C6-4F65-42A1-8CA4-4DB92B17CE10}"/>
    <dgm:cxn modelId="{9E628DB7-43C6-4EC9-820A-B406BD711E33}" type="presOf" srcId="{C23C87A2-B244-4D36-83CC-12EB0F691177}" destId="{1D3B8C12-C6A9-4140-9605-E79617A8CF78}" srcOrd="0" destOrd="0" presId="urn:microsoft.com/office/officeart/2005/8/layout/chevron2"/>
    <dgm:cxn modelId="{1648E2BE-3E4D-4EA2-8D5C-415327C7E390}" srcId="{FA6A46BA-27D8-455A-944E-694B05AEFC65}" destId="{5477BDCF-84F9-4F7D-BC28-F089CDCB1A49}" srcOrd="1" destOrd="0" parTransId="{03DE79D0-C05B-42FD-8C5A-3E6314C61529}" sibTransId="{F9F3D80F-FC47-4ED5-AF2D-F2B0EB37F318}"/>
    <dgm:cxn modelId="{5D6AF0C3-11C7-407C-AF08-517C6E362FDD}" srcId="{DB392310-8660-4B4C-9DDB-5B9F6A83EE5E}" destId="{C23C87A2-B244-4D36-83CC-12EB0F691177}" srcOrd="0" destOrd="0" parTransId="{8D17E508-473B-4903-9249-BD61EE0D59E7}" sibTransId="{138CBEEC-8497-42BE-B9BD-BD9E9C88804B}"/>
    <dgm:cxn modelId="{4F3BEBCC-0DA5-46BA-A49F-E39C86B773C4}" type="presOf" srcId="{DB392310-8660-4B4C-9DDB-5B9F6A83EE5E}" destId="{AB48F20A-9C1E-4C24-AC55-3D8EDCE7A4E1}" srcOrd="0" destOrd="0" presId="urn:microsoft.com/office/officeart/2005/8/layout/chevron2"/>
    <dgm:cxn modelId="{039D98CF-8BDE-46D7-9354-F3042ECCD10E}" type="presOf" srcId="{C6C7C0E8-2432-4E64-8D9F-FE9AB5F06497}" destId="{560BC449-BA00-468C-84B0-5DC881A6A3CB}" srcOrd="0" destOrd="2" presId="urn:microsoft.com/office/officeart/2005/8/layout/chevron2"/>
    <dgm:cxn modelId="{86C813DA-ABE0-4E16-A243-DE04ABBC5228}" type="presOf" srcId="{C09414DE-3A03-45BA-AB7F-C23016049EF4}" destId="{7E5E8C8E-259C-459D-B5D9-C3FA50A2E818}" srcOrd="0" destOrd="3" presId="urn:microsoft.com/office/officeart/2005/8/layout/chevron2"/>
    <dgm:cxn modelId="{674995E5-D26E-460A-89CB-ADFA9109926D}" type="presOf" srcId="{94D54036-5A63-445B-9B2E-E6BE765F7BE7}" destId="{A2B1AC4C-7BD2-4E06-9CD7-9743935D9239}" srcOrd="0" destOrd="0" presId="urn:microsoft.com/office/officeart/2005/8/layout/chevron2"/>
    <dgm:cxn modelId="{77E9BAE7-A49E-425E-91B2-BBB29BB0B80B}" srcId="{DB392310-8660-4B4C-9DDB-5B9F6A83EE5E}" destId="{FA6A46BA-27D8-455A-944E-694B05AEFC65}" srcOrd="1" destOrd="0" parTransId="{A8E842A7-7E85-4B2F-BB98-41C9C6FE8990}" sibTransId="{B3CFFFEF-242D-4058-ABAA-D44BFB6ED433}"/>
    <dgm:cxn modelId="{E1D9200A-E851-4B6C-8E6D-1EA45F05571E}" type="presParOf" srcId="{AB48F20A-9C1E-4C24-AC55-3D8EDCE7A4E1}" destId="{B24943C9-2908-4C86-9EBE-8FE3DA753732}" srcOrd="0" destOrd="0" presId="urn:microsoft.com/office/officeart/2005/8/layout/chevron2"/>
    <dgm:cxn modelId="{014AC369-857F-4554-A4E1-0372D826845F}" type="presParOf" srcId="{B24943C9-2908-4C86-9EBE-8FE3DA753732}" destId="{1D3B8C12-C6A9-4140-9605-E79617A8CF78}" srcOrd="0" destOrd="0" presId="urn:microsoft.com/office/officeart/2005/8/layout/chevron2"/>
    <dgm:cxn modelId="{30B20EDB-6A87-4760-8B79-0B56CCA3EDDE}" type="presParOf" srcId="{B24943C9-2908-4C86-9EBE-8FE3DA753732}" destId="{E17EDFBE-E3D5-489D-991D-1EE6C8CC6130}" srcOrd="1" destOrd="0" presId="urn:microsoft.com/office/officeart/2005/8/layout/chevron2"/>
    <dgm:cxn modelId="{EC790263-6F41-48BF-83BA-6CC9E8B0A027}" type="presParOf" srcId="{AB48F20A-9C1E-4C24-AC55-3D8EDCE7A4E1}" destId="{EF6EB028-D7AD-4FCC-B50D-5C076D73FFEA}" srcOrd="1" destOrd="0" presId="urn:microsoft.com/office/officeart/2005/8/layout/chevron2"/>
    <dgm:cxn modelId="{249C3715-92ED-4AE2-8008-9D3485A4A315}" type="presParOf" srcId="{AB48F20A-9C1E-4C24-AC55-3D8EDCE7A4E1}" destId="{38B1EDEC-5E0A-4E03-807E-CF0B182BBB87}" srcOrd="2" destOrd="0" presId="urn:microsoft.com/office/officeart/2005/8/layout/chevron2"/>
    <dgm:cxn modelId="{5CC0C34F-E92E-4E9B-BB3F-5572F369679F}" type="presParOf" srcId="{38B1EDEC-5E0A-4E03-807E-CF0B182BBB87}" destId="{2D36ADC6-5143-40DD-BAA5-9A60E455448A}" srcOrd="0" destOrd="0" presId="urn:microsoft.com/office/officeart/2005/8/layout/chevron2"/>
    <dgm:cxn modelId="{30CAF570-70EA-43C5-B409-4DC98F829AE2}" type="presParOf" srcId="{38B1EDEC-5E0A-4E03-807E-CF0B182BBB87}" destId="{560BC449-BA00-468C-84B0-5DC881A6A3CB}" srcOrd="1" destOrd="0" presId="urn:microsoft.com/office/officeart/2005/8/layout/chevron2"/>
    <dgm:cxn modelId="{5AD650AB-5477-4E54-9ADC-EBF80524946F}" type="presParOf" srcId="{AB48F20A-9C1E-4C24-AC55-3D8EDCE7A4E1}" destId="{32A227CB-8E7B-4F20-8155-8906B0699B49}" srcOrd="3" destOrd="0" presId="urn:microsoft.com/office/officeart/2005/8/layout/chevron2"/>
    <dgm:cxn modelId="{AF827F2F-F11B-4D44-AC46-4FFD4B56981C}" type="presParOf" srcId="{AB48F20A-9C1E-4C24-AC55-3D8EDCE7A4E1}" destId="{D761FF1E-EFB2-49A5-9218-997881B38EBA}" srcOrd="4" destOrd="0" presId="urn:microsoft.com/office/officeart/2005/8/layout/chevron2"/>
    <dgm:cxn modelId="{274B0627-079C-4113-93F9-C1C820DAF925}" type="presParOf" srcId="{D761FF1E-EFB2-49A5-9218-997881B38EBA}" destId="{A2B1AC4C-7BD2-4E06-9CD7-9743935D9239}" srcOrd="0" destOrd="0" presId="urn:microsoft.com/office/officeart/2005/8/layout/chevron2"/>
    <dgm:cxn modelId="{F3185958-65BD-4F7B-AF82-53781F1CEC22}" type="presParOf" srcId="{D761FF1E-EFB2-49A5-9218-997881B38EBA}" destId="{7E5E8C8E-259C-459D-B5D9-C3FA50A2E81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7217F-48A1-4AFB-A606-1BDB46EB44EA}">
      <dsp:nvSpPr>
        <dsp:cNvPr id="0" name=""/>
        <dsp:cNvSpPr/>
      </dsp:nvSpPr>
      <dsp:spPr>
        <a:xfrm>
          <a:off x="1679868" y="0"/>
          <a:ext cx="2426468" cy="242683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C64DF-6BE0-4836-A242-0218EC2BE919}">
      <dsp:nvSpPr>
        <dsp:cNvPr id="0" name=""/>
        <dsp:cNvSpPr/>
      </dsp:nvSpPr>
      <dsp:spPr>
        <a:xfrm>
          <a:off x="2216197" y="876161"/>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宏观指标</a:t>
          </a:r>
        </a:p>
      </dsp:txBody>
      <dsp:txXfrm>
        <a:off x="2216197" y="876161"/>
        <a:ext cx="1348341" cy="674009"/>
      </dsp:txXfrm>
    </dsp:sp>
    <dsp:sp modelId="{F606211F-BD63-4A94-8621-4235BB517E25}">
      <dsp:nvSpPr>
        <dsp:cNvPr id="0" name=""/>
        <dsp:cNvSpPr/>
      </dsp:nvSpPr>
      <dsp:spPr>
        <a:xfrm>
          <a:off x="1005925" y="1394398"/>
          <a:ext cx="2426468" cy="242683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5AEC2-E350-47CF-894B-A7DFE8E7EDD8}">
      <dsp:nvSpPr>
        <dsp:cNvPr id="0" name=""/>
        <dsp:cNvSpPr/>
      </dsp:nvSpPr>
      <dsp:spPr>
        <a:xfrm>
          <a:off x="1544988" y="2278626"/>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特征提取</a:t>
          </a:r>
        </a:p>
      </dsp:txBody>
      <dsp:txXfrm>
        <a:off x="1544988" y="2278626"/>
        <a:ext cx="1348341" cy="674009"/>
      </dsp:txXfrm>
    </dsp:sp>
    <dsp:sp modelId="{AD09F83E-2D2D-4D1B-8E41-5F2D6B240343}">
      <dsp:nvSpPr>
        <dsp:cNvPr id="0" name=""/>
        <dsp:cNvSpPr/>
      </dsp:nvSpPr>
      <dsp:spPr>
        <a:xfrm>
          <a:off x="1852569" y="2955660"/>
          <a:ext cx="2084712" cy="20855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C2674-3B7F-4785-B876-B05695ED3B45}">
      <dsp:nvSpPr>
        <dsp:cNvPr id="0" name=""/>
        <dsp:cNvSpPr/>
      </dsp:nvSpPr>
      <dsp:spPr>
        <a:xfrm>
          <a:off x="2219387" y="3683106"/>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风格配置</a:t>
          </a:r>
        </a:p>
      </dsp:txBody>
      <dsp:txXfrm>
        <a:off x="2219387" y="3683106"/>
        <a:ext cx="1348341" cy="674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8C12-C6A9-4140-9605-E79617A8CF78}">
      <dsp:nvSpPr>
        <dsp:cNvPr id="0" name=""/>
        <dsp:cNvSpPr/>
      </dsp:nvSpPr>
      <dsp:spPr>
        <a:xfrm rot="5400000">
          <a:off x="-257068" y="273350"/>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窗口期显著</a:t>
          </a:r>
        </a:p>
      </dsp:txBody>
      <dsp:txXfrm rot="-5400000">
        <a:off x="0" y="616108"/>
        <a:ext cx="1199652" cy="514136"/>
      </dsp:txXfrm>
    </dsp:sp>
    <dsp:sp modelId="{E17EDFBE-E3D5-489D-991D-1EE6C8CC6130}">
      <dsp:nvSpPr>
        <dsp:cNvPr id="0" name=""/>
        <dsp:cNvSpPr/>
      </dsp:nvSpPr>
      <dsp:spPr>
        <a:xfrm rot="5400000">
          <a:off x="2927704" y="-1711770"/>
          <a:ext cx="11139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滚动</a:t>
          </a:r>
          <a:r>
            <a:rPr lang="en-US" altLang="zh-CN" sz="1200" kern="1200" dirty="0"/>
            <a:t>3</a:t>
          </a:r>
          <a:r>
            <a:rPr lang="zh-CN" altLang="en-US" sz="1200" kern="1200" dirty="0"/>
            <a:t>年回测（步进值</a:t>
          </a:r>
          <a:r>
            <a:rPr lang="en-US" altLang="zh-CN" sz="1200" kern="1200" dirty="0"/>
            <a:t>3</a:t>
          </a:r>
          <a:r>
            <a:rPr lang="zh-CN" altLang="en-US" sz="1200" kern="1200" dirty="0"/>
            <a:t>个月），筛选</a:t>
          </a:r>
          <a:r>
            <a:rPr lang="en-US" altLang="zh-CN" sz="1200" kern="1200" dirty="0"/>
            <a:t>N</a:t>
          </a:r>
          <a:r>
            <a:rPr lang="zh-CN" altLang="en-US" sz="1200" kern="1200" dirty="0"/>
            <a:t>组窗口期显著的宏观事件参数组合</a:t>
          </a:r>
        </a:p>
      </dsp:txBody>
      <dsp:txXfrm rot="-5400000">
        <a:off x="1199652" y="70661"/>
        <a:ext cx="4515688" cy="1005204"/>
      </dsp:txXfrm>
    </dsp:sp>
    <dsp:sp modelId="{2D36ADC6-5143-40DD-BAA5-9A60E455448A}">
      <dsp:nvSpPr>
        <dsp:cNvPr id="0" name=""/>
        <dsp:cNvSpPr/>
      </dsp:nvSpPr>
      <dsp:spPr>
        <a:xfrm rot="5400000">
          <a:off x="-257068" y="1801872"/>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全局稳定性</a:t>
          </a:r>
        </a:p>
      </dsp:txBody>
      <dsp:txXfrm rot="-5400000">
        <a:off x="0" y="2144630"/>
        <a:ext cx="1199652" cy="514136"/>
      </dsp:txXfrm>
    </dsp:sp>
    <dsp:sp modelId="{560BC449-BA00-468C-84B0-5DC881A6A3CB}">
      <dsp:nvSpPr>
        <dsp:cNvPr id="0" name=""/>
        <dsp:cNvSpPr/>
      </dsp:nvSpPr>
      <dsp:spPr>
        <a:xfrm rot="5400000">
          <a:off x="2927704" y="-183248"/>
          <a:ext cx="11139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显著性一致率：显著窗口数量</a:t>
          </a:r>
          <a:r>
            <a:rPr lang="en-US" altLang="zh-CN" sz="1200" kern="1200" dirty="0"/>
            <a:t>/</a:t>
          </a:r>
          <a:r>
            <a:rPr lang="zh-CN" altLang="en-US" sz="1200" kern="1200" dirty="0"/>
            <a:t>总窗口数量</a:t>
          </a:r>
        </a:p>
        <a:p>
          <a:pPr marL="114300" lvl="1" indent="-114300" algn="l" defTabSz="533400">
            <a:lnSpc>
              <a:spcPct val="90000"/>
            </a:lnSpc>
            <a:spcBef>
              <a:spcPct val="0"/>
            </a:spcBef>
            <a:spcAft>
              <a:spcPct val="15000"/>
            </a:spcAft>
            <a:buChar char="•"/>
          </a:pPr>
          <a:r>
            <a:rPr lang="zh-CN" altLang="en-US" sz="1200" kern="1200" dirty="0"/>
            <a:t>性能稳定性</a:t>
          </a:r>
          <a:r>
            <a:rPr lang="en-US" altLang="zh-CN" sz="1200" kern="1200" dirty="0"/>
            <a:t>1</a:t>
          </a:r>
          <a:r>
            <a:rPr lang="zh-CN" altLang="en-US" sz="1200" kern="1200" dirty="0"/>
            <a:t>：</a:t>
          </a:r>
          <a:r>
            <a:rPr lang="en-US" altLang="zh-CN" sz="1200" kern="1200" dirty="0"/>
            <a:t>1/(1+</a:t>
          </a:r>
          <a:r>
            <a:rPr lang="en-US" altLang="zh-CN" sz="1200" b="0" kern="1200" dirty="0"/>
            <a:t>IR</a:t>
          </a:r>
          <a:r>
            <a:rPr lang="zh-CN" altLang="en-US" sz="1200" b="0" i="0" kern="1200" dirty="0"/>
            <a:t>中位数绝对偏差比率</a:t>
          </a:r>
          <a:r>
            <a:rPr lang="en-US" altLang="zh-CN" sz="1200" b="0" kern="1200" dirty="0"/>
            <a:t>),IR</a:t>
          </a:r>
          <a:r>
            <a:rPr lang="zh-CN" altLang="en-US" sz="1200" b="0" i="0" kern="1200" dirty="0"/>
            <a:t>中位数绝对偏差比率</a:t>
          </a:r>
          <a:r>
            <a:rPr lang="en-US" altLang="zh-CN" sz="1200" b="1" i="0" kern="1200" dirty="0"/>
            <a:t>=</a:t>
          </a:r>
          <a:r>
            <a:rPr lang="en-US" sz="1200" b="0" i="0" kern="1200" dirty="0" err="1"/>
            <a:t>IR_mad</a:t>
          </a:r>
          <a:r>
            <a:rPr lang="en-US" sz="1200" b="0" i="0" kern="1200" dirty="0"/>
            <a:t>/abs(</a:t>
          </a:r>
          <a:r>
            <a:rPr lang="en-US" sz="1200" b="0" i="0" kern="1200" dirty="0" err="1"/>
            <a:t>IR_median</a:t>
          </a:r>
          <a:r>
            <a:rPr lang="en-US" sz="1200" b="0" i="0" kern="1200" dirty="0"/>
            <a:t>)</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性能稳定性</a:t>
          </a:r>
          <a:r>
            <a:rPr lang="en-US" altLang="zh-CN" sz="1200" kern="1200" dirty="0"/>
            <a:t>2</a:t>
          </a:r>
          <a:r>
            <a:rPr lang="zh-CN" altLang="en-US" sz="1200" kern="1200" dirty="0"/>
            <a:t>：</a:t>
          </a:r>
          <a:r>
            <a:rPr lang="en-US" altLang="zh-CN" sz="1200" kern="1200" dirty="0"/>
            <a:t>1/(1+IR</a:t>
          </a:r>
          <a:r>
            <a:rPr lang="zh-CN" altLang="en-US" sz="1200" kern="1200" dirty="0"/>
            <a:t>变异系数</a:t>
          </a:r>
          <a:r>
            <a:rPr lang="en-US" altLang="zh-CN" sz="1200" kern="1200" dirty="0"/>
            <a:t>)</a:t>
          </a:r>
          <a:r>
            <a:rPr lang="zh-CN" altLang="en-US" sz="1200" kern="1200" dirty="0"/>
            <a:t>，</a:t>
          </a:r>
          <a:r>
            <a:rPr lang="en-US" altLang="zh-CN" sz="1200" kern="1200" dirty="0"/>
            <a:t>IR</a:t>
          </a:r>
          <a:r>
            <a:rPr lang="zh-CN" altLang="en-US" sz="1200" kern="1200" dirty="0"/>
            <a:t>变异系数</a:t>
          </a:r>
          <a:r>
            <a:rPr lang="en-US" altLang="zh-CN" sz="1200" kern="1200" dirty="0"/>
            <a:t>=</a:t>
          </a:r>
          <a:r>
            <a:rPr lang="zh-CN" altLang="en-US" sz="1200" kern="1200" dirty="0"/>
            <a:t>全窗口</a:t>
          </a:r>
          <a:r>
            <a:rPr lang="en-US" altLang="zh-CN" sz="1200" kern="1200" dirty="0"/>
            <a:t>IR</a:t>
          </a:r>
          <a:r>
            <a:rPr lang="zh-CN" altLang="en-US" sz="1200" kern="1200" dirty="0"/>
            <a:t>标准差</a:t>
          </a:r>
          <a:r>
            <a:rPr lang="en-US" altLang="zh-CN" sz="1200" kern="1200" dirty="0"/>
            <a:t>/abs(</a:t>
          </a:r>
          <a:r>
            <a:rPr lang="en-US" altLang="zh-CN" sz="1200" kern="1200" dirty="0" err="1"/>
            <a:t>IR_mean</a:t>
          </a:r>
          <a:r>
            <a:rPr lang="en-US" altLang="zh-CN" sz="1200" kern="1200" dirty="0"/>
            <a:t>)</a:t>
          </a:r>
          <a:endParaRPr lang="zh-CN" altLang="en-US" sz="1200" kern="1200" dirty="0"/>
        </a:p>
      </dsp:txBody>
      <dsp:txXfrm rot="-5400000">
        <a:off x="1199652" y="1599183"/>
        <a:ext cx="4515688" cy="1005204"/>
      </dsp:txXfrm>
    </dsp:sp>
    <dsp:sp modelId="{A2B1AC4C-7BD2-4E06-9CD7-9743935D9239}">
      <dsp:nvSpPr>
        <dsp:cNvPr id="0" name=""/>
        <dsp:cNvSpPr/>
      </dsp:nvSpPr>
      <dsp:spPr>
        <a:xfrm rot="5400000">
          <a:off x="-257068" y="3482244"/>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综合评分</a:t>
          </a:r>
        </a:p>
      </dsp:txBody>
      <dsp:txXfrm rot="-5400000">
        <a:off x="0" y="3825002"/>
        <a:ext cx="1199652" cy="514136"/>
      </dsp:txXfrm>
    </dsp:sp>
    <dsp:sp modelId="{7E5E8C8E-259C-459D-B5D9-C3FA50A2E818}">
      <dsp:nvSpPr>
        <dsp:cNvPr id="0" name=""/>
        <dsp:cNvSpPr/>
      </dsp:nvSpPr>
      <dsp:spPr>
        <a:xfrm rot="5400000">
          <a:off x="2775854" y="1497123"/>
          <a:ext cx="14176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84" tIns="4445" rIns="4445" bIns="444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IR Z-score=(</a:t>
          </a:r>
          <a:r>
            <a:rPr lang="zh-CN" altLang="en-US" sz="1200" kern="1200" dirty="0"/>
            <a:t>当前组合全窗口</a:t>
          </a:r>
          <a:r>
            <a:rPr lang="en-US" sz="1200" b="0" i="0" kern="1200" dirty="0" err="1"/>
            <a:t>IR_</a:t>
          </a:r>
          <a:r>
            <a:rPr lang="en-US" altLang="zh-CN" sz="1200" b="0" i="0" kern="1200" dirty="0" err="1"/>
            <a:t>mean</a:t>
          </a:r>
          <a:r>
            <a:rPr lang="en-US" sz="1200" b="0" i="0" kern="1200" dirty="0"/>
            <a:t>−</a:t>
          </a:r>
          <a:r>
            <a:rPr lang="zh-CN" altLang="en-US" sz="1200" b="0" i="0" kern="1200" dirty="0"/>
            <a:t>全局</a:t>
          </a:r>
          <a:r>
            <a:rPr lang="zh-CN" altLang="en-US" sz="1200" kern="1200" dirty="0"/>
            <a:t>全窗口</a:t>
          </a:r>
          <a:r>
            <a:rPr lang="en-US" sz="1200" b="0" i="0" kern="1200" dirty="0" err="1"/>
            <a:t>IR_mean</a:t>
          </a:r>
          <a:r>
            <a:rPr lang="en-US" sz="1200" kern="1200" dirty="0"/>
            <a:t>)</a:t>
          </a:r>
          <a:r>
            <a:rPr lang="en-US" altLang="zh-CN" sz="1200" b="0" i="0" kern="1200" dirty="0"/>
            <a:t>/</a:t>
          </a:r>
          <a:r>
            <a:rPr lang="zh-CN" altLang="en-US" sz="1200" b="0" i="0" kern="1200" dirty="0"/>
            <a:t>全局全窗口平均 </a:t>
          </a:r>
          <a:r>
            <a:rPr lang="en-US" sz="1200" b="0" i="0" kern="1200" dirty="0"/>
            <a:t>IR </a:t>
          </a:r>
          <a:r>
            <a:rPr lang="zh-CN" altLang="en-US" sz="1200" b="0" i="0" kern="1200" dirty="0"/>
            <a:t>标准差</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绝对表现得分</a:t>
          </a:r>
          <a:r>
            <a:rPr lang="en-US" altLang="zh-CN" sz="1200" kern="1200" dirty="0"/>
            <a:t>=</a:t>
          </a:r>
          <a:r>
            <a:rPr lang="en-US" sz="1200" b="0" i="0" kern="1200" dirty="0"/>
            <a:t>Sigmoid(IRZ-</a:t>
          </a:r>
          <a:r>
            <a:rPr lang="en-US" altLang="zh-CN" sz="1200" b="0" i="0" kern="1200" dirty="0"/>
            <a:t>score</a:t>
          </a:r>
          <a:r>
            <a:rPr lang="en-US" sz="1200" b="0" i="0" kern="1200" dirty="0"/>
            <a:t>)</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综合得分</a:t>
          </a:r>
          <a:r>
            <a:rPr lang="en-US" altLang="zh-CN" sz="1200" kern="1200" dirty="0"/>
            <a:t>=0.2*</a:t>
          </a:r>
          <a:r>
            <a:rPr lang="zh-CN" altLang="en-US" sz="1200" kern="1200" dirty="0"/>
            <a:t>显著性一致率</a:t>
          </a:r>
          <a:r>
            <a:rPr lang="en-US" altLang="zh-CN" sz="1200" kern="1200" dirty="0"/>
            <a:t>score+0.2*</a:t>
          </a:r>
          <a:r>
            <a:rPr lang="zh-CN" altLang="en-US" sz="1200" kern="1200" dirty="0"/>
            <a:t>性能稳定性</a:t>
          </a:r>
          <a:r>
            <a:rPr lang="en-US" altLang="zh-CN" sz="1200" kern="1200" dirty="0"/>
            <a:t>1score+0.2*</a:t>
          </a:r>
          <a:r>
            <a:rPr lang="zh-CN" altLang="en-US" sz="1200" kern="1200" dirty="0"/>
            <a:t>性能稳定性</a:t>
          </a:r>
          <a:r>
            <a:rPr lang="en-US" altLang="zh-CN" sz="1200" kern="1200" dirty="0"/>
            <a:t>2score+0.4*</a:t>
          </a:r>
          <a:r>
            <a:rPr lang="zh-CN" altLang="en-US" sz="1200" kern="1200" dirty="0"/>
            <a:t>绝对表现</a:t>
          </a:r>
          <a:r>
            <a:rPr lang="en-US" altLang="zh-CN" sz="1200" kern="1200" dirty="0"/>
            <a:t>score</a:t>
          </a:r>
          <a:endParaRPr lang="zh-CN" altLang="en-US" sz="1200" kern="1200" dirty="0"/>
        </a:p>
        <a:p>
          <a:pPr marL="57150" lvl="1" indent="-57150" algn="l" defTabSz="311150">
            <a:lnSpc>
              <a:spcPct val="90000"/>
            </a:lnSpc>
            <a:spcBef>
              <a:spcPct val="0"/>
            </a:spcBef>
            <a:spcAft>
              <a:spcPct val="15000"/>
            </a:spcAft>
            <a:buNone/>
          </a:pPr>
          <a:r>
            <a:rPr lang="zh-CN" altLang="en-US" sz="700" kern="1200" dirty="0"/>
            <a:t>注：</a:t>
          </a:r>
          <a:r>
            <a:rPr lang="en-US" altLang="zh-CN" sz="700" kern="1200" dirty="0"/>
            <a:t>Sigmoid(x)=1/(1+e^(-x))</a:t>
          </a:r>
          <a:r>
            <a:rPr lang="zh-CN" altLang="en-US" sz="700" kern="1200" dirty="0"/>
            <a:t>，将</a:t>
          </a:r>
          <a:r>
            <a:rPr lang="en-US" altLang="zh-CN" sz="700" b="0" i="0" kern="1200" dirty="0"/>
            <a:t>Z-score</a:t>
          </a:r>
          <a:r>
            <a:rPr lang="zh-CN" altLang="en-US" sz="700" b="0" i="0" kern="1200" dirty="0"/>
            <a:t>的范围压缩到 </a:t>
          </a:r>
          <a:r>
            <a:rPr lang="en-US" altLang="zh-CN" sz="700" b="0" i="0" kern="1200" dirty="0"/>
            <a:t>[0,1]</a:t>
          </a:r>
          <a:r>
            <a:rPr lang="zh-CN" altLang="en-US" sz="700" b="0" i="0" kern="1200" dirty="0"/>
            <a:t>之间。如果所有符合条件的组合的全窗口平均</a:t>
          </a:r>
          <a:r>
            <a:rPr lang="en-US" altLang="zh-CN" sz="700" b="0" i="0" kern="1200" dirty="0"/>
            <a:t>IR</a:t>
          </a:r>
          <a:r>
            <a:rPr lang="zh-CN" altLang="en-US" sz="700" b="0" i="0" kern="1200" dirty="0"/>
            <a:t>都相同（全局标准差为</a:t>
          </a:r>
          <a:r>
            <a:rPr lang="en-US" altLang="zh-CN" sz="700" b="0" i="0" kern="1200" dirty="0"/>
            <a:t>0</a:t>
          </a:r>
          <a:r>
            <a:rPr lang="zh-CN" altLang="en-US" sz="700" b="0" i="0" kern="1200" dirty="0"/>
            <a:t>），则使用简单的线性映射</a:t>
          </a:r>
          <a:endParaRPr lang="zh-CN" altLang="en-US" sz="700" kern="1200" dirty="0"/>
        </a:p>
      </dsp:txBody>
      <dsp:txXfrm rot="-5400000">
        <a:off x="1199652" y="3142531"/>
        <a:ext cx="4500862" cy="127925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15695-C3E4-42F8-B114-68B0B72A4BD1}" type="datetimeFigureOut">
              <a:rPr lang="zh-CN" altLang="en-US" smtClean="0"/>
              <a:t>2025/5/30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BBC7B-B95A-44EA-9D57-BD6BC8B889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BBC7B-B95A-44EA-9D57-BD6BC8B889C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简单规则：规模、交易量</a:t>
            </a:r>
            <a:endParaRPr lang="en-US" altLang="zh-CN" dirty="0"/>
          </a:p>
          <a:p>
            <a:r>
              <a:rPr lang="zh-CN" altLang="en-US" dirty="0"/>
              <a:t>加一页附录（第五部分）</a:t>
            </a:r>
          </a:p>
        </p:txBody>
      </p:sp>
      <p:sp>
        <p:nvSpPr>
          <p:cNvPr id="4" name="灯片编号占位符 3"/>
          <p:cNvSpPr>
            <a:spLocks noGrp="1"/>
          </p:cNvSpPr>
          <p:nvPr>
            <p:ph type="sldNum" sz="quarter" idx="5"/>
          </p:nvPr>
        </p:nvSpPr>
        <p:spPr/>
        <p:txBody>
          <a:bodyPr/>
          <a:lstStyle/>
          <a:p>
            <a:fld id="{FB4BBC7B-B95A-44EA-9D57-BD6BC8B889C6}" type="slidenum">
              <a:rPr lang="zh-CN" altLang="en-US" smtClean="0"/>
              <a:t>2</a:t>
            </a:fld>
            <a:endParaRPr lang="zh-CN" altLang="en-US"/>
          </a:p>
        </p:txBody>
      </p:sp>
    </p:spTree>
    <p:extLst>
      <p:ext uri="{BB962C8B-B14F-4D97-AF65-F5344CB8AC3E}">
        <p14:creationId xmlns:p14="http://schemas.microsoft.com/office/powerpoint/2010/main" val="411498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05D29-1064-59A0-08E8-0BAE2A492D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2B0EA8-E82A-CE10-CEF9-22CB660598C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DA192F-E745-A265-3DC9-A90E8A2086F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D279281-007B-9A91-B735-2F228070875A}"/>
              </a:ext>
            </a:extLst>
          </p:cNvPr>
          <p:cNvSpPr>
            <a:spLocks noGrp="1"/>
          </p:cNvSpPr>
          <p:nvPr>
            <p:ph type="sldNum" sz="quarter" idx="5"/>
          </p:nvPr>
        </p:nvSpPr>
        <p:spPr/>
        <p:txBody>
          <a:bodyPr/>
          <a:lstStyle/>
          <a:p>
            <a:fld id="{FB4BBC7B-B95A-44EA-9D57-BD6BC8B889C6}" type="slidenum">
              <a:rPr lang="zh-CN" altLang="en-US" smtClean="0"/>
              <a:t>21</a:t>
            </a:fld>
            <a:endParaRPr lang="zh-CN" altLang="en-US"/>
          </a:p>
        </p:txBody>
      </p:sp>
    </p:spTree>
    <p:extLst>
      <p:ext uri="{BB962C8B-B14F-4D97-AF65-F5344CB8AC3E}">
        <p14:creationId xmlns:p14="http://schemas.microsoft.com/office/powerpoint/2010/main" val="345886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BBC7B-B95A-44EA-9D57-BD6BC8B889C6}" type="slidenum">
              <a:rPr lang="zh-CN" altLang="en-US" smtClean="0"/>
              <a:t>27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BBC7B-B95A-44EA-9D57-BD6BC8B889C6}" type="slidenum">
              <a:rPr lang="zh-CN" altLang="en-US" smtClean="0"/>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bg>
      <p:bgPr>
        <a:solidFill>
          <a:schemeClr val="bg1">
            <a:lumMod val="95000"/>
          </a:schemeClr>
        </a:solidFill>
        <a:effectLst/>
      </p:bgPr>
    </p:bg>
    <p:spTree>
      <p:nvGrpSpPr>
        <p:cNvPr id="1" name=""/>
        <p:cNvGrpSpPr/>
        <p:nvPr/>
      </p:nvGrpSpPr>
      <p:grpSpPr>
        <a:xfrm>
          <a:off x="0" y="0"/>
          <a:ext cx="0" cy="0"/>
          <a:chOff x="0" y="0"/>
          <a:chExt cx="0" cy="0"/>
        </a:xfrm>
      </p:grpSpPr>
      <p:cxnSp>
        <p:nvCxnSpPr>
          <p:cNvPr id="18" name="直接连接符 44"/>
          <p:cNvCxnSpPr>
            <a:cxnSpLocks noChangeShapeType="1"/>
          </p:cNvCxnSpPr>
          <p:nvPr userDrawn="1"/>
        </p:nvCxnSpPr>
        <p:spPr bwMode="auto">
          <a:xfrm>
            <a:off x="223838" y="5428011"/>
            <a:ext cx="8075735" cy="0"/>
          </a:xfrm>
          <a:prstGeom prst="line">
            <a:avLst/>
          </a:prstGeom>
          <a:noFill/>
          <a:ln w="9525" cmpd="sng">
            <a:solidFill>
              <a:srgbClr val="504B4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图片 2"/>
          <p:cNvPicPr>
            <a:picLocks noChangeAspect="1" noChangeArrowheads="1"/>
          </p:cNvPicPr>
          <p:nvPr userDrawn="1"/>
        </p:nvPicPr>
        <p:blipFill>
          <a:blip r:embed="rId2"/>
          <a:srcRect/>
          <a:stretch>
            <a:fillRect/>
          </a:stretch>
        </p:blipFill>
        <p:spPr bwMode="auto">
          <a:xfrm>
            <a:off x="3935761" y="0"/>
            <a:ext cx="8256240" cy="542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45"/>
          <p:cNvSpPr>
            <a:spLocks noChangeArrowheads="1"/>
          </p:cNvSpPr>
          <p:nvPr userDrawn="1"/>
        </p:nvSpPr>
        <p:spPr bwMode="auto">
          <a:xfrm>
            <a:off x="131848" y="6348912"/>
            <a:ext cx="781050" cy="303898"/>
          </a:xfrm>
          <a:prstGeom prst="rect">
            <a:avLst/>
          </a:prstGeom>
          <a:solidFill>
            <a:srgbClr val="BE020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矩形 53"/>
          <p:cNvSpPr>
            <a:spLocks noChangeArrowheads="1"/>
          </p:cNvSpPr>
          <p:nvPr userDrawn="1"/>
        </p:nvSpPr>
        <p:spPr bwMode="auto">
          <a:xfrm>
            <a:off x="935521" y="6348912"/>
            <a:ext cx="1626394" cy="303898"/>
          </a:xfrm>
          <a:prstGeom prst="rect">
            <a:avLst/>
          </a:prstGeom>
          <a:solidFill>
            <a:srgbClr val="504B4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TextBox 17"/>
          <p:cNvSpPr txBox="1">
            <a:spLocks noChangeArrowheads="1"/>
          </p:cNvSpPr>
          <p:nvPr userDrawn="1"/>
        </p:nvSpPr>
        <p:spPr bwMode="auto">
          <a:xfrm>
            <a:off x="223838" y="6237312"/>
            <a:ext cx="6545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600" dirty="0">
                <a:solidFill>
                  <a:srgbClr val="F8F8F8"/>
                </a:solidFill>
                <a:latin typeface="楷体" panose="02010609060101010101" pitchFamily="49" charset="-122"/>
                <a:ea typeface="楷体" panose="02010609060101010101" pitchFamily="49" charset="-122"/>
              </a:rPr>
              <a:t>时间</a:t>
            </a:r>
            <a:endParaRPr lang="en-US" sz="1600" dirty="0">
              <a:solidFill>
                <a:srgbClr val="F8F8F8"/>
              </a:solidFill>
              <a:latin typeface="楷体" panose="02010609060101010101" pitchFamily="49" charset="-122"/>
              <a:ea typeface="楷体" panose="02010609060101010101" pitchFamily="49" charset="-122"/>
            </a:endParaRPr>
          </a:p>
        </p:txBody>
      </p:sp>
      <p:pic>
        <p:nvPicPr>
          <p:cNvPr id="29" name="图片 28"/>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96257" y="6237312"/>
            <a:ext cx="2575652" cy="607465"/>
          </a:xfrm>
          <a:prstGeom prst="rect">
            <a:avLst/>
          </a:prstGeom>
        </p:spPr>
      </p:pic>
      <p:sp>
        <p:nvSpPr>
          <p:cNvPr id="33" name="标题 1"/>
          <p:cNvSpPr>
            <a:spLocks noGrp="1"/>
          </p:cNvSpPr>
          <p:nvPr>
            <p:ph type="title" hasCustomPrompt="1"/>
          </p:nvPr>
        </p:nvSpPr>
        <p:spPr>
          <a:xfrm>
            <a:off x="223838" y="4581158"/>
            <a:ext cx="6592242" cy="809881"/>
          </a:xfrm>
        </p:spPr>
        <p:txBody>
          <a:bodyPr/>
          <a:lstStyle>
            <a:lvl1pPr>
              <a:defRPr sz="3600" b="1">
                <a:solidFill>
                  <a:srgbClr val="1C1C1B"/>
                </a:solidFill>
                <a:latin typeface="楷体" panose="02010609060101010101" pitchFamily="49" charset="-122"/>
                <a:ea typeface="楷体" panose="02010609060101010101" pitchFamily="49" charset="-122"/>
              </a:defRPr>
            </a:lvl1pPr>
          </a:lstStyle>
          <a:p>
            <a:r>
              <a:rPr lang="zh-CN" altLang="en-US" dirty="0"/>
              <a:t>单击此处编辑标题</a:t>
            </a:r>
          </a:p>
        </p:txBody>
      </p:sp>
      <p:sp>
        <p:nvSpPr>
          <p:cNvPr id="36" name="内容占位符 2"/>
          <p:cNvSpPr>
            <a:spLocks noGrp="1"/>
          </p:cNvSpPr>
          <p:nvPr>
            <p:ph sz="half" idx="1" hasCustomPrompt="1"/>
          </p:nvPr>
        </p:nvSpPr>
        <p:spPr>
          <a:xfrm>
            <a:off x="7248128" y="5623090"/>
            <a:ext cx="4848622" cy="310946"/>
          </a:xfrm>
        </p:spPr>
        <p:txBody>
          <a:bodyPr/>
          <a:lstStyle>
            <a:lvl1pPr marL="0" indent="0">
              <a:buFontTx/>
              <a:buNone/>
              <a:defRPr sz="1600">
                <a:latin typeface="楷体" panose="02010609060101010101" pitchFamily="49" charset="-122"/>
                <a:ea typeface="楷体" panose="02010609060101010101" pitchFamily="49" charset="-122"/>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p:txBody>
      </p:sp>
      <p:sp>
        <p:nvSpPr>
          <p:cNvPr id="37" name="内容占位符 2"/>
          <p:cNvSpPr>
            <a:spLocks noGrp="1"/>
          </p:cNvSpPr>
          <p:nvPr>
            <p:ph sz="half" idx="10" hasCustomPrompt="1"/>
          </p:nvPr>
        </p:nvSpPr>
        <p:spPr>
          <a:xfrm>
            <a:off x="952883" y="6347420"/>
            <a:ext cx="1628082" cy="303898"/>
          </a:xfrm>
        </p:spPr>
        <p:txBody>
          <a:bodyPr>
            <a:normAutofit/>
          </a:bodyPr>
          <a:lstStyle>
            <a:lvl1pPr marL="0" indent="0" algn="ctr">
              <a:buFontTx/>
              <a:buNone/>
              <a:defRPr sz="1400">
                <a:solidFill>
                  <a:schemeClr val="bg1"/>
                </a:solidFill>
                <a:latin typeface="楷体" panose="02010609060101010101" pitchFamily="49" charset="-122"/>
                <a:ea typeface="楷体" panose="02010609060101010101" pitchFamily="49" charset="-122"/>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a:t>
            </a:r>
          </a:p>
        </p:txBody>
      </p:sp>
      <p:pic>
        <p:nvPicPr>
          <p:cNvPr id="3" name="图片 2" descr="文本&#10;&#10;AI 生成的内容可能不正确。">
            <a:extLst>
              <a:ext uri="{FF2B5EF4-FFF2-40B4-BE49-F238E27FC236}">
                <a16:creationId xmlns:a16="http://schemas.microsoft.com/office/drawing/2014/main" id="{B951EC32-AF76-31A2-6939-B5C71776D77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1002" y="218366"/>
            <a:ext cx="2492237" cy="3292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5"/>
          <p:cNvSpPr>
            <a:spLocks noGrp="1"/>
          </p:cNvSpPr>
          <p:nvPr>
            <p:ph sz="quarter" idx="4" hasCustomPrompt="1"/>
          </p:nvPr>
        </p:nvSpPr>
        <p:spPr>
          <a:xfrm>
            <a:off x="3437245" y="3645024"/>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rgbClr val="1C1C1B"/>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rgbClr val="1C1C1B"/>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0" name="内容占位符 5"/>
          <p:cNvSpPr>
            <a:spLocks noGrp="1"/>
          </p:cNvSpPr>
          <p:nvPr>
            <p:ph sz="quarter" idx="13" hasCustomPrompt="1"/>
          </p:nvPr>
        </p:nvSpPr>
        <p:spPr>
          <a:xfrm>
            <a:off x="3437245" y="1124564"/>
            <a:ext cx="3996000" cy="2481138"/>
          </a:xfrm>
        </p:spPr>
        <p:txBody>
          <a:bodyPr/>
          <a:lstStyle>
            <a:lvl1pPr marL="228600" indent="-228600">
              <a:lnSpc>
                <a:spcPct val="150000"/>
              </a:lnSpc>
              <a:buClr>
                <a:srgbClr val="D20A10"/>
              </a:buClr>
              <a:buFont typeface="宋体" panose="02010600030101010101" pitchFamily="2" charset="-122"/>
              <a:buChar char="◥"/>
              <a:defRPr sz="1200">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4" name="内容占位符 5"/>
          <p:cNvSpPr>
            <a:spLocks noGrp="1"/>
          </p:cNvSpPr>
          <p:nvPr>
            <p:ph sz="quarter" idx="14" hasCustomPrompt="1"/>
          </p:nvPr>
        </p:nvSpPr>
        <p:spPr>
          <a:xfrm>
            <a:off x="7610804" y="3643186"/>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15" hasCustomPrompt="1"/>
          </p:nvPr>
        </p:nvSpPr>
        <p:spPr>
          <a:xfrm>
            <a:off x="7610804" y="1122726"/>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EF237E41-B953-4D20-6372-BB179BA5F5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2"/>
          <p:cNvSpPr>
            <a:spLocks noGrp="1"/>
          </p:cNvSpPr>
          <p:nvPr>
            <p:ph sz="half" idx="1" hasCustomPrompt="1"/>
          </p:nvPr>
        </p:nvSpPr>
        <p:spPr>
          <a:xfrm>
            <a:off x="609602"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0" name="内容占位符 2"/>
          <p:cNvSpPr>
            <a:spLocks noGrp="1"/>
          </p:cNvSpPr>
          <p:nvPr>
            <p:ph sz="half" idx="20" hasCustomPrompt="1"/>
          </p:nvPr>
        </p:nvSpPr>
        <p:spPr>
          <a:xfrm>
            <a:off x="609602"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2" name="内容占位符 2"/>
          <p:cNvSpPr>
            <a:spLocks noGrp="1"/>
          </p:cNvSpPr>
          <p:nvPr>
            <p:ph sz="half" idx="22" hasCustomPrompt="1"/>
          </p:nvPr>
        </p:nvSpPr>
        <p:spPr>
          <a:xfrm>
            <a:off x="4317209"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4" name="内容占位符 2"/>
          <p:cNvSpPr>
            <a:spLocks noGrp="1"/>
          </p:cNvSpPr>
          <p:nvPr>
            <p:ph sz="half" idx="24" hasCustomPrompt="1"/>
          </p:nvPr>
        </p:nvSpPr>
        <p:spPr>
          <a:xfrm>
            <a:off x="4317209"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6" name="内容占位符 2"/>
          <p:cNvSpPr>
            <a:spLocks noGrp="1"/>
          </p:cNvSpPr>
          <p:nvPr>
            <p:ph sz="half" idx="26" hasCustomPrompt="1"/>
          </p:nvPr>
        </p:nvSpPr>
        <p:spPr>
          <a:xfrm>
            <a:off x="8024818"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8" name="内容占位符 2"/>
          <p:cNvSpPr>
            <a:spLocks noGrp="1"/>
          </p:cNvSpPr>
          <p:nvPr>
            <p:ph sz="half" idx="28" hasCustomPrompt="1"/>
          </p:nvPr>
        </p:nvSpPr>
        <p:spPr>
          <a:xfrm>
            <a:off x="8024818"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sz="half" idx="19" hasCustomPrompt="1"/>
          </p:nvPr>
        </p:nvSpPr>
        <p:spPr>
          <a:xfrm>
            <a:off x="620599" y="1099176"/>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1" name="内容占位符 2"/>
          <p:cNvSpPr>
            <a:spLocks noGrp="1"/>
          </p:cNvSpPr>
          <p:nvPr>
            <p:ph sz="half" idx="34" hasCustomPrompt="1"/>
          </p:nvPr>
        </p:nvSpPr>
        <p:spPr>
          <a:xfrm>
            <a:off x="4328206" y="1099175"/>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3" name="内容占位符 2"/>
          <p:cNvSpPr>
            <a:spLocks noGrp="1"/>
          </p:cNvSpPr>
          <p:nvPr>
            <p:ph sz="half" idx="35" hasCustomPrompt="1"/>
          </p:nvPr>
        </p:nvSpPr>
        <p:spPr>
          <a:xfrm>
            <a:off x="8024818" y="1099174"/>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5" name="内容占位符 2"/>
          <p:cNvSpPr>
            <a:spLocks noGrp="1"/>
          </p:cNvSpPr>
          <p:nvPr>
            <p:ph sz="half" idx="36" hasCustomPrompt="1"/>
          </p:nvPr>
        </p:nvSpPr>
        <p:spPr>
          <a:xfrm>
            <a:off x="609602" y="3713945"/>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7" name="内容占位符 2"/>
          <p:cNvSpPr>
            <a:spLocks noGrp="1"/>
          </p:cNvSpPr>
          <p:nvPr>
            <p:ph sz="half" idx="37" hasCustomPrompt="1"/>
          </p:nvPr>
        </p:nvSpPr>
        <p:spPr>
          <a:xfrm>
            <a:off x="4328206" y="369827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9" name="内容占位符 2"/>
          <p:cNvSpPr>
            <a:spLocks noGrp="1"/>
          </p:cNvSpPr>
          <p:nvPr>
            <p:ph sz="half" idx="38" hasCustomPrompt="1"/>
          </p:nvPr>
        </p:nvSpPr>
        <p:spPr>
          <a:xfrm>
            <a:off x="8046810" y="3698272"/>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97E180A0-2DFD-1281-9818-51A4801947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封底C">
    <p:spTree>
      <p:nvGrpSpPr>
        <p:cNvPr id="1" name=""/>
        <p:cNvGrpSpPr/>
        <p:nvPr/>
      </p:nvGrpSpPr>
      <p:grpSpPr>
        <a:xfrm>
          <a:off x="0" y="0"/>
          <a:ext cx="0" cy="0"/>
          <a:chOff x="0" y="0"/>
          <a:chExt cx="0" cy="0"/>
        </a:xfrm>
      </p:grpSpPr>
      <p:pic>
        <p:nvPicPr>
          <p:cNvPr id="3" name="Picture 2" descr="C:\Users\zhoum\Desktop\国联证券VIS系统（更新）\国联证券VIS系统（更新）\D-01PPT底图.png"/>
          <p:cNvPicPr>
            <a:picLocks noChangeAspect="1" noChangeArrowheads="1"/>
          </p:cNvPicPr>
          <p:nvPr userDrawn="1"/>
        </p:nvPicPr>
        <p:blipFill rotWithShape="1">
          <a:blip r:embed="rId2" cstate="print"/>
          <a:srcRect t="22175" b="24656"/>
          <a:stretch>
            <a:fillRect/>
          </a:stretch>
        </p:blipFill>
        <p:spPr bwMode="auto">
          <a:xfrm>
            <a:off x="-1" y="792944"/>
            <a:ext cx="12192001" cy="484334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58102" y="6165304"/>
            <a:ext cx="2133898" cy="543001"/>
          </a:xfrm>
          <a:prstGeom prst="rect">
            <a:avLst/>
          </a:prstGeom>
        </p:spPr>
      </p:pic>
      <p:sp>
        <p:nvSpPr>
          <p:cNvPr id="6" name="TextBox 10"/>
          <p:cNvSpPr txBox="1"/>
          <p:nvPr userDrawn="1"/>
        </p:nvSpPr>
        <p:spPr>
          <a:xfrm>
            <a:off x="71500" y="1773854"/>
            <a:ext cx="5625625" cy="707886"/>
          </a:xfrm>
          <a:prstGeom prst="rect">
            <a:avLst/>
          </a:prstGeom>
          <a:noFill/>
        </p:spPr>
        <p:txBody>
          <a:bodyPr wrap="square" rtlCol="0">
            <a:spAutoFit/>
          </a:bodyPr>
          <a:lstStyle/>
          <a:p>
            <a:pPr algn="ctr"/>
            <a:r>
              <a:rPr lang="zh-CN" altLang="en-US" sz="4000" b="1" dirty="0">
                <a:solidFill>
                  <a:schemeClr val="bg1"/>
                </a:solidFill>
                <a:latin typeface="楷体" panose="02010609060101010101" pitchFamily="49" charset="-122"/>
                <a:ea typeface="楷体" panose="02010609060101010101" pitchFamily="49" charset="-122"/>
                <a:sym typeface="黑体" panose="02010609060101010101" charset="-122"/>
              </a:rPr>
              <a:t>致谢！</a:t>
            </a:r>
            <a:endParaRPr lang="en-US" altLang="zh-CN" sz="4000" b="1" dirty="0">
              <a:solidFill>
                <a:schemeClr val="bg1"/>
              </a:solidFill>
              <a:latin typeface="楷体" panose="02010609060101010101" pitchFamily="49" charset="-122"/>
              <a:ea typeface="楷体" panose="02010609060101010101" pitchFamily="49" charset="-122"/>
              <a:sym typeface="黑体" panose="02010609060101010101" charset="-122"/>
            </a:endParaRPr>
          </a:p>
        </p:txBody>
      </p:sp>
      <p:pic>
        <p:nvPicPr>
          <p:cNvPr id="7" name="图片 6"/>
          <p:cNvPicPr>
            <a:picLocks noChangeAspect="1"/>
          </p:cNvPicPr>
          <p:nvPr userDrawn="1"/>
        </p:nvPicPr>
        <p:blipFill>
          <a:blip r:embed="rId4"/>
          <a:stretch>
            <a:fillRect/>
          </a:stretch>
        </p:blipFill>
        <p:spPr>
          <a:xfrm>
            <a:off x="-1" y="0"/>
            <a:ext cx="2816860" cy="40830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a:spLocks noChangeArrowheads="1"/>
          </p:cNvSpPr>
          <p:nvPr userDrawn="1"/>
        </p:nvSpPr>
        <p:spPr bwMode="auto">
          <a:xfrm>
            <a:off x="4905043" y="1143067"/>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9" name="矩形 8"/>
          <p:cNvSpPr>
            <a:spLocks noChangeArrowheads="1"/>
          </p:cNvSpPr>
          <p:nvPr userDrawn="1"/>
        </p:nvSpPr>
        <p:spPr bwMode="auto">
          <a:xfrm>
            <a:off x="3392155" y="1143067"/>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Times New Roman" panose="02020603050405020304"/>
              <a:ea typeface="华文楷体" panose="02010600040101010101" charset="-122"/>
            </a:endParaRPr>
          </a:p>
        </p:txBody>
      </p:sp>
      <p:sp>
        <p:nvSpPr>
          <p:cNvPr id="10" name="文本框 30"/>
          <p:cNvSpPr txBox="1">
            <a:spLocks noChangeArrowheads="1"/>
          </p:cNvSpPr>
          <p:nvPr userDrawn="1"/>
        </p:nvSpPr>
        <p:spPr bwMode="auto">
          <a:xfrm>
            <a:off x="3496428" y="1180132"/>
            <a:ext cx="1141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第一部分</a:t>
            </a:r>
          </a:p>
        </p:txBody>
      </p:sp>
      <p:sp>
        <p:nvSpPr>
          <p:cNvPr id="11" name="矩形 10"/>
          <p:cNvSpPr>
            <a:spLocks noChangeArrowheads="1"/>
          </p:cNvSpPr>
          <p:nvPr userDrawn="1"/>
        </p:nvSpPr>
        <p:spPr bwMode="auto">
          <a:xfrm>
            <a:off x="4903455" y="1826303"/>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12" name="矩形 11"/>
          <p:cNvSpPr>
            <a:spLocks noChangeArrowheads="1"/>
          </p:cNvSpPr>
          <p:nvPr userDrawn="1"/>
        </p:nvSpPr>
        <p:spPr bwMode="auto">
          <a:xfrm>
            <a:off x="3388980" y="1826303"/>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13" name="文本框 44"/>
          <p:cNvSpPr txBox="1">
            <a:spLocks noChangeArrowheads="1"/>
          </p:cNvSpPr>
          <p:nvPr userDrawn="1"/>
        </p:nvSpPr>
        <p:spPr bwMode="auto">
          <a:xfrm>
            <a:off x="3490871" y="1874645"/>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第二部分</a:t>
            </a:r>
          </a:p>
        </p:txBody>
      </p:sp>
      <p:sp>
        <p:nvSpPr>
          <p:cNvPr id="14" name="矩形 13"/>
          <p:cNvSpPr>
            <a:spLocks noChangeArrowheads="1"/>
          </p:cNvSpPr>
          <p:nvPr userDrawn="1"/>
        </p:nvSpPr>
        <p:spPr bwMode="auto">
          <a:xfrm>
            <a:off x="4903455" y="2450473"/>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16" name="矩形 15"/>
          <p:cNvSpPr>
            <a:spLocks noChangeArrowheads="1"/>
          </p:cNvSpPr>
          <p:nvPr userDrawn="1"/>
        </p:nvSpPr>
        <p:spPr bwMode="auto">
          <a:xfrm>
            <a:off x="3388980" y="2450473"/>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17" name="文本框 44"/>
          <p:cNvSpPr txBox="1">
            <a:spLocks noChangeArrowheads="1"/>
          </p:cNvSpPr>
          <p:nvPr userDrawn="1"/>
        </p:nvSpPr>
        <p:spPr bwMode="auto">
          <a:xfrm>
            <a:off x="3497322" y="2523036"/>
            <a:ext cx="115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第三部分</a:t>
            </a:r>
          </a:p>
        </p:txBody>
      </p:sp>
      <p:sp>
        <p:nvSpPr>
          <p:cNvPr id="18" name="矩形 17"/>
          <p:cNvSpPr>
            <a:spLocks noChangeArrowheads="1"/>
          </p:cNvSpPr>
          <p:nvPr userDrawn="1"/>
        </p:nvSpPr>
        <p:spPr bwMode="auto">
          <a:xfrm>
            <a:off x="4903455" y="3104176"/>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20" name="矩形 19"/>
          <p:cNvSpPr>
            <a:spLocks noChangeArrowheads="1"/>
          </p:cNvSpPr>
          <p:nvPr userDrawn="1"/>
        </p:nvSpPr>
        <p:spPr bwMode="auto">
          <a:xfrm>
            <a:off x="3388980" y="3104176"/>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21" name="文本框 20"/>
          <p:cNvSpPr txBox="1">
            <a:spLocks noChangeArrowheads="1"/>
          </p:cNvSpPr>
          <p:nvPr userDrawn="1"/>
        </p:nvSpPr>
        <p:spPr bwMode="auto">
          <a:xfrm>
            <a:off x="3490870" y="3153656"/>
            <a:ext cx="118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第四部分</a:t>
            </a:r>
          </a:p>
        </p:txBody>
      </p:sp>
      <p:grpSp>
        <p:nvGrpSpPr>
          <p:cNvPr id="23" name="组合 22"/>
          <p:cNvGrpSpPr/>
          <p:nvPr userDrawn="1"/>
        </p:nvGrpSpPr>
        <p:grpSpPr>
          <a:xfrm>
            <a:off x="1566188" y="1076427"/>
            <a:ext cx="1358492" cy="2516699"/>
            <a:chOff x="10338679" y="406915"/>
            <a:chExt cx="1573224" cy="2652843"/>
          </a:xfrm>
        </p:grpSpPr>
        <p:sp>
          <p:nvSpPr>
            <p:cNvPr id="24" name="MH_Others_1"/>
            <p:cNvSpPr/>
            <p:nvPr>
              <p:custDataLst>
                <p:tags r:id="rId1"/>
              </p:custDataLst>
            </p:nvPr>
          </p:nvSpPr>
          <p:spPr>
            <a:xfrm>
              <a:off x="10338679" y="406915"/>
              <a:ext cx="1573224" cy="1739958"/>
            </a:xfrm>
            <a:prstGeom prst="rect">
              <a:avLst/>
            </a:prstGeom>
            <a:solidFill>
              <a:srgbClr val="D20A10"/>
            </a:solidFill>
            <a:ln w="12700" cap="flat" cmpd="sng" algn="ctr">
              <a:solidFill>
                <a:srgbClr val="D20A10">
                  <a:lumMod val="75000"/>
                </a:srgbClr>
              </a:solidFill>
              <a:prstDash val="solid"/>
              <a:miter lim="800000"/>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7200" b="0" i="0" u="none" strike="noStrike" kern="0" cap="none" spc="0" normalizeH="0" baseline="0" noProof="0" dirty="0">
                  <a:ln>
                    <a:noFill/>
                  </a:ln>
                  <a:solidFill>
                    <a:prstClr val="white"/>
                  </a:solidFill>
                  <a:effectLst/>
                  <a:uLnTx/>
                  <a:uFillTx/>
                  <a:latin typeface="Arial" panose="020B0604020202020204" pitchFamily="34" charset="0"/>
                  <a:ea typeface="楷体" panose="02010609060101010101" pitchFamily="49" charset="-122"/>
                  <a:cs typeface="Arial" panose="020B0604020202020204" pitchFamily="34" charset="0"/>
                </a:rPr>
                <a:t>目</a:t>
              </a:r>
            </a:p>
          </p:txBody>
        </p:sp>
        <p:sp>
          <p:nvSpPr>
            <p:cNvPr id="25" name="MH_Others_2"/>
            <p:cNvSpPr/>
            <p:nvPr>
              <p:custDataLst>
                <p:tags r:id="rId2"/>
              </p:custDataLst>
            </p:nvPr>
          </p:nvSpPr>
          <p:spPr>
            <a:xfrm>
              <a:off x="10801060" y="1946004"/>
              <a:ext cx="1110842" cy="1113754"/>
            </a:xfrm>
            <a:prstGeom prst="rect">
              <a:avLst/>
            </a:prstGeom>
            <a:solidFill>
              <a:srgbClr val="FFFFFF"/>
            </a:solidFill>
            <a:ln w="12700" cap="flat" cmpd="sng" algn="ctr">
              <a:solidFill>
                <a:srgbClr val="D20A10">
                  <a:lumMod val="75000"/>
                </a:srgbClr>
              </a:solidFill>
              <a:prstDash val="solid"/>
              <a:miter lim="800000"/>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a:ln>
                    <a:noFill/>
                  </a:ln>
                  <a:solidFill>
                    <a:srgbClr val="D20A10">
                      <a:lumMod val="75000"/>
                    </a:srgbClr>
                  </a:solidFill>
                  <a:effectLst/>
                  <a:uLnTx/>
                  <a:uFillTx/>
                  <a:latin typeface="Arial" panose="020B0604020202020204" pitchFamily="34" charset="0"/>
                  <a:ea typeface="楷体" panose="02010609060101010101" pitchFamily="49" charset="-122"/>
                  <a:cs typeface="Arial" panose="020B0604020202020204" pitchFamily="34" charset="0"/>
                </a:rPr>
                <a:t>录</a:t>
              </a:r>
            </a:p>
          </p:txBody>
        </p:sp>
      </p:grpSp>
      <p:sp>
        <p:nvSpPr>
          <p:cNvPr id="28" name="文本框 44"/>
          <p:cNvSpPr txBox="1">
            <a:spLocks noChangeArrowheads="1"/>
          </p:cNvSpPr>
          <p:nvPr userDrawn="1"/>
        </p:nvSpPr>
        <p:spPr bwMode="auto">
          <a:xfrm>
            <a:off x="3484138" y="3849869"/>
            <a:ext cx="115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第五部分</a:t>
            </a:r>
          </a:p>
        </p:txBody>
      </p:sp>
      <p:sp>
        <p:nvSpPr>
          <p:cNvPr id="34" name="íšliḓe"/>
          <p:cNvSpPr/>
          <p:nvPr userDrawn="1"/>
        </p:nvSpPr>
        <p:spPr bwMode="auto">
          <a:xfrm>
            <a:off x="1029289" y="4735352"/>
            <a:ext cx="5806429" cy="1854290"/>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5" name="î$ļïḑé"/>
          <p:cNvSpPr/>
          <p:nvPr userDrawn="1"/>
        </p:nvSpPr>
        <p:spPr bwMode="auto">
          <a:xfrm>
            <a:off x="157143" y="5590702"/>
            <a:ext cx="7982863" cy="99894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6" name="iṧ1íďê"/>
          <p:cNvSpPr/>
          <p:nvPr userDrawn="1"/>
        </p:nvSpPr>
        <p:spPr bwMode="auto">
          <a:xfrm>
            <a:off x="573573" y="5018211"/>
            <a:ext cx="408571"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7" name="iṣ1iḓê"/>
          <p:cNvSpPr/>
          <p:nvPr userDrawn="1"/>
        </p:nvSpPr>
        <p:spPr bwMode="auto">
          <a:xfrm>
            <a:off x="1210001" y="5497499"/>
            <a:ext cx="1469285" cy="1068573"/>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8" name="iśḻïḍê"/>
          <p:cNvSpPr/>
          <p:nvPr userDrawn="1"/>
        </p:nvSpPr>
        <p:spPr bwMode="auto">
          <a:xfrm>
            <a:off x="2718573" y="6298928"/>
            <a:ext cx="141428" cy="26714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39" name="íşļiḓè"/>
          <p:cNvSpPr/>
          <p:nvPr userDrawn="1"/>
        </p:nvSpPr>
        <p:spPr bwMode="auto">
          <a:xfrm>
            <a:off x="2820720" y="6369641"/>
            <a:ext cx="424286" cy="196430"/>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40" name="ïś1ïḋé"/>
          <p:cNvSpPr/>
          <p:nvPr userDrawn="1"/>
        </p:nvSpPr>
        <p:spPr bwMode="auto">
          <a:xfrm>
            <a:off x="3127145" y="5858928"/>
            <a:ext cx="369283" cy="707143"/>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1" name="íSľïďê"/>
          <p:cNvSpPr/>
          <p:nvPr userDrawn="1"/>
        </p:nvSpPr>
        <p:spPr bwMode="auto">
          <a:xfrm>
            <a:off x="3543576" y="6338213"/>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42" name="îṩļïdê"/>
          <p:cNvSpPr/>
          <p:nvPr userDrawn="1"/>
        </p:nvSpPr>
        <p:spPr bwMode="auto">
          <a:xfrm>
            <a:off x="3724289" y="6259641"/>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43" name="ïṡlídè"/>
          <p:cNvSpPr/>
          <p:nvPr userDrawn="1"/>
        </p:nvSpPr>
        <p:spPr bwMode="auto">
          <a:xfrm>
            <a:off x="4557147" y="5976783"/>
            <a:ext cx="196428" cy="589289"/>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4" name="iṣḷîḑé"/>
          <p:cNvSpPr/>
          <p:nvPr userDrawn="1"/>
        </p:nvSpPr>
        <p:spPr bwMode="auto">
          <a:xfrm>
            <a:off x="4855717" y="6448213"/>
            <a:ext cx="110000" cy="117859"/>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45" name="ïṧḻîḑé"/>
          <p:cNvSpPr/>
          <p:nvPr userDrawn="1"/>
        </p:nvSpPr>
        <p:spPr bwMode="auto">
          <a:xfrm>
            <a:off x="4895005" y="5191803"/>
            <a:ext cx="1037144" cy="1374268"/>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6" name="î$ľíḓé"/>
          <p:cNvSpPr/>
          <p:nvPr userDrawn="1"/>
        </p:nvSpPr>
        <p:spPr bwMode="auto">
          <a:xfrm>
            <a:off x="5837864" y="5992497"/>
            <a:ext cx="408571" cy="573575"/>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7" name="í$ľiḍê"/>
          <p:cNvSpPr/>
          <p:nvPr userDrawn="1"/>
        </p:nvSpPr>
        <p:spPr bwMode="auto">
          <a:xfrm>
            <a:off x="6537147" y="6008211"/>
            <a:ext cx="487144" cy="557862"/>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8" name="iṡḻîḍè"/>
          <p:cNvSpPr/>
          <p:nvPr userDrawn="1"/>
        </p:nvSpPr>
        <p:spPr bwMode="auto">
          <a:xfrm>
            <a:off x="7063579" y="5709641"/>
            <a:ext cx="1162859" cy="856433"/>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9" name="iṡlîḓé"/>
          <p:cNvSpPr/>
          <p:nvPr userDrawn="1"/>
        </p:nvSpPr>
        <p:spPr bwMode="auto">
          <a:xfrm>
            <a:off x="47143" y="6338213"/>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0" name="îṣľïde"/>
          <p:cNvSpPr/>
          <p:nvPr userDrawn="1"/>
        </p:nvSpPr>
        <p:spPr bwMode="auto">
          <a:xfrm>
            <a:off x="3724289" y="5012800"/>
            <a:ext cx="793569" cy="1553271"/>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1" name="ïṧḻïḍê"/>
          <p:cNvSpPr/>
          <p:nvPr userDrawn="1"/>
        </p:nvSpPr>
        <p:spPr bwMode="auto">
          <a:xfrm>
            <a:off x="6270004" y="6503215"/>
            <a:ext cx="840713" cy="62858"/>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52" name="iSlïḍè"/>
          <p:cNvSpPr/>
          <p:nvPr userDrawn="1"/>
        </p:nvSpPr>
        <p:spPr bwMode="auto">
          <a:xfrm>
            <a:off x="8660772" y="5018211"/>
            <a:ext cx="408571"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3" name="î$ľîḑe"/>
          <p:cNvSpPr/>
          <p:nvPr userDrawn="1"/>
        </p:nvSpPr>
        <p:spPr bwMode="auto">
          <a:xfrm>
            <a:off x="9297200" y="5497499"/>
            <a:ext cx="1469285" cy="1068573"/>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4" name="íšľïḓe"/>
          <p:cNvSpPr/>
          <p:nvPr userDrawn="1"/>
        </p:nvSpPr>
        <p:spPr bwMode="auto">
          <a:xfrm>
            <a:off x="10805772" y="6298928"/>
            <a:ext cx="141428" cy="26714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55" name="íṣlidé"/>
          <p:cNvSpPr/>
          <p:nvPr userDrawn="1"/>
        </p:nvSpPr>
        <p:spPr bwMode="auto">
          <a:xfrm>
            <a:off x="10907918" y="6369641"/>
            <a:ext cx="424286" cy="196430"/>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56" name="iś1iḍe"/>
          <p:cNvSpPr/>
          <p:nvPr userDrawn="1"/>
        </p:nvSpPr>
        <p:spPr bwMode="auto">
          <a:xfrm>
            <a:off x="11214345" y="5858928"/>
            <a:ext cx="369283" cy="707143"/>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7" name="ïṩľíḓé"/>
          <p:cNvSpPr/>
          <p:nvPr userDrawn="1"/>
        </p:nvSpPr>
        <p:spPr bwMode="auto">
          <a:xfrm>
            <a:off x="11630775" y="6338213"/>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8" name="íṧlidê"/>
          <p:cNvSpPr/>
          <p:nvPr userDrawn="1"/>
        </p:nvSpPr>
        <p:spPr bwMode="auto">
          <a:xfrm>
            <a:off x="11811488" y="6259641"/>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59" name="ïṩ1îḍè"/>
          <p:cNvSpPr/>
          <p:nvPr userDrawn="1"/>
        </p:nvSpPr>
        <p:spPr bwMode="auto">
          <a:xfrm>
            <a:off x="8134342" y="6338213"/>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60" name="íṥľîḋè"/>
          <p:cNvSpPr/>
          <p:nvPr userDrawn="1"/>
        </p:nvSpPr>
        <p:spPr bwMode="auto">
          <a:xfrm>
            <a:off x="11259164" y="4452495"/>
            <a:ext cx="793569" cy="2113577"/>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61" name="îšḻîḓe"/>
          <p:cNvSpPr/>
          <p:nvPr userDrawn="1"/>
        </p:nvSpPr>
        <p:spPr bwMode="auto">
          <a:xfrm>
            <a:off x="5078045" y="5230358"/>
            <a:ext cx="7099632" cy="13592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62" name="内容占位符 2"/>
          <p:cNvSpPr>
            <a:spLocks noGrp="1"/>
          </p:cNvSpPr>
          <p:nvPr>
            <p:ph sz="half" idx="1" hasCustomPrompt="1"/>
          </p:nvPr>
        </p:nvSpPr>
        <p:spPr>
          <a:xfrm>
            <a:off x="4916094" y="1241853"/>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3" name="内容占位符 2"/>
          <p:cNvSpPr>
            <a:spLocks noGrp="1"/>
          </p:cNvSpPr>
          <p:nvPr>
            <p:ph sz="half" idx="10" hasCustomPrompt="1"/>
          </p:nvPr>
        </p:nvSpPr>
        <p:spPr>
          <a:xfrm>
            <a:off x="4903455" y="1905102"/>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4" name="内容占位符 2"/>
          <p:cNvSpPr>
            <a:spLocks noGrp="1"/>
          </p:cNvSpPr>
          <p:nvPr>
            <p:ph sz="half" idx="11" hasCustomPrompt="1"/>
          </p:nvPr>
        </p:nvSpPr>
        <p:spPr>
          <a:xfrm>
            <a:off x="4912716" y="2555641"/>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5" name="内容占位符 2"/>
          <p:cNvSpPr>
            <a:spLocks noGrp="1"/>
          </p:cNvSpPr>
          <p:nvPr>
            <p:ph sz="half" idx="12" hasCustomPrompt="1"/>
          </p:nvPr>
        </p:nvSpPr>
        <p:spPr>
          <a:xfrm>
            <a:off x="4912716" y="3190385"/>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2" name="图片 1" descr="文本&#10;&#10;AI 生成的内容可能不正确。">
            <a:extLst>
              <a:ext uri="{FF2B5EF4-FFF2-40B4-BE49-F238E27FC236}">
                <a16:creationId xmlns:a16="http://schemas.microsoft.com/office/drawing/2014/main" id="{AE24E444-A435-C855-10B4-5413D54F7E1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grpSp>
        <p:nvGrpSpPr>
          <p:cNvPr id="9" name="ïSlîḋ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nvGrpSpPr>
        <p:grpSpPr>
          <a:xfrm>
            <a:off x="1280633" y="1995850"/>
            <a:ext cx="9485852" cy="3770335"/>
            <a:chOff x="1071716" y="1247323"/>
            <a:chExt cx="10048568" cy="4837661"/>
          </a:xfrm>
          <a:solidFill>
            <a:schemeClr val="bg1">
              <a:lumMod val="75000"/>
              <a:alpha val="50000"/>
            </a:schemeClr>
          </a:solidFill>
        </p:grpSpPr>
        <p:sp>
          <p:nvSpPr>
            <p:cNvPr id="10" name="isḷîdê"/>
            <p:cNvSpPr/>
            <p:nvPr/>
          </p:nvSpPr>
          <p:spPr>
            <a:xfrm>
              <a:off x="1071716" y="1560254"/>
              <a:ext cx="2892665" cy="2241492"/>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 name="íṥ1iḓé"/>
            <p:cNvSpPr/>
            <p:nvPr/>
          </p:nvSpPr>
          <p:spPr>
            <a:xfrm>
              <a:off x="2659645" y="1473576"/>
              <a:ext cx="486286" cy="17532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 name="îsľîďé"/>
            <p:cNvSpPr/>
            <p:nvPr/>
          </p:nvSpPr>
          <p:spPr>
            <a:xfrm>
              <a:off x="3184375" y="1615331"/>
              <a:ext cx="84303" cy="41888"/>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 name="íṩľïḓè"/>
            <p:cNvSpPr/>
            <p:nvPr/>
          </p:nvSpPr>
          <p:spPr>
            <a:xfrm>
              <a:off x="3215588" y="1484505"/>
              <a:ext cx="150776" cy="76940"/>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 name="ï$ľîḋè"/>
            <p:cNvSpPr/>
            <p:nvPr/>
          </p:nvSpPr>
          <p:spPr>
            <a:xfrm>
              <a:off x="3377772" y="1484037"/>
              <a:ext cx="117289" cy="51262"/>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 name="íSḻiḋé"/>
            <p:cNvSpPr/>
            <p:nvPr/>
          </p:nvSpPr>
          <p:spPr>
            <a:xfrm>
              <a:off x="3537340" y="1418200"/>
              <a:ext cx="289161" cy="66258"/>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6" name="îsḻîḍè"/>
            <p:cNvSpPr/>
            <p:nvPr/>
          </p:nvSpPr>
          <p:spPr>
            <a:xfrm>
              <a:off x="3672980" y="1247323"/>
              <a:ext cx="662519" cy="187834"/>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7" name="iṩļïde"/>
            <p:cNvSpPr/>
            <p:nvPr/>
          </p:nvSpPr>
          <p:spPr>
            <a:xfrm>
              <a:off x="4072085" y="1252852"/>
              <a:ext cx="1290276" cy="661440"/>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8" name="ïśḻídé"/>
            <p:cNvSpPr/>
            <p:nvPr/>
          </p:nvSpPr>
          <p:spPr>
            <a:xfrm>
              <a:off x="3479660" y="1494826"/>
              <a:ext cx="530890" cy="368947"/>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grpFill/>
            <a:ln w="25400" cap="flat">
              <a:noFill/>
              <a:prstDash val="solid"/>
              <a:miter lim="400000"/>
            </a:ln>
            <a:effec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9" name="ísľíḑê"/>
            <p:cNvSpPr/>
            <p:nvPr/>
          </p:nvSpPr>
          <p:spPr>
            <a:xfrm>
              <a:off x="3367978" y="1754955"/>
              <a:ext cx="134323" cy="63225"/>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0" name="íŝlîďé"/>
            <p:cNvSpPr/>
            <p:nvPr/>
          </p:nvSpPr>
          <p:spPr>
            <a:xfrm>
              <a:off x="3798219" y="2232769"/>
              <a:ext cx="191559" cy="152338"/>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1" name="îṥḷïḓé"/>
            <p:cNvSpPr/>
            <p:nvPr/>
          </p:nvSpPr>
          <p:spPr>
            <a:xfrm>
              <a:off x="3443720" y="2870076"/>
              <a:ext cx="43114" cy="31522"/>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2" name="îŝ1iḓè"/>
            <p:cNvSpPr/>
            <p:nvPr/>
          </p:nvSpPr>
          <p:spPr>
            <a:xfrm>
              <a:off x="2721842" y="3238975"/>
              <a:ext cx="336007" cy="120179"/>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3" name="ïs1íḑe"/>
            <p:cNvSpPr/>
            <p:nvPr/>
          </p:nvSpPr>
          <p:spPr>
            <a:xfrm>
              <a:off x="3014633" y="3360630"/>
              <a:ext cx="222454" cy="69578"/>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4" name="îşḻiḑe"/>
            <p:cNvSpPr/>
            <p:nvPr/>
          </p:nvSpPr>
          <p:spPr>
            <a:xfrm>
              <a:off x="2895033" y="3401778"/>
              <a:ext cx="72795" cy="30633"/>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5" name="iṡļidé"/>
            <p:cNvSpPr/>
            <p:nvPr/>
          </p:nvSpPr>
          <p:spPr>
            <a:xfrm>
              <a:off x="3271035" y="3400703"/>
              <a:ext cx="56091" cy="29497"/>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6" name="iṥļïdé"/>
            <p:cNvSpPr/>
            <p:nvPr/>
          </p:nvSpPr>
          <p:spPr>
            <a:xfrm>
              <a:off x="3099915" y="3243765"/>
              <a:ext cx="48677" cy="29627"/>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7" name="íşľiḓè"/>
            <p:cNvSpPr/>
            <p:nvPr/>
          </p:nvSpPr>
          <p:spPr>
            <a:xfrm>
              <a:off x="3040202" y="3273501"/>
              <a:ext cx="39982" cy="19197"/>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8" name="îśľïḑé"/>
            <p:cNvSpPr/>
            <p:nvPr/>
          </p:nvSpPr>
          <p:spPr>
            <a:xfrm>
              <a:off x="2935381" y="3141153"/>
              <a:ext cx="28333" cy="52676"/>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9" name="ïS1idê"/>
            <p:cNvSpPr/>
            <p:nvPr/>
          </p:nvSpPr>
          <p:spPr>
            <a:xfrm>
              <a:off x="2937717" y="3092070"/>
              <a:ext cx="33856" cy="34429"/>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0" name="ïṩḻîḓè"/>
            <p:cNvSpPr/>
            <p:nvPr/>
          </p:nvSpPr>
          <p:spPr>
            <a:xfrm>
              <a:off x="2983567" y="3093648"/>
              <a:ext cx="25228" cy="36298"/>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1" name="iṥļídè"/>
            <p:cNvSpPr/>
            <p:nvPr/>
          </p:nvSpPr>
          <p:spPr>
            <a:xfrm>
              <a:off x="2959952" y="3134535"/>
              <a:ext cx="28911" cy="16360"/>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2" name="ïSḻídé"/>
            <p:cNvSpPr/>
            <p:nvPr/>
          </p:nvSpPr>
          <p:spPr>
            <a:xfrm>
              <a:off x="3029817" y="3184357"/>
              <a:ext cx="16360" cy="24826"/>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3" name="îṩ1íḓe"/>
            <p:cNvSpPr/>
            <p:nvPr/>
          </p:nvSpPr>
          <p:spPr>
            <a:xfrm>
              <a:off x="3034154" y="3223970"/>
              <a:ext cx="25012" cy="16370"/>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4" name="ï$ḷide"/>
            <p:cNvSpPr/>
            <p:nvPr/>
          </p:nvSpPr>
          <p:spPr>
            <a:xfrm>
              <a:off x="2785378" y="3359199"/>
              <a:ext cx="31691" cy="21151"/>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5" name="îšľîďé"/>
            <p:cNvSpPr/>
            <p:nvPr/>
          </p:nvSpPr>
          <p:spPr>
            <a:xfrm>
              <a:off x="3344267" y="3394292"/>
              <a:ext cx="33620" cy="20352"/>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6" name="îŝliďe"/>
            <p:cNvSpPr/>
            <p:nvPr/>
          </p:nvSpPr>
          <p:spPr>
            <a:xfrm>
              <a:off x="3331641" y="3425859"/>
              <a:ext cx="28455" cy="19036"/>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7" name="ïSlidé"/>
            <p:cNvSpPr/>
            <p:nvPr/>
          </p:nvSpPr>
          <p:spPr>
            <a:xfrm>
              <a:off x="3393321" y="3447981"/>
              <a:ext cx="35832" cy="22889"/>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8" name="îṩḻíḑé"/>
            <p:cNvSpPr/>
            <p:nvPr/>
          </p:nvSpPr>
          <p:spPr>
            <a:xfrm>
              <a:off x="3434240" y="3430336"/>
              <a:ext cx="22284" cy="23522"/>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9" name="ïśḷîḓé"/>
            <p:cNvSpPr/>
            <p:nvPr/>
          </p:nvSpPr>
          <p:spPr>
            <a:xfrm>
              <a:off x="3386807" y="3401248"/>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0" name="î$ľîďe"/>
            <p:cNvSpPr/>
            <p:nvPr/>
          </p:nvSpPr>
          <p:spPr>
            <a:xfrm>
              <a:off x="3471329" y="3432447"/>
              <a:ext cx="25215" cy="23805"/>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1" name="ïs1íḓè"/>
            <p:cNvSpPr/>
            <p:nvPr/>
          </p:nvSpPr>
          <p:spPr>
            <a:xfrm>
              <a:off x="3444546" y="3470941"/>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2" name="íṥļïḑé"/>
            <p:cNvSpPr/>
            <p:nvPr/>
          </p:nvSpPr>
          <p:spPr>
            <a:xfrm>
              <a:off x="3474836" y="3472701"/>
              <a:ext cx="20827" cy="33622"/>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3" name="ïṧ1iḍé"/>
            <p:cNvSpPr/>
            <p:nvPr/>
          </p:nvSpPr>
          <p:spPr>
            <a:xfrm>
              <a:off x="3486460" y="3511833"/>
              <a:ext cx="18556" cy="17467"/>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4" name="iSlîďé"/>
            <p:cNvSpPr/>
            <p:nvPr/>
          </p:nvSpPr>
          <p:spPr>
            <a:xfrm>
              <a:off x="3201743" y="3611230"/>
              <a:ext cx="24821" cy="34310"/>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5" name="ïşḻîḍé"/>
            <p:cNvSpPr/>
            <p:nvPr/>
          </p:nvSpPr>
          <p:spPr>
            <a:xfrm>
              <a:off x="3163762" y="3609243"/>
              <a:ext cx="17550" cy="29518"/>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6" name="ïś1iḋê"/>
            <p:cNvSpPr/>
            <p:nvPr/>
          </p:nvSpPr>
          <p:spPr>
            <a:xfrm>
              <a:off x="3499270" y="3543405"/>
              <a:ext cx="20061" cy="18682"/>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7" name="îśḷíde"/>
            <p:cNvSpPr/>
            <p:nvPr/>
          </p:nvSpPr>
          <p:spPr>
            <a:xfrm>
              <a:off x="3477190" y="3573359"/>
              <a:ext cx="16360" cy="23674"/>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8" name="išļiḓê"/>
            <p:cNvSpPr/>
            <p:nvPr/>
          </p:nvSpPr>
          <p:spPr>
            <a:xfrm>
              <a:off x="3463227" y="3603633"/>
              <a:ext cx="16360" cy="18373"/>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9" name="íṩḷîḍê"/>
            <p:cNvSpPr/>
            <p:nvPr/>
          </p:nvSpPr>
          <p:spPr>
            <a:xfrm>
              <a:off x="3443086" y="3638761"/>
              <a:ext cx="16360" cy="22038"/>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0" name="ï$líḋê"/>
            <p:cNvSpPr/>
            <p:nvPr/>
          </p:nvSpPr>
          <p:spPr>
            <a:xfrm>
              <a:off x="3429659" y="3689387"/>
              <a:ext cx="39165" cy="3852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1" name="íṧlïdè"/>
            <p:cNvSpPr/>
            <p:nvPr/>
          </p:nvSpPr>
          <p:spPr>
            <a:xfrm>
              <a:off x="3541688" y="3591732"/>
              <a:ext cx="25710" cy="21915"/>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2" name="íšļiḓe"/>
            <p:cNvSpPr/>
            <p:nvPr/>
          </p:nvSpPr>
          <p:spPr>
            <a:xfrm>
              <a:off x="3470588" y="3663018"/>
              <a:ext cx="21475" cy="16360"/>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3" name="iṣḻiḑê"/>
            <p:cNvSpPr/>
            <p:nvPr/>
          </p:nvSpPr>
          <p:spPr>
            <a:xfrm>
              <a:off x="1825926" y="2244407"/>
              <a:ext cx="83204" cy="74274"/>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4" name="išliḋê"/>
            <p:cNvSpPr/>
            <p:nvPr/>
          </p:nvSpPr>
          <p:spPr>
            <a:xfrm>
              <a:off x="1823323" y="2056804"/>
              <a:ext cx="44228" cy="48802"/>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5" name="ïSḻíḋe"/>
            <p:cNvSpPr/>
            <p:nvPr/>
          </p:nvSpPr>
          <p:spPr>
            <a:xfrm>
              <a:off x="1819244" y="2000935"/>
              <a:ext cx="28061" cy="42326"/>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6" name="î$1ïdè"/>
            <p:cNvSpPr/>
            <p:nvPr/>
          </p:nvSpPr>
          <p:spPr>
            <a:xfrm>
              <a:off x="1856174" y="2020886"/>
              <a:ext cx="16360" cy="18569"/>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7" name="ïṡḷíḑê"/>
            <p:cNvSpPr/>
            <p:nvPr/>
          </p:nvSpPr>
          <p:spPr>
            <a:xfrm>
              <a:off x="1296107" y="1987859"/>
              <a:ext cx="91303" cy="4293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8" name="íṩḷîḓé"/>
            <p:cNvSpPr/>
            <p:nvPr/>
          </p:nvSpPr>
          <p:spPr>
            <a:xfrm>
              <a:off x="2777576" y="3634434"/>
              <a:ext cx="1575803" cy="2366543"/>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9" name="ïŝļíḋè"/>
            <p:cNvSpPr/>
            <p:nvPr/>
          </p:nvSpPr>
          <p:spPr>
            <a:xfrm>
              <a:off x="3559421" y="5995142"/>
              <a:ext cx="176422" cy="89842"/>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0" name="îṡļiḓe"/>
            <p:cNvSpPr/>
            <p:nvPr/>
          </p:nvSpPr>
          <p:spPr>
            <a:xfrm>
              <a:off x="3768642" y="5937250"/>
              <a:ext cx="110098" cy="46701"/>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1" name="í$ḷíḍé"/>
            <p:cNvSpPr/>
            <p:nvPr/>
          </p:nvSpPr>
          <p:spPr>
            <a:xfrm>
              <a:off x="4951705" y="2729160"/>
              <a:ext cx="2278812" cy="2612773"/>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2" name="i$ļîḋe"/>
            <p:cNvSpPr/>
            <p:nvPr/>
          </p:nvSpPr>
          <p:spPr>
            <a:xfrm>
              <a:off x="7392962" y="4263491"/>
              <a:ext cx="22472" cy="2732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3" name="iŝlíḑé"/>
            <p:cNvSpPr/>
            <p:nvPr/>
          </p:nvSpPr>
          <p:spPr>
            <a:xfrm>
              <a:off x="6950702" y="4538501"/>
              <a:ext cx="248466" cy="475742"/>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4" name="iṡľiḍé"/>
            <p:cNvSpPr/>
            <p:nvPr/>
          </p:nvSpPr>
          <p:spPr>
            <a:xfrm>
              <a:off x="7015877" y="4582107"/>
              <a:ext cx="16360" cy="2566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5" name="íṡḻîḋé"/>
            <p:cNvSpPr/>
            <p:nvPr/>
          </p:nvSpPr>
          <p:spPr>
            <a:xfrm>
              <a:off x="6990181" y="4542570"/>
              <a:ext cx="21071" cy="20646"/>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6" name="îṣļîďè"/>
            <p:cNvSpPr/>
            <p:nvPr/>
          </p:nvSpPr>
          <p:spPr>
            <a:xfrm>
              <a:off x="6964606" y="4555580"/>
              <a:ext cx="20339" cy="16639"/>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7" name="iš1iḍé"/>
            <p:cNvSpPr/>
            <p:nvPr/>
          </p:nvSpPr>
          <p:spPr>
            <a:xfrm>
              <a:off x="6946134" y="4515244"/>
              <a:ext cx="16360" cy="24039"/>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8" name="i$ľîdé"/>
            <p:cNvSpPr/>
            <p:nvPr/>
          </p:nvSpPr>
          <p:spPr>
            <a:xfrm>
              <a:off x="7355849" y="4831107"/>
              <a:ext cx="26760" cy="35791"/>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9" name="iśḷïdè"/>
            <p:cNvSpPr/>
            <p:nvPr/>
          </p:nvSpPr>
          <p:spPr>
            <a:xfrm>
              <a:off x="7418815" y="4803555"/>
              <a:ext cx="16360" cy="23507"/>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0" name="îsḷide"/>
            <p:cNvSpPr/>
            <p:nvPr/>
          </p:nvSpPr>
          <p:spPr>
            <a:xfrm>
              <a:off x="5322768" y="4656828"/>
              <a:ext cx="31865" cy="30264"/>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1" name="îṥ1ïďé"/>
            <p:cNvSpPr/>
            <p:nvPr/>
          </p:nvSpPr>
          <p:spPr>
            <a:xfrm>
              <a:off x="5724659" y="4042992"/>
              <a:ext cx="23245" cy="213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2" name="íṥḷïḋé"/>
            <p:cNvSpPr/>
            <p:nvPr/>
          </p:nvSpPr>
          <p:spPr>
            <a:xfrm>
              <a:off x="5797850" y="3949493"/>
              <a:ext cx="20701" cy="16360"/>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3" name="îşḻïde"/>
            <p:cNvSpPr/>
            <p:nvPr/>
          </p:nvSpPr>
          <p:spPr>
            <a:xfrm>
              <a:off x="5771093" y="4007307"/>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4" name="išlíḍê"/>
            <p:cNvSpPr/>
            <p:nvPr/>
          </p:nvSpPr>
          <p:spPr>
            <a:xfrm>
              <a:off x="4744799" y="3515700"/>
              <a:ext cx="23569" cy="20839"/>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5" name="ïšļiďê"/>
            <p:cNvSpPr/>
            <p:nvPr/>
          </p:nvSpPr>
          <p:spPr>
            <a:xfrm>
              <a:off x="4718288" y="3519867"/>
              <a:ext cx="18421" cy="1792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6" name="îšḷiḑê"/>
            <p:cNvSpPr/>
            <p:nvPr/>
          </p:nvSpPr>
          <p:spPr>
            <a:xfrm>
              <a:off x="4711539" y="3478504"/>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7" name="íslïdé"/>
            <p:cNvSpPr/>
            <p:nvPr/>
          </p:nvSpPr>
          <p:spPr>
            <a:xfrm>
              <a:off x="4753604" y="348042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8" name="ïṩḻide"/>
            <p:cNvSpPr/>
            <p:nvPr/>
          </p:nvSpPr>
          <p:spPr>
            <a:xfrm>
              <a:off x="4664619" y="3447009"/>
              <a:ext cx="16360" cy="2209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9" name="îš1îdè"/>
            <p:cNvSpPr/>
            <p:nvPr/>
          </p:nvSpPr>
          <p:spPr>
            <a:xfrm>
              <a:off x="6355015" y="1385657"/>
              <a:ext cx="4055030" cy="2652259"/>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65000"/>
                  </a:prstClr>
                </a:solidFill>
                <a:effectLst/>
                <a:uLnTx/>
                <a:uFillTx/>
                <a:latin typeface="等线" panose="02010600030101010101" charset="-122"/>
                <a:ea typeface="+mn-ea"/>
                <a:cs typeface="+mn-cs"/>
              </a:endParaRPr>
            </a:p>
          </p:txBody>
        </p:sp>
        <p:sp>
          <p:nvSpPr>
            <p:cNvPr id="80" name="ïślide"/>
            <p:cNvSpPr/>
            <p:nvPr/>
          </p:nvSpPr>
          <p:spPr>
            <a:xfrm>
              <a:off x="7558388" y="1310558"/>
              <a:ext cx="328933" cy="89526"/>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1" name="i$ļïdè"/>
            <p:cNvSpPr/>
            <p:nvPr/>
          </p:nvSpPr>
          <p:spPr>
            <a:xfrm>
              <a:off x="9628653" y="2148074"/>
              <a:ext cx="217835" cy="255740"/>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grpFill/>
            <a:ln w="25400" cap="flat">
              <a:noFill/>
              <a:prstDash val="solid"/>
              <a:miter lim="400000"/>
            </a:ln>
            <a:effectLst/>
          </p:spPr>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2" name="ïŝľïḍê"/>
            <p:cNvSpPr/>
            <p:nvPr/>
          </p:nvSpPr>
          <p:spPr>
            <a:xfrm>
              <a:off x="9834882" y="2436351"/>
              <a:ext cx="152671" cy="145223"/>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3" name="ïṡḷîḑê"/>
            <p:cNvSpPr/>
            <p:nvPr/>
          </p:nvSpPr>
          <p:spPr>
            <a:xfrm>
              <a:off x="9716338" y="2591817"/>
              <a:ext cx="274646" cy="265853"/>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4" name="ïšḷîḓe"/>
            <p:cNvSpPr/>
            <p:nvPr/>
          </p:nvSpPr>
          <p:spPr>
            <a:xfrm>
              <a:off x="9773896" y="2850018"/>
              <a:ext cx="47636" cy="42571"/>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5" name="ïsḷîḋè"/>
            <p:cNvSpPr/>
            <p:nvPr/>
          </p:nvSpPr>
          <p:spPr>
            <a:xfrm>
              <a:off x="9703522" y="2858648"/>
              <a:ext cx="58652" cy="83042"/>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6" name="ïṡ1íḓê"/>
            <p:cNvSpPr/>
            <p:nvPr/>
          </p:nvSpPr>
          <p:spPr>
            <a:xfrm>
              <a:off x="9478424" y="3163043"/>
              <a:ext cx="55804" cy="107550"/>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7" name="išľîdè"/>
            <p:cNvSpPr/>
            <p:nvPr/>
          </p:nvSpPr>
          <p:spPr>
            <a:xfrm>
              <a:off x="9135285" y="3359667"/>
              <a:ext cx="61216" cy="64164"/>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8" name="îṥļiḓé"/>
            <p:cNvSpPr/>
            <p:nvPr/>
          </p:nvSpPr>
          <p:spPr>
            <a:xfrm>
              <a:off x="9517257" y="3403769"/>
              <a:ext cx="158867" cy="207893"/>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9" name="í$ḷíḋe"/>
            <p:cNvSpPr/>
            <p:nvPr/>
          </p:nvSpPr>
          <p:spPr>
            <a:xfrm>
              <a:off x="9453604" y="3685864"/>
              <a:ext cx="89307" cy="96995"/>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0" name="íṥľídê"/>
            <p:cNvSpPr/>
            <p:nvPr/>
          </p:nvSpPr>
          <p:spPr>
            <a:xfrm>
              <a:off x="9553899" y="3604386"/>
              <a:ext cx="41967" cy="41633"/>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1" name="îṩľiḋê"/>
            <p:cNvSpPr/>
            <p:nvPr/>
          </p:nvSpPr>
          <p:spPr>
            <a:xfrm>
              <a:off x="9690104" y="3635830"/>
              <a:ext cx="70568" cy="49078"/>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2" name="ïṥļïḑé"/>
            <p:cNvSpPr/>
            <p:nvPr/>
          </p:nvSpPr>
          <p:spPr>
            <a:xfrm>
              <a:off x="9646111" y="3565738"/>
              <a:ext cx="19467" cy="25344"/>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3" name="íṡḻíḓe"/>
            <p:cNvSpPr/>
            <p:nvPr/>
          </p:nvSpPr>
          <p:spPr>
            <a:xfrm>
              <a:off x="9594891" y="3654803"/>
              <a:ext cx="47691" cy="48989"/>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4" name="íṧľide"/>
            <p:cNvSpPr/>
            <p:nvPr/>
          </p:nvSpPr>
          <p:spPr>
            <a:xfrm>
              <a:off x="9632393" y="3706816"/>
              <a:ext cx="37284" cy="5490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5" name="îṡlïde"/>
            <p:cNvSpPr/>
            <p:nvPr/>
          </p:nvSpPr>
          <p:spPr>
            <a:xfrm>
              <a:off x="9681665" y="3678031"/>
              <a:ext cx="29941" cy="51005"/>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6" name="íṥḷíďé"/>
            <p:cNvSpPr/>
            <p:nvPr/>
          </p:nvSpPr>
          <p:spPr>
            <a:xfrm>
              <a:off x="9628583" y="3726518"/>
              <a:ext cx="162677" cy="158780"/>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7" name="iṣľîde"/>
            <p:cNvSpPr/>
            <p:nvPr/>
          </p:nvSpPr>
          <p:spPr>
            <a:xfrm>
              <a:off x="9187751" y="3843193"/>
              <a:ext cx="329761" cy="381201"/>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grpFill/>
            <a:ln w="25400" cap="flat">
              <a:noFill/>
              <a:prstDash val="solid"/>
              <a:miter lim="400000"/>
            </a:ln>
            <a:effec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8" name="iṥļiďê"/>
            <p:cNvSpPr/>
            <p:nvPr/>
          </p:nvSpPr>
          <p:spPr>
            <a:xfrm>
              <a:off x="9518950" y="4026819"/>
              <a:ext cx="221080" cy="264412"/>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9" name="íşḷídè"/>
            <p:cNvSpPr/>
            <p:nvPr/>
          </p:nvSpPr>
          <p:spPr>
            <a:xfrm>
              <a:off x="9816350" y="3993819"/>
              <a:ext cx="41001" cy="103795"/>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0" name="îṣľíḑê"/>
            <p:cNvSpPr/>
            <p:nvPr/>
          </p:nvSpPr>
          <p:spPr>
            <a:xfrm>
              <a:off x="9834437" y="4184237"/>
              <a:ext cx="82580" cy="37553"/>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1" name="ïSļíḑê"/>
            <p:cNvSpPr/>
            <p:nvPr/>
          </p:nvSpPr>
          <p:spPr>
            <a:xfrm>
              <a:off x="9664278" y="4387494"/>
              <a:ext cx="133525" cy="80961"/>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2" name="ïşľiḋe"/>
            <p:cNvSpPr/>
            <p:nvPr/>
          </p:nvSpPr>
          <p:spPr>
            <a:xfrm>
              <a:off x="9557284" y="4379124"/>
              <a:ext cx="90437" cy="43332"/>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3" name="ïšḷíďè"/>
            <p:cNvSpPr/>
            <p:nvPr/>
          </p:nvSpPr>
          <p:spPr>
            <a:xfrm>
              <a:off x="9429485" y="4387992"/>
              <a:ext cx="74217" cy="35014"/>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4" name="íśļíḑe"/>
            <p:cNvSpPr/>
            <p:nvPr/>
          </p:nvSpPr>
          <p:spPr>
            <a:xfrm>
              <a:off x="9520068" y="4428015"/>
              <a:ext cx="55095" cy="31317"/>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5" name="îSļîďè"/>
            <p:cNvSpPr/>
            <p:nvPr/>
          </p:nvSpPr>
          <p:spPr>
            <a:xfrm>
              <a:off x="9067733" y="4304888"/>
              <a:ext cx="331335" cy="94555"/>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6" name="iṣ1îḓe"/>
            <p:cNvSpPr/>
            <p:nvPr/>
          </p:nvSpPr>
          <p:spPr>
            <a:xfrm>
              <a:off x="8739813" y="3881623"/>
              <a:ext cx="352969" cy="41436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grpFill/>
            <a:ln w="25400" cap="flat">
              <a:noFill/>
              <a:prstDash val="solid"/>
              <a:miter lim="400000"/>
            </a:ln>
            <a:effec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7" name="îŝḻîḍê"/>
            <p:cNvSpPr/>
            <p:nvPr/>
          </p:nvSpPr>
          <p:spPr>
            <a:xfrm>
              <a:off x="8199229" y="3742697"/>
              <a:ext cx="76119" cy="114668"/>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8" name="íSḷîḑe"/>
            <p:cNvSpPr/>
            <p:nvPr/>
          </p:nvSpPr>
          <p:spPr>
            <a:xfrm>
              <a:off x="7957224" y="3867942"/>
              <a:ext cx="20203" cy="24844"/>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9" name="î$ḷïďè"/>
            <p:cNvSpPr/>
            <p:nvPr/>
          </p:nvSpPr>
          <p:spPr>
            <a:xfrm>
              <a:off x="7953865" y="3917350"/>
              <a:ext cx="21543" cy="20151"/>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0" name="iṡľíďé"/>
            <p:cNvSpPr/>
            <p:nvPr/>
          </p:nvSpPr>
          <p:spPr>
            <a:xfrm>
              <a:off x="7931635" y="3837005"/>
              <a:ext cx="18834" cy="20358"/>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1" name="í$ḻidé"/>
            <p:cNvSpPr/>
            <p:nvPr/>
          </p:nvSpPr>
          <p:spPr>
            <a:xfrm>
              <a:off x="7171214" y="3107084"/>
              <a:ext cx="22347" cy="31175"/>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2" name="is1îḓe"/>
            <p:cNvSpPr/>
            <p:nvPr/>
          </p:nvSpPr>
          <p:spPr>
            <a:xfrm>
              <a:off x="6561284" y="2785626"/>
              <a:ext cx="67222" cy="44468"/>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3" name="îṧḻîdé"/>
            <p:cNvSpPr/>
            <p:nvPr/>
          </p:nvSpPr>
          <p:spPr>
            <a:xfrm>
              <a:off x="5255087" y="1585911"/>
              <a:ext cx="2042366" cy="1189722"/>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4" name="íşľíďê"/>
            <p:cNvSpPr/>
            <p:nvPr/>
          </p:nvSpPr>
          <p:spPr>
            <a:xfrm>
              <a:off x="6872934" y="1426645"/>
              <a:ext cx="308560" cy="179738"/>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5" name="î$ḷïḍè"/>
            <p:cNvSpPr/>
            <p:nvPr/>
          </p:nvSpPr>
          <p:spPr>
            <a:xfrm>
              <a:off x="5869377" y="1326101"/>
              <a:ext cx="358160" cy="136980"/>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6" name="î$ḻíḋe"/>
            <p:cNvSpPr/>
            <p:nvPr/>
          </p:nvSpPr>
          <p:spPr>
            <a:xfrm>
              <a:off x="5016160" y="1729403"/>
              <a:ext cx="228706" cy="93668"/>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7" name="ï$1iḍè"/>
            <p:cNvSpPr/>
            <p:nvPr/>
          </p:nvSpPr>
          <p:spPr>
            <a:xfrm>
              <a:off x="5414902" y="1601282"/>
              <a:ext cx="41288" cy="20045"/>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8" name="işļîḍe"/>
            <p:cNvSpPr/>
            <p:nvPr/>
          </p:nvSpPr>
          <p:spPr>
            <a:xfrm>
              <a:off x="5426458" y="1837882"/>
              <a:ext cx="35170" cy="22995"/>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9" name="íṣlïdê"/>
            <p:cNvSpPr/>
            <p:nvPr/>
          </p:nvSpPr>
          <p:spPr>
            <a:xfrm>
              <a:off x="5430421" y="1863360"/>
              <a:ext cx="21346" cy="16360"/>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0" name="işliḑê"/>
            <p:cNvSpPr/>
            <p:nvPr/>
          </p:nvSpPr>
          <p:spPr>
            <a:xfrm>
              <a:off x="5276566" y="2090226"/>
              <a:ext cx="141495" cy="136887"/>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1" name="ïśḷîdè"/>
            <p:cNvSpPr/>
            <p:nvPr/>
          </p:nvSpPr>
          <p:spPr>
            <a:xfrm>
              <a:off x="5407156" y="1993299"/>
              <a:ext cx="206900" cy="271619"/>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2" name="ísļîḓê"/>
            <p:cNvSpPr/>
            <p:nvPr/>
          </p:nvSpPr>
          <p:spPr>
            <a:xfrm>
              <a:off x="5439609" y="2113104"/>
              <a:ext cx="16360" cy="21150"/>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3" name="íṡļiḍe"/>
            <p:cNvSpPr/>
            <p:nvPr/>
          </p:nvSpPr>
          <p:spPr>
            <a:xfrm>
              <a:off x="5461229" y="2281207"/>
              <a:ext cx="17764" cy="16360"/>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4" name="iSḷîḍê"/>
            <p:cNvSpPr/>
            <p:nvPr/>
          </p:nvSpPr>
          <p:spPr>
            <a:xfrm>
              <a:off x="5486629" y="228676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5" name="iŝlïḋe"/>
            <p:cNvSpPr/>
            <p:nvPr/>
          </p:nvSpPr>
          <p:spPr>
            <a:xfrm>
              <a:off x="5605003" y="2617425"/>
              <a:ext cx="39478" cy="45925"/>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6" name="ïŝļide"/>
            <p:cNvSpPr/>
            <p:nvPr/>
          </p:nvSpPr>
          <p:spPr>
            <a:xfrm>
              <a:off x="5813157" y="2519155"/>
              <a:ext cx="32675" cy="5240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7" name="îṩḻiḋè"/>
            <p:cNvSpPr/>
            <p:nvPr/>
          </p:nvSpPr>
          <p:spPr>
            <a:xfrm>
              <a:off x="5800394" y="2590774"/>
              <a:ext cx="44328" cy="77472"/>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8" name="îŝḻíḍé"/>
            <p:cNvSpPr/>
            <p:nvPr/>
          </p:nvSpPr>
          <p:spPr>
            <a:xfrm>
              <a:off x="5935621" y="2695122"/>
              <a:ext cx="87464" cy="46959"/>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9" name="ísļidé"/>
            <p:cNvSpPr/>
            <p:nvPr/>
          </p:nvSpPr>
          <p:spPr>
            <a:xfrm>
              <a:off x="5977156" y="2768475"/>
              <a:ext cx="19383" cy="16966"/>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0" name="ïṡḻiḍè"/>
            <p:cNvSpPr/>
            <p:nvPr/>
          </p:nvSpPr>
          <p:spPr>
            <a:xfrm>
              <a:off x="6277853" y="2784962"/>
              <a:ext cx="97332" cy="336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1" name="íśḻíḓê"/>
            <p:cNvSpPr/>
            <p:nvPr/>
          </p:nvSpPr>
          <p:spPr>
            <a:xfrm>
              <a:off x="6105633" y="1911267"/>
              <a:ext cx="32397" cy="27552"/>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2" name="í$líḍe"/>
            <p:cNvSpPr/>
            <p:nvPr/>
          </p:nvSpPr>
          <p:spPr>
            <a:xfrm>
              <a:off x="9216497" y="4500642"/>
              <a:ext cx="1322325" cy="1010305"/>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3" name="isḷîdé"/>
            <p:cNvSpPr/>
            <p:nvPr/>
          </p:nvSpPr>
          <p:spPr>
            <a:xfrm>
              <a:off x="10006023" y="5571304"/>
              <a:ext cx="123850" cy="102464"/>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4" name="ïšlíḑe"/>
            <p:cNvSpPr/>
            <p:nvPr/>
          </p:nvSpPr>
          <p:spPr>
            <a:xfrm>
              <a:off x="10572355" y="5565246"/>
              <a:ext cx="336841" cy="210563"/>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5" name="îṧḷiḋé"/>
            <p:cNvSpPr/>
            <p:nvPr/>
          </p:nvSpPr>
          <p:spPr>
            <a:xfrm>
              <a:off x="10955509" y="5355572"/>
              <a:ext cx="164775" cy="251094"/>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grpFill/>
            <a:ln w="25400" cap="flat">
              <a:noFill/>
              <a:prstDash val="solid"/>
              <a:miter lim="400000"/>
            </a:ln>
            <a:effectLst/>
          </p:spPr>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6" name="iṣ1îḓe"/>
            <p:cNvSpPr/>
            <p:nvPr/>
          </p:nvSpPr>
          <p:spPr>
            <a:xfrm>
              <a:off x="10967412" y="5132660"/>
              <a:ext cx="16360" cy="28333"/>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7" name="ís1ïde"/>
            <p:cNvSpPr/>
            <p:nvPr/>
          </p:nvSpPr>
          <p:spPr>
            <a:xfrm>
              <a:off x="10931870" y="4777460"/>
              <a:ext cx="105002" cy="129954"/>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8" name="íşḷídê"/>
            <p:cNvSpPr/>
            <p:nvPr/>
          </p:nvSpPr>
          <p:spPr>
            <a:xfrm>
              <a:off x="11078753" y="4636331"/>
              <a:ext cx="37595" cy="63302"/>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9" name="ïṩľíḋé"/>
            <p:cNvSpPr/>
            <p:nvPr/>
          </p:nvSpPr>
          <p:spPr>
            <a:xfrm>
              <a:off x="10694096" y="4283499"/>
              <a:ext cx="45740" cy="64407"/>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0" name="iṧḷïḓê"/>
            <p:cNvSpPr/>
            <p:nvPr/>
          </p:nvSpPr>
          <p:spPr>
            <a:xfrm>
              <a:off x="10754669" y="4332994"/>
              <a:ext cx="45601" cy="39490"/>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1" name="í$ḻíḋê"/>
            <p:cNvSpPr/>
            <p:nvPr/>
          </p:nvSpPr>
          <p:spPr>
            <a:xfrm>
              <a:off x="10773772" y="4386273"/>
              <a:ext cx="37288" cy="38949"/>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2" name="ïṩľîḋê"/>
            <p:cNvSpPr/>
            <p:nvPr/>
          </p:nvSpPr>
          <p:spPr>
            <a:xfrm>
              <a:off x="10819989" y="4368723"/>
              <a:ext cx="46739" cy="42114"/>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3" name="îṧḷïdé"/>
            <p:cNvSpPr/>
            <p:nvPr/>
          </p:nvSpPr>
          <p:spPr>
            <a:xfrm>
              <a:off x="10844148" y="4433313"/>
              <a:ext cx="37473" cy="23925"/>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4" name="í$ḷïḋê"/>
            <p:cNvSpPr/>
            <p:nvPr/>
          </p:nvSpPr>
          <p:spPr>
            <a:xfrm>
              <a:off x="10888902" y="4398838"/>
              <a:ext cx="27449" cy="54123"/>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5" name="íşľîḑê"/>
            <p:cNvSpPr/>
            <p:nvPr/>
          </p:nvSpPr>
          <p:spPr>
            <a:xfrm>
              <a:off x="10903842" y="4471308"/>
              <a:ext cx="24415" cy="21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6" name="íṥľiḓê"/>
            <p:cNvSpPr/>
            <p:nvPr/>
          </p:nvSpPr>
          <p:spPr>
            <a:xfrm>
              <a:off x="10588123" y="4181404"/>
              <a:ext cx="87031" cy="76197"/>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7" name="işḷïḑé"/>
            <p:cNvSpPr/>
            <p:nvPr/>
          </p:nvSpPr>
          <p:spPr>
            <a:xfrm>
              <a:off x="10528896" y="4237475"/>
              <a:ext cx="115414" cy="92661"/>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8" name="î$líḑè"/>
            <p:cNvSpPr/>
            <p:nvPr/>
          </p:nvSpPr>
          <p:spPr>
            <a:xfrm>
              <a:off x="9937920" y="4105530"/>
              <a:ext cx="657773" cy="38872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grpFill/>
            <a:ln w="25400" cap="flat">
              <a:noFill/>
              <a:prstDash val="solid"/>
              <a:miter lim="400000"/>
            </a:ln>
            <a:effectLst/>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9" name="îsḷiḋé"/>
            <p:cNvSpPr/>
            <p:nvPr/>
          </p:nvSpPr>
          <p:spPr>
            <a:xfrm>
              <a:off x="10030474" y="3790111"/>
              <a:ext cx="18322" cy="22808"/>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0" name="iṥḻidè"/>
            <p:cNvSpPr/>
            <p:nvPr/>
          </p:nvSpPr>
          <p:spPr>
            <a:xfrm>
              <a:off x="10351793" y="3476789"/>
              <a:ext cx="16360" cy="21873"/>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1" name="íṩḻíḍé"/>
            <p:cNvSpPr/>
            <p:nvPr/>
          </p:nvSpPr>
          <p:spPr>
            <a:xfrm>
              <a:off x="10325524" y="3553174"/>
              <a:ext cx="18349" cy="31158"/>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2" name="îṩ1ïḓe"/>
            <p:cNvSpPr/>
            <p:nvPr/>
          </p:nvSpPr>
          <p:spPr>
            <a:xfrm>
              <a:off x="10830737" y="3809410"/>
              <a:ext cx="19066" cy="289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grpSp>
      <p:grpSp>
        <p:nvGrpSpPr>
          <p:cNvPr id="153" name="2820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nvGrpSpPr>
        <p:grpSpPr>
          <a:xfrm>
            <a:off x="1588" y="2342367"/>
            <a:ext cx="11518899" cy="1903956"/>
            <a:chOff x="0" y="1465547"/>
            <a:chExt cx="11518899" cy="1903956"/>
          </a:xfrm>
        </p:grpSpPr>
        <p:sp>
          <p:nvSpPr>
            <p:cNvPr id="154" name="ïṥḷîḍè"/>
            <p:cNvSpPr/>
            <p:nvPr/>
          </p:nvSpPr>
          <p:spPr>
            <a:xfrm>
              <a:off x="0" y="1622301"/>
              <a:ext cx="11518899" cy="1628344"/>
            </a:xfrm>
            <a:custGeom>
              <a:avLst/>
              <a:gdLst>
                <a:gd name="connsiteX0" fmla="*/ 3480046 w 11518899"/>
                <a:gd name="connsiteY0" fmla="*/ 0 h 1628344"/>
                <a:gd name="connsiteX1" fmla="*/ 11518899 w 11518899"/>
                <a:gd name="connsiteY1" fmla="*/ 0 h 1628344"/>
                <a:gd name="connsiteX2" fmla="*/ 11518899 w 11518899"/>
                <a:gd name="connsiteY2" fmla="*/ 1628344 h 1628344"/>
                <a:gd name="connsiteX3" fmla="*/ 3480046 w 11518899"/>
                <a:gd name="connsiteY3" fmla="*/ 1628344 h 1628344"/>
                <a:gd name="connsiteX4" fmla="*/ 0 w 11518899"/>
                <a:gd name="connsiteY4" fmla="*/ 0 h 1628344"/>
                <a:gd name="connsiteX5" fmla="*/ 1722268 w 11518899"/>
                <a:gd name="connsiteY5" fmla="*/ 0 h 1628344"/>
                <a:gd name="connsiteX6" fmla="*/ 1722268 w 11518899"/>
                <a:gd name="connsiteY6" fmla="*/ 1628344 h 1628344"/>
                <a:gd name="connsiteX7" fmla="*/ 0 w 11518899"/>
                <a:gd name="connsiteY7" fmla="*/ 1628344 h 162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8899" h="1628344">
                  <a:moveTo>
                    <a:pt x="3480046" y="0"/>
                  </a:moveTo>
                  <a:lnTo>
                    <a:pt x="11518899" y="0"/>
                  </a:lnTo>
                  <a:lnTo>
                    <a:pt x="11518899" y="1628344"/>
                  </a:lnTo>
                  <a:lnTo>
                    <a:pt x="3480046" y="1628344"/>
                  </a:lnTo>
                  <a:close/>
                  <a:moveTo>
                    <a:pt x="0" y="0"/>
                  </a:moveTo>
                  <a:lnTo>
                    <a:pt x="1722268" y="0"/>
                  </a:lnTo>
                  <a:lnTo>
                    <a:pt x="1722268" y="1628344"/>
                  </a:lnTo>
                  <a:lnTo>
                    <a:pt x="0" y="1628344"/>
                  </a:lnTo>
                  <a:close/>
                </a:path>
              </a:pathLst>
            </a:custGeom>
            <a:solidFill>
              <a:schemeClr val="bg1">
                <a:lumMod val="6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楷体" panose="02010609060101010101" pitchFamily="49" charset="-122"/>
                <a:cs typeface="+mn-cs"/>
              </a:endParaRPr>
            </a:p>
          </p:txBody>
        </p:sp>
        <p:sp>
          <p:nvSpPr>
            <p:cNvPr id="155" name="íṣḷîḓe"/>
            <p:cNvSpPr/>
            <p:nvPr/>
          </p:nvSpPr>
          <p:spPr>
            <a:xfrm>
              <a:off x="1815483" y="1465547"/>
              <a:ext cx="1571348" cy="1903956"/>
            </a:xfrm>
            <a:prstGeom prst="rect">
              <a:avLst/>
            </a:prstGeom>
            <a:solidFill>
              <a:srgbClr val="D0131A"/>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楷体" panose="02010609060101010101" pitchFamily="49" charset="-122"/>
                <a:cs typeface="+mn-cs"/>
              </a:endParaRPr>
            </a:p>
          </p:txBody>
        </p:sp>
      </p:grpSp>
      <p:sp>
        <p:nvSpPr>
          <p:cNvPr id="160" name="iconfont-11964-5737168"/>
          <p:cNvSpPr>
            <a:spLocks noChangeAspect="1"/>
          </p:cNvSpPr>
          <p:nvPr userDrawn="1"/>
        </p:nvSpPr>
        <p:spPr bwMode="auto">
          <a:xfrm>
            <a:off x="2183662" y="2819315"/>
            <a:ext cx="872689" cy="872689"/>
          </a:xfrm>
          <a:custGeom>
            <a:avLst/>
            <a:gdLst>
              <a:gd name="T0" fmla="*/ 1510 w 12700"/>
              <a:gd name="T1" fmla="*/ 8170 h 12700"/>
              <a:gd name="T2" fmla="*/ 4490 w 12700"/>
              <a:gd name="T3" fmla="*/ 8170 h 12700"/>
              <a:gd name="T4" fmla="*/ 3000 w 12700"/>
              <a:gd name="T5" fmla="*/ 7090 h 12700"/>
              <a:gd name="T6" fmla="*/ 3000 w 12700"/>
              <a:gd name="T7" fmla="*/ 9270 h 12700"/>
              <a:gd name="T8" fmla="*/ 3000 w 12700"/>
              <a:gd name="T9" fmla="*/ 7090 h 12700"/>
              <a:gd name="T10" fmla="*/ 200 w 12700"/>
              <a:gd name="T11" fmla="*/ 12700 h 12700"/>
              <a:gd name="T12" fmla="*/ 2070 w 12700"/>
              <a:gd name="T13" fmla="*/ 9650 h 12700"/>
              <a:gd name="T14" fmla="*/ 3570 w 12700"/>
              <a:gd name="T15" fmla="*/ 9660 h 12700"/>
              <a:gd name="T16" fmla="*/ 6000 w 12700"/>
              <a:gd name="T17" fmla="*/ 12500 h 12700"/>
              <a:gd name="T18" fmla="*/ 410 w 12700"/>
              <a:gd name="T19" fmla="*/ 12300 h 12700"/>
              <a:gd name="T20" fmla="*/ 3800 w 12700"/>
              <a:gd name="T21" fmla="*/ 10030 h 12700"/>
              <a:gd name="T22" fmla="*/ 2280 w 12700"/>
              <a:gd name="T23" fmla="*/ 10030 h 12700"/>
              <a:gd name="T24" fmla="*/ 410 w 12700"/>
              <a:gd name="T25" fmla="*/ 12300 h 12700"/>
              <a:gd name="T26" fmla="*/ 8210 w 12700"/>
              <a:gd name="T27" fmla="*/ 8170 h 12700"/>
              <a:gd name="T28" fmla="*/ 11190 w 12700"/>
              <a:gd name="T29" fmla="*/ 8170 h 12700"/>
              <a:gd name="T30" fmla="*/ 9700 w 12700"/>
              <a:gd name="T31" fmla="*/ 7090 h 12700"/>
              <a:gd name="T32" fmla="*/ 9700 w 12700"/>
              <a:gd name="T33" fmla="*/ 9270 h 12700"/>
              <a:gd name="T34" fmla="*/ 9700 w 12700"/>
              <a:gd name="T35" fmla="*/ 7090 h 12700"/>
              <a:gd name="T36" fmla="*/ 6900 w 12700"/>
              <a:gd name="T37" fmla="*/ 12700 h 12700"/>
              <a:gd name="T38" fmla="*/ 8770 w 12700"/>
              <a:gd name="T39" fmla="*/ 9650 h 12700"/>
              <a:gd name="T40" fmla="*/ 10270 w 12700"/>
              <a:gd name="T41" fmla="*/ 9660 h 12700"/>
              <a:gd name="T42" fmla="*/ 12700 w 12700"/>
              <a:gd name="T43" fmla="*/ 12500 h 12700"/>
              <a:gd name="T44" fmla="*/ 7110 w 12700"/>
              <a:gd name="T45" fmla="*/ 12300 h 12700"/>
              <a:gd name="T46" fmla="*/ 10500 w 12700"/>
              <a:gd name="T47" fmla="*/ 10030 h 12700"/>
              <a:gd name="T48" fmla="*/ 8980 w 12700"/>
              <a:gd name="T49" fmla="*/ 10030 h 12700"/>
              <a:gd name="T50" fmla="*/ 7110 w 12700"/>
              <a:gd name="T51" fmla="*/ 12300 h 12700"/>
              <a:gd name="T52" fmla="*/ 3780 w 12700"/>
              <a:gd name="T53" fmla="*/ 5410 h 12700"/>
              <a:gd name="T54" fmla="*/ 3590 w 12700"/>
              <a:gd name="T55" fmla="*/ 2080 h 12700"/>
              <a:gd name="T56" fmla="*/ 7850 w 12700"/>
              <a:gd name="T57" fmla="*/ 740 h 12700"/>
              <a:gd name="T58" fmla="*/ 9720 w 12700"/>
              <a:gd name="T59" fmla="*/ 2240 h 12700"/>
              <a:gd name="T60" fmla="*/ 8920 w 12700"/>
              <a:gd name="T61" fmla="*/ 5410 h 12700"/>
              <a:gd name="T62" fmla="*/ 3970 w 12700"/>
              <a:gd name="T63" fmla="*/ 2270 h 12700"/>
              <a:gd name="T64" fmla="*/ 2370 w 12700"/>
              <a:gd name="T65" fmla="*/ 3740 h 12700"/>
              <a:gd name="T66" fmla="*/ 8910 w 12700"/>
              <a:gd name="T67" fmla="*/ 5010 h 12700"/>
              <a:gd name="T68" fmla="*/ 9430 w 12700"/>
              <a:gd name="T69" fmla="*/ 2560 h 12700"/>
              <a:gd name="T70" fmla="*/ 9300 w 12700"/>
              <a:gd name="T71" fmla="*/ 2270 h 12700"/>
              <a:gd name="T72" fmla="*/ 7790 w 12700"/>
              <a:gd name="T73" fmla="*/ 1150 h 12700"/>
              <a:gd name="T74" fmla="*/ 6030 w 12700"/>
              <a:gd name="T75" fmla="*/ 400 h 12700"/>
              <a:gd name="T76" fmla="*/ 3780 w 12700"/>
              <a:gd name="T77" fmla="*/ 4510 h 12700"/>
              <a:gd name="T78" fmla="*/ 3780 w 12700"/>
              <a:gd name="T79" fmla="*/ 4310 h 12700"/>
              <a:gd name="T80" fmla="*/ 9620 w 12700"/>
              <a:gd name="T81" fmla="*/ 3740 h 12700"/>
              <a:gd name="T82" fmla="*/ 9820 w 12700"/>
              <a:gd name="T83" fmla="*/ 3740 h 12700"/>
              <a:gd name="T84" fmla="*/ 7630 w 12700"/>
              <a:gd name="T85" fmla="*/ 8420 h 12700"/>
              <a:gd name="T86" fmla="*/ 6350 w 12700"/>
              <a:gd name="T87" fmla="*/ 7220 h 12700"/>
              <a:gd name="T88" fmla="*/ 4930 w 12700"/>
              <a:gd name="T89" fmla="*/ 8360 h 12700"/>
              <a:gd name="T90" fmla="*/ 6210 w 12700"/>
              <a:gd name="T91" fmla="*/ 6800 h 12700"/>
              <a:gd name="T92" fmla="*/ 7770 w 12700"/>
              <a:gd name="T93" fmla="*/ 8080 h 12700"/>
              <a:gd name="T94" fmla="*/ 7630 w 12700"/>
              <a:gd name="T95" fmla="*/ 8420 h 12700"/>
              <a:gd name="T96" fmla="*/ 6150 w 12700"/>
              <a:gd name="T97" fmla="*/ 6940 h 12700"/>
              <a:gd name="T98" fmla="*/ 6350 w 12700"/>
              <a:gd name="T99" fmla="*/ 5010 h 12700"/>
              <a:gd name="T100" fmla="*/ 6550 w 12700"/>
              <a:gd name="T101" fmla="*/ 6930 h 1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00" h="12700">
                <a:moveTo>
                  <a:pt x="3000" y="9660"/>
                </a:moveTo>
                <a:cubicBezTo>
                  <a:pt x="2180" y="9660"/>
                  <a:pt x="1510" y="8990"/>
                  <a:pt x="1510" y="8170"/>
                </a:cubicBezTo>
                <a:cubicBezTo>
                  <a:pt x="1510" y="7350"/>
                  <a:pt x="2180" y="6680"/>
                  <a:pt x="3000" y="6680"/>
                </a:cubicBezTo>
                <a:cubicBezTo>
                  <a:pt x="3820" y="6680"/>
                  <a:pt x="4490" y="7350"/>
                  <a:pt x="4490" y="8170"/>
                </a:cubicBezTo>
                <a:cubicBezTo>
                  <a:pt x="4490" y="9000"/>
                  <a:pt x="3820" y="9660"/>
                  <a:pt x="3000" y="9660"/>
                </a:cubicBezTo>
                <a:close/>
                <a:moveTo>
                  <a:pt x="3000" y="7090"/>
                </a:moveTo>
                <a:cubicBezTo>
                  <a:pt x="2400" y="7090"/>
                  <a:pt x="1910" y="7580"/>
                  <a:pt x="1910" y="8180"/>
                </a:cubicBezTo>
                <a:cubicBezTo>
                  <a:pt x="1910" y="8780"/>
                  <a:pt x="2400" y="9270"/>
                  <a:pt x="3000" y="9270"/>
                </a:cubicBezTo>
                <a:cubicBezTo>
                  <a:pt x="3600" y="9270"/>
                  <a:pt x="4090" y="8780"/>
                  <a:pt x="4090" y="8180"/>
                </a:cubicBezTo>
                <a:cubicBezTo>
                  <a:pt x="4090" y="7570"/>
                  <a:pt x="3600" y="7090"/>
                  <a:pt x="3000" y="7090"/>
                </a:cubicBezTo>
                <a:close/>
                <a:moveTo>
                  <a:pt x="5800" y="12700"/>
                </a:moveTo>
                <a:lnTo>
                  <a:pt x="200" y="12700"/>
                </a:lnTo>
                <a:cubicBezTo>
                  <a:pt x="90" y="12700"/>
                  <a:pt x="0" y="12610"/>
                  <a:pt x="0" y="12500"/>
                </a:cubicBezTo>
                <a:cubicBezTo>
                  <a:pt x="0" y="11200"/>
                  <a:pt x="830" y="10050"/>
                  <a:pt x="2070" y="9650"/>
                </a:cubicBezTo>
                <a:cubicBezTo>
                  <a:pt x="2190" y="9610"/>
                  <a:pt x="2320" y="9610"/>
                  <a:pt x="2430" y="9660"/>
                </a:cubicBezTo>
                <a:cubicBezTo>
                  <a:pt x="2790" y="9800"/>
                  <a:pt x="3210" y="9800"/>
                  <a:pt x="3570" y="9660"/>
                </a:cubicBezTo>
                <a:cubicBezTo>
                  <a:pt x="3680" y="9620"/>
                  <a:pt x="3810" y="9610"/>
                  <a:pt x="3930" y="9650"/>
                </a:cubicBezTo>
                <a:cubicBezTo>
                  <a:pt x="5170" y="10050"/>
                  <a:pt x="6000" y="11200"/>
                  <a:pt x="6000" y="12500"/>
                </a:cubicBezTo>
                <a:cubicBezTo>
                  <a:pt x="6000" y="12610"/>
                  <a:pt x="5910" y="12700"/>
                  <a:pt x="5800" y="12700"/>
                </a:cubicBezTo>
                <a:close/>
                <a:moveTo>
                  <a:pt x="410" y="12300"/>
                </a:moveTo>
                <a:lnTo>
                  <a:pt x="5590" y="12300"/>
                </a:lnTo>
                <a:cubicBezTo>
                  <a:pt x="5510" y="11260"/>
                  <a:pt x="4810" y="10360"/>
                  <a:pt x="3800" y="10030"/>
                </a:cubicBezTo>
                <a:cubicBezTo>
                  <a:pt x="3770" y="10020"/>
                  <a:pt x="3740" y="10020"/>
                  <a:pt x="3710" y="10030"/>
                </a:cubicBezTo>
                <a:cubicBezTo>
                  <a:pt x="3250" y="10210"/>
                  <a:pt x="2740" y="10210"/>
                  <a:pt x="2280" y="10030"/>
                </a:cubicBezTo>
                <a:cubicBezTo>
                  <a:pt x="2250" y="10020"/>
                  <a:pt x="2220" y="10020"/>
                  <a:pt x="2190" y="10030"/>
                </a:cubicBezTo>
                <a:cubicBezTo>
                  <a:pt x="1180" y="10360"/>
                  <a:pt x="490" y="11260"/>
                  <a:pt x="410" y="12300"/>
                </a:cubicBezTo>
                <a:close/>
                <a:moveTo>
                  <a:pt x="9700" y="9660"/>
                </a:moveTo>
                <a:cubicBezTo>
                  <a:pt x="8880" y="9660"/>
                  <a:pt x="8210" y="8990"/>
                  <a:pt x="8210" y="8170"/>
                </a:cubicBezTo>
                <a:cubicBezTo>
                  <a:pt x="8210" y="7350"/>
                  <a:pt x="8880" y="6680"/>
                  <a:pt x="9700" y="6680"/>
                </a:cubicBezTo>
                <a:cubicBezTo>
                  <a:pt x="10520" y="6680"/>
                  <a:pt x="11190" y="7350"/>
                  <a:pt x="11190" y="8170"/>
                </a:cubicBezTo>
                <a:cubicBezTo>
                  <a:pt x="11190" y="9000"/>
                  <a:pt x="10520" y="9660"/>
                  <a:pt x="9700" y="9660"/>
                </a:cubicBezTo>
                <a:close/>
                <a:moveTo>
                  <a:pt x="9700" y="7090"/>
                </a:moveTo>
                <a:cubicBezTo>
                  <a:pt x="9100" y="7090"/>
                  <a:pt x="8610" y="7580"/>
                  <a:pt x="8610" y="8180"/>
                </a:cubicBezTo>
                <a:cubicBezTo>
                  <a:pt x="8610" y="8780"/>
                  <a:pt x="9100" y="9270"/>
                  <a:pt x="9700" y="9270"/>
                </a:cubicBezTo>
                <a:cubicBezTo>
                  <a:pt x="10300" y="9270"/>
                  <a:pt x="10790" y="8780"/>
                  <a:pt x="10790" y="8180"/>
                </a:cubicBezTo>
                <a:cubicBezTo>
                  <a:pt x="10790" y="7570"/>
                  <a:pt x="10300" y="7090"/>
                  <a:pt x="9700" y="7090"/>
                </a:cubicBezTo>
                <a:close/>
                <a:moveTo>
                  <a:pt x="12500" y="12700"/>
                </a:moveTo>
                <a:lnTo>
                  <a:pt x="6900" y="12700"/>
                </a:lnTo>
                <a:cubicBezTo>
                  <a:pt x="6790" y="12700"/>
                  <a:pt x="6700" y="12610"/>
                  <a:pt x="6700" y="12500"/>
                </a:cubicBezTo>
                <a:cubicBezTo>
                  <a:pt x="6700" y="11200"/>
                  <a:pt x="7530" y="10050"/>
                  <a:pt x="8770" y="9650"/>
                </a:cubicBezTo>
                <a:cubicBezTo>
                  <a:pt x="8890" y="9610"/>
                  <a:pt x="9020" y="9610"/>
                  <a:pt x="9130" y="9660"/>
                </a:cubicBezTo>
                <a:cubicBezTo>
                  <a:pt x="9490" y="9800"/>
                  <a:pt x="9910" y="9800"/>
                  <a:pt x="10270" y="9660"/>
                </a:cubicBezTo>
                <a:cubicBezTo>
                  <a:pt x="10380" y="9620"/>
                  <a:pt x="10510" y="9610"/>
                  <a:pt x="10630" y="9650"/>
                </a:cubicBezTo>
                <a:cubicBezTo>
                  <a:pt x="11870" y="10050"/>
                  <a:pt x="12700" y="11200"/>
                  <a:pt x="12700" y="12500"/>
                </a:cubicBezTo>
                <a:cubicBezTo>
                  <a:pt x="12700" y="12610"/>
                  <a:pt x="12610" y="12700"/>
                  <a:pt x="12500" y="12700"/>
                </a:cubicBezTo>
                <a:close/>
                <a:moveTo>
                  <a:pt x="7110" y="12300"/>
                </a:moveTo>
                <a:lnTo>
                  <a:pt x="12290" y="12300"/>
                </a:lnTo>
                <a:cubicBezTo>
                  <a:pt x="12210" y="11260"/>
                  <a:pt x="11510" y="10360"/>
                  <a:pt x="10500" y="10030"/>
                </a:cubicBezTo>
                <a:cubicBezTo>
                  <a:pt x="10470" y="10020"/>
                  <a:pt x="10440" y="10020"/>
                  <a:pt x="10410" y="10030"/>
                </a:cubicBezTo>
                <a:cubicBezTo>
                  <a:pt x="9950" y="10210"/>
                  <a:pt x="9440" y="10210"/>
                  <a:pt x="8980" y="10030"/>
                </a:cubicBezTo>
                <a:cubicBezTo>
                  <a:pt x="8950" y="10020"/>
                  <a:pt x="8920" y="10020"/>
                  <a:pt x="8890" y="10030"/>
                </a:cubicBezTo>
                <a:cubicBezTo>
                  <a:pt x="7890" y="10360"/>
                  <a:pt x="7190" y="11260"/>
                  <a:pt x="7110" y="12300"/>
                </a:cubicBezTo>
                <a:close/>
                <a:moveTo>
                  <a:pt x="8920" y="5410"/>
                </a:moveTo>
                <a:lnTo>
                  <a:pt x="3780" y="5410"/>
                </a:lnTo>
                <a:cubicBezTo>
                  <a:pt x="2790" y="5410"/>
                  <a:pt x="1980" y="4660"/>
                  <a:pt x="1980" y="3740"/>
                </a:cubicBezTo>
                <a:cubicBezTo>
                  <a:pt x="1980" y="2880"/>
                  <a:pt x="2690" y="2170"/>
                  <a:pt x="3590" y="2080"/>
                </a:cubicBezTo>
                <a:cubicBezTo>
                  <a:pt x="3690" y="920"/>
                  <a:pt x="4750" y="0"/>
                  <a:pt x="6030" y="0"/>
                </a:cubicBezTo>
                <a:cubicBezTo>
                  <a:pt x="6730" y="0"/>
                  <a:pt x="7380" y="270"/>
                  <a:pt x="7850" y="740"/>
                </a:cubicBezTo>
                <a:cubicBezTo>
                  <a:pt x="7920" y="730"/>
                  <a:pt x="7990" y="730"/>
                  <a:pt x="8060" y="730"/>
                </a:cubicBezTo>
                <a:cubicBezTo>
                  <a:pt x="8970" y="730"/>
                  <a:pt x="9700" y="1410"/>
                  <a:pt x="9720" y="2240"/>
                </a:cubicBezTo>
                <a:cubicBezTo>
                  <a:pt x="10330" y="2520"/>
                  <a:pt x="10720" y="3090"/>
                  <a:pt x="10720" y="3740"/>
                </a:cubicBezTo>
                <a:cubicBezTo>
                  <a:pt x="10720" y="4660"/>
                  <a:pt x="9920" y="5410"/>
                  <a:pt x="8920" y="5410"/>
                </a:cubicBezTo>
                <a:close/>
                <a:moveTo>
                  <a:pt x="6030" y="400"/>
                </a:moveTo>
                <a:cubicBezTo>
                  <a:pt x="4900" y="400"/>
                  <a:pt x="3970" y="1240"/>
                  <a:pt x="3970" y="2270"/>
                </a:cubicBezTo>
                <a:cubicBezTo>
                  <a:pt x="3970" y="2380"/>
                  <a:pt x="3880" y="2470"/>
                  <a:pt x="3770" y="2470"/>
                </a:cubicBezTo>
                <a:cubicBezTo>
                  <a:pt x="3000" y="2470"/>
                  <a:pt x="2370" y="3040"/>
                  <a:pt x="2370" y="3740"/>
                </a:cubicBezTo>
                <a:cubicBezTo>
                  <a:pt x="2370" y="4440"/>
                  <a:pt x="3000" y="5010"/>
                  <a:pt x="3770" y="5010"/>
                </a:cubicBezTo>
                <a:lnTo>
                  <a:pt x="8910" y="5010"/>
                </a:lnTo>
                <a:cubicBezTo>
                  <a:pt x="9680" y="5010"/>
                  <a:pt x="10310" y="4440"/>
                  <a:pt x="10310" y="3740"/>
                </a:cubicBezTo>
                <a:cubicBezTo>
                  <a:pt x="10310" y="3220"/>
                  <a:pt x="9970" y="2760"/>
                  <a:pt x="9430" y="2560"/>
                </a:cubicBezTo>
                <a:cubicBezTo>
                  <a:pt x="9350" y="2530"/>
                  <a:pt x="9290" y="2450"/>
                  <a:pt x="9300" y="2360"/>
                </a:cubicBezTo>
                <a:lnTo>
                  <a:pt x="9300" y="2270"/>
                </a:lnTo>
                <a:cubicBezTo>
                  <a:pt x="9300" y="1640"/>
                  <a:pt x="8730" y="1130"/>
                  <a:pt x="8040" y="1130"/>
                </a:cubicBezTo>
                <a:cubicBezTo>
                  <a:pt x="7960" y="1130"/>
                  <a:pt x="7870" y="1140"/>
                  <a:pt x="7790" y="1150"/>
                </a:cubicBezTo>
                <a:cubicBezTo>
                  <a:pt x="7720" y="1160"/>
                  <a:pt x="7650" y="1140"/>
                  <a:pt x="7610" y="1090"/>
                </a:cubicBezTo>
                <a:cubicBezTo>
                  <a:pt x="7230" y="650"/>
                  <a:pt x="6650" y="400"/>
                  <a:pt x="6030" y="400"/>
                </a:cubicBezTo>
                <a:close/>
                <a:moveTo>
                  <a:pt x="8920" y="4510"/>
                </a:moveTo>
                <a:lnTo>
                  <a:pt x="3780" y="4510"/>
                </a:lnTo>
                <a:cubicBezTo>
                  <a:pt x="3720" y="4510"/>
                  <a:pt x="3680" y="4470"/>
                  <a:pt x="3680" y="4410"/>
                </a:cubicBezTo>
                <a:cubicBezTo>
                  <a:pt x="3680" y="4350"/>
                  <a:pt x="3720" y="4310"/>
                  <a:pt x="3780" y="4310"/>
                </a:cubicBezTo>
                <a:lnTo>
                  <a:pt x="8920" y="4310"/>
                </a:lnTo>
                <a:cubicBezTo>
                  <a:pt x="9310" y="4310"/>
                  <a:pt x="9620" y="4050"/>
                  <a:pt x="9620" y="3740"/>
                </a:cubicBezTo>
                <a:cubicBezTo>
                  <a:pt x="9620" y="3680"/>
                  <a:pt x="9660" y="3640"/>
                  <a:pt x="9720" y="3640"/>
                </a:cubicBezTo>
                <a:cubicBezTo>
                  <a:pt x="9780" y="3640"/>
                  <a:pt x="9820" y="3680"/>
                  <a:pt x="9820" y="3740"/>
                </a:cubicBezTo>
                <a:cubicBezTo>
                  <a:pt x="9820" y="4170"/>
                  <a:pt x="9420" y="4510"/>
                  <a:pt x="8920" y="4510"/>
                </a:cubicBezTo>
                <a:close/>
                <a:moveTo>
                  <a:pt x="7630" y="8420"/>
                </a:moveTo>
                <a:cubicBezTo>
                  <a:pt x="7580" y="8420"/>
                  <a:pt x="7530" y="8400"/>
                  <a:pt x="7490" y="8360"/>
                </a:cubicBezTo>
                <a:lnTo>
                  <a:pt x="6350" y="7220"/>
                </a:lnTo>
                <a:lnTo>
                  <a:pt x="5210" y="8360"/>
                </a:lnTo>
                <a:cubicBezTo>
                  <a:pt x="5130" y="8440"/>
                  <a:pt x="5010" y="8440"/>
                  <a:pt x="4930" y="8360"/>
                </a:cubicBezTo>
                <a:cubicBezTo>
                  <a:pt x="4850" y="8280"/>
                  <a:pt x="4850" y="8160"/>
                  <a:pt x="4930" y="8080"/>
                </a:cubicBezTo>
                <a:lnTo>
                  <a:pt x="6210" y="6800"/>
                </a:lnTo>
                <a:cubicBezTo>
                  <a:pt x="6290" y="6720"/>
                  <a:pt x="6420" y="6720"/>
                  <a:pt x="6490" y="6800"/>
                </a:cubicBezTo>
                <a:lnTo>
                  <a:pt x="7770" y="8080"/>
                </a:lnTo>
                <a:cubicBezTo>
                  <a:pt x="7850" y="8160"/>
                  <a:pt x="7850" y="8280"/>
                  <a:pt x="7770" y="8360"/>
                </a:cubicBezTo>
                <a:cubicBezTo>
                  <a:pt x="7730" y="8400"/>
                  <a:pt x="7680" y="8420"/>
                  <a:pt x="7630" y="8420"/>
                </a:cubicBezTo>
                <a:close/>
                <a:moveTo>
                  <a:pt x="6350" y="7140"/>
                </a:moveTo>
                <a:cubicBezTo>
                  <a:pt x="6240" y="7140"/>
                  <a:pt x="6150" y="7050"/>
                  <a:pt x="6150" y="6940"/>
                </a:cubicBezTo>
                <a:lnTo>
                  <a:pt x="6150" y="5210"/>
                </a:lnTo>
                <a:cubicBezTo>
                  <a:pt x="6150" y="5100"/>
                  <a:pt x="6240" y="5010"/>
                  <a:pt x="6350" y="5010"/>
                </a:cubicBezTo>
                <a:cubicBezTo>
                  <a:pt x="6460" y="5010"/>
                  <a:pt x="6550" y="5100"/>
                  <a:pt x="6550" y="5210"/>
                </a:cubicBezTo>
                <a:lnTo>
                  <a:pt x="6550" y="6930"/>
                </a:lnTo>
                <a:cubicBezTo>
                  <a:pt x="6550" y="7050"/>
                  <a:pt x="6460" y="7140"/>
                  <a:pt x="6350" y="7140"/>
                </a:cubicBezTo>
                <a:close/>
              </a:path>
            </a:pathLst>
          </a:custGeom>
          <a:solidFill>
            <a:schemeClr val="bg1">
              <a:lumMod val="95000"/>
            </a:schemeClr>
          </a:solidFill>
          <a:ln>
            <a:noFill/>
          </a:ln>
        </p:spPr>
      </p:sp>
      <p:cxnSp>
        <p:nvCxnSpPr>
          <p:cNvPr id="161" name="直接连接符 160"/>
          <p:cNvCxnSpPr/>
          <p:nvPr userDrawn="1"/>
        </p:nvCxnSpPr>
        <p:spPr>
          <a:xfrm flipV="1">
            <a:off x="669924" y="1028700"/>
            <a:ext cx="10850563" cy="12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标题 3"/>
          <p:cNvSpPr>
            <a:spLocks noGrp="1"/>
          </p:cNvSpPr>
          <p:nvPr>
            <p:ph type="title"/>
          </p:nvPr>
        </p:nvSpPr>
        <p:spPr>
          <a:xfrm>
            <a:off x="700708" y="561998"/>
            <a:ext cx="10972800" cy="425143"/>
          </a:xfrm>
        </p:spPr>
        <p:txBody>
          <a:bodyPr>
            <a:noAutofit/>
          </a:bodyPr>
          <a:lstStyle>
            <a:lvl1pPr>
              <a:defRPr sz="24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156" name="内容占位符 2"/>
          <p:cNvSpPr>
            <a:spLocks noGrp="1"/>
          </p:cNvSpPr>
          <p:nvPr>
            <p:ph sz="half" idx="19" hasCustomPrompt="1"/>
          </p:nvPr>
        </p:nvSpPr>
        <p:spPr>
          <a:xfrm>
            <a:off x="3623719" y="2964632"/>
            <a:ext cx="7896768" cy="1130365"/>
          </a:xfrm>
        </p:spPr>
        <p:txBody>
          <a:bodyPr>
            <a:noAutofit/>
          </a:bodyPr>
          <a:lstStyle>
            <a:lvl1pPr marL="0" indent="0">
              <a:buFontTx/>
              <a:buNone/>
              <a:defRPr sz="3200">
                <a:solidFill>
                  <a:schemeClr val="bg1"/>
                </a:solidFill>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4" name="图片 3" descr="文本&#10;&#10;AI 生成的内容可能不正确。">
            <a:extLst>
              <a:ext uri="{FF2B5EF4-FFF2-40B4-BE49-F238E27FC236}">
                <a16:creationId xmlns:a16="http://schemas.microsoft.com/office/drawing/2014/main" id="{44BD5061-A7BD-CC99-9B94-A700F9A9EB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文本&#10;&#10;AI 生成的内容可能不正确。">
            <a:extLst>
              <a:ext uri="{FF2B5EF4-FFF2-40B4-BE49-F238E27FC236}">
                <a16:creationId xmlns:a16="http://schemas.microsoft.com/office/drawing/2014/main" id="{D46A1D71-7A28-16A6-C3D3-0EA7B15A54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227</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82</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4</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2"/>
          <p:cNvSpPr>
            <a:spLocks noGrp="1"/>
          </p:cNvSpPr>
          <p:nvPr>
            <p:ph idx="1" hasCustomPrompt="1"/>
          </p:nvPr>
        </p:nvSpPr>
        <p:spPr>
          <a:xfrm>
            <a:off x="609600" y="967650"/>
            <a:ext cx="10972800" cy="5108720"/>
          </a:xfrm>
        </p:spPr>
        <p:txBody>
          <a:bodyPr>
            <a:normAutofit/>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2E694139-4A58-4819-865E-7C7C8D2193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3"/>
          <p:cNvSpPr>
            <a:spLocks noGrp="1"/>
          </p:cNvSpPr>
          <p:nvPr>
            <p:ph sz="half" idx="2" hasCustomPrompt="1"/>
          </p:nvPr>
        </p:nvSpPr>
        <p:spPr>
          <a:xfrm>
            <a:off x="609600" y="3068960"/>
            <a:ext cx="5386917" cy="3057202"/>
          </a:xfrm>
        </p:spPr>
        <p:txBody>
          <a:bodyPr/>
          <a:lstStyle>
            <a:lvl1pPr marL="2286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4" hasCustomPrompt="1"/>
          </p:nvPr>
        </p:nvSpPr>
        <p:spPr>
          <a:xfrm>
            <a:off x="6193377" y="3068960"/>
            <a:ext cx="5389034" cy="3057202"/>
          </a:xfrm>
        </p:spPr>
        <p:txBody>
          <a:bodyPr/>
          <a:lstStyle>
            <a:lvl1pPr marL="2286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1"/>
            <a:ext cx="10972800" cy="1340764"/>
          </a:xfrm>
        </p:spPr>
        <p:txBody>
          <a:bodyPr/>
          <a:lstStyle>
            <a:lvl1pPr marL="228600" indent="-228600">
              <a:lnSpc>
                <a:spcPct val="150000"/>
              </a:lnSpc>
              <a:buClr>
                <a:srgbClr val="C0000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22" name="内容占位符 2"/>
          <p:cNvSpPr>
            <a:spLocks noGrp="1"/>
          </p:cNvSpPr>
          <p:nvPr>
            <p:ph sz="half" idx="19" hasCustomPrompt="1"/>
          </p:nvPr>
        </p:nvSpPr>
        <p:spPr>
          <a:xfrm>
            <a:off x="609599" y="2697933"/>
            <a:ext cx="5386917"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7" name="内容占位符 2"/>
          <p:cNvSpPr>
            <a:spLocks noGrp="1"/>
          </p:cNvSpPr>
          <p:nvPr>
            <p:ph sz="half" idx="20" hasCustomPrompt="1"/>
          </p:nvPr>
        </p:nvSpPr>
        <p:spPr>
          <a:xfrm>
            <a:off x="6195483" y="2725198"/>
            <a:ext cx="5386917"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31E29541-9F32-FB82-3472-C3094AD550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3"/>
          <p:cNvSpPr>
            <a:spLocks noGrp="1"/>
          </p:cNvSpPr>
          <p:nvPr>
            <p:ph sz="half" idx="2" hasCustomPrompt="1"/>
          </p:nvPr>
        </p:nvSpPr>
        <p:spPr>
          <a:xfrm>
            <a:off x="609603"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31" name="内容占位符 2"/>
          <p:cNvSpPr>
            <a:spLocks noGrp="1"/>
          </p:cNvSpPr>
          <p:nvPr>
            <p:ph idx="1" hasCustomPrompt="1"/>
          </p:nvPr>
        </p:nvSpPr>
        <p:spPr>
          <a:xfrm>
            <a:off x="609600" y="1126981"/>
            <a:ext cx="10972800" cy="1340764"/>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2" name="内容占位符 3"/>
          <p:cNvSpPr>
            <a:spLocks noGrp="1"/>
          </p:cNvSpPr>
          <p:nvPr>
            <p:ph sz="half" idx="18" hasCustomPrompt="1"/>
          </p:nvPr>
        </p:nvSpPr>
        <p:spPr>
          <a:xfrm>
            <a:off x="4323497"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34" name="内容占位符 3"/>
          <p:cNvSpPr>
            <a:spLocks noGrp="1"/>
          </p:cNvSpPr>
          <p:nvPr>
            <p:ph sz="half" idx="20" hasCustomPrompt="1"/>
          </p:nvPr>
        </p:nvSpPr>
        <p:spPr>
          <a:xfrm>
            <a:off x="8037395"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4" name="内容占位符 2"/>
          <p:cNvSpPr>
            <a:spLocks noGrp="1"/>
          </p:cNvSpPr>
          <p:nvPr>
            <p:ph sz="half" idx="19" hasCustomPrompt="1"/>
          </p:nvPr>
        </p:nvSpPr>
        <p:spPr>
          <a:xfrm>
            <a:off x="609600" y="269793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6" name="内容占位符 2"/>
          <p:cNvSpPr>
            <a:spLocks noGrp="1"/>
          </p:cNvSpPr>
          <p:nvPr>
            <p:ph sz="half" idx="21" hasCustomPrompt="1"/>
          </p:nvPr>
        </p:nvSpPr>
        <p:spPr>
          <a:xfrm>
            <a:off x="4323497" y="269793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7" name="内容占位符 2"/>
          <p:cNvSpPr>
            <a:spLocks noGrp="1"/>
          </p:cNvSpPr>
          <p:nvPr>
            <p:ph sz="half" idx="22" hasCustomPrompt="1"/>
          </p:nvPr>
        </p:nvSpPr>
        <p:spPr>
          <a:xfrm>
            <a:off x="8037394" y="270271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786CCC94-1402-629C-9924-033C51594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13" hasCustomPrompt="1"/>
          </p:nvPr>
        </p:nvSpPr>
        <p:spPr>
          <a:xfrm>
            <a:off x="3437246" y="1124564"/>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7" name="内容占位符 5"/>
          <p:cNvSpPr>
            <a:spLocks noGrp="1"/>
          </p:cNvSpPr>
          <p:nvPr>
            <p:ph sz="quarter" idx="14" hasCustomPrompt="1"/>
          </p:nvPr>
        </p:nvSpPr>
        <p:spPr>
          <a:xfrm>
            <a:off x="3437246" y="2833184"/>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8" name="内容占位符 5"/>
          <p:cNvSpPr>
            <a:spLocks noGrp="1"/>
          </p:cNvSpPr>
          <p:nvPr>
            <p:ph sz="quarter" idx="15" hasCustomPrompt="1"/>
          </p:nvPr>
        </p:nvSpPr>
        <p:spPr>
          <a:xfrm>
            <a:off x="3437246" y="4541805"/>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F767B52A-59E9-BBBD-1B6E-60DA05A597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5"/>
          <p:cNvSpPr>
            <a:spLocks noGrp="1"/>
          </p:cNvSpPr>
          <p:nvPr>
            <p:ph sz="quarter" idx="4" hasCustomPrompt="1"/>
          </p:nvPr>
        </p:nvSpPr>
        <p:spPr>
          <a:xfrm>
            <a:off x="3437246" y="3645024"/>
            <a:ext cx="8145168"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0" name="内容占位符 5"/>
          <p:cNvSpPr>
            <a:spLocks noGrp="1"/>
          </p:cNvSpPr>
          <p:nvPr>
            <p:ph sz="quarter" idx="13" hasCustomPrompt="1"/>
          </p:nvPr>
        </p:nvSpPr>
        <p:spPr>
          <a:xfrm>
            <a:off x="3437246" y="1124564"/>
            <a:ext cx="8145168"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EFB42131-AB67-8FA3-7DD5-26577CABDA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D69CA-9B8B-413C-A156-25D678153E32}" type="datetimeFigureOut">
              <a:rPr lang="zh-CN" altLang="en-US" smtClean="0"/>
              <a:t>2025/5/30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ACFB-D73A-4E51-AA4C-CA24DDAC6E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7AE14-0D55-483E-8A71-511D68869BBC}"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9358055" y="40715"/>
            <a:ext cx="2816860" cy="408305"/>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_shape"/>
          <p:cNvSpPr>
            <a:spLocks noGrp="1"/>
          </p:cNvSpPr>
          <p:nvPr>
            <p:ph sz="half" idx="10"/>
          </p:nvPr>
        </p:nvSpPr>
        <p:spPr>
          <a:xfrm>
            <a:off x="933833" y="6348222"/>
            <a:ext cx="1628082" cy="303898"/>
          </a:xfrm>
        </p:spPr>
        <p:txBody>
          <a:bodyPr>
            <a:normAutofit/>
          </a:bodyPr>
          <a:lstStyle/>
          <a:p>
            <a:r>
              <a:rPr dirty="0"/>
              <a:t>2025年0</a:t>
            </a:r>
            <a:r>
              <a:rPr lang="en-US" dirty="0"/>
              <a:t>5</a:t>
            </a:r>
            <a:r>
              <a:rPr dirty="0"/>
              <a:t>月</a:t>
            </a:r>
            <a:r>
              <a:rPr lang="en-US" dirty="0"/>
              <a:t>30</a:t>
            </a:r>
            <a:r>
              <a:rPr dirty="0"/>
              <a:t>日</a:t>
            </a:r>
          </a:p>
        </p:txBody>
      </p:sp>
      <p:sp>
        <p:nvSpPr>
          <p:cNvPr id="6" name="标题 9"/>
          <p:cNvSpPr>
            <a:spLocks noGrp="1"/>
          </p:cNvSpPr>
          <p:nvPr>
            <p:ph type="title"/>
          </p:nvPr>
        </p:nvSpPr>
        <p:spPr>
          <a:xfrm>
            <a:off x="223837" y="4581158"/>
            <a:ext cx="6687602" cy="809881"/>
          </a:xfrm>
        </p:spPr>
        <p:txBody>
          <a:bodyPr>
            <a:noAutofit/>
          </a:bodyPr>
          <a:lstStyle/>
          <a:p>
            <a:r>
              <a:rPr lang="en-US" altLang="zh-CN" sz="2800" dirty="0"/>
              <a:t>ETF</a:t>
            </a:r>
            <a:r>
              <a:rPr lang="zh-CN" altLang="en-US" sz="2800" dirty="0"/>
              <a:t>系列报告（三）：宏观风格轮动模型</a:t>
            </a:r>
          </a:p>
        </p:txBody>
      </p:sp>
      <p:sp>
        <p:nvSpPr>
          <p:cNvPr id="3" name="内容占位符 2"/>
          <p:cNvSpPr>
            <a:spLocks noGrp="1"/>
          </p:cNvSpPr>
          <p:nvPr>
            <p:ph sz="half" idx="1"/>
          </p:nvPr>
        </p:nvSpPr>
        <p:spPr/>
        <p:txBody>
          <a:bodyPr/>
          <a:lstStyle/>
          <a:p>
            <a:r>
              <a:rPr lang="zh-CN" altLang="en-US" dirty="0"/>
              <a:t>资产配置部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B5B19-8EBD-3613-DF08-B2CC7D71AA24}"/>
              </a:ext>
            </a:extLst>
          </p:cNvPr>
          <p:cNvSpPr>
            <a:spLocks noGrp="1"/>
          </p:cNvSpPr>
          <p:nvPr>
            <p:ph type="title"/>
          </p:nvPr>
        </p:nvSpPr>
        <p:spPr/>
        <p:txBody>
          <a:bodyPr/>
          <a:lstStyle/>
          <a:p>
            <a:r>
              <a:rPr lang="zh-CN" altLang="en-US" dirty="0"/>
              <a:t>价值成长</a:t>
            </a:r>
            <a:r>
              <a:rPr lang="en-US" altLang="zh-CN" dirty="0"/>
              <a:t>-</a:t>
            </a:r>
            <a:r>
              <a:rPr lang="zh-CN" altLang="en-US" dirty="0"/>
              <a:t>经济学解释</a:t>
            </a:r>
          </a:p>
        </p:txBody>
      </p:sp>
      <p:pic>
        <p:nvPicPr>
          <p:cNvPr id="4" name="内容占位符 3">
            <a:extLst>
              <a:ext uri="{FF2B5EF4-FFF2-40B4-BE49-F238E27FC236}">
                <a16:creationId xmlns:a16="http://schemas.microsoft.com/office/drawing/2014/main" id="{7FB0E646-96E8-5D62-0E72-2264DB6DF786}"/>
              </a:ext>
            </a:extLst>
          </p:cNvPr>
          <p:cNvPicPr>
            <a:picLocks noGrp="1" noChangeAspect="1"/>
          </p:cNvPicPr>
          <p:nvPr>
            <p:ph idx="1"/>
          </p:nvPr>
        </p:nvPicPr>
        <p:blipFill>
          <a:blip r:embed="rId2"/>
          <a:stretch>
            <a:fillRect/>
          </a:stretch>
        </p:blipFill>
        <p:spPr>
          <a:xfrm>
            <a:off x="952495" y="968375"/>
            <a:ext cx="10287010" cy="5108575"/>
          </a:xfrm>
          <a:prstGeom prst="rect">
            <a:avLst/>
          </a:prstGeom>
        </p:spPr>
      </p:pic>
    </p:spTree>
    <p:extLst>
      <p:ext uri="{BB962C8B-B14F-4D97-AF65-F5344CB8AC3E}">
        <p14:creationId xmlns:p14="http://schemas.microsoft.com/office/powerpoint/2010/main" val="204218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CCDB5-A128-1D3A-E658-D7BC4BE8831C}"/>
              </a:ext>
            </a:extLst>
          </p:cNvPr>
          <p:cNvSpPr>
            <a:spLocks noGrp="1"/>
          </p:cNvSpPr>
          <p:nvPr>
            <p:ph type="title"/>
          </p:nvPr>
        </p:nvSpPr>
        <p:spPr/>
        <p:txBody>
          <a:bodyPr/>
          <a:lstStyle/>
          <a:p>
            <a:r>
              <a:rPr lang="zh-CN" altLang="en-US" dirty="0"/>
              <a:t>大小盘</a:t>
            </a:r>
            <a:r>
              <a:rPr lang="en-US" altLang="zh-CN" dirty="0"/>
              <a:t>-</a:t>
            </a:r>
            <a:r>
              <a:rPr lang="zh-CN" altLang="en-US" dirty="0"/>
              <a:t>经济学解释</a:t>
            </a:r>
          </a:p>
        </p:txBody>
      </p:sp>
      <p:pic>
        <p:nvPicPr>
          <p:cNvPr id="20" name="内容占位符 19">
            <a:extLst>
              <a:ext uri="{FF2B5EF4-FFF2-40B4-BE49-F238E27FC236}">
                <a16:creationId xmlns:a16="http://schemas.microsoft.com/office/drawing/2014/main" id="{F9318EF1-033C-DD74-25C9-CF98CF547689}"/>
              </a:ext>
            </a:extLst>
          </p:cNvPr>
          <p:cNvPicPr>
            <a:picLocks noGrp="1" noChangeAspect="1"/>
          </p:cNvPicPr>
          <p:nvPr>
            <p:ph idx="1"/>
          </p:nvPr>
        </p:nvPicPr>
        <p:blipFill>
          <a:blip r:embed="rId2"/>
          <a:stretch>
            <a:fillRect/>
          </a:stretch>
        </p:blipFill>
        <p:spPr>
          <a:xfrm>
            <a:off x="1009017" y="968375"/>
            <a:ext cx="10173966" cy="5108575"/>
          </a:xfrm>
          <a:prstGeom prst="rect">
            <a:avLst/>
          </a:prstGeom>
        </p:spPr>
      </p:pic>
    </p:spTree>
    <p:extLst>
      <p:ext uri="{BB962C8B-B14F-4D97-AF65-F5344CB8AC3E}">
        <p14:creationId xmlns:p14="http://schemas.microsoft.com/office/powerpoint/2010/main" val="348486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386E-4A0A-D130-6252-E94EAB61D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6771BA-8E6D-70F0-2CFA-C3592843508E}"/>
              </a:ext>
            </a:extLst>
          </p:cNvPr>
          <p:cNvSpPr>
            <a:spLocks noGrp="1"/>
          </p:cNvSpPr>
          <p:nvPr>
            <p:ph sz="half" idx="19"/>
          </p:nvPr>
        </p:nvSpPr>
        <p:spPr/>
        <p:txBody>
          <a:bodyPr/>
          <a:lstStyle/>
          <a:p>
            <a:r>
              <a:rPr lang="zh-CN" altLang="en-US" b="1" dirty="0"/>
              <a:t>宏观风格轮动</a:t>
            </a:r>
          </a:p>
        </p:txBody>
      </p:sp>
    </p:spTree>
    <p:extLst>
      <p:ext uri="{BB962C8B-B14F-4D97-AF65-F5344CB8AC3E}">
        <p14:creationId xmlns:p14="http://schemas.microsoft.com/office/powerpoint/2010/main" val="178675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1447-7106-AA34-7A6A-24184A7DE8E4}"/>
              </a:ext>
            </a:extLst>
          </p:cNvPr>
          <p:cNvSpPr>
            <a:spLocks noGrp="1"/>
          </p:cNvSpPr>
          <p:nvPr>
            <p:ph type="title"/>
          </p:nvPr>
        </p:nvSpPr>
        <p:spPr/>
        <p:txBody>
          <a:bodyPr/>
          <a:lstStyle/>
          <a:p>
            <a:r>
              <a:rPr lang="zh-CN" altLang="en-US" dirty="0"/>
              <a:t>模型回测</a:t>
            </a:r>
            <a:r>
              <a:rPr lang="en-US" altLang="zh-CN" dirty="0"/>
              <a:t>1</a:t>
            </a:r>
            <a:r>
              <a:rPr lang="zh-CN" altLang="en-US" dirty="0"/>
              <a:t>：全部切换</a:t>
            </a:r>
          </a:p>
        </p:txBody>
      </p:sp>
      <p:sp>
        <p:nvSpPr>
          <p:cNvPr id="3" name="内容占位符 2">
            <a:extLst>
              <a:ext uri="{FF2B5EF4-FFF2-40B4-BE49-F238E27FC236}">
                <a16:creationId xmlns:a16="http://schemas.microsoft.com/office/drawing/2014/main" id="{767E0169-2A7E-A0A0-251D-E683BD10C08C}"/>
              </a:ext>
            </a:extLst>
          </p:cNvPr>
          <p:cNvSpPr>
            <a:spLocks noGrp="1"/>
          </p:cNvSpPr>
          <p:nvPr>
            <p:ph idx="1"/>
          </p:nvPr>
        </p:nvSpPr>
        <p:spPr>
          <a:xfrm>
            <a:off x="177800" y="967650"/>
            <a:ext cx="2952749" cy="5589783"/>
          </a:xfrm>
        </p:spPr>
        <p:txBody>
          <a:bodyPr/>
          <a:lstStyle/>
          <a:p>
            <a:pPr>
              <a:buFont typeface="Wingdings" panose="05000000000000000000" pitchFamily="2" charset="2"/>
              <a:buChar char="n"/>
            </a:pPr>
            <a:r>
              <a:rPr lang="zh-CN" altLang="en-US" b="1" u="sng" dirty="0"/>
              <a:t>指数池、回测区间、调仓频率、成交价格</a:t>
            </a:r>
            <a:r>
              <a:rPr lang="zh-CN" altLang="en-US" dirty="0"/>
              <a:t>与报告第一部分相同。</a:t>
            </a:r>
            <a:endParaRPr lang="en-US" altLang="zh-CN" dirty="0"/>
          </a:p>
          <a:p>
            <a:pPr>
              <a:buFont typeface="Wingdings" panose="05000000000000000000" pitchFamily="2" charset="2"/>
              <a:buChar char="n"/>
            </a:pPr>
            <a:r>
              <a:rPr lang="zh-CN" altLang="en-US" b="1" dirty="0"/>
              <a:t>回测方式：</a:t>
            </a:r>
            <a:r>
              <a:rPr lang="zh-CN" altLang="en-US" dirty="0"/>
              <a:t>多头回测</a:t>
            </a:r>
            <a:endParaRPr lang="en-US" altLang="zh-CN" dirty="0"/>
          </a:p>
          <a:p>
            <a:pPr>
              <a:buFont typeface="Wingdings" panose="05000000000000000000" pitchFamily="2" charset="2"/>
              <a:buChar char="n"/>
            </a:pPr>
            <a:r>
              <a:rPr lang="zh-CN" altLang="en-US" b="1" dirty="0"/>
              <a:t>对比基准：</a:t>
            </a:r>
            <a:r>
              <a:rPr lang="zh-CN" altLang="en-US" dirty="0"/>
              <a:t>等权组合，月度再平衡</a:t>
            </a:r>
            <a:endParaRPr lang="en-US" altLang="zh-CN" dirty="0"/>
          </a:p>
          <a:p>
            <a:pPr>
              <a:buFont typeface="Wingdings" panose="05000000000000000000" pitchFamily="2" charset="2"/>
              <a:buChar char="n"/>
            </a:pPr>
            <a:r>
              <a:rPr lang="zh-CN" altLang="en-US" b="1" dirty="0"/>
              <a:t>轮动策略</a:t>
            </a:r>
            <a:r>
              <a:rPr lang="en-US" altLang="zh-CN" b="1" dirty="0"/>
              <a:t>-</a:t>
            </a:r>
            <a:r>
              <a:rPr lang="zh-CN" altLang="en-US" b="1" dirty="0"/>
              <a:t>全部切换：</a:t>
            </a:r>
            <a:r>
              <a:rPr lang="zh-CN" altLang="en-US" dirty="0"/>
              <a:t>由报告第一部分精选的</a:t>
            </a:r>
            <a:r>
              <a:rPr lang="en-US" altLang="zh-CN" dirty="0"/>
              <a:t>13</a:t>
            </a:r>
            <a:r>
              <a:rPr lang="zh-CN" altLang="en-US" dirty="0"/>
              <a:t>个宏观事件进行投票，少数服从多数，</a:t>
            </a:r>
            <a:r>
              <a:rPr lang="en-US" altLang="zh-CN" dirty="0"/>
              <a:t>100%</a:t>
            </a:r>
            <a:r>
              <a:rPr lang="zh-CN" altLang="en-US" dirty="0"/>
              <a:t>仓位投向轮动风格。</a:t>
            </a:r>
            <a:endParaRPr lang="en-US" altLang="zh-CN" dirty="0"/>
          </a:p>
          <a:p>
            <a:pPr>
              <a:buFont typeface="Wingdings" panose="05000000000000000000" pitchFamily="2" charset="2"/>
              <a:buChar char="n"/>
            </a:pPr>
            <a:r>
              <a:rPr lang="zh-CN" altLang="en-US" dirty="0"/>
              <a:t>从回测结果看，全部切换模式下的价值成长轮动策略</a:t>
            </a:r>
            <a:r>
              <a:rPr lang="zh-CN" altLang="en-US" b="1" u="sng" dirty="0"/>
              <a:t>年化超额收益</a:t>
            </a:r>
            <a:r>
              <a:rPr lang="en-US" altLang="zh-CN" b="1" u="sng" dirty="0"/>
              <a:t>15.5%</a:t>
            </a:r>
            <a:r>
              <a:rPr lang="zh-CN" altLang="en-US" b="1" u="sng" dirty="0"/>
              <a:t>，超额月胜率</a:t>
            </a:r>
            <a:r>
              <a:rPr lang="en-US" altLang="zh-CN" b="1" u="sng" dirty="0"/>
              <a:t>61.7%</a:t>
            </a:r>
            <a:r>
              <a:rPr lang="zh-CN" altLang="en-US" dirty="0"/>
              <a:t>；大小盘轮动策略</a:t>
            </a:r>
            <a:r>
              <a:rPr lang="zh-CN" altLang="en-US" b="1" u="sng" dirty="0"/>
              <a:t>年化超额收益</a:t>
            </a:r>
            <a:r>
              <a:rPr lang="en-US" altLang="zh-CN" b="1" u="sng" dirty="0"/>
              <a:t>9.9%</a:t>
            </a:r>
            <a:r>
              <a:rPr lang="zh-CN" altLang="en-US" b="1" u="sng" dirty="0"/>
              <a:t>，超额月胜率</a:t>
            </a:r>
            <a:r>
              <a:rPr lang="en-US" altLang="zh-CN" b="1" u="sng" dirty="0"/>
              <a:t>63.1%</a:t>
            </a:r>
            <a:r>
              <a:rPr lang="zh-CN" altLang="en-US" b="1" u="sng" dirty="0"/>
              <a:t>。</a:t>
            </a:r>
            <a:endParaRPr lang="en-US" altLang="zh-CN" dirty="0"/>
          </a:p>
        </p:txBody>
      </p:sp>
      <p:pic>
        <p:nvPicPr>
          <p:cNvPr id="9" name="图片 8">
            <a:extLst>
              <a:ext uri="{FF2B5EF4-FFF2-40B4-BE49-F238E27FC236}">
                <a16:creationId xmlns:a16="http://schemas.microsoft.com/office/drawing/2014/main" id="{B9C00EE2-6F18-1AB7-3E58-376C38689594}"/>
              </a:ext>
            </a:extLst>
          </p:cNvPr>
          <p:cNvPicPr>
            <a:picLocks noChangeAspect="1"/>
          </p:cNvPicPr>
          <p:nvPr/>
        </p:nvPicPr>
        <p:blipFill>
          <a:blip r:embed="rId2"/>
          <a:stretch>
            <a:fillRect/>
          </a:stretch>
        </p:blipFill>
        <p:spPr>
          <a:xfrm>
            <a:off x="3130549" y="879633"/>
            <a:ext cx="8760000" cy="5760000"/>
          </a:xfrm>
          <a:prstGeom prst="rect">
            <a:avLst/>
          </a:prstGeom>
        </p:spPr>
      </p:pic>
    </p:spTree>
    <p:extLst>
      <p:ext uri="{BB962C8B-B14F-4D97-AF65-F5344CB8AC3E}">
        <p14:creationId xmlns:p14="http://schemas.microsoft.com/office/powerpoint/2010/main" val="58046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8CBB-A6FF-71FA-22D3-0150E35400E2}"/>
              </a:ext>
            </a:extLst>
          </p:cNvPr>
          <p:cNvSpPr>
            <a:spLocks noGrp="1"/>
          </p:cNvSpPr>
          <p:nvPr>
            <p:ph type="title"/>
          </p:nvPr>
        </p:nvSpPr>
        <p:spPr/>
        <p:txBody>
          <a:bodyPr/>
          <a:lstStyle/>
          <a:p>
            <a:r>
              <a:rPr lang="zh-CN" altLang="en-US" dirty="0"/>
              <a:t>模型回测</a:t>
            </a:r>
            <a:r>
              <a:rPr lang="en-US" altLang="zh-CN" dirty="0"/>
              <a:t>2</a:t>
            </a:r>
            <a:r>
              <a:rPr lang="zh-CN" altLang="en-US" dirty="0"/>
              <a:t>：比例切换</a:t>
            </a:r>
          </a:p>
        </p:txBody>
      </p:sp>
      <p:sp>
        <p:nvSpPr>
          <p:cNvPr id="3" name="内容占位符 2">
            <a:extLst>
              <a:ext uri="{FF2B5EF4-FFF2-40B4-BE49-F238E27FC236}">
                <a16:creationId xmlns:a16="http://schemas.microsoft.com/office/drawing/2014/main" id="{A2B862F2-A645-9681-0994-7B12941F5A54}"/>
              </a:ext>
            </a:extLst>
          </p:cNvPr>
          <p:cNvSpPr>
            <a:spLocks noGrp="1"/>
          </p:cNvSpPr>
          <p:nvPr>
            <p:ph idx="1"/>
          </p:nvPr>
        </p:nvSpPr>
        <p:spPr>
          <a:xfrm>
            <a:off x="186267" y="967649"/>
            <a:ext cx="2914649" cy="5671983"/>
          </a:xfrm>
        </p:spPr>
        <p:txBody>
          <a:bodyPr>
            <a:normAutofit/>
          </a:bodyPr>
          <a:lstStyle/>
          <a:p>
            <a:pPr>
              <a:buFont typeface="Wingdings" panose="05000000000000000000" pitchFamily="2" charset="2"/>
              <a:buChar char="n"/>
            </a:pPr>
            <a:r>
              <a:rPr lang="zh-CN" altLang="en-US" b="1" u="sng" dirty="0"/>
              <a:t>指数池、回测区间、调仓频率、成交价格</a:t>
            </a:r>
            <a:r>
              <a:rPr lang="zh-CN" altLang="en-US" dirty="0"/>
              <a:t>与报告第一部分相同。</a:t>
            </a:r>
            <a:endParaRPr lang="en-US" altLang="zh-CN" dirty="0"/>
          </a:p>
          <a:p>
            <a:pPr>
              <a:buFont typeface="Wingdings" panose="05000000000000000000" pitchFamily="2" charset="2"/>
              <a:buChar char="n"/>
            </a:pPr>
            <a:r>
              <a:rPr lang="zh-CN" altLang="en-US" b="1" dirty="0"/>
              <a:t>回测方式：</a:t>
            </a:r>
            <a:r>
              <a:rPr lang="zh-CN" altLang="en-US" dirty="0"/>
              <a:t>多头回测</a:t>
            </a:r>
            <a:endParaRPr lang="en-US" altLang="zh-CN" dirty="0"/>
          </a:p>
          <a:p>
            <a:pPr>
              <a:buFont typeface="Wingdings" panose="05000000000000000000" pitchFamily="2" charset="2"/>
              <a:buChar char="n"/>
            </a:pPr>
            <a:r>
              <a:rPr lang="zh-CN" altLang="en-US" b="1" dirty="0"/>
              <a:t>对比基准：</a:t>
            </a:r>
            <a:r>
              <a:rPr lang="zh-CN" altLang="en-US" dirty="0"/>
              <a:t>等权组合，月度再平衡</a:t>
            </a:r>
            <a:endParaRPr lang="en-US" altLang="zh-CN" dirty="0"/>
          </a:p>
          <a:p>
            <a:pPr>
              <a:buFont typeface="Wingdings" panose="05000000000000000000" pitchFamily="2" charset="2"/>
              <a:buChar char="n"/>
            </a:pPr>
            <a:r>
              <a:rPr lang="zh-CN" altLang="en-US" b="1" dirty="0"/>
              <a:t>轮动策略</a:t>
            </a:r>
            <a:r>
              <a:rPr lang="en-US" altLang="zh-CN" b="1" dirty="0"/>
              <a:t>-</a:t>
            </a:r>
            <a:r>
              <a:rPr lang="zh-CN" altLang="en-US" b="1" dirty="0"/>
              <a:t>比例切换：</a:t>
            </a:r>
            <a:r>
              <a:rPr lang="zh-CN" altLang="en-US" dirty="0"/>
              <a:t>由报告第一部分精选的</a:t>
            </a:r>
            <a:r>
              <a:rPr lang="en-US" altLang="zh-CN" dirty="0"/>
              <a:t>13</a:t>
            </a:r>
            <a:r>
              <a:rPr lang="zh-CN" altLang="en-US" dirty="0"/>
              <a:t>个宏观事件进行投票，根据投票比例确定轮动风格的持仓比例。</a:t>
            </a:r>
            <a:endParaRPr lang="en-US" altLang="zh-CN" dirty="0"/>
          </a:p>
          <a:p>
            <a:pPr>
              <a:buFont typeface="Wingdings" panose="05000000000000000000" pitchFamily="2" charset="2"/>
              <a:buChar char="n"/>
            </a:pPr>
            <a:r>
              <a:rPr lang="zh-CN" altLang="en-US" dirty="0"/>
              <a:t>从回测结果看，比例切换模式下的价值成长轮动策略</a:t>
            </a:r>
            <a:r>
              <a:rPr lang="zh-CN" altLang="en-US" b="1" u="sng" dirty="0"/>
              <a:t>年化超额收益</a:t>
            </a:r>
            <a:r>
              <a:rPr lang="en-US" altLang="zh-CN" b="1" u="sng" dirty="0"/>
              <a:t>5.9%</a:t>
            </a:r>
            <a:r>
              <a:rPr lang="zh-CN" altLang="en-US" b="1" u="sng" dirty="0"/>
              <a:t>，超额相对回撤</a:t>
            </a:r>
            <a:r>
              <a:rPr lang="en-US" altLang="zh-CN" b="1" u="sng" dirty="0"/>
              <a:t>10.3%</a:t>
            </a:r>
            <a:r>
              <a:rPr lang="zh-CN" altLang="en-US" dirty="0"/>
              <a:t>；大小盘轮动策略</a:t>
            </a:r>
            <a:r>
              <a:rPr lang="zh-CN" altLang="en-US" b="1" u="sng" dirty="0"/>
              <a:t>年化超额收益</a:t>
            </a:r>
            <a:r>
              <a:rPr lang="en-US" altLang="zh-CN" b="1" u="sng" dirty="0"/>
              <a:t>4.2%</a:t>
            </a:r>
            <a:r>
              <a:rPr lang="zh-CN" altLang="en-US" b="1" u="sng" dirty="0"/>
              <a:t>，超额相对回撤</a:t>
            </a:r>
            <a:r>
              <a:rPr lang="en-US" altLang="zh-CN" b="1" u="sng" dirty="0"/>
              <a:t>5.5%</a:t>
            </a:r>
            <a:r>
              <a:rPr lang="zh-CN" altLang="en-US" b="1" u="sng" dirty="0"/>
              <a:t>。</a:t>
            </a:r>
            <a:endParaRPr lang="en-US" altLang="zh-CN" dirty="0"/>
          </a:p>
          <a:p>
            <a:endParaRPr lang="zh-CN" altLang="en-US" dirty="0"/>
          </a:p>
        </p:txBody>
      </p:sp>
      <p:pic>
        <p:nvPicPr>
          <p:cNvPr id="7" name="图片 6">
            <a:extLst>
              <a:ext uri="{FF2B5EF4-FFF2-40B4-BE49-F238E27FC236}">
                <a16:creationId xmlns:a16="http://schemas.microsoft.com/office/drawing/2014/main" id="{B6380BBD-69E2-A047-07F7-44C6921F0915}"/>
              </a:ext>
            </a:extLst>
          </p:cNvPr>
          <p:cNvPicPr>
            <a:picLocks noChangeAspect="1"/>
          </p:cNvPicPr>
          <p:nvPr/>
        </p:nvPicPr>
        <p:blipFill>
          <a:blip r:embed="rId2"/>
          <a:stretch>
            <a:fillRect/>
          </a:stretch>
        </p:blipFill>
        <p:spPr>
          <a:xfrm>
            <a:off x="3100916" y="879633"/>
            <a:ext cx="8760000" cy="5760000"/>
          </a:xfrm>
          <a:prstGeom prst="rect">
            <a:avLst/>
          </a:prstGeom>
        </p:spPr>
      </p:pic>
    </p:spTree>
    <p:extLst>
      <p:ext uri="{BB962C8B-B14F-4D97-AF65-F5344CB8AC3E}">
        <p14:creationId xmlns:p14="http://schemas.microsoft.com/office/powerpoint/2010/main" val="317045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B7292-C5C7-37A2-C642-D8351F1B7823}"/>
              </a:ext>
            </a:extLst>
          </p:cNvPr>
          <p:cNvSpPr>
            <a:spLocks noGrp="1"/>
          </p:cNvSpPr>
          <p:nvPr>
            <p:ph type="title"/>
          </p:nvPr>
        </p:nvSpPr>
        <p:spPr/>
        <p:txBody>
          <a:bodyPr/>
          <a:lstStyle/>
          <a:p>
            <a:r>
              <a:rPr lang="zh-CN" altLang="en-US" dirty="0"/>
              <a:t>轮动回测净值</a:t>
            </a:r>
          </a:p>
        </p:txBody>
      </p:sp>
      <p:pic>
        <p:nvPicPr>
          <p:cNvPr id="7" name="图片 6">
            <a:extLst>
              <a:ext uri="{FF2B5EF4-FFF2-40B4-BE49-F238E27FC236}">
                <a16:creationId xmlns:a16="http://schemas.microsoft.com/office/drawing/2014/main" id="{626D2973-9C9A-9B89-5E9A-EF8FFB572405}"/>
              </a:ext>
            </a:extLst>
          </p:cNvPr>
          <p:cNvPicPr>
            <a:picLocks noChangeAspect="1"/>
          </p:cNvPicPr>
          <p:nvPr/>
        </p:nvPicPr>
        <p:blipFill>
          <a:blip r:embed="rId2"/>
          <a:stretch>
            <a:fillRect/>
          </a:stretch>
        </p:blipFill>
        <p:spPr>
          <a:xfrm>
            <a:off x="418183" y="4076246"/>
            <a:ext cx="5505165" cy="2676376"/>
          </a:xfrm>
          <a:prstGeom prst="rect">
            <a:avLst/>
          </a:prstGeom>
        </p:spPr>
      </p:pic>
      <p:pic>
        <p:nvPicPr>
          <p:cNvPr id="8" name="图片 7">
            <a:extLst>
              <a:ext uri="{FF2B5EF4-FFF2-40B4-BE49-F238E27FC236}">
                <a16:creationId xmlns:a16="http://schemas.microsoft.com/office/drawing/2014/main" id="{200871E4-F8F7-26F1-FB1E-68709240AE65}"/>
              </a:ext>
            </a:extLst>
          </p:cNvPr>
          <p:cNvPicPr>
            <a:picLocks noChangeAspect="1"/>
          </p:cNvPicPr>
          <p:nvPr/>
        </p:nvPicPr>
        <p:blipFill>
          <a:blip r:embed="rId3"/>
          <a:stretch>
            <a:fillRect/>
          </a:stretch>
        </p:blipFill>
        <p:spPr>
          <a:xfrm>
            <a:off x="6268652" y="4076246"/>
            <a:ext cx="5505165" cy="2676376"/>
          </a:xfrm>
          <a:prstGeom prst="rect">
            <a:avLst/>
          </a:prstGeom>
        </p:spPr>
      </p:pic>
      <p:pic>
        <p:nvPicPr>
          <p:cNvPr id="9" name="图片 8">
            <a:extLst>
              <a:ext uri="{FF2B5EF4-FFF2-40B4-BE49-F238E27FC236}">
                <a16:creationId xmlns:a16="http://schemas.microsoft.com/office/drawing/2014/main" id="{FE8F208A-6F1E-F222-A8B2-EE1B3246EB2B}"/>
              </a:ext>
            </a:extLst>
          </p:cNvPr>
          <p:cNvPicPr>
            <a:picLocks noChangeAspect="1"/>
          </p:cNvPicPr>
          <p:nvPr/>
        </p:nvPicPr>
        <p:blipFill>
          <a:blip r:embed="rId4"/>
          <a:stretch>
            <a:fillRect/>
          </a:stretch>
        </p:blipFill>
        <p:spPr>
          <a:xfrm>
            <a:off x="6268652" y="1021690"/>
            <a:ext cx="5505165" cy="2676376"/>
          </a:xfrm>
          <a:prstGeom prst="rect">
            <a:avLst/>
          </a:prstGeom>
        </p:spPr>
      </p:pic>
      <p:pic>
        <p:nvPicPr>
          <p:cNvPr id="10" name="图片 9">
            <a:extLst>
              <a:ext uri="{FF2B5EF4-FFF2-40B4-BE49-F238E27FC236}">
                <a16:creationId xmlns:a16="http://schemas.microsoft.com/office/drawing/2014/main" id="{3D9E2D82-B04E-271A-27CC-E126ACA71E23}"/>
              </a:ext>
            </a:extLst>
          </p:cNvPr>
          <p:cNvPicPr>
            <a:picLocks noChangeAspect="1"/>
          </p:cNvPicPr>
          <p:nvPr/>
        </p:nvPicPr>
        <p:blipFill>
          <a:blip r:embed="rId5"/>
          <a:stretch>
            <a:fillRect/>
          </a:stretch>
        </p:blipFill>
        <p:spPr>
          <a:xfrm>
            <a:off x="418183" y="1021690"/>
            <a:ext cx="5505165" cy="2676376"/>
          </a:xfrm>
          <a:prstGeom prst="rect">
            <a:avLst/>
          </a:prstGeom>
        </p:spPr>
      </p:pic>
    </p:spTree>
    <p:extLst>
      <p:ext uri="{BB962C8B-B14F-4D97-AF65-F5344CB8AC3E}">
        <p14:creationId xmlns:p14="http://schemas.microsoft.com/office/powerpoint/2010/main" val="129968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8A8DE-954B-AA0B-1C39-2ACDCC23F793}"/>
              </a:ext>
            </a:extLst>
          </p:cNvPr>
          <p:cNvSpPr>
            <a:spLocks noGrp="1"/>
          </p:cNvSpPr>
          <p:nvPr>
            <p:ph type="title"/>
          </p:nvPr>
        </p:nvSpPr>
        <p:spPr/>
        <p:txBody>
          <a:bodyPr/>
          <a:lstStyle/>
          <a:p>
            <a:r>
              <a:rPr lang="zh-CN" altLang="en-US" dirty="0"/>
              <a:t>宏观事件信号</a:t>
            </a:r>
          </a:p>
        </p:txBody>
      </p:sp>
      <p:sp>
        <p:nvSpPr>
          <p:cNvPr id="3" name="内容占位符 2">
            <a:extLst>
              <a:ext uri="{FF2B5EF4-FFF2-40B4-BE49-F238E27FC236}">
                <a16:creationId xmlns:a16="http://schemas.microsoft.com/office/drawing/2014/main" id="{1C0064D1-824B-0144-52A9-CB8DE1EB0093}"/>
              </a:ext>
            </a:extLst>
          </p:cNvPr>
          <p:cNvSpPr>
            <a:spLocks noGrp="1"/>
          </p:cNvSpPr>
          <p:nvPr>
            <p:ph idx="1"/>
          </p:nvPr>
        </p:nvSpPr>
        <p:spPr>
          <a:xfrm>
            <a:off x="609600" y="967650"/>
            <a:ext cx="2603500" cy="5108720"/>
          </a:xfrm>
        </p:spPr>
        <p:txBody>
          <a:bodyPr/>
          <a:lstStyle/>
          <a:p>
            <a:r>
              <a:rPr lang="zh-CN" altLang="en-US" dirty="0"/>
              <a:t>回看</a:t>
            </a:r>
            <a:r>
              <a:rPr lang="en-US" altLang="zh-CN" dirty="0"/>
              <a:t>2012</a:t>
            </a:r>
            <a:r>
              <a:rPr lang="zh-CN" altLang="en-US" dirty="0"/>
              <a:t>年</a:t>
            </a:r>
            <a:r>
              <a:rPr lang="en-US" altLang="zh-CN" dirty="0"/>
              <a:t>11</a:t>
            </a:r>
            <a:r>
              <a:rPr lang="zh-CN" altLang="en-US" dirty="0"/>
              <a:t>月至今的宏观时间信号投票结果，风格轮动决策较为连贯、平稳，信号变化相对缓慢。</a:t>
            </a:r>
            <a:endParaRPr lang="en-US" altLang="zh-CN" dirty="0"/>
          </a:p>
          <a:p>
            <a:endParaRPr lang="en-US" altLang="zh-CN" dirty="0"/>
          </a:p>
          <a:p>
            <a:r>
              <a:rPr lang="en-US" altLang="zh-CN" dirty="0"/>
              <a:t>2015</a:t>
            </a:r>
            <a:r>
              <a:rPr lang="zh-CN" altLang="en-US" dirty="0"/>
              <a:t>、</a:t>
            </a:r>
            <a:r>
              <a:rPr lang="en-US" altLang="zh-CN" dirty="0"/>
              <a:t>2019-2020</a:t>
            </a:r>
            <a:r>
              <a:rPr lang="zh-CN" altLang="en-US" dirty="0"/>
              <a:t>和</a:t>
            </a:r>
            <a:r>
              <a:rPr lang="en-US" altLang="zh-CN" dirty="0"/>
              <a:t>2022</a:t>
            </a:r>
            <a:r>
              <a:rPr lang="zh-CN" altLang="en-US" dirty="0"/>
              <a:t>年偏好成长风格；</a:t>
            </a:r>
            <a:r>
              <a:rPr lang="en-US" altLang="zh-CN" dirty="0"/>
              <a:t>2017</a:t>
            </a:r>
            <a:r>
              <a:rPr lang="zh-CN" altLang="en-US" dirty="0"/>
              <a:t>和</a:t>
            </a:r>
            <a:r>
              <a:rPr lang="en-US" altLang="zh-CN" dirty="0"/>
              <a:t>2020</a:t>
            </a:r>
            <a:r>
              <a:rPr lang="zh-CN" altLang="en-US" dirty="0"/>
              <a:t>年更偏向大盘风格。</a:t>
            </a:r>
            <a:endParaRPr lang="en-US" altLang="zh-CN" dirty="0"/>
          </a:p>
          <a:p>
            <a:endParaRPr lang="en-US" altLang="zh-CN" dirty="0"/>
          </a:p>
          <a:p>
            <a:r>
              <a:rPr lang="zh-CN" altLang="en-US" dirty="0"/>
              <a:t>价值成长信号相对更加稳定，模型表现也更胜一筹。</a:t>
            </a:r>
          </a:p>
        </p:txBody>
      </p:sp>
      <p:pic>
        <p:nvPicPr>
          <p:cNvPr id="7" name="图片 6">
            <a:extLst>
              <a:ext uri="{FF2B5EF4-FFF2-40B4-BE49-F238E27FC236}">
                <a16:creationId xmlns:a16="http://schemas.microsoft.com/office/drawing/2014/main" id="{B75E0C3A-F7BC-FC06-5717-C41407C0EABC}"/>
              </a:ext>
            </a:extLst>
          </p:cNvPr>
          <p:cNvPicPr>
            <a:picLocks noChangeAspect="1"/>
          </p:cNvPicPr>
          <p:nvPr/>
        </p:nvPicPr>
        <p:blipFill>
          <a:blip r:embed="rId2"/>
          <a:stretch>
            <a:fillRect/>
          </a:stretch>
        </p:blipFill>
        <p:spPr>
          <a:xfrm>
            <a:off x="3569700" y="910041"/>
            <a:ext cx="8193734" cy="2895851"/>
          </a:xfrm>
          <a:prstGeom prst="rect">
            <a:avLst/>
          </a:prstGeom>
        </p:spPr>
      </p:pic>
      <p:pic>
        <p:nvPicPr>
          <p:cNvPr id="8" name="图片 7">
            <a:extLst>
              <a:ext uri="{FF2B5EF4-FFF2-40B4-BE49-F238E27FC236}">
                <a16:creationId xmlns:a16="http://schemas.microsoft.com/office/drawing/2014/main" id="{0084EEA1-666E-7495-1524-1B3E622B8656}"/>
              </a:ext>
            </a:extLst>
          </p:cNvPr>
          <p:cNvPicPr>
            <a:picLocks noChangeAspect="1"/>
          </p:cNvPicPr>
          <p:nvPr/>
        </p:nvPicPr>
        <p:blipFill>
          <a:blip r:embed="rId3"/>
          <a:stretch>
            <a:fillRect/>
          </a:stretch>
        </p:blipFill>
        <p:spPr>
          <a:xfrm>
            <a:off x="3569700" y="3805892"/>
            <a:ext cx="8193734" cy="2889754"/>
          </a:xfrm>
          <a:prstGeom prst="rect">
            <a:avLst/>
          </a:prstGeom>
        </p:spPr>
      </p:pic>
    </p:spTree>
    <p:extLst>
      <p:ext uri="{BB962C8B-B14F-4D97-AF65-F5344CB8AC3E}">
        <p14:creationId xmlns:p14="http://schemas.microsoft.com/office/powerpoint/2010/main" val="37015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65FD-7A19-E40A-1FCA-B8A9E775C948}"/>
              </a:ext>
            </a:extLst>
          </p:cNvPr>
          <p:cNvSpPr>
            <a:spLocks noGrp="1"/>
          </p:cNvSpPr>
          <p:nvPr>
            <p:ph type="title"/>
          </p:nvPr>
        </p:nvSpPr>
        <p:spPr/>
        <p:txBody>
          <a:bodyPr/>
          <a:lstStyle/>
          <a:p>
            <a:r>
              <a:rPr lang="zh-CN" altLang="en-US" dirty="0"/>
              <a:t>敏感性测试</a:t>
            </a:r>
            <a:r>
              <a:rPr lang="en-US" altLang="zh-CN" dirty="0"/>
              <a:t>1</a:t>
            </a:r>
            <a:r>
              <a:rPr lang="zh-CN" altLang="en-US" dirty="0"/>
              <a:t>：指标数量</a:t>
            </a:r>
          </a:p>
        </p:txBody>
      </p:sp>
      <p:sp>
        <p:nvSpPr>
          <p:cNvPr id="3" name="内容占位符 2">
            <a:extLst>
              <a:ext uri="{FF2B5EF4-FFF2-40B4-BE49-F238E27FC236}">
                <a16:creationId xmlns:a16="http://schemas.microsoft.com/office/drawing/2014/main" id="{F2437447-50E2-4EE9-DAC2-5068E12C8B3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5869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7D6D5-FD52-4A42-323B-134F2F584A71}"/>
              </a:ext>
            </a:extLst>
          </p:cNvPr>
          <p:cNvSpPr>
            <a:spLocks noGrp="1"/>
          </p:cNvSpPr>
          <p:nvPr>
            <p:ph type="title"/>
          </p:nvPr>
        </p:nvSpPr>
        <p:spPr/>
        <p:txBody>
          <a:bodyPr/>
          <a:lstStyle/>
          <a:p>
            <a:r>
              <a:rPr lang="zh-CN" altLang="en-US" dirty="0"/>
              <a:t>敏感性测试</a:t>
            </a:r>
            <a:r>
              <a:rPr lang="en-US" altLang="zh-CN" dirty="0"/>
              <a:t>2</a:t>
            </a:r>
            <a:r>
              <a:rPr lang="zh-CN" altLang="en-US" dirty="0"/>
              <a:t>：指数池</a:t>
            </a:r>
          </a:p>
        </p:txBody>
      </p:sp>
      <p:sp>
        <p:nvSpPr>
          <p:cNvPr id="3" name="内容占位符 2">
            <a:extLst>
              <a:ext uri="{FF2B5EF4-FFF2-40B4-BE49-F238E27FC236}">
                <a16:creationId xmlns:a16="http://schemas.microsoft.com/office/drawing/2014/main" id="{115EA259-7F27-2093-D0E1-00DEF4AE1383}"/>
              </a:ext>
            </a:extLst>
          </p:cNvPr>
          <p:cNvSpPr>
            <a:spLocks noGrp="1"/>
          </p:cNvSpPr>
          <p:nvPr>
            <p:ph idx="1"/>
          </p:nvPr>
        </p:nvSpPr>
        <p:spPr/>
        <p:txBody>
          <a:bodyPr/>
          <a:lstStyle/>
          <a:p>
            <a:r>
              <a:rPr lang="en-US" altLang="zh-CN" dirty="0"/>
              <a:t>1.</a:t>
            </a:r>
            <a:r>
              <a:rPr lang="zh-CN" altLang="en-US" dirty="0"/>
              <a:t>国证价值</a:t>
            </a:r>
            <a:r>
              <a:rPr lang="en-US" altLang="zh-CN" dirty="0"/>
              <a:t>-</a:t>
            </a:r>
            <a:r>
              <a:rPr lang="zh-CN" altLang="en-US" dirty="0"/>
              <a:t>国证成长</a:t>
            </a:r>
            <a:endParaRPr lang="en-US" altLang="zh-CN" dirty="0"/>
          </a:p>
          <a:p>
            <a:r>
              <a:rPr lang="en-US" altLang="zh-CN" dirty="0"/>
              <a:t>2.300</a:t>
            </a:r>
            <a:r>
              <a:rPr lang="zh-CN" altLang="en-US" dirty="0"/>
              <a:t>价值</a:t>
            </a:r>
            <a:r>
              <a:rPr lang="en-US" altLang="zh-CN" dirty="0"/>
              <a:t>-300</a:t>
            </a:r>
            <a:r>
              <a:rPr lang="zh-CN" altLang="en-US" dirty="0"/>
              <a:t>成长</a:t>
            </a:r>
            <a:endParaRPr lang="en-US" altLang="zh-CN" dirty="0"/>
          </a:p>
          <a:p>
            <a:r>
              <a:rPr lang="en-US" altLang="zh-CN" dirty="0"/>
              <a:t>3.</a:t>
            </a:r>
            <a:r>
              <a:rPr lang="zh-CN" altLang="en-US" dirty="0"/>
              <a:t>。。。</a:t>
            </a:r>
          </a:p>
        </p:txBody>
      </p:sp>
    </p:spTree>
    <p:extLst>
      <p:ext uri="{BB962C8B-B14F-4D97-AF65-F5344CB8AC3E}">
        <p14:creationId xmlns:p14="http://schemas.microsoft.com/office/powerpoint/2010/main" val="183434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3DF9-67EB-C669-8182-416668E264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7B080C-57F8-93EA-B387-061D2B9D3286}"/>
              </a:ext>
            </a:extLst>
          </p:cNvPr>
          <p:cNvSpPr>
            <a:spLocks noGrp="1"/>
          </p:cNvSpPr>
          <p:nvPr>
            <p:ph sz="half" idx="19"/>
          </p:nvPr>
        </p:nvSpPr>
        <p:spPr/>
        <p:txBody>
          <a:bodyPr/>
          <a:lstStyle/>
          <a:p>
            <a:r>
              <a:rPr lang="zh-CN" altLang="en-US" b="1" dirty="0"/>
              <a:t>总结</a:t>
            </a:r>
          </a:p>
        </p:txBody>
      </p:sp>
    </p:spTree>
    <p:extLst>
      <p:ext uri="{BB962C8B-B14F-4D97-AF65-F5344CB8AC3E}">
        <p14:creationId xmlns:p14="http://schemas.microsoft.com/office/powerpoint/2010/main" val="326116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AEF576-D01D-8BB2-B74C-4CDED6E43D2F}"/>
              </a:ext>
            </a:extLst>
          </p:cNvPr>
          <p:cNvSpPr>
            <a:spLocks noGrp="1"/>
          </p:cNvSpPr>
          <p:nvPr>
            <p:ph sz="half" idx="1"/>
          </p:nvPr>
        </p:nvSpPr>
        <p:spPr/>
        <p:txBody>
          <a:bodyPr/>
          <a:lstStyle/>
          <a:p>
            <a:r>
              <a:rPr lang="zh-CN" altLang="en-US" b="1" dirty="0"/>
              <a:t>宏观信号挖掘</a:t>
            </a:r>
          </a:p>
        </p:txBody>
      </p:sp>
      <p:sp>
        <p:nvSpPr>
          <p:cNvPr id="3" name="内容占位符 2">
            <a:extLst>
              <a:ext uri="{FF2B5EF4-FFF2-40B4-BE49-F238E27FC236}">
                <a16:creationId xmlns:a16="http://schemas.microsoft.com/office/drawing/2014/main" id="{F7576407-9EAD-5EF0-CCF6-FB5A57B9B648}"/>
              </a:ext>
            </a:extLst>
          </p:cNvPr>
          <p:cNvSpPr>
            <a:spLocks noGrp="1"/>
          </p:cNvSpPr>
          <p:nvPr>
            <p:ph sz="half" idx="10"/>
          </p:nvPr>
        </p:nvSpPr>
        <p:spPr/>
        <p:txBody>
          <a:bodyPr/>
          <a:lstStyle/>
          <a:p>
            <a:r>
              <a:rPr lang="zh-CN" altLang="en-US" b="1" dirty="0"/>
              <a:t>宏观风格轮动</a:t>
            </a:r>
          </a:p>
        </p:txBody>
      </p:sp>
      <p:sp>
        <p:nvSpPr>
          <p:cNvPr id="4" name="内容占位符 3">
            <a:extLst>
              <a:ext uri="{FF2B5EF4-FFF2-40B4-BE49-F238E27FC236}">
                <a16:creationId xmlns:a16="http://schemas.microsoft.com/office/drawing/2014/main" id="{DB2065B9-7C16-FE0C-E83B-4199DBF64E75}"/>
              </a:ext>
            </a:extLst>
          </p:cNvPr>
          <p:cNvSpPr>
            <a:spLocks noGrp="1"/>
          </p:cNvSpPr>
          <p:nvPr>
            <p:ph sz="half" idx="11"/>
          </p:nvPr>
        </p:nvSpPr>
        <p:spPr/>
        <p:txBody>
          <a:bodyPr/>
          <a:lstStyle/>
          <a:p>
            <a:r>
              <a:rPr lang="zh-CN" altLang="en-US" b="1" dirty="0"/>
              <a:t>总结</a:t>
            </a:r>
          </a:p>
        </p:txBody>
      </p:sp>
      <p:sp>
        <p:nvSpPr>
          <p:cNvPr id="5" name="内容占位符 4">
            <a:extLst>
              <a:ext uri="{FF2B5EF4-FFF2-40B4-BE49-F238E27FC236}">
                <a16:creationId xmlns:a16="http://schemas.microsoft.com/office/drawing/2014/main" id="{CCFEE367-C010-A153-9953-E7E2DCF08922}"/>
              </a:ext>
            </a:extLst>
          </p:cNvPr>
          <p:cNvSpPr>
            <a:spLocks noGrp="1"/>
          </p:cNvSpPr>
          <p:nvPr>
            <p:ph sz="half" idx="12"/>
          </p:nvPr>
        </p:nvSpPr>
        <p:spPr/>
        <p:txBody>
          <a:bodyPr/>
          <a:lstStyle/>
          <a:p>
            <a:r>
              <a:rPr lang="zh-CN" altLang="en-US" b="1" dirty="0"/>
              <a:t>附录：宏观指标经济含义</a:t>
            </a:r>
          </a:p>
        </p:txBody>
      </p:sp>
    </p:spTree>
    <p:extLst>
      <p:ext uri="{BB962C8B-B14F-4D97-AF65-F5344CB8AC3E}">
        <p14:creationId xmlns:p14="http://schemas.microsoft.com/office/powerpoint/2010/main" val="324150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71542-EC45-91C0-40D6-E9E834FA550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22C17D-27ED-4AD9-BDEE-264EC28BDA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87672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FB356-0483-0FE3-0A45-0AAB913F15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1A366E-3F2A-796F-4A13-F9495F7E1C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43A86B-80CB-F1CB-F75A-AD8C609326FE}"/>
              </a:ext>
            </a:extLst>
          </p:cNvPr>
          <p:cNvSpPr>
            <a:spLocks noGrp="1"/>
          </p:cNvSpPr>
          <p:nvPr>
            <p:ph sz="half" idx="19"/>
          </p:nvPr>
        </p:nvSpPr>
        <p:spPr/>
        <p:txBody>
          <a:bodyPr/>
          <a:lstStyle/>
          <a:p>
            <a:r>
              <a:rPr lang="zh-CN" altLang="en-US" b="1" dirty="0"/>
              <a:t>附录：宏观指标经济含义</a:t>
            </a:r>
          </a:p>
        </p:txBody>
      </p:sp>
    </p:spTree>
    <p:extLst>
      <p:ext uri="{BB962C8B-B14F-4D97-AF65-F5344CB8AC3E}">
        <p14:creationId xmlns:p14="http://schemas.microsoft.com/office/powerpoint/2010/main" val="405789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E33A0-9428-3CAE-6A7D-5AA6324AF4E5}"/>
              </a:ext>
            </a:extLst>
          </p:cNvPr>
          <p:cNvSpPr>
            <a:spLocks noGrp="1"/>
          </p:cNvSpPr>
          <p:nvPr>
            <p:ph type="title"/>
          </p:nvPr>
        </p:nvSpPr>
        <p:spPr/>
        <p:txBody>
          <a:bodyPr/>
          <a:lstStyle/>
          <a:p>
            <a:r>
              <a:rPr lang="zh-CN" altLang="en-US" dirty="0"/>
              <a:t>经济增长类</a:t>
            </a:r>
          </a:p>
        </p:txBody>
      </p:sp>
      <p:sp>
        <p:nvSpPr>
          <p:cNvPr id="6" name="内容占位符 5">
            <a:extLst>
              <a:ext uri="{FF2B5EF4-FFF2-40B4-BE49-F238E27FC236}">
                <a16:creationId xmlns:a16="http://schemas.microsoft.com/office/drawing/2014/main" id="{F10F0350-DBDA-8DEA-F879-95B50B0387AF}"/>
              </a:ext>
            </a:extLst>
          </p:cNvPr>
          <p:cNvSpPr>
            <a:spLocks noGrp="1"/>
          </p:cNvSpPr>
          <p:nvPr>
            <p:ph idx="1"/>
          </p:nvPr>
        </p:nvSpPr>
        <p:spPr>
          <a:xfrm>
            <a:off x="609600" y="769585"/>
            <a:ext cx="10972800" cy="5829817"/>
          </a:xfrm>
        </p:spPr>
        <p:txBody>
          <a:bodyPr>
            <a:normAutofit/>
          </a:bodyPr>
          <a:lstStyle/>
          <a:p>
            <a:pPr>
              <a:buFont typeface="Wingdings" panose="05000000000000000000" pitchFamily="2" charset="2"/>
              <a:buChar char="u"/>
            </a:pPr>
            <a:r>
              <a:rPr lang="zh-CN" altLang="en-US" sz="1100" b="1" dirty="0"/>
              <a:t>全社会用电量</a:t>
            </a:r>
            <a:r>
              <a:rPr lang="en-US" altLang="zh-CN" sz="1100" b="1" dirty="0"/>
              <a:t>_</a:t>
            </a:r>
            <a:r>
              <a:rPr lang="zh-CN" altLang="en-US" sz="1100" b="1" dirty="0"/>
              <a:t>当月同比：</a:t>
            </a:r>
            <a:r>
              <a:rPr lang="zh-CN" altLang="en-US" sz="1100" dirty="0"/>
              <a:t>反映整个社会（包括工业、农业、服务业和居民生活）在当月消耗电力的同比增长情况。电力是经济活动的“血液”，此指标是衡量一个国家或地区整体经济活跃程度和增长状况的重要先行或同步指标。增速加快通常意味着经济扩张，增速放缓或下降则可能预示经济降温。</a:t>
            </a:r>
          </a:p>
          <a:p>
            <a:pPr>
              <a:buFont typeface="Wingdings" panose="05000000000000000000" pitchFamily="2" charset="2"/>
              <a:buChar char="u"/>
            </a:pPr>
            <a:r>
              <a:rPr lang="zh-CN" altLang="en-US" sz="1100" b="1" dirty="0"/>
              <a:t>全社会用电量</a:t>
            </a:r>
            <a:r>
              <a:rPr lang="en-US" altLang="zh-CN" sz="1100" b="1" dirty="0"/>
              <a:t>_</a:t>
            </a:r>
            <a:r>
              <a:rPr lang="zh-CN" altLang="en-US" sz="1100" b="1" dirty="0"/>
              <a:t>累计同比</a:t>
            </a:r>
            <a:r>
              <a:rPr lang="zh-CN" altLang="en-US" sz="1100" dirty="0"/>
              <a:t>：反映年初至今整个社会累计用电量与去年同期的累计用电量相比的增长情况。它能更平滑地展示经济活动的年度趋势，剔除月度短期波动。</a:t>
            </a:r>
          </a:p>
          <a:p>
            <a:pPr>
              <a:buFont typeface="Wingdings" panose="05000000000000000000" pitchFamily="2" charset="2"/>
              <a:buChar char="u"/>
            </a:pPr>
            <a:r>
              <a:rPr lang="zh-CN" altLang="en-US" sz="1100" b="1" dirty="0"/>
              <a:t>工业增加值</a:t>
            </a:r>
            <a:r>
              <a:rPr lang="en-US" altLang="zh-CN" sz="1100" b="1" dirty="0"/>
              <a:t>_</a:t>
            </a:r>
            <a:r>
              <a:rPr lang="zh-CN" altLang="en-US" sz="1100" b="1" dirty="0"/>
              <a:t>当月同比</a:t>
            </a:r>
            <a:r>
              <a:rPr lang="zh-CN" altLang="en-US" sz="1100" dirty="0"/>
              <a:t>：衡量当月工业企业在生产过程中新增加的价值（总产出减去中间投入）相较于去年同期的增长速度。这是评估工业生产活动、经济景气度和整体经济增长的核心指标之一。增速加快表明工业生产扩张，反之则收缩或放缓。</a:t>
            </a:r>
          </a:p>
          <a:p>
            <a:pPr>
              <a:buFont typeface="Wingdings" panose="05000000000000000000" pitchFamily="2" charset="2"/>
              <a:buChar char="u"/>
            </a:pPr>
            <a:r>
              <a:rPr lang="zh-CN" altLang="en-US" sz="1100" b="1" dirty="0"/>
              <a:t>固定资产投资完成额</a:t>
            </a:r>
            <a:r>
              <a:rPr lang="en-US" altLang="zh-CN" sz="1100" b="1" dirty="0"/>
              <a:t>_</a:t>
            </a:r>
            <a:r>
              <a:rPr lang="zh-CN" altLang="en-US" sz="1100" b="1" dirty="0"/>
              <a:t>当月同比</a:t>
            </a:r>
            <a:r>
              <a:rPr lang="zh-CN" altLang="en-US" sz="1100" dirty="0"/>
              <a:t>：反映当月全社会用于建造和购置固定资产（如厂房、设备、房地产等）的投资额相较于去年同期的增长情况。这是衡量投资需求、未来经济增长潜力和经济结构调整的重要指标。增速变化反映了投资活动的冷热程度。</a:t>
            </a:r>
          </a:p>
          <a:p>
            <a:pPr>
              <a:buFont typeface="Wingdings" panose="05000000000000000000" pitchFamily="2" charset="2"/>
              <a:buChar char="u"/>
            </a:pPr>
            <a:r>
              <a:rPr lang="zh-CN" altLang="en-US" sz="1100" b="1" dirty="0"/>
              <a:t>固定资产投资完成额</a:t>
            </a:r>
            <a:r>
              <a:rPr lang="en-US" altLang="zh-CN" sz="1100" b="1" dirty="0"/>
              <a:t>_</a:t>
            </a:r>
            <a:r>
              <a:rPr lang="zh-CN" altLang="en-US" sz="1100" b="1" dirty="0"/>
              <a:t>累计同比</a:t>
            </a:r>
            <a:r>
              <a:rPr lang="zh-CN" altLang="en-US" sz="1100" dirty="0"/>
              <a:t>：反映年初至今全社会固定资产投资总额与去年同期的累计总额相比的增长情况。它能更好地展示年度投资趋势。</a:t>
            </a:r>
            <a:endParaRPr lang="en-US" altLang="zh-CN" sz="1100" dirty="0"/>
          </a:p>
          <a:p>
            <a:pPr>
              <a:buFont typeface="Wingdings" panose="05000000000000000000" pitchFamily="2" charset="2"/>
              <a:buChar char="u"/>
            </a:pPr>
            <a:r>
              <a:rPr lang="zh-CN" altLang="en-US" sz="1100" b="1" dirty="0"/>
              <a:t>制造业</a:t>
            </a:r>
            <a:r>
              <a:rPr lang="en-US" altLang="zh-CN" sz="1100" b="1" dirty="0"/>
              <a:t>PMI</a:t>
            </a:r>
            <a:r>
              <a:rPr lang="zh-CN" altLang="en-US" sz="1100" dirty="0"/>
              <a:t>：采购经理指数（</a:t>
            </a:r>
            <a:r>
              <a:rPr lang="en-US" altLang="zh-CN" sz="1100" dirty="0"/>
              <a:t>PMI</a:t>
            </a:r>
            <a:r>
              <a:rPr lang="zh-CN" altLang="en-US" sz="1100" dirty="0"/>
              <a:t>）中的一个核心指标，是国际上通用的监测宏观经济走势的先行性指数之一。通常以</a:t>
            </a:r>
            <a:r>
              <a:rPr lang="en-US" altLang="zh-CN" sz="1100" dirty="0"/>
              <a:t>50</a:t>
            </a:r>
            <a:r>
              <a:rPr lang="zh-CN" altLang="en-US" sz="1100" dirty="0"/>
              <a:t>为荣枯线，高于</a:t>
            </a:r>
            <a:r>
              <a:rPr lang="en-US" altLang="zh-CN" sz="1100" dirty="0"/>
              <a:t>50</a:t>
            </a:r>
            <a:r>
              <a:rPr lang="zh-CN" altLang="en-US" sz="1100" dirty="0"/>
              <a:t>表示制造业扩张，低于</a:t>
            </a:r>
            <a:r>
              <a:rPr lang="en-US" altLang="zh-CN" sz="1100" dirty="0"/>
              <a:t>50</a:t>
            </a:r>
            <a:r>
              <a:rPr lang="zh-CN" altLang="en-US" sz="1100" dirty="0"/>
              <a:t>表示收缩。</a:t>
            </a:r>
          </a:p>
          <a:p>
            <a:pPr>
              <a:buFont typeface="Wingdings" panose="05000000000000000000" pitchFamily="2" charset="2"/>
              <a:buChar char="u"/>
            </a:pPr>
            <a:r>
              <a:rPr lang="zh-CN" altLang="en-US" sz="1100" b="1" dirty="0"/>
              <a:t>制造业</a:t>
            </a:r>
            <a:r>
              <a:rPr lang="en-US" altLang="zh-CN" sz="1100" b="1" dirty="0"/>
              <a:t>PMI:</a:t>
            </a:r>
            <a:r>
              <a:rPr lang="zh-CN" altLang="en-US" sz="1100" b="1" dirty="0"/>
              <a:t>新订单</a:t>
            </a:r>
            <a:r>
              <a:rPr lang="zh-CN" altLang="en-US" sz="1100" dirty="0"/>
              <a:t>：采购经理指数（</a:t>
            </a:r>
            <a:r>
              <a:rPr lang="en-US" altLang="zh-CN" sz="1100" dirty="0"/>
              <a:t>PMI</a:t>
            </a:r>
            <a:r>
              <a:rPr lang="zh-CN" altLang="en-US" sz="1100" dirty="0"/>
              <a:t>）中的一个分项指标，反映制造业企业当月新接到的产品订单数量相对于上月的变化情况。高于</a:t>
            </a:r>
            <a:r>
              <a:rPr lang="en-US" altLang="zh-CN" sz="1100" dirty="0"/>
              <a:t>50</a:t>
            </a:r>
            <a:r>
              <a:rPr lang="zh-CN" altLang="en-US" sz="1100" dirty="0"/>
              <a:t>表示新订单环比增加，低于</a:t>
            </a:r>
            <a:r>
              <a:rPr lang="en-US" altLang="zh-CN" sz="1100" dirty="0"/>
              <a:t>50</a:t>
            </a:r>
            <a:r>
              <a:rPr lang="zh-CN" altLang="en-US" sz="1100" dirty="0"/>
              <a:t>表示减少。它是制造业未来产出和经济活动的领先指标，新订单增加预示着未来生产将扩大。</a:t>
            </a:r>
          </a:p>
          <a:p>
            <a:pPr>
              <a:buFont typeface="Wingdings" panose="05000000000000000000" pitchFamily="2" charset="2"/>
              <a:buChar char="u"/>
            </a:pPr>
            <a:r>
              <a:rPr lang="zh-CN" altLang="en-US" sz="1100" b="1" dirty="0"/>
              <a:t>非制造业</a:t>
            </a:r>
            <a:r>
              <a:rPr lang="en-US" altLang="zh-CN" sz="1100" b="1" dirty="0"/>
              <a:t>PMI:</a:t>
            </a:r>
            <a:r>
              <a:rPr lang="zh-CN" altLang="en-US" sz="1100" b="1" dirty="0"/>
              <a:t>商务活动</a:t>
            </a:r>
            <a:r>
              <a:rPr lang="zh-CN" altLang="en-US" sz="1100" dirty="0"/>
              <a:t>：采购经理指数（</a:t>
            </a:r>
            <a:r>
              <a:rPr lang="en-US" altLang="zh-CN" sz="1100" dirty="0"/>
              <a:t>PMI</a:t>
            </a:r>
            <a:r>
              <a:rPr lang="zh-CN" altLang="en-US" sz="1100" dirty="0"/>
              <a:t>）中的一个核心指标（通常指服务业</a:t>
            </a:r>
            <a:r>
              <a:rPr lang="en-US" altLang="zh-CN" sz="1100" dirty="0"/>
              <a:t>PMI</a:t>
            </a:r>
            <a:r>
              <a:rPr lang="zh-CN" altLang="en-US" sz="1100" dirty="0"/>
              <a:t>的头条指数），反映非制造业企业（主要是服务业）当月整体经营活动的景气程度相对于上月的变化。高于</a:t>
            </a:r>
            <a:r>
              <a:rPr lang="en-US" altLang="zh-CN" sz="1100" dirty="0"/>
              <a:t>50</a:t>
            </a:r>
            <a:r>
              <a:rPr lang="zh-CN" altLang="en-US" sz="1100" dirty="0"/>
              <a:t>表示商务活动扩张，低于</a:t>
            </a:r>
            <a:r>
              <a:rPr lang="en-US" altLang="zh-CN" sz="1100" dirty="0"/>
              <a:t>50</a:t>
            </a:r>
            <a:r>
              <a:rPr lang="zh-CN" altLang="en-US" sz="1100" dirty="0"/>
              <a:t>表示收缩。它衡量了服务业的增长动力。</a:t>
            </a:r>
          </a:p>
          <a:p>
            <a:pPr>
              <a:buFont typeface="Wingdings" panose="05000000000000000000" pitchFamily="2" charset="2"/>
              <a:buChar char="u"/>
            </a:pPr>
            <a:r>
              <a:rPr lang="zh-CN" altLang="en-US" sz="1100" b="1" dirty="0"/>
              <a:t>出口总值</a:t>
            </a:r>
            <a:r>
              <a:rPr lang="en-US" altLang="zh-CN" sz="1100" b="1" dirty="0"/>
              <a:t>_</a:t>
            </a:r>
            <a:r>
              <a:rPr lang="zh-CN" altLang="en-US" sz="1100" b="1" dirty="0"/>
              <a:t>当月同比</a:t>
            </a:r>
            <a:r>
              <a:rPr lang="en-US" altLang="zh-CN" sz="1100" b="1" dirty="0"/>
              <a:t>(</a:t>
            </a:r>
            <a:r>
              <a:rPr lang="zh-CN" altLang="en-US" sz="1100" b="1" dirty="0"/>
              <a:t>美元计价</a:t>
            </a:r>
            <a:r>
              <a:rPr lang="en-US" altLang="zh-CN" sz="1100" b="1" dirty="0"/>
              <a:t>)</a:t>
            </a:r>
            <a:r>
              <a:rPr lang="zh-CN" altLang="en-US" sz="1100" dirty="0"/>
              <a:t>：衡量当月以美元计价的商品出口总额相较于去年同期的增长速度。它反映了一个国家外贸出口的景气状况和国际市场需求，是衡量外部需求和国际竞争力的重要指标。</a:t>
            </a:r>
          </a:p>
          <a:p>
            <a:pPr>
              <a:buFont typeface="Wingdings" panose="05000000000000000000" pitchFamily="2" charset="2"/>
              <a:buChar char="u"/>
            </a:pPr>
            <a:r>
              <a:rPr lang="zh-CN" altLang="en-US" sz="1100" b="1" dirty="0"/>
              <a:t>贸易差额</a:t>
            </a:r>
            <a:r>
              <a:rPr lang="en-US" altLang="zh-CN" sz="1100" b="1" dirty="0"/>
              <a:t>_</a:t>
            </a:r>
            <a:r>
              <a:rPr lang="zh-CN" altLang="en-US" sz="1100" b="1" dirty="0"/>
              <a:t>当月值</a:t>
            </a:r>
            <a:r>
              <a:rPr lang="en-US" altLang="zh-CN" sz="1100" b="1" dirty="0"/>
              <a:t>(</a:t>
            </a:r>
            <a:r>
              <a:rPr lang="zh-CN" altLang="en-US" sz="1100" b="1" dirty="0"/>
              <a:t>美元计价</a:t>
            </a:r>
            <a:r>
              <a:rPr lang="en-US" altLang="zh-CN" sz="1100" b="1" dirty="0"/>
              <a:t>)</a:t>
            </a:r>
            <a:r>
              <a:rPr lang="zh-CN" altLang="en-US" sz="1100" dirty="0"/>
              <a:t>：指当月以美元计价的商品出口总额与进口总额之间的差额（出口</a:t>
            </a:r>
            <a:r>
              <a:rPr lang="en-US" altLang="zh-CN" sz="1100" dirty="0"/>
              <a:t>-</a:t>
            </a:r>
            <a:r>
              <a:rPr lang="zh-CN" altLang="en-US" sz="1100" dirty="0"/>
              <a:t>进口）。正值为贸易顺差（出口大于进口），负值为贸易逆差（进口大于出口）。它反映了一国对外贸易的平衡状况。</a:t>
            </a:r>
          </a:p>
        </p:txBody>
      </p:sp>
    </p:spTree>
    <p:extLst>
      <p:ext uri="{BB962C8B-B14F-4D97-AF65-F5344CB8AC3E}">
        <p14:creationId xmlns:p14="http://schemas.microsoft.com/office/powerpoint/2010/main" val="3373865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74758-AFF5-0499-DBEB-533035F96589}"/>
              </a:ext>
            </a:extLst>
          </p:cNvPr>
          <p:cNvSpPr>
            <a:spLocks noGrp="1"/>
          </p:cNvSpPr>
          <p:nvPr>
            <p:ph type="title"/>
          </p:nvPr>
        </p:nvSpPr>
        <p:spPr/>
        <p:txBody>
          <a:bodyPr/>
          <a:lstStyle/>
          <a:p>
            <a:r>
              <a:rPr lang="zh-CN" altLang="en-US" dirty="0"/>
              <a:t>消费价格类</a:t>
            </a:r>
          </a:p>
        </p:txBody>
      </p:sp>
      <p:sp>
        <p:nvSpPr>
          <p:cNvPr id="3" name="内容占位符 2">
            <a:extLst>
              <a:ext uri="{FF2B5EF4-FFF2-40B4-BE49-F238E27FC236}">
                <a16:creationId xmlns:a16="http://schemas.microsoft.com/office/drawing/2014/main" id="{13DA0630-3149-9BDD-41E8-B8D8C19C905D}"/>
              </a:ext>
            </a:extLst>
          </p:cNvPr>
          <p:cNvSpPr>
            <a:spLocks noGrp="1"/>
          </p:cNvSpPr>
          <p:nvPr>
            <p:ph idx="1"/>
          </p:nvPr>
        </p:nvSpPr>
        <p:spPr>
          <a:xfrm>
            <a:off x="609600" y="724072"/>
            <a:ext cx="10972800" cy="5862918"/>
          </a:xfrm>
        </p:spPr>
        <p:txBody>
          <a:bodyPr>
            <a:normAutofit fontScale="92500" lnSpcReduction="10000"/>
          </a:bodyPr>
          <a:lstStyle/>
          <a:p>
            <a:pPr>
              <a:buFont typeface="Wingdings" panose="05000000000000000000" pitchFamily="2" charset="2"/>
              <a:buChar char="u"/>
            </a:pPr>
            <a:r>
              <a:rPr lang="en-US" altLang="zh-CN" b="1" dirty="0"/>
              <a:t>CPI</a:t>
            </a:r>
            <a:endParaRPr lang="zh-CN" altLang="en-US" dirty="0"/>
          </a:p>
          <a:p>
            <a:pPr lvl="1">
              <a:buFont typeface="Wingdings" panose="05000000000000000000" pitchFamily="2" charset="2"/>
              <a:buChar char="u"/>
            </a:pPr>
            <a:r>
              <a:rPr lang="zh-CN" altLang="en-US" b="1" dirty="0"/>
              <a:t>经济学含义：</a:t>
            </a:r>
            <a:r>
              <a:rPr lang="zh-CN" altLang="en-US" dirty="0"/>
              <a:t>消费者物价指数，反映城乡居民所购买的生活消费品和服务项目价格水平的变动趋势和程度，是衡量通货膨胀水平的核心指标。</a:t>
            </a:r>
            <a:endParaRPr lang="en-US" altLang="zh-CN" b="1" dirty="0"/>
          </a:p>
          <a:p>
            <a:pPr>
              <a:buFont typeface="Wingdings" panose="05000000000000000000" pitchFamily="2" charset="2"/>
              <a:buChar char="u"/>
            </a:pPr>
            <a:r>
              <a:rPr lang="zh-CN" altLang="en-US" b="1" dirty="0"/>
              <a:t>核心</a:t>
            </a:r>
            <a:r>
              <a:rPr lang="en-US" altLang="zh-CN" b="1" dirty="0"/>
              <a:t>CPI</a:t>
            </a:r>
            <a:endParaRPr lang="zh-CN" altLang="en-US" dirty="0"/>
          </a:p>
          <a:p>
            <a:pPr lvl="1">
              <a:buFont typeface="Wingdings" panose="05000000000000000000" pitchFamily="2" charset="2"/>
              <a:buChar char="u"/>
            </a:pPr>
            <a:r>
              <a:rPr lang="zh-CN" altLang="en-US" b="1" dirty="0"/>
              <a:t>经济学含义：</a:t>
            </a:r>
            <a:r>
              <a:rPr lang="zh-CN" altLang="en-US" dirty="0"/>
              <a:t>核心消费者物价指数，是从整体</a:t>
            </a:r>
            <a:r>
              <a:rPr lang="en-US" altLang="zh-CN" dirty="0"/>
              <a:t>CPI</a:t>
            </a:r>
            <a:r>
              <a:rPr lang="zh-CN" altLang="en-US" dirty="0"/>
              <a:t>中剔除了价格波动较大的食品和能源等项目后计算得出的指数。它被认为能更准确地反映潜在的、趋势性的通货膨胀压力，是央行制定货币政策的重要参考。</a:t>
            </a:r>
          </a:p>
          <a:p>
            <a:pPr>
              <a:buFont typeface="Wingdings" panose="05000000000000000000" pitchFamily="2" charset="2"/>
              <a:buChar char="u"/>
            </a:pPr>
            <a:r>
              <a:rPr lang="en-US" altLang="zh-CN" b="1" dirty="0"/>
              <a:t>PPI</a:t>
            </a:r>
            <a:endParaRPr lang="zh-CN" altLang="en-US" dirty="0"/>
          </a:p>
          <a:p>
            <a:pPr lvl="1">
              <a:buFont typeface="Wingdings" panose="05000000000000000000" pitchFamily="2" charset="2"/>
              <a:buChar char="u"/>
            </a:pPr>
            <a:r>
              <a:rPr lang="zh-CN" altLang="en-US" b="1" dirty="0"/>
              <a:t>经济学含义：</a:t>
            </a:r>
            <a:r>
              <a:rPr lang="zh-CN" altLang="en-US" dirty="0"/>
              <a:t>生产者物价指数（</a:t>
            </a:r>
            <a:r>
              <a:rPr lang="en-US" altLang="zh-CN" dirty="0" err="1"/>
              <a:t>ProducerPriceIndex</a:t>
            </a:r>
            <a:r>
              <a:rPr lang="zh-CN" altLang="en-US" dirty="0"/>
              <a:t>），衡量工业企业产品首次销售价格（出厂价格）变动的趋势和程度。</a:t>
            </a:r>
            <a:r>
              <a:rPr lang="en-US" altLang="zh-CN" dirty="0"/>
              <a:t>PPI</a:t>
            </a:r>
            <a:r>
              <a:rPr lang="zh-CN" altLang="en-US" dirty="0"/>
              <a:t>是观察工业品价格和通货膨胀压力的重要指标，其变动会向上游和下游传导，影响</a:t>
            </a:r>
            <a:r>
              <a:rPr lang="en-US" altLang="zh-CN" dirty="0"/>
              <a:t>CPI</a:t>
            </a:r>
            <a:r>
              <a:rPr lang="zh-CN" altLang="en-US" dirty="0"/>
              <a:t>和企业利润。</a:t>
            </a:r>
          </a:p>
          <a:p>
            <a:pPr>
              <a:buFont typeface="Wingdings" panose="05000000000000000000" pitchFamily="2" charset="2"/>
              <a:buChar char="u"/>
            </a:pPr>
            <a:r>
              <a:rPr lang="en-US" altLang="zh-CN" b="1" dirty="0"/>
              <a:t>CPI-PPI</a:t>
            </a:r>
            <a:endParaRPr lang="zh-CN" altLang="en-US" dirty="0"/>
          </a:p>
          <a:p>
            <a:pPr lvl="1">
              <a:buFont typeface="Wingdings" panose="05000000000000000000" pitchFamily="2" charset="2"/>
              <a:buChar char="u"/>
            </a:pPr>
            <a:r>
              <a:rPr lang="zh-CN" altLang="en-US" b="1" dirty="0"/>
              <a:t>经济学含义：</a:t>
            </a:r>
            <a:r>
              <a:rPr lang="en-US" altLang="zh-CN" dirty="0"/>
              <a:t>CPI</a:t>
            </a:r>
            <a:r>
              <a:rPr lang="zh-CN" altLang="en-US" dirty="0"/>
              <a:t>同比增速与</a:t>
            </a:r>
            <a:r>
              <a:rPr lang="en-US" altLang="zh-CN" dirty="0"/>
              <a:t>PPI</a:t>
            </a:r>
            <a:r>
              <a:rPr lang="zh-CN" altLang="en-US" dirty="0"/>
              <a:t>同比增速之间的差额。这个剪刀差通常用来分析上下游利润分配格局。当</a:t>
            </a:r>
            <a:r>
              <a:rPr lang="en-US" altLang="zh-CN" dirty="0"/>
              <a:t>CPI&gt;PPI</a:t>
            </a:r>
            <a:r>
              <a:rPr lang="zh-CN" altLang="en-US" dirty="0"/>
              <a:t>时，下游消费品价格涨幅大于上游工业品价格涨幅，可能有利于消费品生产企业的利润扩张；反之，当</a:t>
            </a:r>
            <a:r>
              <a:rPr lang="en-US" altLang="zh-CN" dirty="0"/>
              <a:t>PPI&gt;CPI</a:t>
            </a:r>
            <a:r>
              <a:rPr lang="zh-CN" altLang="en-US" dirty="0"/>
              <a:t>时，工业企业可能面临成本上升但难以完全转嫁给消费者的压力，利润空间可能被压缩。</a:t>
            </a:r>
            <a:endParaRPr lang="en-US" altLang="zh-CN" dirty="0"/>
          </a:p>
          <a:p>
            <a:pPr>
              <a:buFont typeface="Wingdings" panose="05000000000000000000" pitchFamily="2" charset="2"/>
              <a:buChar char="u"/>
            </a:pPr>
            <a:r>
              <a:rPr lang="zh-CN" altLang="en-US" b="1" dirty="0"/>
              <a:t>核心</a:t>
            </a:r>
            <a:r>
              <a:rPr lang="en-US" altLang="zh-CN" b="1" dirty="0"/>
              <a:t>CPI-PPI</a:t>
            </a:r>
            <a:r>
              <a:rPr lang="zh-CN" altLang="en-US" b="1" dirty="0"/>
              <a:t>（经济学含义类似</a:t>
            </a:r>
            <a:r>
              <a:rPr lang="en-US" altLang="zh-CN" b="1" dirty="0"/>
              <a:t>CPI-PPI</a:t>
            </a:r>
            <a:r>
              <a:rPr lang="zh-CN" altLang="en-US" b="1" dirty="0"/>
              <a:t>）</a:t>
            </a:r>
          </a:p>
          <a:p>
            <a:pPr>
              <a:buFont typeface="Wingdings" panose="05000000000000000000" pitchFamily="2" charset="2"/>
              <a:buChar char="u"/>
            </a:pPr>
            <a:r>
              <a:rPr lang="zh-CN" altLang="en-US" b="1" dirty="0"/>
              <a:t>社会消费品零售总额</a:t>
            </a:r>
            <a:r>
              <a:rPr lang="en-US" altLang="zh-CN" b="1" dirty="0"/>
              <a:t>_</a:t>
            </a:r>
            <a:r>
              <a:rPr lang="zh-CN" altLang="en-US" b="1" dirty="0"/>
              <a:t>当月同比</a:t>
            </a:r>
            <a:endParaRPr lang="zh-CN" altLang="en-US" dirty="0"/>
          </a:p>
          <a:p>
            <a:pPr lvl="1">
              <a:buFont typeface="Wingdings" panose="05000000000000000000" pitchFamily="2" charset="2"/>
              <a:buChar char="u"/>
            </a:pPr>
            <a:r>
              <a:rPr lang="zh-CN" altLang="en-US" b="1" dirty="0"/>
              <a:t>经济学含义：</a:t>
            </a:r>
            <a:r>
              <a:rPr lang="zh-CN" altLang="en-US" dirty="0"/>
              <a:t>衡量当月企业（单位）通过交易售给个人、社会集团的非生产、非经营用的实物商品金额，以及提供餐饮服务所取得的收入额，相较于去年同期的增长情况。这是反映国内消费需求、市场活跃度和居民购买力的核心指标。</a:t>
            </a:r>
          </a:p>
          <a:p>
            <a:pPr>
              <a:buFont typeface="Wingdings" panose="05000000000000000000" pitchFamily="2" charset="2"/>
              <a:buChar char="u"/>
            </a:pPr>
            <a:r>
              <a:rPr lang="zh-CN" altLang="en-US" b="1" dirty="0"/>
              <a:t>消费者信心指数</a:t>
            </a:r>
            <a:endParaRPr lang="zh-CN" altLang="en-US" dirty="0"/>
          </a:p>
          <a:p>
            <a:pPr lvl="1">
              <a:buFont typeface="Wingdings" panose="05000000000000000000" pitchFamily="2" charset="2"/>
              <a:buChar char="u"/>
            </a:pPr>
            <a:r>
              <a:rPr lang="zh-CN" altLang="en-US" b="1" dirty="0"/>
              <a:t>经济学含义：</a:t>
            </a:r>
            <a:r>
              <a:rPr lang="zh-CN" altLang="en-US" dirty="0"/>
              <a:t>反映消费者对其个人财务状况和整体经济状况的乐观程度的指标，通常通过抽样调查获得。指数越高，表明消费者信心越强，预示着未来消费支出可能增加，对经济增长有利；反之则可能抑制消费。</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95934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2204-4BE5-FA33-0C49-42A6FB7833B7}"/>
              </a:ext>
            </a:extLst>
          </p:cNvPr>
          <p:cNvSpPr>
            <a:spLocks noGrp="1"/>
          </p:cNvSpPr>
          <p:nvPr>
            <p:ph type="title"/>
          </p:nvPr>
        </p:nvSpPr>
        <p:spPr/>
        <p:txBody>
          <a:bodyPr/>
          <a:lstStyle/>
          <a:p>
            <a:r>
              <a:rPr lang="zh-CN" altLang="en-US" dirty="0"/>
              <a:t>地产类指标</a:t>
            </a:r>
          </a:p>
        </p:txBody>
      </p:sp>
      <p:sp>
        <p:nvSpPr>
          <p:cNvPr id="3" name="内容占位符 2">
            <a:extLst>
              <a:ext uri="{FF2B5EF4-FFF2-40B4-BE49-F238E27FC236}">
                <a16:creationId xmlns:a16="http://schemas.microsoft.com/office/drawing/2014/main" id="{ACC0515F-E4C8-0858-D11F-0757C97B5F9C}"/>
              </a:ext>
            </a:extLst>
          </p:cNvPr>
          <p:cNvSpPr>
            <a:spLocks noGrp="1"/>
          </p:cNvSpPr>
          <p:nvPr>
            <p:ph idx="1"/>
          </p:nvPr>
        </p:nvSpPr>
        <p:spPr/>
        <p:txBody>
          <a:bodyPr>
            <a:normAutofit fontScale="92500" lnSpcReduction="20000"/>
          </a:bodyPr>
          <a:lstStyle/>
          <a:p>
            <a:r>
              <a:rPr lang="zh-CN" altLang="en-US" b="1" dirty="0"/>
              <a:t>房屋新开工面积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企业新开工建设的房屋建筑面积（包括住宅、办公楼、商业营业用房等）相较于去年同期的增长情况。它是衡量房地产投资活跃度、未来房屋供给和相关产业链（建材、家电等）需求的重要先行指标。</a:t>
            </a:r>
          </a:p>
          <a:p>
            <a:r>
              <a:rPr lang="zh-CN" altLang="en-US" b="1" dirty="0"/>
              <a:t>房屋竣工面积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当月房地产开发项目完成建设并验收合格的房屋建筑面积相较于去年同期的增长情况。它反映了房地产市场的即期供给能力。</a:t>
            </a:r>
          </a:p>
          <a:p>
            <a:r>
              <a:rPr lang="zh-CN" altLang="en-US" b="1" dirty="0"/>
              <a:t>商品房销售面积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当月房地产开发企业售出的商品房建筑面积相较于去年同期的增长情况。它是衡量房地产市场需求、景气度和去化速度的核心指标。</a:t>
            </a:r>
            <a:endParaRPr lang="en-US" altLang="zh-CN" dirty="0"/>
          </a:p>
          <a:p>
            <a:r>
              <a:rPr lang="zh-CN" altLang="en-US" b="1" dirty="0"/>
              <a:t>地方政府性基金预算支出</a:t>
            </a:r>
            <a:r>
              <a:rPr lang="en-US" altLang="zh-CN" b="1" dirty="0"/>
              <a:t>_MA12_</a:t>
            </a:r>
            <a:r>
              <a:rPr lang="zh-CN" altLang="en-US" b="1" dirty="0"/>
              <a:t>当月同比</a:t>
            </a:r>
            <a:endParaRPr lang="zh-CN" altLang="en-US" dirty="0"/>
          </a:p>
          <a:p>
            <a:pPr lvl="1"/>
            <a:r>
              <a:rPr lang="zh-CN" altLang="en-US" b="1" dirty="0"/>
              <a:t>经济学含义：</a:t>
            </a:r>
            <a:r>
              <a:rPr lang="zh-CN" altLang="en-US" dirty="0"/>
              <a:t>衡量地方政府性基金支出中期趋势的同比增长速度。比较经过平滑处理后的中期趋势线的同比增长情况。这能更好地反映地方政府通过这类基金进行支出的</a:t>
            </a:r>
            <a:r>
              <a:rPr lang="zh-CN" altLang="en-US" b="1" dirty="0"/>
              <a:t>持续性扩张或收缩的势头</a:t>
            </a:r>
            <a:r>
              <a:rPr lang="zh-CN" altLang="en-US" dirty="0"/>
              <a:t>。</a:t>
            </a:r>
          </a:p>
          <a:p>
            <a:r>
              <a:rPr lang="zh-CN" altLang="en-US" b="1" dirty="0"/>
              <a:t>房屋新开工面积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年初至今累计的新开工面积同比增长。</a:t>
            </a:r>
          </a:p>
          <a:p>
            <a:r>
              <a:rPr lang="zh-CN" altLang="en-US" b="1" dirty="0"/>
              <a:t>房屋竣工面积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年初至今累计的竣工面积同比增长。</a:t>
            </a:r>
          </a:p>
          <a:p>
            <a:r>
              <a:rPr lang="zh-CN" altLang="en-US" b="1" dirty="0"/>
              <a:t>商品房销售面积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年初至今累计的商品房销售面积同比增长。</a:t>
            </a:r>
          </a:p>
          <a:p>
            <a:endParaRPr lang="zh-CN" altLang="en-US" dirty="0"/>
          </a:p>
        </p:txBody>
      </p:sp>
    </p:spTree>
    <p:extLst>
      <p:ext uri="{BB962C8B-B14F-4D97-AF65-F5344CB8AC3E}">
        <p14:creationId xmlns:p14="http://schemas.microsoft.com/office/powerpoint/2010/main" val="4283053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D4C0D-6283-3F88-4A43-367A42AD88A4}"/>
              </a:ext>
            </a:extLst>
          </p:cNvPr>
          <p:cNvSpPr>
            <a:spLocks noGrp="1"/>
          </p:cNvSpPr>
          <p:nvPr>
            <p:ph type="title"/>
          </p:nvPr>
        </p:nvSpPr>
        <p:spPr/>
        <p:txBody>
          <a:bodyPr/>
          <a:lstStyle/>
          <a:p>
            <a:r>
              <a:rPr lang="zh-CN" altLang="en-US" dirty="0"/>
              <a:t>货币类指标</a:t>
            </a:r>
          </a:p>
        </p:txBody>
      </p:sp>
      <p:sp>
        <p:nvSpPr>
          <p:cNvPr id="3" name="内容占位符 2">
            <a:extLst>
              <a:ext uri="{FF2B5EF4-FFF2-40B4-BE49-F238E27FC236}">
                <a16:creationId xmlns:a16="http://schemas.microsoft.com/office/drawing/2014/main" id="{EC17AA8B-B3D1-0108-0779-40E629D44B08}"/>
              </a:ext>
            </a:extLst>
          </p:cNvPr>
          <p:cNvSpPr>
            <a:spLocks noGrp="1"/>
          </p:cNvSpPr>
          <p:nvPr>
            <p:ph idx="1"/>
          </p:nvPr>
        </p:nvSpPr>
        <p:spPr>
          <a:xfrm>
            <a:off x="609600" y="793872"/>
            <a:ext cx="10972800" cy="5805530"/>
          </a:xfrm>
        </p:spPr>
        <p:txBody>
          <a:bodyPr>
            <a:normAutofit lnSpcReduction="10000"/>
          </a:bodyPr>
          <a:lstStyle/>
          <a:p>
            <a:r>
              <a:rPr lang="en-US" altLang="zh-CN" sz="1200" b="1" dirty="0"/>
              <a:t>M1_</a:t>
            </a:r>
            <a:r>
              <a:rPr lang="zh-CN" altLang="en-US" sz="1200" b="1" dirty="0"/>
              <a:t>当月同比</a:t>
            </a:r>
            <a:endParaRPr lang="zh-CN" altLang="en-US" sz="1200" dirty="0"/>
          </a:p>
          <a:p>
            <a:pPr lvl="1"/>
            <a:r>
              <a:rPr lang="zh-CN" altLang="en-US" sz="1000" b="1" dirty="0"/>
              <a:t>经济学含义：</a:t>
            </a:r>
            <a:r>
              <a:rPr lang="zh-CN" altLang="en-US" sz="1000" dirty="0"/>
              <a:t>狭义货币供应量（</a:t>
            </a:r>
            <a:r>
              <a:rPr lang="en-US" altLang="zh-CN" sz="1000" dirty="0"/>
              <a:t>M1</a:t>
            </a:r>
            <a:r>
              <a:rPr lang="zh-CN" altLang="en-US" sz="1000" dirty="0"/>
              <a:t>）的当月同比增长率。</a:t>
            </a:r>
            <a:r>
              <a:rPr lang="en-US" altLang="zh-CN" sz="1000" dirty="0"/>
              <a:t>M1</a:t>
            </a:r>
            <a:r>
              <a:rPr lang="zh-CN" altLang="en-US" sz="1000" dirty="0"/>
              <a:t>通常包括流通中的现金（</a:t>
            </a:r>
            <a:r>
              <a:rPr lang="en-US" altLang="zh-CN" sz="1000" dirty="0"/>
              <a:t>M0</a:t>
            </a:r>
            <a:r>
              <a:rPr lang="zh-CN" altLang="en-US" sz="1000" dirty="0"/>
              <a:t>）和企业活期存款。</a:t>
            </a:r>
            <a:r>
              <a:rPr lang="en-US" altLang="zh-CN" sz="1000" dirty="0"/>
              <a:t>M1</a:t>
            </a:r>
            <a:r>
              <a:rPr lang="zh-CN" altLang="en-US" sz="1000" dirty="0"/>
              <a:t>增速较快通常被认为市场交易活跃，企业资金相对充裕，对经济和股市有积极影响。</a:t>
            </a:r>
          </a:p>
          <a:p>
            <a:r>
              <a:rPr lang="en-US" altLang="zh-CN" sz="1200" b="1" dirty="0"/>
              <a:t>M2_</a:t>
            </a:r>
            <a:r>
              <a:rPr lang="zh-CN" altLang="en-US" sz="1200" b="1" dirty="0"/>
              <a:t>当月同比</a:t>
            </a:r>
            <a:endParaRPr lang="zh-CN" altLang="en-US" sz="1200" dirty="0"/>
          </a:p>
          <a:p>
            <a:pPr lvl="1"/>
            <a:r>
              <a:rPr lang="zh-CN" altLang="en-US" sz="1000" b="1" dirty="0"/>
              <a:t>经济学含义：</a:t>
            </a:r>
            <a:r>
              <a:rPr lang="zh-CN" altLang="en-US" sz="1000" dirty="0"/>
              <a:t>广义货币供应量（</a:t>
            </a:r>
            <a:r>
              <a:rPr lang="en-US" altLang="zh-CN" sz="1000" dirty="0"/>
              <a:t>M2</a:t>
            </a:r>
            <a:r>
              <a:rPr lang="zh-CN" altLang="en-US" sz="1000" dirty="0"/>
              <a:t>）的当月同比增长率。</a:t>
            </a:r>
            <a:r>
              <a:rPr lang="en-US" altLang="zh-CN" sz="1000" dirty="0"/>
              <a:t>M2</a:t>
            </a:r>
            <a:r>
              <a:rPr lang="zh-CN" altLang="en-US" sz="1000" dirty="0"/>
              <a:t>包括</a:t>
            </a:r>
            <a:r>
              <a:rPr lang="en-US" altLang="zh-CN" sz="1000" dirty="0"/>
              <a:t>M1</a:t>
            </a:r>
            <a:r>
              <a:rPr lang="zh-CN" altLang="en-US" sz="1000" dirty="0"/>
              <a:t>以及企业定期存款、居民储蓄存款等。</a:t>
            </a:r>
            <a:r>
              <a:rPr lang="en-US" altLang="zh-CN" sz="1000" dirty="0"/>
              <a:t>M2</a:t>
            </a:r>
            <a:r>
              <a:rPr lang="zh-CN" altLang="en-US" sz="1000" dirty="0"/>
              <a:t>增速反映了全社会总的货币供应情况和潜在购买力，是衡量流动性松紧和未来通胀压力的重要指标。</a:t>
            </a:r>
            <a:endParaRPr lang="en-US" altLang="zh-CN" sz="1000" dirty="0"/>
          </a:p>
          <a:p>
            <a:r>
              <a:rPr lang="en-US" altLang="zh-CN" sz="1200" b="1" dirty="0"/>
              <a:t>M2-M1</a:t>
            </a:r>
          </a:p>
          <a:p>
            <a:pPr lvl="1"/>
            <a:r>
              <a:rPr lang="zh-CN" altLang="en-US" sz="1000" b="1" dirty="0"/>
              <a:t>经济学含义：</a:t>
            </a:r>
            <a:r>
              <a:rPr lang="zh-CN" altLang="en-US" sz="1000" dirty="0"/>
              <a:t>差额通常被称为“准货币”的同比增速，差额扩大往往意味着企业和居民倾向于将资金以定期存款等形式持有，投资和消费意愿降低；差额缩小则相反，资金活化，投资和消费意愿增强。</a:t>
            </a:r>
          </a:p>
          <a:p>
            <a:r>
              <a:rPr lang="zh-CN" altLang="en-US" sz="1200" b="1" dirty="0"/>
              <a:t>社融规模增量</a:t>
            </a:r>
            <a:r>
              <a:rPr lang="en-US" altLang="zh-CN" sz="1200" b="1" dirty="0"/>
              <a:t>_MA12_</a:t>
            </a:r>
            <a:r>
              <a:rPr lang="zh-CN" altLang="en-US" sz="1200" b="1" dirty="0"/>
              <a:t>当月同比</a:t>
            </a:r>
            <a:endParaRPr lang="zh-CN" altLang="en-US" sz="1200" dirty="0"/>
          </a:p>
          <a:p>
            <a:pPr lvl="1"/>
            <a:r>
              <a:rPr lang="zh-CN" altLang="en-US" sz="1000" b="1" dirty="0"/>
              <a:t>经济学含义：</a:t>
            </a:r>
            <a:r>
              <a:rPr lang="zh-CN" altLang="en-US" sz="1000" dirty="0"/>
              <a:t>社会融资规模当月增量的</a:t>
            </a:r>
            <a:r>
              <a:rPr lang="en-US" altLang="zh-CN" sz="1000" dirty="0"/>
              <a:t>12</a:t>
            </a:r>
            <a:r>
              <a:rPr lang="zh-CN" altLang="en-US" sz="1000" dirty="0"/>
              <a:t>个月移动平均值的同比增长率。社融增量反映实体经济从金融体系获得的资金支持。使用</a:t>
            </a:r>
            <a:r>
              <a:rPr lang="en-US" altLang="zh-CN" sz="1000" dirty="0"/>
              <a:t>12</a:t>
            </a:r>
            <a:r>
              <a:rPr lang="zh-CN" altLang="en-US" sz="1000" dirty="0"/>
              <a:t>个月移动平均是为了平滑短期波动，其同比变化可以更稳定地反映信用扩张或收缩的趋势。</a:t>
            </a:r>
          </a:p>
          <a:p>
            <a:r>
              <a:rPr lang="zh-CN" altLang="en-US" sz="1200" b="1" dirty="0"/>
              <a:t>社融规模存量</a:t>
            </a:r>
            <a:r>
              <a:rPr lang="en-US" altLang="zh-CN" sz="1200" b="1" dirty="0"/>
              <a:t>_</a:t>
            </a:r>
            <a:r>
              <a:rPr lang="zh-CN" altLang="en-US" sz="1200" b="1" dirty="0"/>
              <a:t>当月同比</a:t>
            </a:r>
            <a:endParaRPr lang="zh-CN" altLang="en-US" sz="1200" dirty="0"/>
          </a:p>
          <a:p>
            <a:pPr lvl="1"/>
            <a:r>
              <a:rPr lang="zh-CN" altLang="en-US" sz="1000" b="1" dirty="0"/>
              <a:t>经济学含义：</a:t>
            </a:r>
            <a:r>
              <a:rPr lang="zh-CN" altLang="en-US" sz="1000" dirty="0"/>
              <a:t>指截至当月末，社会融资规模存量（即实体经济从金融体系获得的资金余额）相较于去年同月末的增长率。它反映了整体信用扩张的累积速度和宏观杠杆水平的变化。</a:t>
            </a:r>
          </a:p>
          <a:p>
            <a:r>
              <a:rPr lang="zh-CN" altLang="en-US" sz="1200" b="1" dirty="0"/>
              <a:t>中长期贷款新增</a:t>
            </a:r>
            <a:r>
              <a:rPr lang="en-US" altLang="zh-CN" sz="1200" b="1" dirty="0"/>
              <a:t>_MA12_</a:t>
            </a:r>
            <a:r>
              <a:rPr lang="zh-CN" altLang="en-US" sz="1200" b="1" dirty="0"/>
              <a:t>当月同比</a:t>
            </a:r>
            <a:endParaRPr lang="zh-CN" altLang="en-US" sz="1200" dirty="0"/>
          </a:p>
          <a:p>
            <a:pPr lvl="1"/>
            <a:r>
              <a:rPr lang="zh-CN" altLang="en-US" sz="1000" b="1" dirty="0"/>
              <a:t>经济学含义：</a:t>
            </a:r>
            <a:r>
              <a:rPr lang="zh-CN" altLang="en-US" sz="1000" dirty="0"/>
              <a:t>金融机构当月中长期贷款新增量的</a:t>
            </a:r>
            <a:r>
              <a:rPr lang="en-US" altLang="zh-CN" sz="1000" dirty="0"/>
              <a:t>12</a:t>
            </a:r>
            <a:r>
              <a:rPr lang="zh-CN" altLang="en-US" sz="1000" dirty="0"/>
              <a:t>个月移动平均值的同比增长率。中长期贷款通常与企业固定资产投资、居民购房等长期资金需求相关，其变化反映了实体经济的长期投资意愿和银行的信贷投放结构。</a:t>
            </a:r>
          </a:p>
          <a:p>
            <a:r>
              <a:rPr lang="zh-CN" altLang="en-US" sz="1200" b="1" dirty="0"/>
              <a:t>人民币贷款余额</a:t>
            </a:r>
            <a:r>
              <a:rPr lang="en-US" altLang="zh-CN" sz="1200" b="1" dirty="0"/>
              <a:t>_</a:t>
            </a:r>
            <a:r>
              <a:rPr lang="zh-CN" altLang="en-US" sz="1200" b="1" dirty="0"/>
              <a:t>当月同比</a:t>
            </a:r>
            <a:endParaRPr lang="zh-CN" altLang="en-US" sz="1200" dirty="0"/>
          </a:p>
          <a:p>
            <a:pPr lvl="1"/>
            <a:r>
              <a:rPr lang="zh-CN" altLang="en-US" sz="1000" b="1" dirty="0"/>
              <a:t>经济学含义：</a:t>
            </a:r>
            <a:r>
              <a:rPr lang="zh-CN" altLang="en-US" sz="1000" dirty="0"/>
              <a:t>反映银行等金融机构贷出去的款项总额的增长情况，是衡量信贷扩张和实体经济融资需求的重要指标</a:t>
            </a:r>
          </a:p>
        </p:txBody>
      </p:sp>
    </p:spTree>
    <p:extLst>
      <p:ext uri="{BB962C8B-B14F-4D97-AF65-F5344CB8AC3E}">
        <p14:creationId xmlns:p14="http://schemas.microsoft.com/office/powerpoint/2010/main" val="167260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D9CCA-194A-FE5B-7F27-E6A8C4F77C6D}"/>
              </a:ext>
            </a:extLst>
          </p:cNvPr>
          <p:cNvSpPr>
            <a:spLocks noGrp="1"/>
          </p:cNvSpPr>
          <p:nvPr>
            <p:ph type="title"/>
          </p:nvPr>
        </p:nvSpPr>
        <p:spPr/>
        <p:txBody>
          <a:bodyPr/>
          <a:lstStyle/>
          <a:p>
            <a:r>
              <a:rPr lang="zh-CN" altLang="en-US" dirty="0"/>
              <a:t>利率汇率指标</a:t>
            </a:r>
          </a:p>
        </p:txBody>
      </p:sp>
      <p:sp>
        <p:nvSpPr>
          <p:cNvPr id="3" name="内容占位符 2">
            <a:extLst>
              <a:ext uri="{FF2B5EF4-FFF2-40B4-BE49-F238E27FC236}">
                <a16:creationId xmlns:a16="http://schemas.microsoft.com/office/drawing/2014/main" id="{222DD6F4-7D1B-B0FA-F076-F21A5AAD9305}"/>
              </a:ext>
            </a:extLst>
          </p:cNvPr>
          <p:cNvSpPr>
            <a:spLocks noGrp="1"/>
          </p:cNvSpPr>
          <p:nvPr>
            <p:ph idx="1"/>
          </p:nvPr>
        </p:nvSpPr>
        <p:spPr>
          <a:xfrm>
            <a:off x="609600" y="901986"/>
            <a:ext cx="10972800" cy="5118159"/>
          </a:xfrm>
        </p:spPr>
        <p:txBody>
          <a:bodyPr>
            <a:normAutofit/>
          </a:bodyPr>
          <a:lstStyle/>
          <a:p>
            <a:pPr>
              <a:buFont typeface="Wingdings" panose="05000000000000000000" pitchFamily="2" charset="2"/>
              <a:buChar char="u"/>
            </a:pPr>
            <a:r>
              <a:rPr lang="zh-CN" altLang="en-US" b="1" dirty="0"/>
              <a:t>中债国债收益率</a:t>
            </a:r>
            <a:r>
              <a:rPr lang="en-US" altLang="zh-CN" b="1" dirty="0"/>
              <a:t>_1</a:t>
            </a:r>
            <a:r>
              <a:rPr lang="zh-CN" altLang="en-US" b="1" dirty="0"/>
              <a:t>年</a:t>
            </a:r>
            <a:r>
              <a:rPr lang="zh-CN" altLang="en-US" sz="1050" b="1" dirty="0"/>
              <a:t>：</a:t>
            </a:r>
            <a:r>
              <a:rPr lang="zh-CN" altLang="en-US" sz="1050" dirty="0"/>
              <a:t>中国</a:t>
            </a:r>
            <a:r>
              <a:rPr lang="en-US" altLang="zh-CN" sz="1050" dirty="0"/>
              <a:t>1</a:t>
            </a:r>
            <a:r>
              <a:rPr lang="zh-CN" altLang="en-US" sz="1050" dirty="0"/>
              <a:t>年期国债的到期收益率。它反映了短期无风险利率水平，是市场短期资金成本和利率预期的重要参考。</a:t>
            </a:r>
          </a:p>
          <a:p>
            <a:pPr>
              <a:buFont typeface="Wingdings" panose="05000000000000000000" pitchFamily="2" charset="2"/>
              <a:buChar char="u"/>
            </a:pPr>
            <a:r>
              <a:rPr lang="zh-CN" altLang="en-US" b="1" dirty="0"/>
              <a:t>中债国债收益率</a:t>
            </a:r>
            <a:r>
              <a:rPr lang="en-US" altLang="zh-CN" b="1" dirty="0"/>
              <a:t>_10</a:t>
            </a:r>
            <a:r>
              <a:rPr lang="zh-CN" altLang="en-US" b="1" dirty="0"/>
              <a:t>年</a:t>
            </a:r>
            <a:r>
              <a:rPr lang="zh-CN" altLang="en-US" sz="1050" b="1" dirty="0"/>
              <a:t>：</a:t>
            </a:r>
            <a:r>
              <a:rPr lang="zh-CN" altLang="en-US" sz="1050" dirty="0"/>
              <a:t>中国</a:t>
            </a:r>
            <a:r>
              <a:rPr lang="en-US" altLang="zh-CN" sz="1050" dirty="0"/>
              <a:t>10</a:t>
            </a:r>
            <a:r>
              <a:rPr lang="zh-CN" altLang="en-US" sz="1050" dirty="0"/>
              <a:t>年期国债的到期收益率。它被广泛视为中长期无风险利率的基准，反映了市场对未来经济增长、通货膨胀的长期预期以及中长期资金成本。</a:t>
            </a:r>
          </a:p>
          <a:p>
            <a:pPr>
              <a:buFont typeface="Wingdings" panose="05000000000000000000" pitchFamily="2" charset="2"/>
              <a:buChar char="u"/>
            </a:pPr>
            <a:r>
              <a:rPr lang="zh-CN" altLang="en-US" b="1" dirty="0"/>
              <a:t>期限利差</a:t>
            </a:r>
            <a:r>
              <a:rPr lang="zh-CN" altLang="en-US" sz="1050" b="1" dirty="0"/>
              <a:t>：</a:t>
            </a:r>
            <a:r>
              <a:rPr lang="zh-CN" altLang="en-US" sz="1050" dirty="0"/>
              <a:t>通常指长期国债收益率与短期国债收益率之间的差额（例如，</a:t>
            </a:r>
            <a:r>
              <a:rPr lang="en-US" altLang="zh-CN" sz="1050" dirty="0"/>
              <a:t>10</a:t>
            </a:r>
            <a:r>
              <a:rPr lang="zh-CN" altLang="en-US" sz="1050" dirty="0"/>
              <a:t>年期国债收益率</a:t>
            </a:r>
            <a:r>
              <a:rPr lang="en-US" altLang="zh-CN" sz="1050" dirty="0"/>
              <a:t>-1</a:t>
            </a:r>
            <a:r>
              <a:rPr lang="zh-CN" altLang="en-US" sz="1050" dirty="0"/>
              <a:t>年期国债收益率）。它是衡量收益率曲线陡峭程度的指标，其变化反映了市场对未来经济增长、通胀和货币政策的预期。</a:t>
            </a:r>
          </a:p>
          <a:p>
            <a:pPr>
              <a:buFont typeface="Wingdings" panose="05000000000000000000" pitchFamily="2" charset="2"/>
              <a:buChar char="u"/>
            </a:pPr>
            <a:r>
              <a:rPr lang="zh-CN" altLang="en-US" b="1" dirty="0"/>
              <a:t>美国国债收益率</a:t>
            </a:r>
            <a:r>
              <a:rPr lang="en-US" altLang="zh-CN" b="1" dirty="0"/>
              <a:t>_5</a:t>
            </a:r>
            <a:r>
              <a:rPr lang="zh-CN" altLang="en-US" b="1" dirty="0"/>
              <a:t>年</a:t>
            </a:r>
            <a:r>
              <a:rPr lang="zh-CN" altLang="en-US" sz="1050" b="1" dirty="0"/>
              <a:t>：</a:t>
            </a:r>
            <a:r>
              <a:rPr lang="zh-CN" altLang="en-US" sz="1050" dirty="0"/>
              <a:t>美国</a:t>
            </a:r>
            <a:r>
              <a:rPr lang="en-US" altLang="zh-CN" sz="1050" dirty="0"/>
              <a:t>5</a:t>
            </a:r>
            <a:r>
              <a:rPr lang="zh-CN" altLang="en-US" sz="1050" dirty="0"/>
              <a:t>年期国债的到期收益率，是全球金融市场重要的中期无风险利率基准。</a:t>
            </a:r>
          </a:p>
          <a:p>
            <a:pPr>
              <a:buFont typeface="Wingdings" panose="05000000000000000000" pitchFamily="2" charset="2"/>
              <a:buChar char="u"/>
            </a:pPr>
            <a:r>
              <a:rPr lang="zh-CN" altLang="en-US" b="1" dirty="0"/>
              <a:t>美国国债收益率</a:t>
            </a:r>
            <a:r>
              <a:rPr lang="en-US" altLang="zh-CN" b="1" dirty="0"/>
              <a:t>_10</a:t>
            </a:r>
            <a:r>
              <a:rPr lang="zh-CN" altLang="en-US" b="1" dirty="0"/>
              <a:t>年</a:t>
            </a:r>
            <a:r>
              <a:rPr lang="zh-CN" altLang="en-US" sz="1050" b="1" dirty="0"/>
              <a:t>：</a:t>
            </a:r>
            <a:r>
              <a:rPr lang="zh-CN" altLang="en-US" sz="1050" dirty="0"/>
              <a:t>美国</a:t>
            </a:r>
            <a:r>
              <a:rPr lang="en-US" altLang="zh-CN" sz="1050" dirty="0"/>
              <a:t>10</a:t>
            </a:r>
            <a:r>
              <a:rPr lang="zh-CN" altLang="en-US" sz="1050" dirty="0"/>
              <a:t>年期国债的到期收益率，被视为全球最重要的无风险利率基准（“全球资产定价之锚”），对全球金融市场有深远影响。</a:t>
            </a:r>
          </a:p>
          <a:p>
            <a:pPr>
              <a:buFont typeface="Wingdings" panose="05000000000000000000" pitchFamily="2" charset="2"/>
              <a:buChar char="u"/>
            </a:pPr>
            <a:r>
              <a:rPr lang="zh-CN" altLang="en-US" b="1" dirty="0"/>
              <a:t>人民币汇率指数</a:t>
            </a:r>
            <a:r>
              <a:rPr lang="zh-CN" altLang="en-US" sz="1050" b="1" dirty="0"/>
              <a:t>：</a:t>
            </a:r>
            <a:r>
              <a:rPr lang="zh-CN" altLang="en-US" sz="1050" dirty="0"/>
              <a:t>衡量人民币对一篮子主要贸易伙伴国货币加权平均汇率变动的指数（如</a:t>
            </a:r>
            <a:r>
              <a:rPr lang="en-US" altLang="zh-CN" sz="1050" dirty="0"/>
              <a:t>CFETS</a:t>
            </a:r>
            <a:r>
              <a:rPr lang="zh-CN" altLang="en-US" sz="1050" dirty="0"/>
              <a:t>人民币汇率指数）。它比双边汇率更能综合反映人民币的整体强弱和国际竞争力。</a:t>
            </a:r>
          </a:p>
          <a:p>
            <a:pPr>
              <a:buFont typeface="Wingdings" panose="05000000000000000000" pitchFamily="2" charset="2"/>
              <a:buChar char="u"/>
            </a:pPr>
            <a:r>
              <a:rPr lang="zh-CN" altLang="en-US" b="1" dirty="0"/>
              <a:t>美元指数</a:t>
            </a:r>
            <a:r>
              <a:rPr lang="zh-CN" altLang="en-US" sz="1050" b="1" dirty="0"/>
              <a:t>：</a:t>
            </a:r>
            <a:r>
              <a:rPr lang="zh-CN" altLang="en-US" sz="1050" dirty="0"/>
              <a:t>衡量美元对一篮子主要国际货币（如欧元、日元、英镑等）加权平均汇率变动的指数（最常见的是</a:t>
            </a:r>
            <a:r>
              <a:rPr lang="en-US" altLang="zh-CN" sz="1050" dirty="0"/>
              <a:t>DXY</a:t>
            </a:r>
            <a:r>
              <a:rPr lang="zh-CN" altLang="en-US" sz="1050" dirty="0"/>
              <a:t>指数）。它是衡量美元整体强弱的重要指标，对全球大宗商品价格、资本流动和非美货币汇率有重要影响。</a:t>
            </a:r>
          </a:p>
          <a:p>
            <a:pPr>
              <a:buFont typeface="Wingdings" panose="05000000000000000000" pitchFamily="2" charset="2"/>
              <a:buChar char="u"/>
            </a:pPr>
            <a:r>
              <a:rPr lang="en-US" altLang="zh-CN" b="1" dirty="0"/>
              <a:t>DR007</a:t>
            </a:r>
            <a:r>
              <a:rPr lang="zh-CN" altLang="en-US" sz="1050" b="1" dirty="0"/>
              <a:t>：</a:t>
            </a:r>
            <a:r>
              <a:rPr lang="zh-CN" altLang="en-US" sz="1050" dirty="0"/>
              <a:t>中国银行间市场存款类金融机构以利率债为质押的</a:t>
            </a:r>
            <a:r>
              <a:rPr lang="en-US" altLang="zh-CN" sz="1050" dirty="0"/>
              <a:t>7</a:t>
            </a:r>
            <a:r>
              <a:rPr lang="zh-CN" altLang="en-US" sz="1050" dirty="0"/>
              <a:t>天期回购利率（通常指加权平均利率）。它是观察中国银行体系核心流动性松紧和短期资金成本的重要基准利率，也是央行货币政策操作的重要参考。</a:t>
            </a:r>
          </a:p>
          <a:p>
            <a:pPr>
              <a:buFont typeface="Wingdings" panose="05000000000000000000" pitchFamily="2" charset="2"/>
              <a:buChar char="u"/>
            </a:pPr>
            <a:r>
              <a:rPr lang="zh-CN" altLang="en-US" b="1" dirty="0"/>
              <a:t>信用利差</a:t>
            </a:r>
            <a:r>
              <a:rPr lang="zh-CN" altLang="en-US" sz="1050" b="1" dirty="0"/>
              <a:t>：</a:t>
            </a:r>
            <a:r>
              <a:rPr lang="zh-CN" altLang="en-US" sz="1050" dirty="0"/>
              <a:t>有风险债券（如企业债）的收益率与同期限无风险债券（如国债）的收益率之间的差额。它反映了市场对信用风险的定价和投资者的风险偏好。利差扩大通常意味着信用风险上升或避险情绪增强。</a:t>
            </a:r>
          </a:p>
        </p:txBody>
      </p:sp>
    </p:spTree>
    <p:extLst>
      <p:ext uri="{BB962C8B-B14F-4D97-AF65-F5344CB8AC3E}">
        <p14:creationId xmlns:p14="http://schemas.microsoft.com/office/powerpoint/2010/main" val="141449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声明</a:t>
            </a:r>
          </a:p>
        </p:txBody>
      </p:sp>
      <p:sp>
        <p:nvSpPr>
          <p:cNvPr id="7" name="内容占位符 2"/>
          <p:cNvSpPr txBox="1"/>
          <p:nvPr/>
        </p:nvSpPr>
        <p:spPr bwMode="auto">
          <a:xfrm>
            <a:off x="328240" y="756679"/>
            <a:ext cx="11164677" cy="5551842"/>
          </a:xfrm>
          <a:prstGeom prst="rect">
            <a:avLst/>
          </a:prstGeom>
          <a:noFill/>
          <a:ln w="9525">
            <a:noFill/>
            <a:miter lim="800000"/>
          </a:ln>
        </p:spPr>
        <p:txBody>
          <a:bodyPr vert="horz" wrap="square" lIns="89782" tIns="44888" rIns="89782" bIns="44888" numCol="1" anchor="t" anchorCtr="0" compatLnSpc="1"/>
          <a:lstStyle>
            <a:lvl1pPr marL="336550" indent="-336550" algn="l" rtl="0" fontAlgn="base">
              <a:spcBef>
                <a:spcPct val="20000"/>
              </a:spcBef>
              <a:spcAft>
                <a:spcPct val="0"/>
              </a:spcAft>
              <a:buClr>
                <a:srgbClr val="D20A10"/>
              </a:buClr>
              <a:buFont typeface="Wingdings" panose="05000000000000000000" pitchFamily="2" charset="2"/>
              <a:buChar char=""/>
              <a:defRPr sz="1600">
                <a:solidFill>
                  <a:srgbClr val="1C1C1B"/>
                </a:solidFill>
                <a:latin typeface="华文楷体" panose="02010600040101010101" charset="-122"/>
                <a:ea typeface="华文楷体" panose="02010600040101010101" charset="-122"/>
                <a:cs typeface="+mn-cs"/>
              </a:defRPr>
            </a:lvl1pPr>
            <a:lvl2pPr marL="729615" indent="-280670" algn="l" rtl="0" eaLnBrk="0" fontAlgn="base" hangingPunct="0">
              <a:spcBef>
                <a:spcPct val="20000"/>
              </a:spcBef>
              <a:spcAft>
                <a:spcPct val="0"/>
              </a:spcAft>
              <a:buClr>
                <a:srgbClr val="D20A10"/>
              </a:buClr>
              <a:buFont typeface="Wingdings" panose="05000000000000000000" pitchFamily="2" charset="2"/>
              <a:buChar char="Ø"/>
              <a:defRPr sz="1400">
                <a:solidFill>
                  <a:srgbClr val="1C1C1B"/>
                </a:solidFill>
                <a:latin typeface="华文楷体" panose="02010600040101010101" charset="-122"/>
                <a:ea typeface="华文楷体" panose="02010600040101010101" charset="-122"/>
              </a:defRPr>
            </a:lvl2pPr>
            <a:lvl3pPr marL="1122680" indent="-224790" algn="l" rtl="0" eaLnBrk="0" fontAlgn="base" hangingPunct="0">
              <a:spcBef>
                <a:spcPct val="20000"/>
              </a:spcBef>
              <a:spcAft>
                <a:spcPct val="0"/>
              </a:spcAft>
              <a:buClr>
                <a:srgbClr val="D20A10"/>
              </a:buClr>
              <a:buFont typeface="Wingdings" panose="05000000000000000000" pitchFamily="2" charset="2"/>
              <a:buChar char="ü"/>
              <a:defRPr sz="1200">
                <a:solidFill>
                  <a:srgbClr val="1C1C1B"/>
                </a:solidFill>
                <a:latin typeface="华文楷体" panose="02010600040101010101" charset="-122"/>
                <a:ea typeface="华文楷体" panose="02010600040101010101" charset="-122"/>
              </a:defRPr>
            </a:lvl3pPr>
            <a:lvl4pPr marL="1571625" indent="-224790" algn="l" rtl="0" eaLnBrk="0" fontAlgn="base" hangingPunct="0">
              <a:spcBef>
                <a:spcPct val="20000"/>
              </a:spcBef>
              <a:spcAft>
                <a:spcPct val="0"/>
              </a:spcAft>
              <a:buClr>
                <a:srgbClr val="D20A10"/>
              </a:buClr>
              <a:buFont typeface="Wingdings" panose="05000000000000000000" pitchFamily="2" charset="2"/>
              <a:buChar char=""/>
              <a:defRPr sz="1100">
                <a:solidFill>
                  <a:srgbClr val="1C1C1B"/>
                </a:solidFill>
                <a:latin typeface="华文楷体" panose="02010600040101010101" charset="-122"/>
                <a:ea typeface="华文楷体" panose="02010600040101010101" charset="-122"/>
              </a:defRPr>
            </a:lvl4pPr>
            <a:lvl5pPr marL="2021205" indent="-224790" algn="l" rtl="0" eaLnBrk="0" fontAlgn="base" hangingPunct="0">
              <a:spcBef>
                <a:spcPct val="20000"/>
              </a:spcBef>
              <a:spcAft>
                <a:spcPct val="0"/>
              </a:spcAft>
              <a:buClr>
                <a:srgbClr val="D20A10"/>
              </a:buClr>
              <a:buFont typeface="Wingdings" panose="05000000000000000000" pitchFamily="2" charset="2"/>
              <a:buChar char=""/>
              <a:defRPr sz="1100">
                <a:solidFill>
                  <a:srgbClr val="1C1C1B"/>
                </a:solidFill>
                <a:latin typeface="华文楷体" panose="02010600040101010101" charset="-122"/>
                <a:ea typeface="华文楷体" panose="02010600040101010101" charset="-122"/>
              </a:defRPr>
            </a:lvl5pPr>
            <a:lvl6pPr marL="2470150" indent="-224790" algn="l" rtl="0" eaLnBrk="0" fontAlgn="base" hangingPunct="0">
              <a:spcBef>
                <a:spcPct val="20000"/>
              </a:spcBef>
              <a:spcAft>
                <a:spcPct val="0"/>
              </a:spcAft>
              <a:buChar char="»"/>
              <a:defRPr sz="2000">
                <a:solidFill>
                  <a:schemeClr val="tx1"/>
                </a:solidFill>
                <a:latin typeface="+mn-lt"/>
                <a:ea typeface="+mn-ea"/>
              </a:defRPr>
            </a:lvl6pPr>
            <a:lvl7pPr marL="2919095" indent="-224790" algn="l" rtl="0" eaLnBrk="0" fontAlgn="base" hangingPunct="0">
              <a:spcBef>
                <a:spcPct val="20000"/>
              </a:spcBef>
              <a:spcAft>
                <a:spcPct val="0"/>
              </a:spcAft>
              <a:buChar char="»"/>
              <a:defRPr sz="2000">
                <a:solidFill>
                  <a:schemeClr val="tx1"/>
                </a:solidFill>
                <a:latin typeface="+mn-lt"/>
                <a:ea typeface="+mn-ea"/>
              </a:defRPr>
            </a:lvl7pPr>
            <a:lvl8pPr marL="3368040" indent="-224790" algn="l" rtl="0" eaLnBrk="0" fontAlgn="base" hangingPunct="0">
              <a:spcBef>
                <a:spcPct val="20000"/>
              </a:spcBef>
              <a:spcAft>
                <a:spcPct val="0"/>
              </a:spcAft>
              <a:buChar char="»"/>
              <a:defRPr sz="2000">
                <a:solidFill>
                  <a:schemeClr val="tx1"/>
                </a:solidFill>
                <a:latin typeface="+mn-lt"/>
                <a:ea typeface="+mn-ea"/>
              </a:defRPr>
            </a:lvl8pPr>
            <a:lvl9pPr marL="3817620" indent="-224790" algn="l" rtl="0" eaLnBrk="0" fontAlgn="base" hangingPunct="0">
              <a:spcBef>
                <a:spcPct val="20000"/>
              </a:spcBef>
              <a:spcAft>
                <a:spcPct val="0"/>
              </a:spcAft>
              <a:buChar char="»"/>
              <a:defRPr sz="2000">
                <a:solidFill>
                  <a:schemeClr val="tx1"/>
                </a:solidFill>
                <a:latin typeface="+mn-lt"/>
                <a:ea typeface="+mn-ea"/>
              </a:defRPr>
            </a:lvl9pPr>
          </a:lstStyle>
          <a:p>
            <a:pPr marL="336550" marR="0" lvl="0" indent="-336550" algn="l" defTabSz="914400" rtl="0" eaLnBrk="1" fontAlgn="base" latinLnBrk="0" hangingPunct="1">
              <a:lnSpc>
                <a:spcPct val="150000"/>
              </a:lnSpc>
              <a:spcBef>
                <a:spcPct val="20000"/>
              </a:spcBef>
              <a:spcAft>
                <a:spcPct val="0"/>
              </a:spcAft>
              <a:buClr>
                <a:srgbClr val="D20A10"/>
              </a:buClr>
              <a:buSzTx/>
              <a:buFont typeface="Wingdings" panose="05000000000000000000" pitchFamily="2" charset="2"/>
              <a:buChar char=""/>
              <a:defRPr/>
            </a:pPr>
            <a:r>
              <a:rPr kumimoji="0" lang="zh-CN" altLang="en-US" sz="1400" b="0" i="0" u="none" strike="noStrike" kern="0" cap="none" spc="0" normalizeH="0" baseline="0" noProof="0" dirty="0">
                <a:ln>
                  <a:noFill/>
                </a:ln>
                <a:solidFill>
                  <a:srgbClr val="1C1C1B"/>
                </a:solidFill>
                <a:effectLst/>
                <a:uLnTx/>
                <a:uFillTx/>
                <a:latin typeface="楷体" panose="02010609060101010101" pitchFamily="49" charset="-122"/>
                <a:ea typeface="楷体" panose="02010609060101010101" pitchFamily="49" charset="-122"/>
              </a:rPr>
              <a:t>投资有风险、入市需谨慎。</a:t>
            </a:r>
          </a:p>
          <a:p>
            <a:pPr lvl="0">
              <a:lnSpc>
                <a:spcPct val="150000"/>
              </a:lnSpc>
              <a:defRPr/>
            </a:pPr>
            <a:r>
              <a:rPr lang="zh-CN" altLang="en-US" sz="1400" kern="0" dirty="0">
                <a:latin typeface="楷体" panose="02010609060101010101" pitchFamily="49" charset="-122"/>
                <a:ea typeface="楷体" panose="02010609060101010101" pitchFamily="49" charset="-122"/>
              </a:rPr>
              <a:t>证券投资基金是一种长期投资工具，其主要功能是分散投资，降低投资单一证券所带来的个别风险。基金不同于银行储蓄和债券等能够提供固定收益预期的金融工具，投资人购买基金，既可能按其持有份额分享基金投资所产生的收益，也可能承担基金投资所带来的损失。我国基金运作时间较短，不能反映股市发展的所有阶段。投资人应当认真阅读基金法律文件，在了解产品情况及销售适当性意见的基础上，并根据自身的投资目的、投资期限、投资经验、资产状况等判断基金是否和投资人的风险承受能力相适应。国联证券将依照诚实信用、勤勉尽责的原则提供投资顾问服务，但是基金投资组合策略的过往业绩不预示其未来表现，为其他客户创造的收益并不构成业绩表现的保证。国联证券投顾服务不保证基金投资组合策略盈利及最低收益，也不做保本承诺。基金投资顾问业务尚处于试点阶段，基金投顾机构存在因试点资格被取消不能继续提供服务的风险。</a:t>
            </a:r>
            <a:endParaRPr lang="en-US" altLang="zh-CN" sz="1400" kern="0" dirty="0">
              <a:latin typeface="楷体" panose="02010609060101010101" pitchFamily="49" charset="-122"/>
              <a:ea typeface="楷体" panose="02010609060101010101" pitchFamily="49" charset="-122"/>
            </a:endParaRPr>
          </a:p>
          <a:p>
            <a:pPr lvl="0">
              <a:lnSpc>
                <a:spcPct val="150000"/>
              </a:lnSpc>
              <a:defRPr/>
            </a:pPr>
            <a:r>
              <a:rPr lang="zh-CN" altLang="en-US" sz="1400" kern="0" dirty="0">
                <a:latin typeface="楷体" panose="02010609060101010101" pitchFamily="49" charset="-122"/>
                <a:ea typeface="楷体" panose="02010609060101010101" pitchFamily="49" charset="-122"/>
              </a:rPr>
              <a:t>定期报告内容和意见仅供参考，不构成对投资者的任何投资建议，国联证券对所载信息的准确性、完整性或及时性不作任何保证，不作为买卖、认购证券或其它金融工具的邀请或保证，投资者不应以该内容取代独立判断，对使用本报告所造成的一切后果，国联证券及其关联人员均不承担任何法律责任。未经本公司同意请勿引用或转载，国联证券不会因接收人收到本内容而视其为客户。</a:t>
            </a:r>
            <a:endParaRPr lang="en-US" altLang="zh-CN" sz="1400" kern="0" dirty="0">
              <a:latin typeface="楷体" panose="02010609060101010101" pitchFamily="49" charset="-122"/>
              <a:ea typeface="楷体" panose="02010609060101010101" pitchFamily="49" charset="-122"/>
            </a:endParaRPr>
          </a:p>
          <a:p>
            <a:pPr lvl="0">
              <a:lnSpc>
                <a:spcPct val="150000"/>
              </a:lnSpc>
              <a:defRPr/>
            </a:pPr>
            <a:r>
              <a:rPr lang="zh-CN" altLang="en-US" sz="1400" kern="0" dirty="0">
                <a:latin typeface="楷体" panose="02010609060101010101" pitchFamily="49" charset="-122"/>
                <a:ea typeface="楷体" panose="02010609060101010101" pitchFamily="49" charset="-122"/>
              </a:rPr>
              <a:t>国联证券版权所有并保留一切权利。</a:t>
            </a:r>
            <a:endParaRPr kumimoji="0" lang="zh-CN" altLang="en-US" sz="1400" b="0" i="0" u="none" strike="noStrike" kern="0" cap="none" spc="0" normalizeH="0" baseline="0" noProof="0" dirty="0">
              <a:ln>
                <a:noFill/>
              </a:ln>
              <a:solidFill>
                <a:srgbClr val="1C1C1B"/>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2BA7-B57E-DB9E-BEA8-76683F56A7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0187C5-49FD-75B9-812E-2F1F58A93958}"/>
              </a:ext>
            </a:extLst>
          </p:cNvPr>
          <p:cNvSpPr>
            <a:spLocks noGrp="1"/>
          </p:cNvSpPr>
          <p:nvPr>
            <p:ph sz="half" idx="19"/>
          </p:nvPr>
        </p:nvSpPr>
        <p:spPr/>
        <p:txBody>
          <a:bodyPr/>
          <a:lstStyle/>
          <a:p>
            <a:r>
              <a:rPr lang="zh-CN" altLang="en-US" b="1" dirty="0"/>
              <a:t>宏观信号挖掘</a:t>
            </a:r>
          </a:p>
        </p:txBody>
      </p:sp>
    </p:spTree>
    <p:extLst>
      <p:ext uri="{BB962C8B-B14F-4D97-AF65-F5344CB8AC3E}">
        <p14:creationId xmlns:p14="http://schemas.microsoft.com/office/powerpoint/2010/main" val="21754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15F84-436B-B793-5238-C17ADCB5B788}"/>
              </a:ext>
            </a:extLst>
          </p:cNvPr>
          <p:cNvSpPr>
            <a:spLocks noGrp="1"/>
          </p:cNvSpPr>
          <p:nvPr>
            <p:ph type="title"/>
          </p:nvPr>
        </p:nvSpPr>
        <p:spPr/>
        <p:txBody>
          <a:bodyPr/>
          <a:lstStyle/>
          <a:p>
            <a:r>
              <a:rPr lang="zh-CN" altLang="en-US" dirty="0"/>
              <a:t>策略开发</a:t>
            </a:r>
          </a:p>
        </p:txBody>
      </p:sp>
      <p:graphicFrame>
        <p:nvGraphicFramePr>
          <p:cNvPr id="4" name="内容占位符 3">
            <a:extLst>
              <a:ext uri="{FF2B5EF4-FFF2-40B4-BE49-F238E27FC236}">
                <a16:creationId xmlns:a16="http://schemas.microsoft.com/office/drawing/2014/main" id="{58F78BC0-C6DA-0070-4BDB-14D3039FB0ED}"/>
              </a:ext>
            </a:extLst>
          </p:cNvPr>
          <p:cNvGraphicFramePr>
            <a:graphicFrameLocks noGrp="1"/>
          </p:cNvGraphicFramePr>
          <p:nvPr>
            <p:ph idx="1"/>
            <p:extLst>
              <p:ext uri="{D42A27DB-BD31-4B8C-83A1-F6EECF244321}">
                <p14:modId xmlns:p14="http://schemas.microsoft.com/office/powerpoint/2010/main" val="2339502619"/>
              </p:ext>
            </p:extLst>
          </p:nvPr>
        </p:nvGraphicFramePr>
        <p:xfrm>
          <a:off x="6188778" y="1014075"/>
          <a:ext cx="5112262" cy="5041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2653A03B-C9CF-8C11-BAAA-413286DE42E8}"/>
              </a:ext>
            </a:extLst>
          </p:cNvPr>
          <p:cNvSpPr txBox="1"/>
          <p:nvPr/>
        </p:nvSpPr>
        <p:spPr>
          <a:xfrm>
            <a:off x="890960" y="1092078"/>
            <a:ext cx="5262822" cy="4610236"/>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u"/>
            </a:pPr>
            <a:r>
              <a:rPr lang="zh-CN" altLang="en-US" dirty="0"/>
              <a:t>经济（消费</a:t>
            </a:r>
            <a:r>
              <a:rPr lang="en-US" altLang="zh-CN" dirty="0"/>
              <a:t>/</a:t>
            </a:r>
            <a:r>
              <a:rPr lang="zh-CN" altLang="en-US" dirty="0"/>
              <a:t>出口</a:t>
            </a:r>
            <a:r>
              <a:rPr lang="en-US" altLang="zh-CN" dirty="0"/>
              <a:t>/</a:t>
            </a:r>
            <a:r>
              <a:rPr lang="zh-CN" altLang="en-US" dirty="0"/>
              <a:t>地产）、货币、利率、信用等宏观指标影响资产的盈利预期和投资者的风险偏好，进而会影响投资者的风格配置决策。</a:t>
            </a:r>
            <a:endParaRPr lang="en-US" altLang="zh-CN" dirty="0"/>
          </a:p>
          <a:p>
            <a:pPr marL="342900" indent="-342900">
              <a:lnSpc>
                <a:spcPct val="150000"/>
              </a:lnSpc>
              <a:buClr>
                <a:srgbClr val="C00000"/>
              </a:buClr>
              <a:buFont typeface="Wingdings" panose="05000000000000000000" pitchFamily="2" charset="2"/>
              <a:buChar char="u"/>
            </a:pPr>
            <a:endParaRPr lang="en-US" altLang="zh-CN" dirty="0"/>
          </a:p>
          <a:p>
            <a:pPr marL="342900" indent="-342900">
              <a:lnSpc>
                <a:spcPct val="150000"/>
              </a:lnSpc>
              <a:buClr>
                <a:srgbClr val="C00000"/>
              </a:buClr>
              <a:buFont typeface="Wingdings" panose="05000000000000000000" pitchFamily="2" charset="2"/>
              <a:buChar char="u"/>
            </a:pPr>
            <a:r>
              <a:rPr lang="zh-CN" altLang="en-US" dirty="0"/>
              <a:t>宏观指标的正确处理，进而指向不同的配置方向的过程，可以称之为特征提取。</a:t>
            </a:r>
            <a:endParaRPr lang="en-US" altLang="zh-CN" dirty="0"/>
          </a:p>
          <a:p>
            <a:pPr marL="342900" indent="-342900">
              <a:lnSpc>
                <a:spcPct val="150000"/>
              </a:lnSpc>
              <a:buClr>
                <a:srgbClr val="C00000"/>
              </a:buClr>
              <a:buFont typeface="Wingdings" panose="05000000000000000000" pitchFamily="2" charset="2"/>
              <a:buChar char="u"/>
            </a:pPr>
            <a:endParaRPr lang="en-US" altLang="zh-CN" dirty="0"/>
          </a:p>
          <a:p>
            <a:pPr marL="342900" indent="-342900">
              <a:lnSpc>
                <a:spcPct val="150000"/>
              </a:lnSpc>
              <a:buClr>
                <a:srgbClr val="C00000"/>
              </a:buClr>
              <a:buFont typeface="Wingdings" panose="05000000000000000000" pitchFamily="2" charset="2"/>
              <a:buChar char="u"/>
            </a:pPr>
            <a:r>
              <a:rPr lang="zh-CN" altLang="en-US" dirty="0"/>
              <a:t>通过设计一套特征提取规则，然后基于统计规律的显著性检验，我们就可以找出一组指向不同配置方向的宏观事件，进而构建完整的风格轮动策略。</a:t>
            </a:r>
          </a:p>
        </p:txBody>
      </p:sp>
    </p:spTree>
    <p:extLst>
      <p:ext uri="{BB962C8B-B14F-4D97-AF65-F5344CB8AC3E}">
        <p14:creationId xmlns:p14="http://schemas.microsoft.com/office/powerpoint/2010/main" val="338297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BE57C-509C-3815-3E18-66744A3E3FDA}"/>
              </a:ext>
            </a:extLst>
          </p:cNvPr>
          <p:cNvSpPr>
            <a:spLocks noGrp="1"/>
          </p:cNvSpPr>
          <p:nvPr>
            <p:ph type="title"/>
          </p:nvPr>
        </p:nvSpPr>
        <p:spPr/>
        <p:txBody>
          <a:bodyPr/>
          <a:lstStyle/>
          <a:p>
            <a:r>
              <a:rPr lang="zh-CN" altLang="en-US" dirty="0"/>
              <a:t>回测：指标</a:t>
            </a:r>
            <a:r>
              <a:rPr lang="en-US" altLang="zh-CN" dirty="0"/>
              <a:t>x</a:t>
            </a:r>
            <a:r>
              <a:rPr lang="zh-CN" altLang="en-US" dirty="0"/>
              <a:t>模式</a:t>
            </a:r>
            <a:r>
              <a:rPr lang="en-US" altLang="zh-CN" dirty="0"/>
              <a:t>=&gt;</a:t>
            </a:r>
            <a:r>
              <a:rPr lang="zh-CN" altLang="en-US" dirty="0"/>
              <a:t>信号</a:t>
            </a:r>
          </a:p>
        </p:txBody>
      </p:sp>
      <p:sp>
        <p:nvSpPr>
          <p:cNvPr id="3" name="内容占位符 2">
            <a:extLst>
              <a:ext uri="{FF2B5EF4-FFF2-40B4-BE49-F238E27FC236}">
                <a16:creationId xmlns:a16="http://schemas.microsoft.com/office/drawing/2014/main" id="{CDE31100-EB00-76EB-8C62-8AE992C9E48B}"/>
              </a:ext>
            </a:extLst>
          </p:cNvPr>
          <p:cNvSpPr>
            <a:spLocks noGrp="1"/>
          </p:cNvSpPr>
          <p:nvPr>
            <p:ph idx="1"/>
          </p:nvPr>
        </p:nvSpPr>
        <p:spPr>
          <a:xfrm>
            <a:off x="609600" y="967650"/>
            <a:ext cx="4229100" cy="3886037"/>
          </a:xfrm>
        </p:spPr>
        <p:txBody>
          <a:bodyPr/>
          <a:lstStyle/>
          <a:p>
            <a:r>
              <a:rPr lang="zh-CN" altLang="en-US" dirty="0"/>
              <a:t>右表为罗列的</a:t>
            </a:r>
            <a:r>
              <a:rPr lang="en-US" altLang="zh-CN" dirty="0"/>
              <a:t>40</a:t>
            </a:r>
            <a:r>
              <a:rPr lang="zh-CN" altLang="en-US" dirty="0"/>
              <a:t>个常见宏观指标，左下表为对宏观指标定义的</a:t>
            </a:r>
            <a:r>
              <a:rPr lang="en-US" altLang="zh-CN" dirty="0"/>
              <a:t>5</a:t>
            </a:r>
            <a:r>
              <a:rPr lang="zh-CN" altLang="en-US" dirty="0"/>
              <a:t>种事件模式以及相应的规则和可变的参数。</a:t>
            </a:r>
            <a:endParaRPr lang="en-US" altLang="zh-CN" dirty="0"/>
          </a:p>
          <a:p>
            <a:r>
              <a:rPr lang="zh-CN" altLang="en-US" dirty="0"/>
              <a:t>于是，我们可以通过回测计算出所有宏观事件下的所有参数配置的实际表现。</a:t>
            </a:r>
            <a:endParaRPr lang="en-US" altLang="zh-CN" dirty="0"/>
          </a:p>
          <a:p>
            <a:r>
              <a:rPr lang="zh-CN" altLang="en-US" dirty="0"/>
              <a:t>回测方法选择多空测试，即宏观指标触发某种模式后则多价值指数（大盘指数），空成长指数（小盘指数）。如果不假设宏观指标在该模式下的风格有利方向，则在指定回测区间和风格标定的前提下，</a:t>
            </a:r>
            <a:r>
              <a:rPr lang="en-US" altLang="zh-CN" dirty="0"/>
              <a:t>40</a:t>
            </a:r>
            <a:r>
              <a:rPr lang="zh-CN" altLang="en-US" dirty="0"/>
              <a:t>个宏观指标要进行</a:t>
            </a:r>
            <a:r>
              <a:rPr lang="en-US" altLang="zh-CN" dirty="0"/>
              <a:t>2160</a:t>
            </a:r>
            <a:r>
              <a:rPr lang="zh-CN" altLang="en-US" dirty="0"/>
              <a:t>次回测（</a:t>
            </a:r>
            <a:r>
              <a:rPr lang="en-US" altLang="zh-CN" dirty="0"/>
              <a:t>40*27*2</a:t>
            </a:r>
            <a:r>
              <a:rPr lang="zh-CN" altLang="en-US" dirty="0"/>
              <a:t>）。</a:t>
            </a:r>
            <a:endParaRPr lang="en-US" altLang="zh-CN" dirty="0"/>
          </a:p>
        </p:txBody>
      </p:sp>
      <p:pic>
        <p:nvPicPr>
          <p:cNvPr id="8" name="图片 7">
            <a:extLst>
              <a:ext uri="{FF2B5EF4-FFF2-40B4-BE49-F238E27FC236}">
                <a16:creationId xmlns:a16="http://schemas.microsoft.com/office/drawing/2014/main" id="{F0490E11-4793-48F0-CB79-2C96004691FE}"/>
              </a:ext>
            </a:extLst>
          </p:cNvPr>
          <p:cNvPicPr>
            <a:picLocks noChangeAspect="1"/>
          </p:cNvPicPr>
          <p:nvPr/>
        </p:nvPicPr>
        <p:blipFill>
          <a:blip r:embed="rId2"/>
          <a:stretch>
            <a:fillRect/>
          </a:stretch>
        </p:blipFill>
        <p:spPr>
          <a:xfrm>
            <a:off x="609600" y="5178831"/>
            <a:ext cx="4229100" cy="1193800"/>
          </a:xfrm>
          <a:prstGeom prst="rect">
            <a:avLst/>
          </a:prstGeom>
        </p:spPr>
      </p:pic>
      <p:pic>
        <p:nvPicPr>
          <p:cNvPr id="9" name="图片 8">
            <a:extLst>
              <a:ext uri="{FF2B5EF4-FFF2-40B4-BE49-F238E27FC236}">
                <a16:creationId xmlns:a16="http://schemas.microsoft.com/office/drawing/2014/main" id="{463B814C-A1B6-16CC-6EB0-A200701DBFD5}"/>
              </a:ext>
            </a:extLst>
          </p:cNvPr>
          <p:cNvPicPr>
            <a:picLocks noChangeAspect="1"/>
          </p:cNvPicPr>
          <p:nvPr/>
        </p:nvPicPr>
        <p:blipFill>
          <a:blip r:embed="rId3"/>
          <a:stretch>
            <a:fillRect/>
          </a:stretch>
        </p:blipFill>
        <p:spPr>
          <a:xfrm>
            <a:off x="5448449" y="643510"/>
            <a:ext cx="5650042" cy="6121280"/>
          </a:xfrm>
          <a:prstGeom prst="rect">
            <a:avLst/>
          </a:prstGeom>
        </p:spPr>
      </p:pic>
    </p:spTree>
    <p:extLst>
      <p:ext uri="{BB962C8B-B14F-4D97-AF65-F5344CB8AC3E}">
        <p14:creationId xmlns:p14="http://schemas.microsoft.com/office/powerpoint/2010/main" val="258092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CA491-8B38-AE96-E4E2-810499193740}"/>
              </a:ext>
            </a:extLst>
          </p:cNvPr>
          <p:cNvSpPr>
            <a:spLocks noGrp="1"/>
          </p:cNvSpPr>
          <p:nvPr>
            <p:ph type="title"/>
          </p:nvPr>
        </p:nvSpPr>
        <p:spPr/>
        <p:txBody>
          <a:bodyPr/>
          <a:lstStyle/>
          <a:p>
            <a:r>
              <a:rPr lang="zh-CN" altLang="en-US" dirty="0"/>
              <a:t>参数寻优</a:t>
            </a:r>
            <a:r>
              <a:rPr lang="en-US" altLang="zh-CN" dirty="0"/>
              <a:t>1</a:t>
            </a:r>
            <a:r>
              <a:rPr lang="zh-CN" altLang="en-US" dirty="0"/>
              <a:t>：统计显著</a:t>
            </a:r>
          </a:p>
        </p:txBody>
      </p:sp>
      <p:sp>
        <p:nvSpPr>
          <p:cNvPr id="3" name="内容占位符 2">
            <a:extLst>
              <a:ext uri="{FF2B5EF4-FFF2-40B4-BE49-F238E27FC236}">
                <a16:creationId xmlns:a16="http://schemas.microsoft.com/office/drawing/2014/main" id="{2767EBB7-48DA-6002-5C6C-A3FA5945113A}"/>
              </a:ext>
            </a:extLst>
          </p:cNvPr>
          <p:cNvSpPr>
            <a:spLocks noGrp="1"/>
          </p:cNvSpPr>
          <p:nvPr>
            <p:ph idx="1"/>
          </p:nvPr>
        </p:nvSpPr>
        <p:spPr>
          <a:xfrm>
            <a:off x="592264" y="804055"/>
            <a:ext cx="4525775" cy="2624945"/>
          </a:xfrm>
        </p:spPr>
        <p:txBody>
          <a:bodyPr>
            <a:normAutofit/>
          </a:bodyPr>
          <a:lstStyle/>
          <a:p>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r>
              <a:rPr lang="zh-CN" altLang="en-US" b="1" dirty="0"/>
              <a:t>成交价格：</a:t>
            </a:r>
            <a:r>
              <a:rPr lang="zh-CN" altLang="en-US" dirty="0"/>
              <a:t>收盘价</a:t>
            </a:r>
            <a:endParaRPr lang="en-US" altLang="zh-CN" dirty="0"/>
          </a:p>
          <a:p>
            <a:r>
              <a:rPr lang="zh-CN" altLang="en-US" b="1" dirty="0"/>
              <a:t>回测方式：</a:t>
            </a:r>
            <a:r>
              <a:rPr lang="zh-CN" altLang="en-US" dirty="0"/>
              <a:t>多空组合</a:t>
            </a:r>
            <a:endParaRPr lang="zh-CN" altLang="en-US" sz="1600" dirty="0"/>
          </a:p>
        </p:txBody>
      </p:sp>
      <p:pic>
        <p:nvPicPr>
          <p:cNvPr id="7" name="图片 6">
            <a:extLst>
              <a:ext uri="{FF2B5EF4-FFF2-40B4-BE49-F238E27FC236}">
                <a16:creationId xmlns:a16="http://schemas.microsoft.com/office/drawing/2014/main" id="{A53F4A1B-E816-0E66-4890-516FD7A875EF}"/>
              </a:ext>
            </a:extLst>
          </p:cNvPr>
          <p:cNvPicPr>
            <a:picLocks noChangeAspect="1"/>
          </p:cNvPicPr>
          <p:nvPr/>
        </p:nvPicPr>
        <p:blipFill>
          <a:blip r:embed="rId2"/>
          <a:stretch>
            <a:fillRect/>
          </a:stretch>
        </p:blipFill>
        <p:spPr>
          <a:xfrm>
            <a:off x="5979986" y="732445"/>
            <a:ext cx="5619750" cy="2626372"/>
          </a:xfrm>
          <a:prstGeom prst="rect">
            <a:avLst/>
          </a:prstGeom>
        </p:spPr>
      </p:pic>
      <p:pic>
        <p:nvPicPr>
          <p:cNvPr id="9" name="图片 8">
            <a:extLst>
              <a:ext uri="{FF2B5EF4-FFF2-40B4-BE49-F238E27FC236}">
                <a16:creationId xmlns:a16="http://schemas.microsoft.com/office/drawing/2014/main" id="{9599EED4-7A3C-F4BB-710E-36AC6524934D}"/>
              </a:ext>
            </a:extLst>
          </p:cNvPr>
          <p:cNvPicPr>
            <a:picLocks noChangeAspect="1"/>
          </p:cNvPicPr>
          <p:nvPr/>
        </p:nvPicPr>
        <p:blipFill>
          <a:blip r:embed="rId3"/>
          <a:stretch>
            <a:fillRect/>
          </a:stretch>
        </p:blipFill>
        <p:spPr>
          <a:xfrm>
            <a:off x="254000" y="3447752"/>
            <a:ext cx="11684000" cy="2965450"/>
          </a:xfrm>
          <a:prstGeom prst="rect">
            <a:avLst/>
          </a:prstGeom>
        </p:spPr>
      </p:pic>
    </p:spTree>
    <p:extLst>
      <p:ext uri="{BB962C8B-B14F-4D97-AF65-F5344CB8AC3E}">
        <p14:creationId xmlns:p14="http://schemas.microsoft.com/office/powerpoint/2010/main" val="414998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690EB-505B-B7D2-6594-CF44E78131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236DCB-3EC5-9CE1-EBCB-017BB71C9720}"/>
              </a:ext>
            </a:extLst>
          </p:cNvPr>
          <p:cNvSpPr>
            <a:spLocks noGrp="1"/>
          </p:cNvSpPr>
          <p:nvPr>
            <p:ph type="title"/>
          </p:nvPr>
        </p:nvSpPr>
        <p:spPr/>
        <p:txBody>
          <a:bodyPr/>
          <a:lstStyle/>
          <a:p>
            <a:r>
              <a:rPr lang="zh-CN" altLang="en-US" dirty="0"/>
              <a:t>参数寻优</a:t>
            </a:r>
            <a:r>
              <a:rPr lang="en-US" altLang="zh-CN" dirty="0"/>
              <a:t>1</a:t>
            </a:r>
            <a:r>
              <a:rPr lang="zh-CN" altLang="en-US" dirty="0"/>
              <a:t>：统计显著</a:t>
            </a:r>
          </a:p>
        </p:txBody>
      </p:sp>
      <p:sp>
        <p:nvSpPr>
          <p:cNvPr id="3" name="内容占位符 2">
            <a:extLst>
              <a:ext uri="{FF2B5EF4-FFF2-40B4-BE49-F238E27FC236}">
                <a16:creationId xmlns:a16="http://schemas.microsoft.com/office/drawing/2014/main" id="{F37ADBD8-2AEA-8F87-031F-020D7BC512BC}"/>
              </a:ext>
            </a:extLst>
          </p:cNvPr>
          <p:cNvSpPr>
            <a:spLocks noGrp="1"/>
          </p:cNvSpPr>
          <p:nvPr>
            <p:ph idx="1"/>
          </p:nvPr>
        </p:nvSpPr>
        <p:spPr>
          <a:xfrm>
            <a:off x="592264" y="804055"/>
            <a:ext cx="4525775" cy="2624945"/>
          </a:xfrm>
        </p:spPr>
        <p:txBody>
          <a:bodyPr>
            <a:normAutofit/>
          </a:bodyPr>
          <a:lstStyle/>
          <a:p>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r>
              <a:rPr lang="zh-CN" altLang="en-US" b="1" dirty="0"/>
              <a:t>成交价格：</a:t>
            </a:r>
            <a:r>
              <a:rPr lang="zh-CN" altLang="en-US" dirty="0"/>
              <a:t>收盘价</a:t>
            </a:r>
            <a:endParaRPr lang="en-US" altLang="zh-CN" dirty="0"/>
          </a:p>
          <a:p>
            <a:r>
              <a:rPr lang="zh-CN" altLang="en-US" b="1" dirty="0"/>
              <a:t>回测方式：</a:t>
            </a:r>
            <a:r>
              <a:rPr lang="zh-CN" altLang="en-US" dirty="0"/>
              <a:t>多空组合</a:t>
            </a:r>
            <a:endParaRPr lang="zh-CN" altLang="en-US" sz="1600" dirty="0"/>
          </a:p>
        </p:txBody>
      </p:sp>
      <p:pic>
        <p:nvPicPr>
          <p:cNvPr id="7" name="图片 6">
            <a:extLst>
              <a:ext uri="{FF2B5EF4-FFF2-40B4-BE49-F238E27FC236}">
                <a16:creationId xmlns:a16="http://schemas.microsoft.com/office/drawing/2014/main" id="{2D61F909-8D54-EAC9-A729-5DC466604D69}"/>
              </a:ext>
            </a:extLst>
          </p:cNvPr>
          <p:cNvPicPr>
            <a:picLocks noChangeAspect="1"/>
          </p:cNvPicPr>
          <p:nvPr/>
        </p:nvPicPr>
        <p:blipFill>
          <a:blip r:embed="rId2"/>
          <a:stretch>
            <a:fillRect/>
          </a:stretch>
        </p:blipFill>
        <p:spPr>
          <a:xfrm>
            <a:off x="5979986" y="732445"/>
            <a:ext cx="5619750" cy="2626372"/>
          </a:xfrm>
          <a:prstGeom prst="rect">
            <a:avLst/>
          </a:prstGeom>
        </p:spPr>
      </p:pic>
      <p:pic>
        <p:nvPicPr>
          <p:cNvPr id="6" name="图片 5">
            <a:extLst>
              <a:ext uri="{FF2B5EF4-FFF2-40B4-BE49-F238E27FC236}">
                <a16:creationId xmlns:a16="http://schemas.microsoft.com/office/drawing/2014/main" id="{410212E3-AF21-E17F-128C-41578B33DAEE}"/>
              </a:ext>
            </a:extLst>
          </p:cNvPr>
          <p:cNvPicPr>
            <a:picLocks noChangeAspect="1"/>
          </p:cNvPicPr>
          <p:nvPr/>
        </p:nvPicPr>
        <p:blipFill>
          <a:blip r:embed="rId3"/>
          <a:srcRect b="6426"/>
          <a:stretch>
            <a:fillRect/>
          </a:stretch>
        </p:blipFill>
        <p:spPr>
          <a:xfrm>
            <a:off x="137986" y="3477333"/>
            <a:ext cx="11684000" cy="2959093"/>
          </a:xfrm>
          <a:prstGeom prst="rect">
            <a:avLst/>
          </a:prstGeom>
        </p:spPr>
      </p:pic>
    </p:spTree>
    <p:extLst>
      <p:ext uri="{BB962C8B-B14F-4D97-AF65-F5344CB8AC3E}">
        <p14:creationId xmlns:p14="http://schemas.microsoft.com/office/powerpoint/2010/main" val="324811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CD483-5D33-FF91-EAAB-8BB9A3364455}"/>
              </a:ext>
            </a:extLst>
          </p:cNvPr>
          <p:cNvSpPr>
            <a:spLocks noGrp="1"/>
          </p:cNvSpPr>
          <p:nvPr>
            <p:ph type="title"/>
          </p:nvPr>
        </p:nvSpPr>
        <p:spPr/>
        <p:txBody>
          <a:bodyPr/>
          <a:lstStyle/>
          <a:p>
            <a:r>
              <a:rPr lang="zh-CN" altLang="en-US" dirty="0"/>
              <a:t>参数寻优</a:t>
            </a:r>
            <a:r>
              <a:rPr lang="en-US" altLang="zh-CN" dirty="0"/>
              <a:t>2</a:t>
            </a:r>
            <a:r>
              <a:rPr lang="zh-CN" altLang="en-US" dirty="0"/>
              <a:t>：考虑稳定性</a:t>
            </a:r>
          </a:p>
        </p:txBody>
      </p:sp>
      <p:sp>
        <p:nvSpPr>
          <p:cNvPr id="3" name="内容占位符 2">
            <a:extLst>
              <a:ext uri="{FF2B5EF4-FFF2-40B4-BE49-F238E27FC236}">
                <a16:creationId xmlns:a16="http://schemas.microsoft.com/office/drawing/2014/main" id="{6ED94794-D519-6B72-037A-23BDD1E5C650}"/>
              </a:ext>
            </a:extLst>
          </p:cNvPr>
          <p:cNvSpPr>
            <a:spLocks noGrp="1"/>
          </p:cNvSpPr>
          <p:nvPr>
            <p:ph idx="1"/>
          </p:nvPr>
        </p:nvSpPr>
        <p:spPr>
          <a:xfrm>
            <a:off x="609599" y="967650"/>
            <a:ext cx="4457205" cy="5108720"/>
          </a:xfrm>
        </p:spPr>
        <p:txBody>
          <a:bodyPr/>
          <a:lstStyle/>
          <a:p>
            <a:r>
              <a:rPr lang="zh-CN" altLang="en-US" b="1" dirty="0"/>
              <a:t>数据收集</a:t>
            </a:r>
            <a:r>
              <a:rPr lang="zh-CN" altLang="en-US" dirty="0"/>
              <a:t>：保留每个窗口的显著组合</a:t>
            </a:r>
            <a:r>
              <a:rPr lang="en-US" altLang="zh-CN" dirty="0"/>
              <a:t>;</a:t>
            </a:r>
          </a:p>
          <a:p>
            <a:r>
              <a:rPr lang="zh-CN" altLang="en-US" b="1" dirty="0"/>
              <a:t>性能追踪</a:t>
            </a:r>
            <a:r>
              <a:rPr lang="zh-CN" altLang="en-US" dirty="0"/>
              <a:t>：为每个参数组合计算跨窗口的</a:t>
            </a:r>
            <a:r>
              <a:rPr lang="en-US" altLang="zh-CN" dirty="0"/>
              <a:t>IR</a:t>
            </a:r>
            <a:r>
              <a:rPr lang="zh-CN" altLang="en-US" dirty="0"/>
              <a:t>值序列</a:t>
            </a:r>
            <a:r>
              <a:rPr lang="en-US" altLang="zh-CN" dirty="0"/>
              <a:t>;</a:t>
            </a:r>
            <a:endParaRPr lang="zh-CN" altLang="en-US" dirty="0"/>
          </a:p>
          <a:p>
            <a:r>
              <a:rPr lang="zh-CN" altLang="en-US" b="1" dirty="0"/>
              <a:t>指标计算：</a:t>
            </a:r>
            <a:r>
              <a:rPr lang="zh-CN" altLang="en-US" dirty="0"/>
              <a:t>从稳定性和绝对表现两个维度来衡量参数组合的回测表现</a:t>
            </a:r>
            <a:r>
              <a:rPr lang="en-US" altLang="zh-CN" dirty="0"/>
              <a:t>;</a:t>
            </a:r>
          </a:p>
          <a:p>
            <a:r>
              <a:rPr lang="zh-CN" altLang="en-US" b="1" dirty="0"/>
              <a:t>综合评分</a:t>
            </a:r>
            <a:r>
              <a:rPr lang="zh-CN" altLang="en-US" dirty="0"/>
              <a:t>：结合显著性一致率、性能稳定性指标和绝对表现。</a:t>
            </a:r>
          </a:p>
          <a:p>
            <a:r>
              <a:rPr lang="zh-CN" altLang="en-US" dirty="0"/>
              <a:t>这样可以识别出那些</a:t>
            </a:r>
            <a:r>
              <a:rPr lang="en-US" altLang="zh-CN" dirty="0"/>
              <a:t>"</a:t>
            </a:r>
            <a:r>
              <a:rPr lang="zh-CN" altLang="en-US" dirty="0"/>
              <a:t>一直表现优秀</a:t>
            </a:r>
            <a:r>
              <a:rPr lang="en-US" altLang="zh-CN" dirty="0"/>
              <a:t>"</a:t>
            </a:r>
            <a:r>
              <a:rPr lang="zh-CN" altLang="en-US" dirty="0"/>
              <a:t>但不一定</a:t>
            </a:r>
            <a:r>
              <a:rPr lang="en-US" altLang="zh-CN" dirty="0"/>
              <a:t>"</a:t>
            </a:r>
            <a:r>
              <a:rPr lang="zh-CN" altLang="en-US" dirty="0"/>
              <a:t>总是最优</a:t>
            </a:r>
            <a:r>
              <a:rPr lang="en-US" altLang="zh-CN" dirty="0"/>
              <a:t>"</a:t>
            </a:r>
            <a:r>
              <a:rPr lang="zh-CN" altLang="en-US" dirty="0"/>
              <a:t>的稳定参数组合。</a:t>
            </a:r>
            <a:endParaRPr lang="en-US" altLang="zh-CN" dirty="0"/>
          </a:p>
        </p:txBody>
      </p:sp>
      <p:graphicFrame>
        <p:nvGraphicFramePr>
          <p:cNvPr id="4" name="图示 3">
            <a:extLst>
              <a:ext uri="{FF2B5EF4-FFF2-40B4-BE49-F238E27FC236}">
                <a16:creationId xmlns:a16="http://schemas.microsoft.com/office/drawing/2014/main" id="{0CC5DAB7-44F5-2C74-2923-565D1E5B9644}"/>
              </a:ext>
            </a:extLst>
          </p:cNvPr>
          <p:cNvGraphicFramePr/>
          <p:nvPr>
            <p:extLst>
              <p:ext uri="{D42A27DB-BD31-4B8C-83A1-F6EECF244321}">
                <p14:modId xmlns:p14="http://schemas.microsoft.com/office/powerpoint/2010/main" val="1650159508"/>
              </p:ext>
            </p:extLst>
          </p:nvPr>
        </p:nvGraphicFramePr>
        <p:xfrm>
          <a:off x="5709761" y="1085032"/>
          <a:ext cx="5769720" cy="4955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81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F29D5-0F49-1A57-55E3-42E058A59C42}"/>
              </a:ext>
            </a:extLst>
          </p:cNvPr>
          <p:cNvSpPr>
            <a:spLocks noGrp="1"/>
          </p:cNvSpPr>
          <p:nvPr>
            <p:ph type="title"/>
          </p:nvPr>
        </p:nvSpPr>
        <p:spPr/>
        <p:txBody>
          <a:bodyPr/>
          <a:lstStyle/>
          <a:p>
            <a:r>
              <a:rPr lang="zh-CN" altLang="en-US" dirty="0"/>
              <a:t>参数寻优</a:t>
            </a:r>
            <a:r>
              <a:rPr lang="en-US" altLang="zh-CN" dirty="0"/>
              <a:t>3</a:t>
            </a:r>
            <a:r>
              <a:rPr lang="zh-CN" altLang="en-US" dirty="0"/>
              <a:t>：筛选结果</a:t>
            </a:r>
          </a:p>
        </p:txBody>
      </p:sp>
      <p:sp>
        <p:nvSpPr>
          <p:cNvPr id="3" name="内容占位符 2">
            <a:extLst>
              <a:ext uri="{FF2B5EF4-FFF2-40B4-BE49-F238E27FC236}">
                <a16:creationId xmlns:a16="http://schemas.microsoft.com/office/drawing/2014/main" id="{C180C879-B3A5-CB0E-66A3-98C5B9753C88}"/>
              </a:ext>
            </a:extLst>
          </p:cNvPr>
          <p:cNvSpPr>
            <a:spLocks noGrp="1"/>
          </p:cNvSpPr>
          <p:nvPr>
            <p:ph idx="1"/>
          </p:nvPr>
        </p:nvSpPr>
        <p:spPr>
          <a:xfrm>
            <a:off x="609600" y="967650"/>
            <a:ext cx="10972800" cy="666417"/>
          </a:xfrm>
        </p:spPr>
        <p:txBody>
          <a:bodyPr/>
          <a:lstStyle/>
          <a:p>
            <a:r>
              <a:rPr lang="zh-CN" altLang="en-US" dirty="0"/>
              <a:t>价值成长和大小盘风格均筛选出综合得分靠前的前</a:t>
            </a:r>
            <a:r>
              <a:rPr lang="en-US" altLang="zh-CN" dirty="0"/>
              <a:t>13</a:t>
            </a:r>
            <a:r>
              <a:rPr lang="zh-CN" altLang="en-US" dirty="0"/>
              <a:t>个宏观事件参数组合</a:t>
            </a:r>
          </a:p>
        </p:txBody>
      </p:sp>
      <p:pic>
        <p:nvPicPr>
          <p:cNvPr id="7" name="图片 6">
            <a:extLst>
              <a:ext uri="{FF2B5EF4-FFF2-40B4-BE49-F238E27FC236}">
                <a16:creationId xmlns:a16="http://schemas.microsoft.com/office/drawing/2014/main" id="{0E1BA026-78FE-9FC0-D1D2-BC055CE6E1E3}"/>
              </a:ext>
            </a:extLst>
          </p:cNvPr>
          <p:cNvPicPr>
            <a:picLocks noChangeAspect="1"/>
          </p:cNvPicPr>
          <p:nvPr/>
        </p:nvPicPr>
        <p:blipFill>
          <a:blip r:embed="rId2"/>
          <a:stretch>
            <a:fillRect/>
          </a:stretch>
        </p:blipFill>
        <p:spPr>
          <a:xfrm>
            <a:off x="524932" y="1422772"/>
            <a:ext cx="11396133" cy="4732417"/>
          </a:xfrm>
          <a:prstGeom prst="rect">
            <a:avLst/>
          </a:prstGeom>
        </p:spPr>
      </p:pic>
      <p:sp>
        <p:nvSpPr>
          <p:cNvPr id="8" name="文本框 7">
            <a:extLst>
              <a:ext uri="{FF2B5EF4-FFF2-40B4-BE49-F238E27FC236}">
                <a16:creationId xmlns:a16="http://schemas.microsoft.com/office/drawing/2014/main" id="{A11D79C4-34DF-C86E-D654-3569C39F451D}"/>
              </a:ext>
            </a:extLst>
          </p:cNvPr>
          <p:cNvSpPr txBox="1"/>
          <p:nvPr/>
        </p:nvSpPr>
        <p:spPr>
          <a:xfrm>
            <a:off x="524932" y="6155189"/>
            <a:ext cx="11020966" cy="246221"/>
          </a:xfrm>
          <a:prstGeom prst="rect">
            <a:avLst/>
          </a:prstGeom>
          <a:noFill/>
        </p:spPr>
        <p:txBody>
          <a:bodyPr wrap="none" rtlCol="0">
            <a:spAutoFit/>
          </a:bodyPr>
          <a:lstStyle/>
          <a:p>
            <a:r>
              <a:rPr lang="zh-CN" altLang="en-US" sz="1000" dirty="0"/>
              <a:t>注：“房屋竣工面积</a:t>
            </a:r>
            <a:r>
              <a:rPr lang="en-US" altLang="zh-CN" sz="1000" dirty="0"/>
              <a:t>_</a:t>
            </a:r>
            <a:r>
              <a:rPr lang="zh-CN" altLang="en-US" sz="1000" dirty="0"/>
              <a:t>累计同比指标”和得分更高的“房屋竣工面积</a:t>
            </a:r>
            <a:r>
              <a:rPr lang="en-US" altLang="zh-CN" sz="1000" dirty="0"/>
              <a:t>_</a:t>
            </a:r>
            <a:r>
              <a:rPr lang="zh-CN" altLang="en-US" sz="1000" dirty="0"/>
              <a:t>当月同比指标”实际信息相同。因此仅保留当月同比指标，并换用“工业增加值</a:t>
            </a:r>
            <a:r>
              <a:rPr lang="en-US" altLang="zh-CN" sz="1000" dirty="0"/>
              <a:t>_</a:t>
            </a:r>
            <a:r>
              <a:rPr lang="zh-CN" altLang="en-US" sz="1000" dirty="0"/>
              <a:t>当月同比指标”的宏观事件参数组合递补。</a:t>
            </a:r>
          </a:p>
        </p:txBody>
      </p:sp>
    </p:spTree>
    <p:extLst>
      <p:ext uri="{BB962C8B-B14F-4D97-AF65-F5344CB8AC3E}">
        <p14:creationId xmlns:p14="http://schemas.microsoft.com/office/powerpoint/2010/main" val="240564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6597771-664b-411b-afa0-6f5925cd5a08"/>
  <p:tag name="COMMONDATA" val="eyJoZGlkIjoiOTNkNmI4OWQ3NzIzYTQ2MTRmNDRjNDQwZDdlMDg3ZWQifQ=="/>
</p:tagLst>
</file>

<file path=ppt/tags/tag2.xml><?xml version="1.0" encoding="utf-8"?>
<p:tagLst xmlns:a="http://schemas.openxmlformats.org/drawingml/2006/main" xmlns:r="http://schemas.openxmlformats.org/officeDocument/2006/relationships" xmlns:p="http://schemas.openxmlformats.org/presentationml/2006/main">
  <p:tag name="MH" val="20171023151224"/>
  <p:tag name="MH_LIBRARY" val="CONTENTS"/>
  <p:tag name="MH_TYPE" val="OTHERS"/>
  <p:tag name="ID" val="545837"/>
</p:tagLst>
</file>

<file path=ppt/tags/tag3.xml><?xml version="1.0" encoding="utf-8"?>
<p:tagLst xmlns:a="http://schemas.openxmlformats.org/drawingml/2006/main" xmlns:r="http://schemas.openxmlformats.org/officeDocument/2006/relationships" xmlns:p="http://schemas.openxmlformats.org/presentationml/2006/main">
  <p:tag name="MH" val="20171023151224"/>
  <p:tag name="MH_LIBRARY" val="CONTENTS"/>
  <p:tag name="MH_TYPE" val="OTHERS"/>
  <p:tag name="ID" val="5458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22627</TotalTime>
  <Words>3557</Words>
  <Application>Microsoft Office PowerPoint</Application>
  <PresentationFormat>宽屏</PresentationFormat>
  <Paragraphs>159</Paragraphs>
  <Slides>28</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等线</vt:lpstr>
      <vt:lpstr>等线 Light</vt:lpstr>
      <vt:lpstr>方正经黑简体</vt:lpstr>
      <vt:lpstr>楷体</vt:lpstr>
      <vt:lpstr>宋体</vt:lpstr>
      <vt:lpstr>Arial</vt:lpstr>
      <vt:lpstr>Calibri</vt:lpstr>
      <vt:lpstr>Times New Roman</vt:lpstr>
      <vt:lpstr>Wingdings</vt:lpstr>
      <vt:lpstr>Office 主题​​</vt:lpstr>
      <vt:lpstr>自定义设计方案</vt:lpstr>
      <vt:lpstr>ETF系列报告（三）：宏观风格轮动模型</vt:lpstr>
      <vt:lpstr>PowerPoint 演示文稿</vt:lpstr>
      <vt:lpstr>PowerPoint 演示文稿</vt:lpstr>
      <vt:lpstr>策略开发</vt:lpstr>
      <vt:lpstr>回测：指标x模式=&gt;信号</vt:lpstr>
      <vt:lpstr>参数寻优1：统计显著</vt:lpstr>
      <vt:lpstr>参数寻优1：统计显著</vt:lpstr>
      <vt:lpstr>参数寻优2：考虑稳定性</vt:lpstr>
      <vt:lpstr>参数寻优3：筛选结果</vt:lpstr>
      <vt:lpstr>价值成长-经济学解释</vt:lpstr>
      <vt:lpstr>大小盘-经济学解释</vt:lpstr>
      <vt:lpstr>PowerPoint 演示文稿</vt:lpstr>
      <vt:lpstr>模型回测1：全部切换</vt:lpstr>
      <vt:lpstr>模型回测2：比例切换</vt:lpstr>
      <vt:lpstr>轮动回测净值</vt:lpstr>
      <vt:lpstr>宏观事件信号</vt:lpstr>
      <vt:lpstr>敏感性测试1：指标数量</vt:lpstr>
      <vt:lpstr>敏感性测试2：指数池</vt:lpstr>
      <vt:lpstr>PowerPoint 演示文稿</vt:lpstr>
      <vt:lpstr>PowerPoint 演示文稿</vt:lpstr>
      <vt:lpstr>PowerPoint 演示文稿</vt:lpstr>
      <vt:lpstr>经济增长类</vt:lpstr>
      <vt:lpstr>消费价格类</vt:lpstr>
      <vt:lpstr>地产类指标</vt:lpstr>
      <vt:lpstr>货币类指标</vt:lpstr>
      <vt:lpstr>利率汇率指标</vt:lpstr>
      <vt:lpstr>声明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17</dc:creator>
  <cp:lastModifiedBy>皓 吴</cp:lastModifiedBy>
  <cp:revision>4476</cp:revision>
  <dcterms:created xsi:type="dcterms:W3CDTF">2020-08-21T12:58:00Z</dcterms:created>
  <dcterms:modified xsi:type="dcterms:W3CDTF">2025-05-31T01:40:02Z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78D48E263CBF4FAC85EA0F8E2E24B322</vt:lpwstr>
  </property>
</Properties>
</file>