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2d2250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2d2250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b0c07694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b0c07694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b0c07694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b0c07694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b0c07694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b0c07694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b0c07694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b0c0769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b0c076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b0c076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2d22502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2d22502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b0c0769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0c0769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b0c07694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b0c07694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b0c07694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b0c07694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b0c0769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b0c0769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0c076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0c076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6A5A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546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latin typeface="Merriweather"/>
                <a:ea typeface="Merriweather"/>
                <a:cs typeface="Merriweather"/>
                <a:sym typeface="Merriweather"/>
              </a:rPr>
              <a:t>Depression Awareness Project</a:t>
            </a:r>
            <a:endParaRPr sz="3920">
              <a:latin typeface="Merriweather"/>
              <a:ea typeface="Merriweather"/>
              <a:cs typeface="Merriweather"/>
              <a:sym typeface="Merriweather"/>
            </a:endParaRPr>
          </a:p>
        </p:txBody>
      </p:sp>
      <p:sp>
        <p:nvSpPr>
          <p:cNvPr id="55" name="Google Shape;55;p13"/>
          <p:cNvSpPr txBox="1"/>
          <p:nvPr>
            <p:ph idx="1" type="body"/>
          </p:nvPr>
        </p:nvSpPr>
        <p:spPr>
          <a:xfrm>
            <a:off x="1799250" y="2571750"/>
            <a:ext cx="5762700" cy="7209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latin typeface="Merriweather"/>
                <a:ea typeface="Merriweather"/>
                <a:cs typeface="Merriweather"/>
                <a:sym typeface="Merriweather"/>
              </a:rPr>
              <a:t>A TIDAL 2025 submission by David Arnold, Freddy Cortez, Sebastian Garcia, and Robert Jordan</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16604" l="0" r="0" t="0"/>
          <a:stretch/>
        </p:blipFill>
        <p:spPr>
          <a:xfrm>
            <a:off x="76513" y="1349800"/>
            <a:ext cx="4307374" cy="3672551"/>
          </a:xfrm>
          <a:prstGeom prst="rect">
            <a:avLst/>
          </a:prstGeom>
          <a:noFill/>
          <a:ln>
            <a:noFill/>
          </a:ln>
        </p:spPr>
      </p:pic>
      <p:pic>
        <p:nvPicPr>
          <p:cNvPr id="120" name="Google Shape;120;p22"/>
          <p:cNvPicPr preferRelativeResize="0"/>
          <p:nvPr/>
        </p:nvPicPr>
        <p:blipFill>
          <a:blip r:embed="rId4">
            <a:alphaModFix/>
          </a:blip>
          <a:stretch>
            <a:fillRect/>
          </a:stretch>
        </p:blipFill>
        <p:spPr>
          <a:xfrm>
            <a:off x="4460088" y="1349800"/>
            <a:ext cx="4607400" cy="3373674"/>
          </a:xfrm>
          <a:prstGeom prst="rect">
            <a:avLst/>
          </a:prstGeom>
          <a:noFill/>
          <a:ln>
            <a:noFill/>
          </a:ln>
        </p:spPr>
      </p:pic>
      <p:sp>
        <p:nvSpPr>
          <p:cNvPr id="121" name="Google Shape;121;p22"/>
          <p:cNvSpPr txBox="1"/>
          <p:nvPr/>
        </p:nvSpPr>
        <p:spPr>
          <a:xfrm>
            <a:off x="423750" y="702550"/>
            <a:ext cx="3612900" cy="59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Initial training</a:t>
            </a:r>
            <a:endParaRPr sz="1800">
              <a:solidFill>
                <a:schemeClr val="dk1"/>
              </a:solidFill>
              <a:latin typeface="Merriweather"/>
              <a:ea typeface="Merriweather"/>
              <a:cs typeface="Merriweather"/>
              <a:sym typeface="Merriweather"/>
            </a:endParaRPr>
          </a:p>
        </p:txBody>
      </p:sp>
      <p:sp>
        <p:nvSpPr>
          <p:cNvPr id="122" name="Google Shape;122;p22"/>
          <p:cNvSpPr txBox="1"/>
          <p:nvPr/>
        </p:nvSpPr>
        <p:spPr>
          <a:xfrm>
            <a:off x="4739850" y="626350"/>
            <a:ext cx="40479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Retraining using important </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features (&gt;=0.04)</a:t>
            </a:r>
            <a:endParaRPr sz="1800">
              <a:solidFill>
                <a:schemeClr val="dk1"/>
              </a:solidFill>
              <a:latin typeface="Merriweather"/>
              <a:ea typeface="Merriweather"/>
              <a:cs typeface="Merriweather"/>
              <a:sym typeface="Merriweather"/>
            </a:endParaRPr>
          </a:p>
        </p:txBody>
      </p:sp>
      <p:sp>
        <p:nvSpPr>
          <p:cNvPr id="123" name="Google Shape;123;p22"/>
          <p:cNvSpPr txBox="1"/>
          <p:nvPr>
            <p:ph type="ctrTitle"/>
          </p:nvPr>
        </p:nvSpPr>
        <p:spPr>
          <a:xfrm>
            <a:off x="311700" y="-43650"/>
            <a:ext cx="8520600" cy="6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800">
                <a:latin typeface="Merriweather"/>
                <a:ea typeface="Merriweather"/>
                <a:cs typeface="Merriweather"/>
                <a:sym typeface="Merriweather"/>
              </a:rPr>
              <a:t>Data cleaning and Model Creation</a:t>
            </a:r>
            <a:endParaRPr b="1" sz="18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11700" y="-43650"/>
            <a:ext cx="8520600" cy="6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800">
                <a:latin typeface="Merriweather"/>
                <a:ea typeface="Merriweather"/>
                <a:cs typeface="Merriweather"/>
                <a:sym typeface="Merriweather"/>
              </a:rPr>
              <a:t>Model results</a:t>
            </a:r>
            <a:endParaRPr b="1" sz="1800">
              <a:latin typeface="Merriweather"/>
              <a:ea typeface="Merriweather"/>
              <a:cs typeface="Merriweather"/>
              <a:sym typeface="Merriweather"/>
            </a:endParaRPr>
          </a:p>
        </p:txBody>
      </p:sp>
      <p:sp>
        <p:nvSpPr>
          <p:cNvPr id="129" name="Google Shape;129;p23"/>
          <p:cNvSpPr txBox="1"/>
          <p:nvPr/>
        </p:nvSpPr>
        <p:spPr>
          <a:xfrm>
            <a:off x="140775" y="1280250"/>
            <a:ext cx="3783900" cy="31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A</a:t>
            </a:r>
            <a:r>
              <a:rPr b="1" lang="en" sz="700">
                <a:solidFill>
                  <a:schemeClr val="dk1"/>
                </a:solidFill>
              </a:rPr>
              <a:t>ge: 0.22125141570475626</a:t>
            </a:r>
            <a:endParaRPr b="1" sz="700">
              <a:solidFill>
                <a:schemeClr val="dk1"/>
              </a:solidFill>
            </a:endParaRPr>
          </a:p>
          <a:p>
            <a:pPr indent="0" lvl="0" marL="0" rtl="0" algn="l">
              <a:spcBef>
                <a:spcPts val="0"/>
              </a:spcBef>
              <a:spcAft>
                <a:spcPts val="0"/>
              </a:spcAft>
              <a:buNone/>
            </a:pPr>
            <a:r>
              <a:rPr b="1" lang="en" sz="700">
                <a:solidFill>
                  <a:schemeClr val="dk1"/>
                </a:solidFill>
              </a:rPr>
              <a:t>Academic Pressure: 0.09550691870820488</a:t>
            </a:r>
            <a:endParaRPr b="1" sz="700">
              <a:solidFill>
                <a:schemeClr val="dk1"/>
              </a:solidFill>
            </a:endParaRPr>
          </a:p>
          <a:p>
            <a:pPr indent="0" lvl="0" marL="0" rtl="0" algn="l">
              <a:spcBef>
                <a:spcPts val="0"/>
              </a:spcBef>
              <a:spcAft>
                <a:spcPts val="0"/>
              </a:spcAft>
              <a:buNone/>
            </a:pPr>
            <a:r>
              <a:rPr b="1" lang="en" sz="700">
                <a:solidFill>
                  <a:schemeClr val="dk1"/>
                </a:solidFill>
              </a:rPr>
              <a:t>Work/Study Hours: 0.06156549688621027</a:t>
            </a:r>
            <a:endParaRPr b="1" sz="700">
              <a:solidFill>
                <a:schemeClr val="dk1"/>
              </a:solidFill>
            </a:endParaRPr>
          </a:p>
          <a:p>
            <a:pPr indent="0" lvl="0" marL="0" rtl="0" algn="l">
              <a:spcBef>
                <a:spcPts val="0"/>
              </a:spcBef>
              <a:spcAft>
                <a:spcPts val="0"/>
              </a:spcAft>
              <a:buNone/>
            </a:pPr>
            <a:r>
              <a:rPr b="1" lang="en" sz="700">
                <a:solidFill>
                  <a:schemeClr val="dk1"/>
                </a:solidFill>
              </a:rPr>
              <a:t>Work Pressure: 0.05986480054923795</a:t>
            </a:r>
            <a:endParaRPr b="1" sz="700">
              <a:solidFill>
                <a:schemeClr val="dk1"/>
              </a:solidFill>
            </a:endParaRPr>
          </a:p>
          <a:p>
            <a:pPr indent="0" lvl="0" marL="0" rtl="0" algn="l">
              <a:spcBef>
                <a:spcPts val="0"/>
              </a:spcBef>
              <a:spcAft>
                <a:spcPts val="0"/>
              </a:spcAft>
              <a:buNone/>
            </a:pPr>
            <a:r>
              <a:rPr b="1" lang="en" sz="700">
                <a:solidFill>
                  <a:schemeClr val="dk1"/>
                </a:solidFill>
              </a:rPr>
              <a:t>Job Satisfaction: 0.05752334413610503</a:t>
            </a:r>
            <a:endParaRPr b="1" sz="700">
              <a:solidFill>
                <a:schemeClr val="dk1"/>
              </a:solidFill>
            </a:endParaRPr>
          </a:p>
          <a:p>
            <a:pPr indent="0" lvl="0" marL="0" rtl="0" algn="l">
              <a:spcBef>
                <a:spcPts val="0"/>
              </a:spcBef>
              <a:spcAft>
                <a:spcPts val="0"/>
              </a:spcAft>
              <a:buNone/>
            </a:pPr>
            <a:r>
              <a:rPr b="1" lang="en" sz="700">
                <a:solidFill>
                  <a:schemeClr val="dk1"/>
                </a:solidFill>
              </a:rPr>
              <a:t>Study Satisfaction: 0.0562865552784107</a:t>
            </a:r>
            <a:endParaRPr b="1" sz="700">
              <a:solidFill>
                <a:schemeClr val="dk1"/>
              </a:solidFill>
            </a:endParaRPr>
          </a:p>
          <a:p>
            <a:pPr indent="0" lvl="0" marL="0" rtl="0" algn="l">
              <a:spcBef>
                <a:spcPts val="0"/>
              </a:spcBef>
              <a:spcAft>
                <a:spcPts val="0"/>
              </a:spcAft>
              <a:buNone/>
            </a:pPr>
            <a:r>
              <a:rPr b="1" lang="en" sz="700">
                <a:solidFill>
                  <a:schemeClr val="dk1"/>
                </a:solidFill>
              </a:rPr>
              <a:t>Financial Stress: 0.05397728553513252</a:t>
            </a:r>
            <a:endParaRPr b="1" sz="700">
              <a:solidFill>
                <a:schemeClr val="dk1"/>
              </a:solidFill>
            </a:endParaRPr>
          </a:p>
          <a:p>
            <a:pPr indent="0" lvl="0" marL="0" rtl="0" algn="l">
              <a:spcBef>
                <a:spcPts val="0"/>
              </a:spcBef>
              <a:spcAft>
                <a:spcPts val="0"/>
              </a:spcAft>
              <a:buNone/>
            </a:pPr>
            <a:r>
              <a:rPr b="1" lang="en" sz="700">
                <a:solidFill>
                  <a:schemeClr val="dk1"/>
                </a:solidFill>
              </a:rPr>
              <a:t>Have you ever had suicidal thoughts ?_Yes: 0.05081877386597323</a:t>
            </a:r>
            <a:endParaRPr b="1" sz="700">
              <a:solidFill>
                <a:schemeClr val="dk1"/>
              </a:solidFill>
            </a:endParaRPr>
          </a:p>
          <a:p>
            <a:pPr indent="0" lvl="0" marL="0" rtl="0" algn="l">
              <a:spcBef>
                <a:spcPts val="0"/>
              </a:spcBef>
              <a:spcAft>
                <a:spcPts val="0"/>
              </a:spcAft>
              <a:buNone/>
            </a:pPr>
            <a:r>
              <a:rPr b="1" lang="en" sz="700">
                <a:solidFill>
                  <a:schemeClr val="dk1"/>
                </a:solidFill>
              </a:rPr>
              <a:t>Have you ever had suicidal thoughts ?_No: 0.04814224352760411</a:t>
            </a:r>
            <a:endParaRPr b="1" sz="700">
              <a:solidFill>
                <a:schemeClr val="dk1"/>
              </a:solidFill>
            </a:endParaRPr>
          </a:p>
          <a:p>
            <a:pPr indent="0" lvl="0" marL="0" rtl="0" algn="l">
              <a:spcBef>
                <a:spcPts val="0"/>
              </a:spcBef>
              <a:spcAft>
                <a:spcPts val="0"/>
              </a:spcAft>
              <a:buNone/>
            </a:pPr>
            <a:r>
              <a:rPr b="1" lang="en" sz="700">
                <a:solidFill>
                  <a:schemeClr val="dk1"/>
                </a:solidFill>
              </a:rPr>
              <a:t>CGPA: 0.047881734626808774</a:t>
            </a:r>
            <a:endParaRPr b="1" sz="700">
              <a:solidFill>
                <a:schemeClr val="dk1"/>
              </a:solidFill>
            </a:endParaRPr>
          </a:p>
          <a:p>
            <a:pPr indent="0" lvl="0" marL="0" rtl="0" algn="l">
              <a:spcBef>
                <a:spcPts val="0"/>
              </a:spcBef>
              <a:spcAft>
                <a:spcPts val="0"/>
              </a:spcAft>
              <a:buNone/>
            </a:pPr>
            <a:r>
              <a:rPr lang="en" sz="700">
                <a:solidFill>
                  <a:schemeClr val="dk1"/>
                </a:solidFill>
              </a:rPr>
              <a:t>Degree_Class 12: 0.03149843463587658</a:t>
            </a:r>
            <a:endParaRPr sz="700">
              <a:solidFill>
                <a:schemeClr val="dk1"/>
              </a:solidFill>
            </a:endParaRPr>
          </a:p>
          <a:p>
            <a:pPr indent="0" lvl="0" marL="0" rtl="0" algn="l">
              <a:spcBef>
                <a:spcPts val="0"/>
              </a:spcBef>
              <a:spcAft>
                <a:spcPts val="0"/>
              </a:spcAft>
              <a:buNone/>
            </a:pPr>
            <a:r>
              <a:rPr lang="en" sz="700">
                <a:solidFill>
                  <a:schemeClr val="dk1"/>
                </a:solidFill>
              </a:rPr>
              <a:t>Dietary Habits_Unhealthy: 0.014982697544837735</a:t>
            </a:r>
            <a:endParaRPr sz="700">
              <a:solidFill>
                <a:schemeClr val="dk1"/>
              </a:solidFill>
            </a:endParaRPr>
          </a:p>
          <a:p>
            <a:pPr indent="0" lvl="0" marL="0" rtl="0" algn="l">
              <a:spcBef>
                <a:spcPts val="0"/>
              </a:spcBef>
              <a:spcAft>
                <a:spcPts val="0"/>
              </a:spcAft>
              <a:buNone/>
            </a:pPr>
            <a:r>
              <a:rPr lang="en" sz="700">
                <a:solidFill>
                  <a:schemeClr val="dk1"/>
                </a:solidFill>
              </a:rPr>
              <a:t>Sleep Duration_Less than 5 hours: 0.012693887609224552</a:t>
            </a:r>
            <a:endParaRPr sz="700">
              <a:solidFill>
                <a:schemeClr val="dk1"/>
              </a:solidFill>
            </a:endParaRPr>
          </a:p>
          <a:p>
            <a:pPr indent="0" lvl="0" marL="0" rtl="0" algn="l">
              <a:spcBef>
                <a:spcPts val="0"/>
              </a:spcBef>
              <a:spcAft>
                <a:spcPts val="0"/>
              </a:spcAft>
              <a:buNone/>
            </a:pPr>
            <a:r>
              <a:rPr lang="en" sz="700">
                <a:solidFill>
                  <a:schemeClr val="dk1"/>
                </a:solidFill>
              </a:rPr>
              <a:t>Family History of Mental Illness_No: 0.011527801960641983</a:t>
            </a:r>
            <a:endParaRPr sz="700">
              <a:solidFill>
                <a:schemeClr val="dk1"/>
              </a:solidFill>
            </a:endParaRPr>
          </a:p>
          <a:p>
            <a:pPr indent="0" lvl="0" marL="0" rtl="0" algn="l">
              <a:spcBef>
                <a:spcPts val="0"/>
              </a:spcBef>
              <a:spcAft>
                <a:spcPts val="0"/>
              </a:spcAft>
              <a:buNone/>
            </a:pPr>
            <a:r>
              <a:rPr lang="en" sz="700">
                <a:solidFill>
                  <a:schemeClr val="dk1"/>
                </a:solidFill>
              </a:rPr>
              <a:t>Gender_Male: 0.011234526834998466</a:t>
            </a:r>
            <a:endParaRPr sz="700">
              <a:solidFill>
                <a:schemeClr val="dk1"/>
              </a:solidFill>
            </a:endParaRPr>
          </a:p>
          <a:p>
            <a:pPr indent="0" lvl="0" marL="0" rtl="0" algn="l">
              <a:spcBef>
                <a:spcPts val="0"/>
              </a:spcBef>
              <a:spcAft>
                <a:spcPts val="0"/>
              </a:spcAft>
              <a:buNone/>
            </a:pPr>
            <a:r>
              <a:rPr lang="en" sz="700">
                <a:solidFill>
                  <a:schemeClr val="dk1"/>
                </a:solidFill>
              </a:rPr>
              <a:t>Dietary Habits_Healthy: 0.011231855612793941</a:t>
            </a:r>
            <a:endParaRPr sz="700">
              <a:solidFill>
                <a:schemeClr val="dk1"/>
              </a:solidFill>
            </a:endParaRPr>
          </a:p>
          <a:p>
            <a:pPr indent="0" lvl="0" marL="0" rtl="0" algn="l">
              <a:spcBef>
                <a:spcPts val="0"/>
              </a:spcBef>
              <a:spcAft>
                <a:spcPts val="0"/>
              </a:spcAft>
              <a:buNone/>
            </a:pPr>
            <a:r>
              <a:rPr lang="en" sz="700">
                <a:solidFill>
                  <a:schemeClr val="dk1"/>
                </a:solidFill>
              </a:rPr>
              <a:t>Family History of Mental Illness_Yes: 0.010794055273625276</a:t>
            </a:r>
            <a:endParaRPr sz="700">
              <a:solidFill>
                <a:schemeClr val="dk1"/>
              </a:solidFill>
            </a:endParaRPr>
          </a:p>
          <a:p>
            <a:pPr indent="0" lvl="0" marL="0" rtl="0" algn="l">
              <a:spcBef>
                <a:spcPts val="0"/>
              </a:spcBef>
              <a:spcAft>
                <a:spcPts val="0"/>
              </a:spcAft>
              <a:buNone/>
            </a:pPr>
            <a:r>
              <a:rPr lang="en" sz="700">
                <a:solidFill>
                  <a:schemeClr val="dk1"/>
                </a:solidFill>
              </a:rPr>
              <a:t>Sleep Duration_More than 8 hours: 0.010587209867749721</a:t>
            </a:r>
            <a:endParaRPr sz="700">
              <a:solidFill>
                <a:schemeClr val="dk1"/>
              </a:solidFill>
            </a:endParaRPr>
          </a:p>
          <a:p>
            <a:pPr indent="0" lvl="0" marL="0" rtl="0" algn="l">
              <a:spcBef>
                <a:spcPts val="0"/>
              </a:spcBef>
              <a:spcAft>
                <a:spcPts val="0"/>
              </a:spcAft>
              <a:buNone/>
            </a:pPr>
            <a:r>
              <a:rPr lang="en" sz="700">
                <a:solidFill>
                  <a:schemeClr val="dk1"/>
                </a:solidFill>
              </a:rPr>
              <a:t>Sleep Duration_7-8 hours: 0.010583408627031166</a:t>
            </a:r>
            <a:endParaRPr sz="700">
              <a:solidFill>
                <a:schemeClr val="dk1"/>
              </a:solidFill>
            </a:endParaRPr>
          </a:p>
          <a:p>
            <a:pPr indent="0" lvl="0" marL="0" rtl="0" algn="l">
              <a:spcBef>
                <a:spcPts val="0"/>
              </a:spcBef>
              <a:spcAft>
                <a:spcPts val="0"/>
              </a:spcAft>
              <a:buNone/>
            </a:pPr>
            <a:r>
              <a:rPr lang="en" sz="700">
                <a:solidFill>
                  <a:schemeClr val="dk1"/>
                </a:solidFill>
              </a:rPr>
              <a:t>Sleep Duration_5-6 hours: 0.010503053957603392</a:t>
            </a:r>
            <a:endParaRPr sz="700">
              <a:solidFill>
                <a:schemeClr val="dk1"/>
              </a:solidFill>
            </a:endParaRPr>
          </a:p>
          <a:p>
            <a:pPr indent="0" lvl="0" marL="0" rtl="0" algn="l">
              <a:spcBef>
                <a:spcPts val="0"/>
              </a:spcBef>
              <a:spcAft>
                <a:spcPts val="0"/>
              </a:spcAft>
              <a:buNone/>
            </a:pPr>
            <a:r>
              <a:rPr lang="en" sz="700">
                <a:solidFill>
                  <a:schemeClr val="dk1"/>
                </a:solidFill>
              </a:rPr>
              <a:t>Gender_Female: 0.010499632402621644</a:t>
            </a:r>
            <a:endParaRPr sz="700">
              <a:solidFill>
                <a:schemeClr val="dk1"/>
              </a:solidFill>
            </a:endParaRPr>
          </a:p>
          <a:p>
            <a:pPr indent="0" lvl="0" marL="0" rtl="0" algn="l">
              <a:spcBef>
                <a:spcPts val="0"/>
              </a:spcBef>
              <a:spcAft>
                <a:spcPts val="0"/>
              </a:spcAft>
              <a:buNone/>
            </a:pPr>
            <a:r>
              <a:rPr lang="en" sz="700">
                <a:solidFill>
                  <a:schemeClr val="dk1"/>
                </a:solidFill>
              </a:rPr>
              <a:t>Dietary Habits_Moderate: 0.009685770066291942</a:t>
            </a:r>
            <a:endParaRPr sz="700">
              <a:solidFill>
                <a:schemeClr val="dk1"/>
              </a:solidFill>
            </a:endParaRPr>
          </a:p>
          <a:p>
            <a:pPr indent="0" lvl="0" marL="0" rtl="0" algn="l">
              <a:spcBef>
                <a:spcPts val="0"/>
              </a:spcBef>
              <a:spcAft>
                <a:spcPts val="0"/>
              </a:spcAft>
              <a:buNone/>
            </a:pPr>
            <a:r>
              <a:rPr lang="en" sz="700">
                <a:solidFill>
                  <a:schemeClr val="dk1"/>
                </a:solidFill>
              </a:rPr>
              <a:t>Degree_B.Com: 0.005431144189150475</a:t>
            </a:r>
            <a:endParaRPr sz="700">
              <a:solidFill>
                <a:schemeClr val="dk1"/>
              </a:solidFill>
            </a:endParaRPr>
          </a:p>
          <a:p>
            <a:pPr indent="0" lvl="0" marL="0" rtl="0" algn="l">
              <a:spcBef>
                <a:spcPts val="0"/>
              </a:spcBef>
              <a:spcAft>
                <a:spcPts val="0"/>
              </a:spcAft>
              <a:buNone/>
            </a:pPr>
            <a:r>
              <a:rPr lang="en" sz="700">
                <a:solidFill>
                  <a:schemeClr val="dk1"/>
                </a:solidFill>
              </a:rPr>
              <a:t>Degree_B.Ed: 0.005295954055698295</a:t>
            </a:r>
            <a:endParaRPr sz="700">
              <a:solidFill>
                <a:schemeClr val="dk1"/>
              </a:solidFill>
            </a:endParaRPr>
          </a:p>
        </p:txBody>
      </p:sp>
      <p:sp>
        <p:nvSpPr>
          <p:cNvPr id="130" name="Google Shape;130;p23"/>
          <p:cNvSpPr txBox="1"/>
          <p:nvPr/>
        </p:nvSpPr>
        <p:spPr>
          <a:xfrm>
            <a:off x="3195925" y="1280250"/>
            <a:ext cx="2804700" cy="32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00">
                <a:solidFill>
                  <a:schemeClr val="dk1"/>
                </a:solidFill>
              </a:rPr>
              <a:t>Degree_LLB: 0.004789657384430519</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Degree_BE: 0.0047508471428563655</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Degree_MSc: 0.004604395400657041</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Degree_BCA: 0.004474412467236216</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Degree_MA: 0.0043201792568659395</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Degree_B.Arch: 0.004123128591137051</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Degree_MCA: 0.003796720619366126</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Degree_LLM: 0.0037496436867873245</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Degree_M.Tech: 0.0036982612249569415</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Degree_B.Tech: 0.0034571998077801746</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Degree_MHM: 0.0034132452240890516</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Degree_BHM: 0.0032826943547583694</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Degree_B.Pharm: 0.003269760389849572</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Degree_BBA: 0.0032018300497852325</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Degree_M.Ed: 0.00294813615663254</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Degree_BSc: 0.0029315302688825203</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Degree_PhD: 0.002820269402545776</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Degree_MD: 0.0027764256748783207</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Degree_MBBS: 0.00270992846618771</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Degree_M.Pharm: 0.002689507948291148</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Degree_BA: 0.0025636405246931893</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Degree_MBA: 0.002379084657514192</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Degree_ME: 0.002010491993382963</a:t>
            </a:r>
            <a:endParaRPr sz="700">
              <a:solidFill>
                <a:schemeClr val="dk1"/>
              </a:solidFill>
            </a:endParaRPr>
          </a:p>
          <a:p>
            <a:pPr indent="0" lvl="0" marL="0" rtl="0" algn="l">
              <a:spcBef>
                <a:spcPts val="0"/>
              </a:spcBef>
              <a:spcAft>
                <a:spcPts val="0"/>
              </a:spcAft>
              <a:buClr>
                <a:schemeClr val="dk1"/>
              </a:buClr>
              <a:buSzPts val="1100"/>
              <a:buFont typeface="Arial"/>
              <a:buNone/>
            </a:pPr>
            <a:r>
              <a:rPr lang="en" sz="700">
                <a:solidFill>
                  <a:schemeClr val="dk1"/>
                </a:solidFill>
              </a:rPr>
              <a:t>Degree_M.Com: 0.0018710078498468754</a:t>
            </a:r>
            <a:endParaRPr sz="7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31" name="Google Shape;131;p23"/>
          <p:cNvSpPr txBox="1"/>
          <p:nvPr/>
        </p:nvSpPr>
        <p:spPr>
          <a:xfrm>
            <a:off x="840600" y="820600"/>
            <a:ext cx="32838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dk1"/>
                </a:solidFill>
                <a:latin typeface="Merriweather"/>
                <a:ea typeface="Merriweather"/>
                <a:cs typeface="Merriweather"/>
                <a:sym typeface="Merriweather"/>
              </a:rPr>
              <a:t>Feature Importances (initial model)</a:t>
            </a:r>
            <a:endParaRPr sz="1500" u="sng">
              <a:solidFill>
                <a:schemeClr val="dk1"/>
              </a:solidFill>
              <a:latin typeface="Merriweather"/>
              <a:ea typeface="Merriweather"/>
              <a:cs typeface="Merriweather"/>
              <a:sym typeface="Merriweather"/>
            </a:endParaRPr>
          </a:p>
        </p:txBody>
      </p:sp>
      <p:sp>
        <p:nvSpPr>
          <p:cNvPr id="132" name="Google Shape;132;p23"/>
          <p:cNvSpPr txBox="1"/>
          <p:nvPr/>
        </p:nvSpPr>
        <p:spPr>
          <a:xfrm>
            <a:off x="4641750" y="2878000"/>
            <a:ext cx="49338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dk1"/>
                </a:solidFill>
                <a:latin typeface="Merriweather"/>
                <a:ea typeface="Merriweather"/>
                <a:cs typeface="Merriweather"/>
                <a:sym typeface="Merriweather"/>
              </a:rPr>
              <a:t>F1 score, Accuracy,</a:t>
            </a:r>
            <a:endParaRPr sz="1500" u="sng">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 sz="1500" u="sng">
                <a:solidFill>
                  <a:schemeClr val="dk1"/>
                </a:solidFill>
                <a:latin typeface="Merriweather"/>
                <a:ea typeface="Merriweather"/>
                <a:cs typeface="Merriweather"/>
                <a:sym typeface="Merriweather"/>
              </a:rPr>
              <a:t>and Precision (trimmed model)</a:t>
            </a:r>
            <a:endParaRPr sz="1500" u="sng">
              <a:solidFill>
                <a:schemeClr val="dk1"/>
              </a:solidFill>
              <a:latin typeface="Merriweather"/>
              <a:ea typeface="Merriweather"/>
              <a:cs typeface="Merriweather"/>
              <a:sym typeface="Merriweather"/>
            </a:endParaRPr>
          </a:p>
        </p:txBody>
      </p:sp>
      <p:sp>
        <p:nvSpPr>
          <p:cNvPr id="133" name="Google Shape;133;p23"/>
          <p:cNvSpPr txBox="1"/>
          <p:nvPr/>
        </p:nvSpPr>
        <p:spPr>
          <a:xfrm>
            <a:off x="5869450" y="3490050"/>
            <a:ext cx="28047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F1 Score: 0.8927059849246395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Accuracy: 0.9439374185136897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Precision: 0.8968376068376069</a:t>
            </a:r>
            <a:endParaRPr b="1" sz="700">
              <a:solidFill>
                <a:schemeClr val="dk1"/>
              </a:solidFill>
            </a:endParaRPr>
          </a:p>
        </p:txBody>
      </p:sp>
      <p:sp>
        <p:nvSpPr>
          <p:cNvPr id="134" name="Google Shape;134;p23"/>
          <p:cNvSpPr txBox="1"/>
          <p:nvPr/>
        </p:nvSpPr>
        <p:spPr>
          <a:xfrm>
            <a:off x="4641750" y="820600"/>
            <a:ext cx="49338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dk1"/>
                </a:solidFill>
                <a:latin typeface="Merriweather"/>
                <a:ea typeface="Merriweather"/>
                <a:cs typeface="Merriweather"/>
                <a:sym typeface="Merriweather"/>
              </a:rPr>
              <a:t>Significant Features</a:t>
            </a:r>
            <a:endParaRPr sz="1500" u="sng">
              <a:solidFill>
                <a:schemeClr val="dk1"/>
              </a:solidFill>
              <a:latin typeface="Merriweather"/>
              <a:ea typeface="Merriweather"/>
              <a:cs typeface="Merriweather"/>
              <a:sym typeface="Merriweather"/>
            </a:endParaRPr>
          </a:p>
        </p:txBody>
      </p:sp>
      <p:pic>
        <p:nvPicPr>
          <p:cNvPr id="135" name="Google Shape;135;p23"/>
          <p:cNvPicPr preferRelativeResize="0"/>
          <p:nvPr/>
        </p:nvPicPr>
        <p:blipFill rotWithShape="1">
          <a:blip r:embed="rId3">
            <a:alphaModFix/>
          </a:blip>
          <a:srcRect b="2342" l="0" r="34806" t="2036"/>
          <a:stretch/>
        </p:blipFill>
        <p:spPr>
          <a:xfrm>
            <a:off x="5685800" y="1232500"/>
            <a:ext cx="2845700" cy="160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311700" y="257025"/>
            <a:ext cx="8520600" cy="106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500">
                <a:latin typeface="Merriweather"/>
                <a:ea typeface="Merriweather"/>
                <a:cs typeface="Merriweather"/>
                <a:sym typeface="Merriweather"/>
              </a:rPr>
              <a:t>Limitations</a:t>
            </a:r>
            <a:endParaRPr b="1" sz="2500">
              <a:latin typeface="Merriweather"/>
              <a:ea typeface="Merriweather"/>
              <a:cs typeface="Merriweather"/>
              <a:sym typeface="Merriweather"/>
            </a:endParaRPr>
          </a:p>
          <a:p>
            <a:pPr indent="0" lvl="0" marL="0" rtl="0" algn="ctr">
              <a:spcBef>
                <a:spcPts val="0"/>
              </a:spcBef>
              <a:spcAft>
                <a:spcPts val="0"/>
              </a:spcAft>
              <a:buNone/>
            </a:pPr>
            <a:r>
              <a:t/>
            </a:r>
            <a:endParaRPr b="1" sz="2500">
              <a:latin typeface="Merriweather"/>
              <a:ea typeface="Merriweather"/>
              <a:cs typeface="Merriweather"/>
              <a:sym typeface="Merriweather"/>
            </a:endParaRPr>
          </a:p>
        </p:txBody>
      </p:sp>
      <p:sp>
        <p:nvSpPr>
          <p:cNvPr id="141" name="Google Shape;141;p24"/>
          <p:cNvSpPr txBox="1"/>
          <p:nvPr/>
        </p:nvSpPr>
        <p:spPr>
          <a:xfrm>
            <a:off x="551650" y="1144850"/>
            <a:ext cx="8158200" cy="3389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Limited Dataset - Our sample was very small (n=2552), limiting our accuracy for our model, and choosing what type of model we could choose.</a:t>
            </a:r>
            <a:endParaRPr sz="1500">
              <a:solidFill>
                <a:schemeClr val="dk1"/>
              </a:solidFill>
              <a:latin typeface="Merriweather"/>
              <a:ea typeface="Merriweather"/>
              <a:cs typeface="Merriweather"/>
              <a:sym typeface="Merriweather"/>
            </a:endParaRPr>
          </a:p>
          <a:p>
            <a:pPr indent="0" lvl="0" marL="457200" rtl="0" algn="l">
              <a:spcBef>
                <a:spcPts val="1000"/>
              </a:spcBef>
              <a:spcAft>
                <a:spcPts val="0"/>
              </a:spcAft>
              <a:buNone/>
            </a:pPr>
            <a:r>
              <a:t/>
            </a:r>
            <a:endParaRPr sz="1500">
              <a:solidFill>
                <a:schemeClr val="dk1"/>
              </a:solidFill>
              <a:latin typeface="Merriweather"/>
              <a:ea typeface="Merriweather"/>
              <a:cs typeface="Merriweather"/>
              <a:sym typeface="Merriweather"/>
            </a:endParaRPr>
          </a:p>
          <a:p>
            <a:pPr indent="-323850" lvl="0" marL="457200" rtl="0" algn="l">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Skewed Variable Distributions - Non-uniform variable distributions can adversely affect the training of the model.</a:t>
            </a:r>
            <a:endParaRPr sz="1500">
              <a:solidFill>
                <a:schemeClr val="dk1"/>
              </a:solidFill>
              <a:latin typeface="Merriweather"/>
              <a:ea typeface="Merriweather"/>
              <a:cs typeface="Merriweather"/>
              <a:sym typeface="Merriweather"/>
            </a:endParaRPr>
          </a:p>
          <a:p>
            <a:pPr indent="0" lvl="0" marL="457200" rtl="0" algn="l">
              <a:spcBef>
                <a:spcPts val="1000"/>
              </a:spcBef>
              <a:spcAft>
                <a:spcPts val="0"/>
              </a:spcAft>
              <a:buNone/>
            </a:pPr>
            <a:r>
              <a:t/>
            </a:r>
            <a:endParaRPr sz="1500">
              <a:solidFill>
                <a:schemeClr val="dk1"/>
              </a:solidFill>
              <a:latin typeface="Merriweather"/>
              <a:ea typeface="Merriweather"/>
              <a:cs typeface="Merriweather"/>
              <a:sym typeface="Merriweather"/>
            </a:endParaRPr>
          </a:p>
          <a:p>
            <a:pPr indent="-323850" lvl="0" marL="457200" rtl="0" algn="l">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Sample Bias - Our dataset is from surveys taken from multiple cities </a:t>
            </a:r>
            <a:r>
              <a:rPr lang="en" sz="1500">
                <a:solidFill>
                  <a:schemeClr val="dk1"/>
                </a:solidFill>
                <a:latin typeface="Merriweather"/>
                <a:ea typeface="Merriweather"/>
                <a:cs typeface="Merriweather"/>
                <a:sym typeface="Merriweather"/>
              </a:rPr>
              <a:t>across</a:t>
            </a:r>
            <a:r>
              <a:rPr lang="en" sz="1500">
                <a:solidFill>
                  <a:schemeClr val="dk1"/>
                </a:solidFill>
                <a:latin typeface="Merriweather"/>
                <a:ea typeface="Merriweather"/>
                <a:cs typeface="Merriweather"/>
                <a:sym typeface="Merriweather"/>
              </a:rPr>
              <a:t> India. This data may not be a true representation of the United State or global population. </a:t>
            </a:r>
            <a:endParaRPr sz="1500">
              <a:solidFill>
                <a:schemeClr val="dk1"/>
              </a:solidFill>
              <a:latin typeface="Merriweather"/>
              <a:ea typeface="Merriweather"/>
              <a:cs typeface="Merriweather"/>
              <a:sym typeface="Merriweather"/>
            </a:endParaRPr>
          </a:p>
          <a:p>
            <a:pPr indent="0" lvl="0" marL="457200" rtl="0" algn="l">
              <a:spcBef>
                <a:spcPts val="1000"/>
              </a:spcBef>
              <a:spcAft>
                <a:spcPts val="0"/>
              </a:spcAft>
              <a:buNone/>
            </a:pPr>
            <a:r>
              <a:t/>
            </a:r>
            <a:endParaRPr sz="1500">
              <a:solidFill>
                <a:schemeClr val="dk1"/>
              </a:solidFill>
              <a:latin typeface="Merriweather"/>
              <a:ea typeface="Merriweather"/>
              <a:cs typeface="Merriweather"/>
              <a:sym typeface="Merriweather"/>
            </a:endParaRPr>
          </a:p>
          <a:p>
            <a:pPr indent="-323850" lvl="0" marL="457200" rtl="0" algn="l">
              <a:spcBef>
                <a:spcPts val="1000"/>
              </a:spcBef>
              <a:spcAft>
                <a:spcPts val="100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Respondent</a:t>
            </a:r>
            <a:r>
              <a:rPr lang="en" sz="1500">
                <a:solidFill>
                  <a:schemeClr val="dk1"/>
                </a:solidFill>
                <a:latin typeface="Merriweather"/>
                <a:ea typeface="Merriweather"/>
                <a:cs typeface="Merriweather"/>
                <a:sym typeface="Merriweather"/>
              </a:rPr>
              <a:t> Accuracy - We expect each respondent to fill out the survey truthfully and accurately, but this may not be the case for every respondent.</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311700" y="203850"/>
            <a:ext cx="8520600" cy="91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latin typeface="Merriweather"/>
                <a:ea typeface="Merriweather"/>
                <a:cs typeface="Merriweather"/>
                <a:sym typeface="Merriweather"/>
              </a:rPr>
              <a:t>Conclusion</a:t>
            </a:r>
            <a:endParaRPr sz="2500">
              <a:latin typeface="Merriweather"/>
              <a:ea typeface="Merriweather"/>
              <a:cs typeface="Merriweather"/>
              <a:sym typeface="Merriweather"/>
            </a:endParaRPr>
          </a:p>
        </p:txBody>
      </p:sp>
      <p:sp>
        <p:nvSpPr>
          <p:cNvPr id="147" name="Google Shape;147;p25"/>
          <p:cNvSpPr txBox="1"/>
          <p:nvPr>
            <p:ph idx="1" type="subTitle"/>
          </p:nvPr>
        </p:nvSpPr>
        <p:spPr>
          <a:xfrm>
            <a:off x="311700" y="1767325"/>
            <a:ext cx="8520600" cy="16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Our team successfully trained an accurate AI model to generate a </a:t>
            </a:r>
            <a:r>
              <a:rPr lang="en" sz="1800">
                <a:solidFill>
                  <a:schemeClr val="dk1"/>
                </a:solidFill>
                <a:latin typeface="Merriweather"/>
                <a:ea typeface="Merriweather"/>
                <a:cs typeface="Merriweather"/>
                <a:sym typeface="Merriweather"/>
              </a:rPr>
              <a:t>predictive</a:t>
            </a:r>
            <a:r>
              <a:rPr lang="en" sz="1800">
                <a:solidFill>
                  <a:schemeClr val="dk1"/>
                </a:solidFill>
                <a:latin typeface="Merriweather"/>
                <a:ea typeface="Merriweather"/>
                <a:cs typeface="Merriweather"/>
                <a:sym typeface="Merriweather"/>
              </a:rPr>
              <a:t> diagnostic for end users. Using an interactive website, we can have users fill out a short survey in order to </a:t>
            </a:r>
            <a:r>
              <a:rPr lang="en" sz="1800">
                <a:solidFill>
                  <a:schemeClr val="dk1"/>
                </a:solidFill>
                <a:latin typeface="Merriweather"/>
                <a:ea typeface="Merriweather"/>
                <a:cs typeface="Merriweather"/>
                <a:sym typeface="Merriweather"/>
              </a:rPr>
              <a:t>receive</a:t>
            </a:r>
            <a:r>
              <a:rPr lang="en" sz="1800">
                <a:solidFill>
                  <a:schemeClr val="dk1"/>
                </a:solidFill>
                <a:latin typeface="Merriweather"/>
                <a:ea typeface="Merriweather"/>
                <a:cs typeface="Merriweather"/>
                <a:sym typeface="Merriweather"/>
              </a:rPr>
              <a:t> a predicted diagnostic and be presented with available resources and recommendations.</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Overview</a:t>
            </a:r>
            <a:endParaRPr b="1">
              <a:latin typeface="Merriweather"/>
              <a:ea typeface="Merriweather"/>
              <a:cs typeface="Merriweather"/>
              <a:sym typeface="Merriweathe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Our project focuses on building an interactive application that allows the user to fill out a survey questionnaire in order to </a:t>
            </a:r>
            <a:r>
              <a:rPr lang="en">
                <a:solidFill>
                  <a:schemeClr val="dk1"/>
                </a:solidFill>
                <a:latin typeface="Merriweather"/>
                <a:ea typeface="Merriweather"/>
                <a:cs typeface="Merriweather"/>
                <a:sym typeface="Merriweather"/>
              </a:rPr>
              <a:t>receive</a:t>
            </a:r>
            <a:r>
              <a:rPr lang="en">
                <a:solidFill>
                  <a:schemeClr val="dk1"/>
                </a:solidFill>
                <a:latin typeface="Merriweather"/>
                <a:ea typeface="Merriweather"/>
                <a:cs typeface="Merriweather"/>
                <a:sym typeface="Merriweather"/>
              </a:rPr>
              <a:t> a </a:t>
            </a:r>
            <a:r>
              <a:rPr lang="en">
                <a:solidFill>
                  <a:schemeClr val="dk1"/>
                </a:solidFill>
                <a:latin typeface="Merriweather"/>
                <a:ea typeface="Merriweather"/>
                <a:cs typeface="Merriweather"/>
                <a:sym typeface="Merriweather"/>
              </a:rPr>
              <a:t>predictive</a:t>
            </a:r>
            <a:r>
              <a:rPr lang="en">
                <a:solidFill>
                  <a:schemeClr val="dk1"/>
                </a:solidFill>
                <a:latin typeface="Merriweather"/>
                <a:ea typeface="Merriweather"/>
                <a:cs typeface="Merriweather"/>
                <a:sym typeface="Merriweather"/>
              </a:rPr>
              <a:t> diagnostic from a trained random forest AI model. </a:t>
            </a:r>
            <a:endParaRPr>
              <a:solidFill>
                <a:schemeClr val="dk1"/>
              </a:solidFill>
              <a:latin typeface="Merriweather"/>
              <a:ea typeface="Merriweather"/>
              <a:cs typeface="Merriweather"/>
              <a:sym typeface="Merriweather"/>
            </a:endParaRPr>
          </a:p>
          <a:p>
            <a:pPr indent="0" lvl="0" marL="0" rtl="0" algn="l">
              <a:spcBef>
                <a:spcPts val="1200"/>
              </a:spcBef>
              <a:spcAft>
                <a:spcPts val="1200"/>
              </a:spcAft>
              <a:buNone/>
            </a:pPr>
            <a:r>
              <a:rPr lang="en">
                <a:solidFill>
                  <a:schemeClr val="dk1"/>
                </a:solidFill>
                <a:latin typeface="Merriweather"/>
                <a:ea typeface="Merriweather"/>
                <a:cs typeface="Merriweather"/>
                <a:sym typeface="Merriweather"/>
              </a:rPr>
              <a:t>Many students and professionals silently suffer from depression and we hope to help this crisis by providing the needed resources through a preliminary diagnostic. We can improve the overall mental well being of the population by having a large scale and easy to use application to give predicative results and provide resources </a:t>
            </a:r>
            <a:r>
              <a:rPr lang="en">
                <a:solidFill>
                  <a:schemeClr val="dk1"/>
                </a:solidFill>
                <a:latin typeface="Merriweather"/>
                <a:ea typeface="Merriweather"/>
                <a:cs typeface="Merriweather"/>
                <a:sym typeface="Merriweather"/>
              </a:rPr>
              <a:t>simultaneously</a:t>
            </a: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Motivation</a:t>
            </a:r>
            <a:endParaRPr b="1">
              <a:latin typeface="Merriweather"/>
              <a:ea typeface="Merriweather"/>
              <a:cs typeface="Merriweather"/>
              <a:sym typeface="Merriweather"/>
            </a:endParaRPr>
          </a:p>
        </p:txBody>
      </p:sp>
      <p:sp>
        <p:nvSpPr>
          <p:cNvPr id="67" name="Google Shape;67;p15"/>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25120" lvl="0" marL="457200" rtl="0" algn="l">
              <a:lnSpc>
                <a:spcPct val="100000"/>
              </a:lnSpc>
              <a:spcBef>
                <a:spcPts val="0"/>
              </a:spcBef>
              <a:spcAft>
                <a:spcPts val="0"/>
              </a:spcAft>
              <a:buClr>
                <a:schemeClr val="dk1"/>
              </a:buClr>
              <a:buSzPts val="1520"/>
              <a:buChar char="●"/>
            </a:pPr>
            <a:r>
              <a:rPr b="1" lang="en" sz="1520">
                <a:solidFill>
                  <a:schemeClr val="dk1"/>
                </a:solidFill>
                <a:latin typeface="Merriweather"/>
                <a:ea typeface="Merriweather"/>
                <a:cs typeface="Merriweather"/>
                <a:sym typeface="Merriweather"/>
              </a:rPr>
              <a:t>Intervention –</a:t>
            </a:r>
            <a:r>
              <a:rPr lang="en" sz="1520">
                <a:solidFill>
                  <a:schemeClr val="dk1"/>
                </a:solidFill>
                <a:latin typeface="Merriweather"/>
                <a:ea typeface="Merriweather"/>
                <a:cs typeface="Merriweather"/>
                <a:sym typeface="Merriweather"/>
              </a:rPr>
              <a:t> Using an interactive application in the form of a questiare style survey, we can use an AI model to predict whether or not an individual may or may not have depression.</a:t>
            </a:r>
            <a:endParaRPr sz="1520">
              <a:solidFill>
                <a:schemeClr val="dk1"/>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520">
              <a:solidFill>
                <a:schemeClr val="dk1"/>
              </a:solidFill>
              <a:latin typeface="Merriweather"/>
              <a:ea typeface="Merriweather"/>
              <a:cs typeface="Merriweather"/>
              <a:sym typeface="Merriweather"/>
            </a:endParaRPr>
          </a:p>
          <a:p>
            <a:pPr indent="-325120" lvl="0" marL="457200" rtl="0" algn="l">
              <a:lnSpc>
                <a:spcPct val="100000"/>
              </a:lnSpc>
              <a:spcBef>
                <a:spcPts val="0"/>
              </a:spcBef>
              <a:spcAft>
                <a:spcPts val="0"/>
              </a:spcAft>
              <a:buClr>
                <a:schemeClr val="dk1"/>
              </a:buClr>
              <a:buSzPts val="1520"/>
              <a:buChar char="●"/>
            </a:pPr>
            <a:r>
              <a:rPr b="1" lang="en" sz="1520">
                <a:solidFill>
                  <a:schemeClr val="dk1"/>
                </a:solidFill>
                <a:latin typeface="Merriweather"/>
                <a:ea typeface="Merriweather"/>
                <a:cs typeface="Merriweather"/>
                <a:sym typeface="Merriweather"/>
              </a:rPr>
              <a:t>Accessibility –  </a:t>
            </a:r>
            <a:r>
              <a:rPr lang="en" sz="1520">
                <a:solidFill>
                  <a:schemeClr val="dk1"/>
                </a:solidFill>
                <a:latin typeface="Merriweather"/>
                <a:ea typeface="Merriweather"/>
                <a:cs typeface="Merriweather"/>
                <a:sym typeface="Merriweather"/>
              </a:rPr>
              <a:t>Not everyone has access to mental health professionals or have the capacity to do so. This tool is a first-step to checking if an individual should consider making it a primary goal to seek help if they are unsure.</a:t>
            </a:r>
            <a:endParaRPr sz="1520">
              <a:solidFill>
                <a:schemeClr val="dk1"/>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520">
              <a:solidFill>
                <a:schemeClr val="dk1"/>
              </a:solidFill>
              <a:latin typeface="Merriweather"/>
              <a:ea typeface="Merriweather"/>
              <a:cs typeface="Merriweather"/>
              <a:sym typeface="Merriweather"/>
            </a:endParaRPr>
          </a:p>
          <a:p>
            <a:pPr indent="-325120" lvl="0" marL="457200" rtl="0" algn="l">
              <a:lnSpc>
                <a:spcPct val="100000"/>
              </a:lnSpc>
              <a:spcBef>
                <a:spcPts val="0"/>
              </a:spcBef>
              <a:spcAft>
                <a:spcPts val="0"/>
              </a:spcAft>
              <a:buClr>
                <a:schemeClr val="dk1"/>
              </a:buClr>
              <a:buSzPts val="1520"/>
              <a:buChar char="●"/>
            </a:pPr>
            <a:r>
              <a:rPr b="1" lang="en" sz="1520">
                <a:solidFill>
                  <a:schemeClr val="dk1"/>
                </a:solidFill>
                <a:latin typeface="Merriweather"/>
                <a:ea typeface="Merriweather"/>
                <a:cs typeface="Merriweather"/>
                <a:sym typeface="Merriweather"/>
              </a:rPr>
              <a:t>Reducing Stigma –</a:t>
            </a:r>
            <a:r>
              <a:rPr lang="en" sz="1520">
                <a:solidFill>
                  <a:schemeClr val="dk1"/>
                </a:solidFill>
                <a:latin typeface="Merriweather"/>
                <a:ea typeface="Merriweather"/>
                <a:cs typeface="Merriweather"/>
                <a:sym typeface="Merriweather"/>
              </a:rPr>
              <a:t> Some individuals may feel uncomfortable discussing their mental health with others. AI models can provide a private, non-judgmental way for them to assess their mental well-being.</a:t>
            </a:r>
            <a:endParaRPr sz="1520">
              <a:solidFill>
                <a:schemeClr val="dk1"/>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520">
              <a:solidFill>
                <a:schemeClr val="dk1"/>
              </a:solidFill>
              <a:latin typeface="Merriweather"/>
              <a:ea typeface="Merriweather"/>
              <a:cs typeface="Merriweather"/>
              <a:sym typeface="Merriweather"/>
            </a:endParaRPr>
          </a:p>
          <a:p>
            <a:pPr indent="-325120" lvl="0" marL="457200" rtl="0" algn="l">
              <a:lnSpc>
                <a:spcPct val="100000"/>
              </a:lnSpc>
              <a:spcBef>
                <a:spcPts val="0"/>
              </a:spcBef>
              <a:spcAft>
                <a:spcPts val="0"/>
              </a:spcAft>
              <a:buClr>
                <a:schemeClr val="dk1"/>
              </a:buClr>
              <a:buSzPts val="1520"/>
              <a:buChar char="●"/>
            </a:pPr>
            <a:r>
              <a:rPr b="1" lang="en" sz="1520">
                <a:solidFill>
                  <a:schemeClr val="dk1"/>
                </a:solidFill>
                <a:latin typeface="Merriweather"/>
                <a:ea typeface="Merriweather"/>
                <a:cs typeface="Merriweather"/>
                <a:sym typeface="Merriweather"/>
              </a:rPr>
              <a:t>Scalability –</a:t>
            </a:r>
            <a:r>
              <a:rPr lang="en" sz="1520">
                <a:solidFill>
                  <a:schemeClr val="dk1"/>
                </a:solidFill>
                <a:latin typeface="Merriweather"/>
                <a:ea typeface="Merriweather"/>
                <a:cs typeface="Merriweather"/>
                <a:sym typeface="Merriweather"/>
              </a:rPr>
              <a:t> </a:t>
            </a:r>
            <a:r>
              <a:rPr lang="en" sz="1520">
                <a:solidFill>
                  <a:schemeClr val="dk1"/>
                </a:solidFill>
                <a:latin typeface="Merriweather"/>
                <a:ea typeface="Merriweather"/>
                <a:cs typeface="Merriweather"/>
                <a:sym typeface="Merriweather"/>
              </a:rPr>
              <a:t>This application can be deployed on a large scale to reach many users at a low cost. This can help provide the necessary resources for each individual by giving them a predicted diagnosis and offering the needed solution or recommendations.</a:t>
            </a:r>
            <a:endParaRPr sz="152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92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erriweather"/>
                <a:ea typeface="Merriweather"/>
                <a:cs typeface="Merriweather"/>
                <a:sym typeface="Merriweather"/>
              </a:rPr>
              <a:t>Methods</a:t>
            </a:r>
            <a:endParaRPr b="1">
              <a:latin typeface="Merriweather"/>
              <a:ea typeface="Merriweather"/>
              <a:cs typeface="Merriweather"/>
              <a:sym typeface="Merriweather"/>
            </a:endParaRPr>
          </a:p>
        </p:txBody>
      </p:sp>
      <p:sp>
        <p:nvSpPr>
          <p:cNvPr id="73" name="Google Shape;73;p16"/>
          <p:cNvSpPr txBox="1"/>
          <p:nvPr>
            <p:ph idx="1" type="body"/>
          </p:nvPr>
        </p:nvSpPr>
        <p:spPr>
          <a:xfrm>
            <a:off x="311700" y="847675"/>
            <a:ext cx="85206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Merriweather"/>
                <a:ea typeface="Merriweather"/>
                <a:cs typeface="Merriweather"/>
                <a:sym typeface="Merriweather"/>
              </a:rPr>
              <a:t>To train our model, we found a </a:t>
            </a:r>
            <a:r>
              <a:rPr lang="en" sz="1500">
                <a:solidFill>
                  <a:schemeClr val="dk1"/>
                </a:solidFill>
                <a:latin typeface="Merriweather"/>
                <a:ea typeface="Merriweather"/>
                <a:cs typeface="Merriweather"/>
                <a:sym typeface="Merriweather"/>
              </a:rPr>
              <a:t>publicly available dataset that had 18 self-reported questionnaire answers and whether or not each individual was clinically diagnosed with depression. </a:t>
            </a:r>
            <a:endParaRPr sz="1500">
              <a:solidFill>
                <a:schemeClr val="dk1"/>
              </a:solidFill>
              <a:latin typeface="Merriweather"/>
              <a:ea typeface="Merriweather"/>
              <a:cs typeface="Merriweather"/>
              <a:sym typeface="Merriweather"/>
            </a:endParaRPr>
          </a:p>
          <a:p>
            <a:pPr indent="0" lvl="0" marL="0" rtl="0" algn="l">
              <a:spcBef>
                <a:spcPts val="1200"/>
              </a:spcBef>
              <a:spcAft>
                <a:spcPts val="0"/>
              </a:spcAft>
              <a:buNone/>
            </a:pPr>
            <a:r>
              <a:rPr lang="en" sz="1500">
                <a:solidFill>
                  <a:schemeClr val="dk1"/>
                </a:solidFill>
                <a:latin typeface="Merriweather"/>
                <a:ea typeface="Merriweather"/>
                <a:cs typeface="Merriweather"/>
                <a:sym typeface="Merriweather"/>
              </a:rPr>
              <a:t>We dropped unimportant variables such as name and city of location. We also grouped students, working professionals, and degree to increase the working training/test datasets and provide a more general model. </a:t>
            </a:r>
            <a:endParaRPr sz="1500">
              <a:solidFill>
                <a:schemeClr val="dk1"/>
              </a:solidFill>
              <a:latin typeface="Merriweather"/>
              <a:ea typeface="Merriweather"/>
              <a:cs typeface="Merriweather"/>
              <a:sym typeface="Merriweather"/>
            </a:endParaRPr>
          </a:p>
          <a:p>
            <a:pPr indent="0" lvl="0" marL="0" rtl="0" algn="l">
              <a:spcBef>
                <a:spcPts val="1200"/>
              </a:spcBef>
              <a:spcAft>
                <a:spcPts val="0"/>
              </a:spcAft>
              <a:buNone/>
            </a:pPr>
            <a:r>
              <a:rPr lang="en" sz="1500">
                <a:solidFill>
                  <a:schemeClr val="dk1"/>
                </a:solidFill>
                <a:latin typeface="Merriweather"/>
                <a:ea typeface="Merriweather"/>
                <a:cs typeface="Merriweather"/>
                <a:sym typeface="Merriweather"/>
              </a:rPr>
              <a:t>After additional data manipulation, we trained a random forest model to predict whether or not a person has depression based on the remaining variables. We then decided to drop insignificant (low feature importance scores) to lower redundancy in our model and make the survey within the application more convenient while keeping a high level of accuracy.</a:t>
            </a:r>
            <a:endParaRPr sz="15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rPr lang="en" sz="1500">
                <a:solidFill>
                  <a:schemeClr val="dk1"/>
                </a:solidFill>
                <a:latin typeface="Merriweather"/>
                <a:ea typeface="Merriweather"/>
                <a:cs typeface="Merriweather"/>
                <a:sym typeface="Merriweather"/>
              </a:rPr>
              <a:t>We then developed a user-friendly application catered to Texas A&amp;M students that ask the user a series of questions and then uses that information to input in to the AI model to generate a predictive diagnosis for the user. It also provides any necessary resources and recommendations based on the diagnosis.</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273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erriweather"/>
                <a:ea typeface="Merriweather"/>
                <a:cs typeface="Merriweather"/>
                <a:sym typeface="Merriweather"/>
              </a:rPr>
              <a:t>Technical Results And Development</a:t>
            </a:r>
            <a:endParaRPr b="1">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2482226" y="394750"/>
            <a:ext cx="6432149" cy="4354000"/>
          </a:xfrm>
          <a:prstGeom prst="rect">
            <a:avLst/>
          </a:prstGeom>
          <a:noFill/>
          <a:ln cap="flat" cmpd="sng" w="9525">
            <a:solidFill>
              <a:schemeClr val="dk1"/>
            </a:solidFill>
            <a:prstDash val="solid"/>
            <a:round/>
            <a:headEnd len="sm" w="sm" type="none"/>
            <a:tailEnd len="sm" w="sm" type="none"/>
          </a:ln>
        </p:spPr>
      </p:pic>
      <p:sp>
        <p:nvSpPr>
          <p:cNvPr id="84" name="Google Shape;84;p18"/>
          <p:cNvSpPr txBox="1"/>
          <p:nvPr/>
        </p:nvSpPr>
        <p:spPr>
          <a:xfrm>
            <a:off x="155400" y="719575"/>
            <a:ext cx="2136600" cy="20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Merriweather"/>
                <a:ea typeface="Merriweather"/>
                <a:cs typeface="Merriweather"/>
                <a:sym typeface="Merriweather"/>
              </a:rPr>
              <a:t>Dataset</a:t>
            </a:r>
            <a:endParaRPr b="1" sz="2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b="1" sz="25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Sample size of</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 2556 responses.</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dk1"/>
                </a:solidFill>
                <a:latin typeface="Merriweather"/>
                <a:ea typeface="Merriweather"/>
                <a:cs typeface="Merriweather"/>
                <a:sym typeface="Merriweather"/>
              </a:rPr>
              <a:t>Blank data was mean-filled in order minimize impact on the model while preserving data.</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5859125" y="441675"/>
            <a:ext cx="2947675" cy="2348844"/>
          </a:xfrm>
          <a:prstGeom prst="rect">
            <a:avLst/>
          </a:prstGeom>
          <a:noFill/>
          <a:ln cap="flat" cmpd="sng" w="9525">
            <a:solidFill>
              <a:schemeClr val="dk1"/>
            </a:solidFill>
            <a:prstDash val="solid"/>
            <a:round/>
            <a:headEnd len="sm" w="sm" type="none"/>
            <a:tailEnd len="sm" w="sm" type="none"/>
          </a:ln>
        </p:spPr>
      </p:pic>
      <p:pic>
        <p:nvPicPr>
          <p:cNvPr id="90" name="Google Shape;90;p19"/>
          <p:cNvPicPr preferRelativeResize="0"/>
          <p:nvPr/>
        </p:nvPicPr>
        <p:blipFill>
          <a:blip r:embed="rId4">
            <a:alphaModFix/>
          </a:blip>
          <a:stretch>
            <a:fillRect/>
          </a:stretch>
        </p:blipFill>
        <p:spPr>
          <a:xfrm>
            <a:off x="2805425" y="441675"/>
            <a:ext cx="2947675" cy="2348850"/>
          </a:xfrm>
          <a:prstGeom prst="rect">
            <a:avLst/>
          </a:prstGeom>
          <a:noFill/>
          <a:ln cap="flat" cmpd="sng" w="9525">
            <a:solidFill>
              <a:schemeClr val="dk1"/>
            </a:solidFill>
            <a:prstDash val="solid"/>
            <a:round/>
            <a:headEnd len="sm" w="sm" type="none"/>
            <a:tailEnd len="sm" w="sm" type="none"/>
          </a:ln>
        </p:spPr>
      </p:pic>
      <p:pic>
        <p:nvPicPr>
          <p:cNvPr id="91" name="Google Shape;91;p19"/>
          <p:cNvPicPr preferRelativeResize="0"/>
          <p:nvPr/>
        </p:nvPicPr>
        <p:blipFill>
          <a:blip r:embed="rId5">
            <a:alphaModFix/>
          </a:blip>
          <a:stretch>
            <a:fillRect/>
          </a:stretch>
        </p:blipFill>
        <p:spPr>
          <a:xfrm>
            <a:off x="256400" y="2889675"/>
            <a:ext cx="2713199" cy="2128454"/>
          </a:xfrm>
          <a:prstGeom prst="rect">
            <a:avLst/>
          </a:prstGeom>
          <a:noFill/>
          <a:ln cap="flat" cmpd="sng" w="9525">
            <a:solidFill>
              <a:schemeClr val="dk1"/>
            </a:solidFill>
            <a:prstDash val="solid"/>
            <a:round/>
            <a:headEnd len="sm" w="sm" type="none"/>
            <a:tailEnd len="sm" w="sm" type="none"/>
          </a:ln>
        </p:spPr>
      </p:pic>
      <p:pic>
        <p:nvPicPr>
          <p:cNvPr id="92" name="Google Shape;92;p19"/>
          <p:cNvPicPr preferRelativeResize="0"/>
          <p:nvPr/>
        </p:nvPicPr>
        <p:blipFill>
          <a:blip r:embed="rId6">
            <a:alphaModFix/>
          </a:blip>
          <a:stretch>
            <a:fillRect/>
          </a:stretch>
        </p:blipFill>
        <p:spPr>
          <a:xfrm>
            <a:off x="3180669" y="2882250"/>
            <a:ext cx="2689724" cy="2143300"/>
          </a:xfrm>
          <a:prstGeom prst="rect">
            <a:avLst/>
          </a:prstGeom>
          <a:noFill/>
          <a:ln cap="flat" cmpd="sng" w="9525">
            <a:solidFill>
              <a:schemeClr val="dk1"/>
            </a:solidFill>
            <a:prstDash val="solid"/>
            <a:round/>
            <a:headEnd len="sm" w="sm" type="none"/>
            <a:tailEnd len="sm" w="sm" type="none"/>
          </a:ln>
        </p:spPr>
      </p:pic>
      <p:pic>
        <p:nvPicPr>
          <p:cNvPr id="93" name="Google Shape;93;p19"/>
          <p:cNvPicPr preferRelativeResize="0"/>
          <p:nvPr/>
        </p:nvPicPr>
        <p:blipFill>
          <a:blip r:embed="rId7">
            <a:alphaModFix/>
          </a:blip>
          <a:stretch>
            <a:fillRect/>
          </a:stretch>
        </p:blipFill>
        <p:spPr>
          <a:xfrm>
            <a:off x="6117081" y="2882250"/>
            <a:ext cx="2689724" cy="2143300"/>
          </a:xfrm>
          <a:prstGeom prst="rect">
            <a:avLst/>
          </a:prstGeom>
          <a:noFill/>
          <a:ln cap="flat" cmpd="sng" w="9525">
            <a:solidFill>
              <a:schemeClr val="dk1"/>
            </a:solidFill>
            <a:prstDash val="solid"/>
            <a:round/>
            <a:headEnd len="sm" w="sm" type="none"/>
            <a:tailEnd len="sm" w="sm" type="none"/>
          </a:ln>
        </p:spPr>
      </p:pic>
      <p:sp>
        <p:nvSpPr>
          <p:cNvPr id="94" name="Google Shape;94;p19"/>
          <p:cNvSpPr txBox="1"/>
          <p:nvPr/>
        </p:nvSpPr>
        <p:spPr>
          <a:xfrm>
            <a:off x="155400" y="719575"/>
            <a:ext cx="2455200" cy="20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Merriweather"/>
                <a:ea typeface="Merriweather"/>
                <a:cs typeface="Merriweather"/>
                <a:sym typeface="Merriweather"/>
              </a:rPr>
              <a:t>Variable Distributions</a:t>
            </a:r>
            <a:endParaRPr b="1" sz="250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210912" y="286113"/>
            <a:ext cx="2830325" cy="2220326"/>
          </a:xfrm>
          <a:prstGeom prst="rect">
            <a:avLst/>
          </a:prstGeom>
          <a:noFill/>
          <a:ln cap="flat" cmpd="sng" w="9525">
            <a:solidFill>
              <a:schemeClr val="dk1"/>
            </a:solidFill>
            <a:prstDash val="solid"/>
            <a:round/>
            <a:headEnd len="sm" w="sm" type="none"/>
            <a:tailEnd len="sm" w="sm" type="none"/>
          </a:ln>
        </p:spPr>
      </p:pic>
      <p:pic>
        <p:nvPicPr>
          <p:cNvPr id="100" name="Google Shape;100;p20"/>
          <p:cNvPicPr preferRelativeResize="0"/>
          <p:nvPr/>
        </p:nvPicPr>
        <p:blipFill>
          <a:blip r:embed="rId4">
            <a:alphaModFix/>
          </a:blip>
          <a:stretch>
            <a:fillRect/>
          </a:stretch>
        </p:blipFill>
        <p:spPr>
          <a:xfrm>
            <a:off x="3178813" y="286113"/>
            <a:ext cx="2786386" cy="2220325"/>
          </a:xfrm>
          <a:prstGeom prst="rect">
            <a:avLst/>
          </a:prstGeom>
          <a:noFill/>
          <a:ln cap="flat" cmpd="sng" w="9525">
            <a:solidFill>
              <a:schemeClr val="dk1"/>
            </a:solidFill>
            <a:prstDash val="solid"/>
            <a:round/>
            <a:headEnd len="sm" w="sm" type="none"/>
            <a:tailEnd len="sm" w="sm" type="none"/>
          </a:ln>
        </p:spPr>
      </p:pic>
      <p:pic>
        <p:nvPicPr>
          <p:cNvPr id="101" name="Google Shape;101;p20"/>
          <p:cNvPicPr preferRelativeResize="0"/>
          <p:nvPr/>
        </p:nvPicPr>
        <p:blipFill>
          <a:blip r:embed="rId5">
            <a:alphaModFix/>
          </a:blip>
          <a:stretch>
            <a:fillRect/>
          </a:stretch>
        </p:blipFill>
        <p:spPr>
          <a:xfrm>
            <a:off x="210900" y="2637013"/>
            <a:ext cx="2328758" cy="2220350"/>
          </a:xfrm>
          <a:prstGeom prst="rect">
            <a:avLst/>
          </a:prstGeom>
          <a:noFill/>
          <a:ln cap="flat" cmpd="sng" w="9525">
            <a:solidFill>
              <a:schemeClr val="dk1"/>
            </a:solidFill>
            <a:prstDash val="solid"/>
            <a:round/>
            <a:headEnd len="sm" w="sm" type="none"/>
            <a:tailEnd len="sm" w="sm" type="none"/>
          </a:ln>
        </p:spPr>
      </p:pic>
      <p:pic>
        <p:nvPicPr>
          <p:cNvPr id="102" name="Google Shape;102;p20"/>
          <p:cNvPicPr preferRelativeResize="0"/>
          <p:nvPr/>
        </p:nvPicPr>
        <p:blipFill>
          <a:blip r:embed="rId6">
            <a:alphaModFix/>
          </a:blip>
          <a:stretch>
            <a:fillRect/>
          </a:stretch>
        </p:blipFill>
        <p:spPr>
          <a:xfrm>
            <a:off x="2647408" y="2637013"/>
            <a:ext cx="3347605" cy="2220350"/>
          </a:xfrm>
          <a:prstGeom prst="rect">
            <a:avLst/>
          </a:prstGeom>
          <a:noFill/>
          <a:ln cap="flat" cmpd="sng" w="9525">
            <a:solidFill>
              <a:schemeClr val="dk1"/>
            </a:solidFill>
            <a:prstDash val="solid"/>
            <a:round/>
            <a:headEnd len="sm" w="sm" type="none"/>
            <a:tailEnd len="sm" w="sm" type="none"/>
          </a:ln>
        </p:spPr>
      </p:pic>
      <p:pic>
        <p:nvPicPr>
          <p:cNvPr id="103" name="Google Shape;103;p20"/>
          <p:cNvPicPr preferRelativeResize="0"/>
          <p:nvPr/>
        </p:nvPicPr>
        <p:blipFill>
          <a:blip r:embed="rId7">
            <a:alphaModFix/>
          </a:blip>
          <a:stretch>
            <a:fillRect/>
          </a:stretch>
        </p:blipFill>
        <p:spPr>
          <a:xfrm>
            <a:off x="6102763" y="2637013"/>
            <a:ext cx="2830336" cy="2220350"/>
          </a:xfrm>
          <a:prstGeom prst="rect">
            <a:avLst/>
          </a:prstGeom>
          <a:noFill/>
          <a:ln cap="flat" cmpd="sng" w="9525">
            <a:solidFill>
              <a:schemeClr val="dk1"/>
            </a:solidFill>
            <a:prstDash val="solid"/>
            <a:round/>
            <a:headEnd len="sm" w="sm" type="none"/>
            <a:tailEnd len="sm" w="sm" type="none"/>
          </a:ln>
        </p:spPr>
      </p:pic>
      <p:pic>
        <p:nvPicPr>
          <p:cNvPr id="104" name="Google Shape;104;p20"/>
          <p:cNvPicPr preferRelativeResize="0"/>
          <p:nvPr/>
        </p:nvPicPr>
        <p:blipFill>
          <a:blip r:embed="rId8">
            <a:alphaModFix/>
          </a:blip>
          <a:stretch>
            <a:fillRect/>
          </a:stretch>
        </p:blipFill>
        <p:spPr>
          <a:xfrm>
            <a:off x="6100637" y="286113"/>
            <a:ext cx="2830325" cy="222035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39688" y="213075"/>
            <a:ext cx="2821365" cy="2248201"/>
          </a:xfrm>
          <a:prstGeom prst="rect">
            <a:avLst/>
          </a:prstGeom>
          <a:noFill/>
          <a:ln cap="flat" cmpd="sng" w="9525">
            <a:solidFill>
              <a:schemeClr val="dk1"/>
            </a:solidFill>
            <a:prstDash val="solid"/>
            <a:round/>
            <a:headEnd len="sm" w="sm" type="none"/>
            <a:tailEnd len="sm" w="sm" type="none"/>
          </a:ln>
        </p:spPr>
      </p:pic>
      <p:pic>
        <p:nvPicPr>
          <p:cNvPr id="110" name="Google Shape;110;p21"/>
          <p:cNvPicPr preferRelativeResize="0"/>
          <p:nvPr/>
        </p:nvPicPr>
        <p:blipFill>
          <a:blip r:embed="rId4">
            <a:alphaModFix/>
          </a:blip>
          <a:stretch>
            <a:fillRect/>
          </a:stretch>
        </p:blipFill>
        <p:spPr>
          <a:xfrm>
            <a:off x="239700" y="2571750"/>
            <a:ext cx="2821350" cy="2248183"/>
          </a:xfrm>
          <a:prstGeom prst="rect">
            <a:avLst/>
          </a:prstGeom>
          <a:noFill/>
          <a:ln cap="flat" cmpd="sng" w="9525">
            <a:solidFill>
              <a:schemeClr val="dk1"/>
            </a:solidFill>
            <a:prstDash val="solid"/>
            <a:round/>
            <a:headEnd len="sm" w="sm" type="none"/>
            <a:tailEnd len="sm" w="sm" type="none"/>
          </a:ln>
        </p:spPr>
      </p:pic>
      <p:pic>
        <p:nvPicPr>
          <p:cNvPr id="111" name="Google Shape;111;p21"/>
          <p:cNvPicPr preferRelativeResize="0"/>
          <p:nvPr/>
        </p:nvPicPr>
        <p:blipFill>
          <a:blip r:embed="rId5">
            <a:alphaModFix/>
          </a:blip>
          <a:stretch>
            <a:fillRect/>
          </a:stretch>
        </p:blipFill>
        <p:spPr>
          <a:xfrm>
            <a:off x="3183575" y="2571750"/>
            <a:ext cx="2776900" cy="2248201"/>
          </a:xfrm>
          <a:prstGeom prst="rect">
            <a:avLst/>
          </a:prstGeom>
          <a:noFill/>
          <a:ln cap="flat" cmpd="sng" w="9525">
            <a:solidFill>
              <a:schemeClr val="dk1"/>
            </a:solidFill>
            <a:prstDash val="solid"/>
            <a:round/>
            <a:headEnd len="sm" w="sm" type="none"/>
            <a:tailEnd len="sm" w="sm" type="none"/>
          </a:ln>
        </p:spPr>
      </p:pic>
      <p:pic>
        <p:nvPicPr>
          <p:cNvPr id="112" name="Google Shape;112;p21"/>
          <p:cNvPicPr preferRelativeResize="0"/>
          <p:nvPr/>
        </p:nvPicPr>
        <p:blipFill>
          <a:blip r:embed="rId6">
            <a:alphaModFix/>
          </a:blip>
          <a:stretch>
            <a:fillRect/>
          </a:stretch>
        </p:blipFill>
        <p:spPr>
          <a:xfrm>
            <a:off x="6082963" y="213075"/>
            <a:ext cx="2821350" cy="2248188"/>
          </a:xfrm>
          <a:prstGeom prst="rect">
            <a:avLst/>
          </a:prstGeom>
          <a:noFill/>
          <a:ln cap="flat" cmpd="sng" w="9525">
            <a:solidFill>
              <a:schemeClr val="dk1"/>
            </a:solidFill>
            <a:prstDash val="solid"/>
            <a:round/>
            <a:headEnd len="sm" w="sm" type="none"/>
            <a:tailEnd len="sm" w="sm" type="none"/>
          </a:ln>
        </p:spPr>
      </p:pic>
      <p:pic>
        <p:nvPicPr>
          <p:cNvPr id="113" name="Google Shape;113;p21"/>
          <p:cNvPicPr preferRelativeResize="0"/>
          <p:nvPr/>
        </p:nvPicPr>
        <p:blipFill>
          <a:blip r:embed="rId7">
            <a:alphaModFix/>
          </a:blip>
          <a:stretch>
            <a:fillRect/>
          </a:stretch>
        </p:blipFill>
        <p:spPr>
          <a:xfrm>
            <a:off x="6083000" y="2571750"/>
            <a:ext cx="2821325" cy="2248200"/>
          </a:xfrm>
          <a:prstGeom prst="rect">
            <a:avLst/>
          </a:prstGeom>
          <a:noFill/>
          <a:ln cap="flat" cmpd="sng" w="9525">
            <a:solidFill>
              <a:schemeClr val="dk1"/>
            </a:solidFill>
            <a:prstDash val="solid"/>
            <a:round/>
            <a:headEnd len="sm" w="sm" type="none"/>
            <a:tailEnd len="sm" w="sm" type="none"/>
          </a:ln>
        </p:spPr>
      </p:pic>
      <p:pic>
        <p:nvPicPr>
          <p:cNvPr id="114" name="Google Shape;114;p21"/>
          <p:cNvPicPr preferRelativeResize="0"/>
          <p:nvPr/>
        </p:nvPicPr>
        <p:blipFill>
          <a:blip r:embed="rId8">
            <a:alphaModFix/>
          </a:blip>
          <a:stretch>
            <a:fillRect/>
          </a:stretch>
        </p:blipFill>
        <p:spPr>
          <a:xfrm>
            <a:off x="3183563" y="213075"/>
            <a:ext cx="2776905" cy="224820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