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6" r:id="rId8"/>
    <p:sldId id="262" r:id="rId9"/>
    <p:sldId id="268" r:id="rId10"/>
    <p:sldId id="271" r:id="rId11"/>
    <p:sldId id="270" r:id="rId12"/>
    <p:sldId id="274" r:id="rId13"/>
    <p:sldId id="273" r:id="rId14"/>
    <p:sldId id="269" r:id="rId15"/>
    <p:sldId id="263" r:id="rId16"/>
    <p:sldId id="272" r:id="rId17"/>
    <p:sldId id="264" r:id="rId18"/>
    <p:sldId id="276" r:id="rId19"/>
    <p:sldId id="26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ndex.php?title=List_of_postal_codes_of_Canada:_M&amp;oldid=1008658788" TargetMode="External"/><Relationship Id="rId1" Type="http://schemas.openxmlformats.org/officeDocument/2006/relationships/slideLayout" Target="../slideLayouts/slideLayout7.xml"/><Relationship Id="rId4" Type="http://schemas.openxmlformats.org/officeDocument/2006/relationships/hyperlink" Target="https://api.foursquare.com/v3/places/sear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BA011-232D-78EC-383B-F659485E86D1}"/>
              </a:ext>
            </a:extLst>
          </p:cNvPr>
          <p:cNvSpPr>
            <a:spLocks noGrp="1"/>
          </p:cNvSpPr>
          <p:nvPr>
            <p:ph type="ctrTitle"/>
          </p:nvPr>
        </p:nvSpPr>
        <p:spPr/>
        <p:txBody>
          <a:bodyPr/>
          <a:lstStyle/>
          <a:p>
            <a:r>
              <a:rPr lang="es-SV" dirty="0"/>
              <a:t>Ciencia de Datos Aplicada</a:t>
            </a:r>
          </a:p>
        </p:txBody>
      </p:sp>
      <p:sp>
        <p:nvSpPr>
          <p:cNvPr id="3" name="Subtítulo 2">
            <a:extLst>
              <a:ext uri="{FF2B5EF4-FFF2-40B4-BE49-F238E27FC236}">
                <a16:creationId xmlns:a16="http://schemas.microsoft.com/office/drawing/2014/main" id="{8ACC6CC7-053B-C05A-7135-147AF5B5D77A}"/>
              </a:ext>
            </a:extLst>
          </p:cNvPr>
          <p:cNvSpPr>
            <a:spLocks noGrp="1"/>
          </p:cNvSpPr>
          <p:nvPr>
            <p:ph type="subTitle" idx="1"/>
          </p:nvPr>
        </p:nvSpPr>
        <p:spPr/>
        <p:txBody>
          <a:bodyPr>
            <a:normAutofit/>
          </a:bodyPr>
          <a:lstStyle/>
          <a:p>
            <a:r>
              <a:rPr lang="es-SV" sz="2800" dirty="0"/>
              <a:t>Proyecto Final: la batalla de los vecindarios</a:t>
            </a:r>
          </a:p>
        </p:txBody>
      </p:sp>
    </p:spTree>
    <p:extLst>
      <p:ext uri="{BB962C8B-B14F-4D97-AF65-F5344CB8AC3E}">
        <p14:creationId xmlns:p14="http://schemas.microsoft.com/office/powerpoint/2010/main" val="26104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6CA4977-7113-38BC-44CC-9A875B1434FB}"/>
              </a:ext>
            </a:extLst>
          </p:cNvPr>
          <p:cNvSpPr>
            <a:spLocks noChangeArrowheads="1"/>
          </p:cNvSpPr>
          <p:nvPr/>
        </p:nvSpPr>
        <p:spPr bwMode="auto">
          <a:xfrm>
            <a:off x="707364" y="330696"/>
            <a:ext cx="8781653" cy="136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Si creamos un mapa donde muestre la densidad de clínicas de salud corporal se ve que hay una gran cantidad de clínicas concentradas al norte y al sur del centro de la ciudad de Toronto.</a:t>
            </a:r>
            <a:endParaRPr lang="es-SV" sz="18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SV" altLang="es-SV"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451786CE-53B3-D69E-7EF8-9FE69B46F6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8984" y="1695621"/>
            <a:ext cx="8517511" cy="4137912"/>
          </a:xfrm>
          <a:prstGeom prst="rect">
            <a:avLst/>
          </a:prstGeom>
        </p:spPr>
      </p:pic>
    </p:spTree>
    <p:extLst>
      <p:ext uri="{BB962C8B-B14F-4D97-AF65-F5344CB8AC3E}">
        <p14:creationId xmlns:p14="http://schemas.microsoft.com/office/powerpoint/2010/main" val="134873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C865A0-F870-9674-E671-79BEC6F8F614}"/>
              </a:ext>
            </a:extLst>
          </p:cNvPr>
          <p:cNvSpPr txBox="1"/>
          <p:nvPr/>
        </p:nvSpPr>
        <p:spPr>
          <a:xfrm>
            <a:off x="687918" y="520703"/>
            <a:ext cx="8786282" cy="680186"/>
          </a:xfrm>
          <a:prstGeom prst="rect">
            <a:avLst/>
          </a:prstGeom>
          <a:noFill/>
        </p:spPr>
        <p:txBody>
          <a:bodyPr wrap="square">
            <a:spAutoFit/>
          </a:bodyPr>
          <a:lstStyle/>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Parece que hay un área bastante grande cerca del centro sin spas ni clínicas de salud corporal cerca o al menos a 500m de distancia</a:t>
            </a:r>
            <a:endParaRPr lang="es-SV" sz="1800" dirty="0">
              <a:solidFill>
                <a:srgbClr val="000000"/>
              </a:solidFill>
              <a:effectLst/>
              <a:latin typeface="Calibri" panose="020F0502020204030204" pitchFamily="34" charset="0"/>
              <a:ea typeface="Calibri" panose="020F0502020204030204" pitchFamily="34" charset="0"/>
            </a:endParaRPr>
          </a:p>
        </p:txBody>
      </p:sp>
      <p:pic>
        <p:nvPicPr>
          <p:cNvPr id="6" name="Imagen 5">
            <a:extLst>
              <a:ext uri="{FF2B5EF4-FFF2-40B4-BE49-F238E27FC236}">
                <a16:creationId xmlns:a16="http://schemas.microsoft.com/office/drawing/2014/main" id="{DC41D3A1-3326-7D14-4534-9434A13927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6228" y="1455632"/>
            <a:ext cx="8606676" cy="4589568"/>
          </a:xfrm>
          <a:prstGeom prst="rect">
            <a:avLst/>
          </a:prstGeom>
        </p:spPr>
      </p:pic>
    </p:spTree>
    <p:extLst>
      <p:ext uri="{BB962C8B-B14F-4D97-AF65-F5344CB8AC3E}">
        <p14:creationId xmlns:p14="http://schemas.microsoft.com/office/powerpoint/2010/main" val="341505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71527C-FEB4-C0D9-DAC8-2373684AF643}"/>
              </a:ext>
            </a:extLst>
          </p:cNvPr>
          <p:cNvSpPr txBox="1"/>
          <p:nvPr/>
        </p:nvSpPr>
        <p:spPr>
          <a:xfrm>
            <a:off x="687918" y="520703"/>
            <a:ext cx="8786282" cy="680186"/>
          </a:xfrm>
          <a:prstGeom prst="rect">
            <a:avLst/>
          </a:prstGeom>
          <a:noFill/>
        </p:spPr>
        <p:txBody>
          <a:bodyPr wrap="square">
            <a:spAutoFit/>
          </a:bodyPr>
          <a:lstStyle/>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Parece que hay un área bastante grande cerca del centro sin spas ni clínicas de salud corporal cerca o al menos a 500m de distancia</a:t>
            </a:r>
            <a:endParaRPr lang="es-SV" sz="1800" dirty="0">
              <a:solidFill>
                <a:srgbClr val="000000"/>
              </a:solidFill>
              <a:effectLst/>
              <a:latin typeface="Calibri" panose="020F0502020204030204" pitchFamily="34" charset="0"/>
              <a:ea typeface="Calibri" panose="020F0502020204030204" pitchFamily="34" charset="0"/>
            </a:endParaRPr>
          </a:p>
        </p:txBody>
      </p:sp>
      <p:pic>
        <p:nvPicPr>
          <p:cNvPr id="5" name="Imagen 4">
            <a:extLst>
              <a:ext uri="{FF2B5EF4-FFF2-40B4-BE49-F238E27FC236}">
                <a16:creationId xmlns:a16="http://schemas.microsoft.com/office/drawing/2014/main" id="{7F27420A-1894-B55D-7F9A-D7C748DBF4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584" y="1351491"/>
            <a:ext cx="8559496" cy="4625975"/>
          </a:xfrm>
          <a:prstGeom prst="rect">
            <a:avLst/>
          </a:prstGeom>
        </p:spPr>
      </p:pic>
    </p:spTree>
    <p:extLst>
      <p:ext uri="{BB962C8B-B14F-4D97-AF65-F5344CB8AC3E}">
        <p14:creationId xmlns:p14="http://schemas.microsoft.com/office/powerpoint/2010/main" val="405091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78E26C-15A3-9D09-417D-76A807E11B54}"/>
              </a:ext>
            </a:extLst>
          </p:cNvPr>
          <p:cNvSpPr txBox="1"/>
          <p:nvPr/>
        </p:nvSpPr>
        <p:spPr>
          <a:xfrm>
            <a:off x="687918" y="520703"/>
            <a:ext cx="8786282" cy="982128"/>
          </a:xfrm>
          <a:prstGeom prst="rect">
            <a:avLst/>
          </a:prstGeom>
          <a:noFill/>
        </p:spPr>
        <p:txBody>
          <a:bodyPr wrap="square">
            <a:spAutoFit/>
          </a:bodyPr>
          <a:lstStyle/>
          <a:p>
            <a:pPr marL="398780" marR="387985" indent="-6350" algn="just">
              <a:lnSpc>
                <a:spcPct val="109000"/>
              </a:lnSpc>
              <a:spcAft>
                <a:spcPts val="1515"/>
              </a:spcAft>
            </a:pPr>
            <a:r>
              <a:rPr lang="es-SV" sz="1800" dirty="0">
                <a:solidFill>
                  <a:srgbClr val="000000"/>
                </a:solidFill>
                <a:effectLst/>
                <a:latin typeface="Times New Roman" panose="02020603050405020304" pitchFamily="18" charset="0"/>
                <a:ea typeface="Times New Roman" panose="02020603050405020304" pitchFamily="18" charset="0"/>
              </a:rPr>
              <a:t>Ahora vamos a agrupar estas posibles ubicaciones de tal manera de crear separaciones uniformes entre ellas. Los centros de esas agrupaciones se volverán nuestras ubicaciones más prometedoras.</a:t>
            </a:r>
            <a:endParaRPr lang="es-SV" sz="1800" dirty="0">
              <a:solidFill>
                <a:srgbClr val="000000"/>
              </a:solidFill>
              <a:effectLst/>
              <a:latin typeface="Calibri" panose="020F0502020204030204" pitchFamily="34" charset="0"/>
              <a:ea typeface="Calibri" panose="020F0502020204030204" pitchFamily="34" charset="0"/>
            </a:endParaRPr>
          </a:p>
        </p:txBody>
      </p:sp>
      <p:pic>
        <p:nvPicPr>
          <p:cNvPr id="3" name="Imagen 2">
            <a:extLst>
              <a:ext uri="{FF2B5EF4-FFF2-40B4-BE49-F238E27FC236}">
                <a16:creationId xmlns:a16="http://schemas.microsoft.com/office/drawing/2014/main" id="{5141C17D-468B-B351-EC66-3F6F7BD646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105" y="1788901"/>
            <a:ext cx="8596967" cy="4679632"/>
          </a:xfrm>
          <a:prstGeom prst="rect">
            <a:avLst/>
          </a:prstGeom>
        </p:spPr>
      </p:pic>
    </p:spTree>
    <p:extLst>
      <p:ext uri="{BB962C8B-B14F-4D97-AF65-F5344CB8AC3E}">
        <p14:creationId xmlns:p14="http://schemas.microsoft.com/office/powerpoint/2010/main" val="175806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03BA647-E166-79E2-2D79-7D8F17E2EC70}"/>
              </a:ext>
            </a:extLst>
          </p:cNvPr>
          <p:cNvSpPr txBox="1"/>
          <p:nvPr/>
        </p:nvSpPr>
        <p:spPr>
          <a:xfrm>
            <a:off x="687918" y="520703"/>
            <a:ext cx="8786282" cy="982128"/>
          </a:xfrm>
          <a:prstGeom prst="rect">
            <a:avLst/>
          </a:prstGeom>
          <a:noFill/>
        </p:spPr>
        <p:txBody>
          <a:bodyPr wrap="square">
            <a:spAutoFit/>
          </a:bodyPr>
          <a:lstStyle/>
          <a:p>
            <a:pPr marL="398780" marR="387985" indent="-6350" algn="just">
              <a:lnSpc>
                <a:spcPct val="109000"/>
              </a:lnSpc>
              <a:spcAft>
                <a:spcPts val="1515"/>
              </a:spcAft>
            </a:pPr>
            <a:r>
              <a:rPr lang="es-SV" sz="1800" dirty="0">
                <a:solidFill>
                  <a:srgbClr val="000000"/>
                </a:solidFill>
                <a:effectLst/>
                <a:latin typeface="Times New Roman" panose="02020603050405020304" pitchFamily="18" charset="0"/>
                <a:ea typeface="Times New Roman" panose="02020603050405020304" pitchFamily="18" charset="0"/>
              </a:rPr>
              <a:t>Obtenemos las direcciones de los centros de cada grupo y estas se presentarán como las ubicaciones más prometedoras a </a:t>
            </a:r>
            <a:r>
              <a:rPr lang="es-SV" sz="1800" dirty="0" err="1">
                <a:solidFill>
                  <a:srgbClr val="000000"/>
                </a:solidFill>
                <a:effectLst/>
                <a:latin typeface="Times New Roman" panose="02020603050405020304" pitchFamily="18" charset="0"/>
                <a:ea typeface="Times New Roman" panose="02020603050405020304" pitchFamily="18" charset="0"/>
              </a:rPr>
              <a:t>Corpobello</a:t>
            </a:r>
            <a:r>
              <a:rPr lang="es-SV" sz="1800" dirty="0">
                <a:solidFill>
                  <a:srgbClr val="000000"/>
                </a:solidFill>
                <a:effectLst/>
                <a:latin typeface="Times New Roman" panose="02020603050405020304" pitchFamily="18" charset="0"/>
                <a:ea typeface="Times New Roman" panose="02020603050405020304" pitchFamily="18" charset="0"/>
              </a:rPr>
              <a:t> para su análisis de costos y que puedan decidir en donde abrirán su nuevo spa.</a:t>
            </a:r>
            <a:endParaRPr lang="es-SV" sz="1800" dirty="0">
              <a:solidFill>
                <a:srgbClr val="000000"/>
              </a:solidFill>
              <a:effectLst/>
              <a:latin typeface="Calibri" panose="020F0502020204030204" pitchFamily="34" charset="0"/>
              <a:ea typeface="Calibri" panose="020F0502020204030204" pitchFamily="34" charset="0"/>
            </a:endParaRPr>
          </a:p>
        </p:txBody>
      </p:sp>
      <p:pic>
        <p:nvPicPr>
          <p:cNvPr id="5" name="Imagen 4">
            <a:extLst>
              <a:ext uri="{FF2B5EF4-FFF2-40B4-BE49-F238E27FC236}">
                <a16:creationId xmlns:a16="http://schemas.microsoft.com/office/drawing/2014/main" id="{8E5252CF-3368-46B8-C2D0-81C43A4C0C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5542" y="1753552"/>
            <a:ext cx="8482406" cy="4583745"/>
          </a:xfrm>
          <a:prstGeom prst="rect">
            <a:avLst/>
          </a:prstGeom>
        </p:spPr>
      </p:pic>
    </p:spTree>
    <p:extLst>
      <p:ext uri="{BB962C8B-B14F-4D97-AF65-F5344CB8AC3E}">
        <p14:creationId xmlns:p14="http://schemas.microsoft.com/office/powerpoint/2010/main" val="88325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FBD87DE-AB2B-C38E-B346-51C6AF9E29A7}"/>
              </a:ext>
            </a:extLst>
          </p:cNvPr>
          <p:cNvSpPr txBox="1">
            <a:spLocks/>
          </p:cNvSpPr>
          <p:nvPr/>
        </p:nvSpPr>
        <p:spPr>
          <a:xfrm>
            <a:off x="541869" y="128693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SV" dirty="0"/>
              <a:t>Resultados</a:t>
            </a:r>
          </a:p>
        </p:txBody>
      </p:sp>
    </p:spTree>
    <p:extLst>
      <p:ext uri="{BB962C8B-B14F-4D97-AF65-F5344CB8AC3E}">
        <p14:creationId xmlns:p14="http://schemas.microsoft.com/office/powerpoint/2010/main" val="405158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3012216B-C193-9BF1-231A-5A782F50090E}"/>
              </a:ext>
            </a:extLst>
          </p:cNvPr>
          <p:cNvGraphicFramePr>
            <a:graphicFrameLocks noGrp="1"/>
          </p:cNvGraphicFramePr>
          <p:nvPr>
            <p:extLst>
              <p:ext uri="{D42A27DB-BD31-4B8C-83A1-F6EECF244321}">
                <p14:modId xmlns:p14="http://schemas.microsoft.com/office/powerpoint/2010/main" val="2689859574"/>
              </p:ext>
            </p:extLst>
          </p:nvPr>
        </p:nvGraphicFramePr>
        <p:xfrm>
          <a:off x="960582" y="2281382"/>
          <a:ext cx="8608290" cy="4111822"/>
        </p:xfrm>
        <a:graphic>
          <a:graphicData uri="http://schemas.openxmlformats.org/drawingml/2006/table">
            <a:tbl>
              <a:tblPr firstRow="1" firstCol="1" bandRow="1"/>
              <a:tblGrid>
                <a:gridCol w="4213267">
                  <a:extLst>
                    <a:ext uri="{9D8B030D-6E8A-4147-A177-3AD203B41FA5}">
                      <a16:colId xmlns:a16="http://schemas.microsoft.com/office/drawing/2014/main" val="1551185197"/>
                    </a:ext>
                  </a:extLst>
                </a:gridCol>
                <a:gridCol w="4395023">
                  <a:extLst>
                    <a:ext uri="{9D8B030D-6E8A-4147-A177-3AD203B41FA5}">
                      <a16:colId xmlns:a16="http://schemas.microsoft.com/office/drawing/2014/main" val="4252269317"/>
                    </a:ext>
                  </a:extLst>
                </a:gridCol>
              </a:tblGrid>
              <a:tr h="606555">
                <a:tc>
                  <a:txBody>
                    <a:bodyPr/>
                    <a:lstStyle/>
                    <a:p>
                      <a:pPr algn="l">
                        <a:lnSpc>
                          <a:spcPct val="107000"/>
                        </a:lnSpc>
                        <a:spcAft>
                          <a:spcPts val="800"/>
                        </a:spcAft>
                      </a:pPr>
                      <a:r>
                        <a:rPr lang="en-US" sz="1000" dirty="0">
                          <a:solidFill>
                            <a:srgbClr val="000000"/>
                          </a:solidFill>
                          <a:effectLst/>
                          <a:latin typeface="Var(--jp-code-font-family)"/>
                          <a:ea typeface="Times New Roman" panose="02020603050405020304" pitchFamily="18" charset="0"/>
                          <a:cs typeface="Times New Roman" panose="02020603050405020304" pitchFamily="18" charset="0"/>
                        </a:rPr>
                        <a:t>The Gardens of the </a:t>
                      </a:r>
                      <a:r>
                        <a:rPr lang="en-US" sz="1000" dirty="0" err="1">
                          <a:solidFill>
                            <a:srgbClr val="000000"/>
                          </a:solidFill>
                          <a:effectLst/>
                          <a:latin typeface="Var(--jp-code-font-family)"/>
                          <a:ea typeface="Times New Roman" panose="02020603050405020304" pitchFamily="18" charset="0"/>
                          <a:cs typeface="Times New Roman" panose="02020603050405020304" pitchFamily="18" charset="0"/>
                        </a:rPr>
                        <a:t>Osgoode</a:t>
                      </a:r>
                      <a:r>
                        <a:rPr lang="en-US" sz="1000" dirty="0">
                          <a:solidFill>
                            <a:srgbClr val="000000"/>
                          </a:solidFill>
                          <a:effectLst/>
                          <a:latin typeface="Var(--jp-code-font-family)"/>
                          <a:ea typeface="Times New Roman" panose="02020603050405020304" pitchFamily="18" charset="0"/>
                          <a:cs typeface="Times New Roman" panose="02020603050405020304" pitchFamily="18" charset="0"/>
                        </a:rPr>
                        <a:t> Hall, 130 Queen St W, Toronto, ON M5H 2N5   </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lnSpc>
                          <a:spcPct val="107000"/>
                        </a:lnSpc>
                        <a:spcAft>
                          <a:spcPts val="800"/>
                        </a:spcAft>
                      </a:pP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0.5km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73413042"/>
                  </a:ext>
                </a:extLst>
              </a:tr>
              <a:tr h="362339">
                <a:tc>
                  <a:txBody>
                    <a:bodyPr/>
                    <a:lstStyle/>
                    <a:p>
                      <a:pPr algn="l">
                        <a:lnSpc>
                          <a:spcPct val="107000"/>
                        </a:lnSpc>
                        <a:spcAft>
                          <a:spcPts val="800"/>
                        </a:spcAft>
                      </a:pPr>
                      <a:r>
                        <a:rPr lang="en-US" sz="1000" dirty="0">
                          <a:solidFill>
                            <a:srgbClr val="000000"/>
                          </a:solidFill>
                          <a:effectLst/>
                          <a:latin typeface="Var(--jp-code-font-family)"/>
                          <a:ea typeface="Times New Roman" panose="02020603050405020304" pitchFamily="18" charset="0"/>
                          <a:cs typeface="Times New Roman" panose="02020603050405020304" pitchFamily="18" charset="0"/>
                        </a:rPr>
                        <a:t>67 Bond St, Toronto, ON M5B 1X5                                       </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lnSpc>
                          <a:spcPct val="107000"/>
                        </a:lnSpc>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0.7km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220371232"/>
                  </a:ext>
                </a:extLst>
              </a:tr>
              <a:tr h="362339">
                <a:tc>
                  <a:txBody>
                    <a:bodyPr/>
                    <a:lstStyle/>
                    <a:p>
                      <a:pPr algn="l">
                        <a:lnSpc>
                          <a:spcPct val="107000"/>
                        </a:lnSpc>
                        <a:spcAft>
                          <a:spcPts val="800"/>
                        </a:spcAft>
                      </a:pPr>
                      <a:r>
                        <a:rPr lang="en-US" sz="1000">
                          <a:solidFill>
                            <a:srgbClr val="000000"/>
                          </a:solidFill>
                          <a:effectLst/>
                          <a:latin typeface="Var(--jp-code-font-family)"/>
                          <a:ea typeface="Times New Roman" panose="02020603050405020304" pitchFamily="18" charset="0"/>
                          <a:cs typeface="Times New Roman" panose="02020603050405020304" pitchFamily="18" charset="0"/>
                        </a:rPr>
                        <a:t>HighRail Park, 1 Blue Jays Way, Toronto, ON M5V 1J4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1.8km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370968"/>
                  </a:ext>
                </a:extLst>
              </a:tr>
              <a:tr h="362339">
                <a:tc>
                  <a:txBody>
                    <a:bodyPr/>
                    <a:lstStyle/>
                    <a:p>
                      <a:pPr algn="l">
                        <a:lnSpc>
                          <a:spcPct val="107000"/>
                        </a:lnSpc>
                        <a:spcAft>
                          <a:spcPts val="800"/>
                        </a:spcAft>
                      </a:pPr>
                      <a:r>
                        <a:rPr lang="en-US" sz="1000">
                          <a:solidFill>
                            <a:srgbClr val="000000"/>
                          </a:solidFill>
                          <a:effectLst/>
                          <a:latin typeface="Var(--jp-code-font-family)"/>
                          <a:ea typeface="Times New Roman" panose="02020603050405020304" pitchFamily="18" charset="0"/>
                          <a:cs typeface="Times New Roman" panose="02020603050405020304" pitchFamily="18" charset="0"/>
                        </a:rPr>
                        <a:t>123 Baldwin St, Toronto, ON M5T 1L7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1.9km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611483"/>
                  </a:ext>
                </a:extLst>
              </a:tr>
              <a:tr h="362339">
                <a:tc>
                  <a:txBody>
                    <a:bodyPr/>
                    <a:lstStyle/>
                    <a:p>
                      <a:pPr algn="l">
                        <a:lnSpc>
                          <a:spcPct val="107000"/>
                        </a:lnSpc>
                        <a:spcAft>
                          <a:spcPts val="800"/>
                        </a:spcAft>
                      </a:pPr>
                      <a:r>
                        <a:rPr lang="en-US" sz="1000">
                          <a:solidFill>
                            <a:srgbClr val="000000"/>
                          </a:solidFill>
                          <a:effectLst/>
                          <a:latin typeface="Var(--jp-code-font-family)"/>
                          <a:ea typeface="Times New Roman" panose="02020603050405020304" pitchFamily="18" charset="0"/>
                          <a:cs typeface="Times New Roman" panose="02020603050405020304" pitchFamily="18" charset="0"/>
                        </a:rPr>
                        <a:t>393 Dundas St E, Toronto, ON M5A 2A6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1.9km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567573"/>
                  </a:ext>
                </a:extLst>
              </a:tr>
              <a:tr h="362339">
                <a:tc>
                  <a:txBody>
                    <a:bodyPr/>
                    <a:lstStyle/>
                    <a:p>
                      <a:pPr algn="l">
                        <a:lnSpc>
                          <a:spcPct val="107000"/>
                        </a:lnSpc>
                        <a:spcAft>
                          <a:spcPts val="800"/>
                        </a:spcAft>
                      </a:pPr>
                      <a:r>
                        <a:rPr lang="en-US" sz="1000">
                          <a:solidFill>
                            <a:srgbClr val="000000"/>
                          </a:solidFill>
                          <a:effectLst/>
                          <a:latin typeface="Var(--jp-code-font-family)"/>
                          <a:ea typeface="Times New Roman" panose="02020603050405020304" pitchFamily="18" charset="0"/>
                          <a:cs typeface="Times New Roman" panose="02020603050405020304" pitchFamily="18" charset="0"/>
                        </a:rPr>
                        <a:t>433 Jarvis St #516, Toronto, ON M4Y 2G9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1.9km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772632"/>
                  </a:ext>
                </a:extLst>
              </a:tr>
              <a:tr h="362339">
                <a:tc>
                  <a:txBody>
                    <a:bodyPr/>
                    <a:lstStyle/>
                    <a:p>
                      <a:pPr algn="l">
                        <a:lnSpc>
                          <a:spcPct val="107000"/>
                        </a:lnSpc>
                        <a:spcAft>
                          <a:spcPts val="800"/>
                        </a:spcAft>
                      </a:pPr>
                      <a:r>
                        <a:rPr lang="en-US" sz="1000">
                          <a:solidFill>
                            <a:srgbClr val="000000"/>
                          </a:solidFill>
                          <a:effectLst/>
                          <a:latin typeface="Var(--jp-code-font-family)"/>
                          <a:ea typeface="Times New Roman" panose="02020603050405020304" pitchFamily="18" charset="0"/>
                          <a:cs typeface="Times New Roman" panose="02020603050405020304" pitchFamily="18" charset="0"/>
                        </a:rPr>
                        <a:t>445 Richmond St W, Toronto, ON M5V 1Y1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1.9km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485948"/>
                  </a:ext>
                </a:extLst>
              </a:tr>
              <a:tr h="362339">
                <a:tc>
                  <a:txBody>
                    <a:bodyPr/>
                    <a:lstStyle/>
                    <a:p>
                      <a:pPr algn="l">
                        <a:lnSpc>
                          <a:spcPct val="107000"/>
                        </a:lnSpc>
                        <a:spcAft>
                          <a:spcPts val="800"/>
                        </a:spcAft>
                      </a:pPr>
                      <a:r>
                        <a:rPr lang="en-US" sz="1000">
                          <a:solidFill>
                            <a:srgbClr val="000000"/>
                          </a:solidFill>
                          <a:effectLst/>
                          <a:latin typeface="Var(--jp-code-font-family)"/>
                          <a:ea typeface="Times New Roman" panose="02020603050405020304" pitchFamily="18" charset="0"/>
                          <a:cs typeface="Times New Roman" panose="02020603050405020304" pitchFamily="18" charset="0"/>
                        </a:rPr>
                        <a:t>288 King St E, Toronto, ON M5A 1L1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1.9km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334671"/>
                  </a:ext>
                </a:extLst>
              </a:tr>
              <a:tr h="362339">
                <a:tc>
                  <a:txBody>
                    <a:bodyPr/>
                    <a:lstStyle/>
                    <a:p>
                      <a:pPr algn="l">
                        <a:lnSpc>
                          <a:spcPct val="107000"/>
                        </a:lnSpc>
                        <a:spcAft>
                          <a:spcPts val="800"/>
                        </a:spcAft>
                      </a:pPr>
                      <a:r>
                        <a:rPr lang="es-SV" sz="1000">
                          <a:solidFill>
                            <a:srgbClr val="000000"/>
                          </a:solidFill>
                          <a:effectLst/>
                          <a:latin typeface="Var(--jp-code-font-family)"/>
                          <a:ea typeface="Times New Roman" panose="02020603050405020304" pitchFamily="18" charset="0"/>
                          <a:cs typeface="Times New Roman" panose="02020603050405020304" pitchFamily="18" charset="0"/>
                        </a:rPr>
                        <a:t>130 Queens Quay E, Toronto, ON M5A 3Y5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2.0km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444367"/>
                  </a:ext>
                </a:extLst>
              </a:tr>
              <a:tr h="606555">
                <a:tc>
                  <a:txBody>
                    <a:bodyPr/>
                    <a:lstStyle/>
                    <a:p>
                      <a:pPr algn="l">
                        <a:lnSpc>
                          <a:spcPct val="107000"/>
                        </a:lnSpc>
                        <a:spcAft>
                          <a:spcPts val="800"/>
                        </a:spcAft>
                      </a:pPr>
                      <a:r>
                        <a:rPr lang="en-US" sz="1000">
                          <a:solidFill>
                            <a:srgbClr val="000000"/>
                          </a:solidFill>
                          <a:effectLst/>
                          <a:latin typeface="Var(--jp-code-font-family)"/>
                          <a:ea typeface="Times New Roman" panose="02020603050405020304" pitchFamily="18" charset="0"/>
                          <a:cs typeface="Times New Roman" panose="02020603050405020304" pitchFamily="18" charset="0"/>
                        </a:rPr>
                        <a:t>Sigmund Samuel Library Building, 9 King's College Cir, Toronto, ON M7A 1A5 </a:t>
                      </a:r>
                      <a:endParaRPr lang="es-SV"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s-SV"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=&gt; 2.2km del centro de Toronto</a:t>
                      </a:r>
                      <a:endParaRPr lang="es-SV"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311524"/>
                  </a:ext>
                </a:extLst>
              </a:tr>
            </a:tbl>
          </a:graphicData>
        </a:graphic>
      </p:graphicFrame>
      <p:sp>
        <p:nvSpPr>
          <p:cNvPr id="4" name="CuadroTexto 3">
            <a:extLst>
              <a:ext uri="{FF2B5EF4-FFF2-40B4-BE49-F238E27FC236}">
                <a16:creationId xmlns:a16="http://schemas.microsoft.com/office/drawing/2014/main" id="{D388F385-7E2A-F57C-2F47-1746A8B16194}"/>
              </a:ext>
            </a:extLst>
          </p:cNvPr>
          <p:cNvSpPr txBox="1"/>
          <p:nvPr/>
        </p:nvSpPr>
        <p:spPr>
          <a:xfrm>
            <a:off x="687918" y="520703"/>
            <a:ext cx="8786282" cy="680186"/>
          </a:xfrm>
          <a:prstGeom prst="rect">
            <a:avLst/>
          </a:prstGeom>
          <a:noFill/>
        </p:spPr>
        <p:txBody>
          <a:bodyPr wrap="square">
            <a:spAutoFit/>
          </a:bodyPr>
          <a:lstStyle/>
          <a:p>
            <a:pPr marL="398780" marR="387985" indent="-6350" algn="just">
              <a:lnSpc>
                <a:spcPct val="109000"/>
              </a:lnSpc>
              <a:spcAft>
                <a:spcPts val="1515"/>
              </a:spcAft>
            </a:pPr>
            <a:r>
              <a:rPr lang="es-SV" sz="1800" dirty="0">
                <a:solidFill>
                  <a:srgbClr val="000000"/>
                </a:solidFill>
                <a:effectLst/>
                <a:latin typeface="Times New Roman" panose="02020603050405020304" pitchFamily="18" charset="0"/>
                <a:ea typeface="Times New Roman" panose="02020603050405020304" pitchFamily="18" charset="0"/>
              </a:rPr>
              <a:t>Esta es la lista de las 10 ubicaciones con las mejores probabilidades de tener éxito al abrir en la zona un nuevo spa </a:t>
            </a:r>
            <a:r>
              <a:rPr lang="es-SV" sz="1800" dirty="0" err="1">
                <a:solidFill>
                  <a:srgbClr val="000000"/>
                </a:solidFill>
                <a:effectLst/>
                <a:latin typeface="Times New Roman" panose="02020603050405020304" pitchFamily="18" charset="0"/>
                <a:ea typeface="Times New Roman" panose="02020603050405020304" pitchFamily="18" charset="0"/>
              </a:rPr>
              <a:t>Corpobello</a:t>
            </a:r>
            <a:endParaRPr lang="es-SV"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599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FBD87DE-AB2B-C38E-B346-51C6AF9E29A7}"/>
              </a:ext>
            </a:extLst>
          </p:cNvPr>
          <p:cNvSpPr txBox="1">
            <a:spLocks/>
          </p:cNvSpPr>
          <p:nvPr/>
        </p:nvSpPr>
        <p:spPr>
          <a:xfrm>
            <a:off x="541869" y="128693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SV" dirty="0" err="1"/>
              <a:t>Discusion</a:t>
            </a:r>
            <a:endParaRPr lang="es-SV" dirty="0"/>
          </a:p>
        </p:txBody>
      </p:sp>
    </p:spTree>
    <p:extLst>
      <p:ext uri="{BB962C8B-B14F-4D97-AF65-F5344CB8AC3E}">
        <p14:creationId xmlns:p14="http://schemas.microsoft.com/office/powerpoint/2010/main" val="109999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a:extLst>
              <a:ext uri="{FF2B5EF4-FFF2-40B4-BE49-F238E27FC236}">
                <a16:creationId xmlns:a16="http://schemas.microsoft.com/office/drawing/2014/main" id="{8EDD5173-5615-5EE4-F7A1-808D1B44DBFA}"/>
              </a:ext>
            </a:extLst>
          </p:cNvPr>
          <p:cNvSpPr>
            <a:spLocks noGrp="1"/>
          </p:cNvSpPr>
          <p:nvPr>
            <p:ph type="body" idx="1"/>
          </p:nvPr>
        </p:nvSpPr>
        <p:spPr>
          <a:xfrm>
            <a:off x="592668" y="1801091"/>
            <a:ext cx="8813798" cy="3906966"/>
          </a:xfrm>
        </p:spPr>
        <p:txBody>
          <a:bodyPr>
            <a:normAutofit/>
          </a:bodyPr>
          <a:lstStyle/>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Nuestro análisis muestra que, aunque hay muchos spas y clínicas de salud corporal en la ciudad de Toronto, existe un área cerca del centro que tiene potencial para poner un negocio de este tipo, sin que existe en su inmediato alrededor otros negocio del mismo tipo.</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La lista esta de direcciones esta ordenada según la proximidad al centro de la ciudad. de los cuales los primeros 2 están a menos de 1km del centro.</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1555"/>
              </a:spcAft>
            </a:pPr>
            <a:r>
              <a:rPr lang="es-SV" sz="1800" dirty="0">
                <a:solidFill>
                  <a:srgbClr val="000000"/>
                </a:solidFill>
                <a:effectLst/>
                <a:latin typeface="Times New Roman" panose="02020603050405020304" pitchFamily="18" charset="0"/>
                <a:ea typeface="Times New Roman" panose="02020603050405020304" pitchFamily="18" charset="0"/>
              </a:rPr>
              <a:t>Hemos sido muy afortunados pues esta es exactamente la oportunidad de negocios que </a:t>
            </a:r>
            <a:r>
              <a:rPr lang="es-SV" sz="1800" dirty="0" err="1">
                <a:solidFill>
                  <a:srgbClr val="000000"/>
                </a:solidFill>
                <a:effectLst/>
                <a:latin typeface="Times New Roman" panose="02020603050405020304" pitchFamily="18" charset="0"/>
                <a:ea typeface="Times New Roman" panose="02020603050405020304" pitchFamily="18" charset="0"/>
              </a:rPr>
              <a:t>Corpobello</a:t>
            </a:r>
            <a:r>
              <a:rPr lang="es-SV" sz="1800" dirty="0">
                <a:solidFill>
                  <a:srgbClr val="000000"/>
                </a:solidFill>
                <a:effectLst/>
                <a:latin typeface="Times New Roman" panose="02020603050405020304" pitchFamily="18" charset="0"/>
                <a:ea typeface="Times New Roman" panose="02020603050405020304" pitchFamily="18" charset="0"/>
              </a:rPr>
              <a:t> esperaba encontrar.</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655"/>
              </a:spcAft>
            </a:pPr>
            <a:endParaRPr lang="es-SV"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6605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FBD87DE-AB2B-C38E-B346-51C6AF9E29A7}"/>
              </a:ext>
            </a:extLst>
          </p:cNvPr>
          <p:cNvSpPr txBox="1">
            <a:spLocks/>
          </p:cNvSpPr>
          <p:nvPr/>
        </p:nvSpPr>
        <p:spPr>
          <a:xfrm>
            <a:off x="541869" y="128693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SV" dirty="0"/>
              <a:t>Conclusiones</a:t>
            </a:r>
          </a:p>
        </p:txBody>
      </p:sp>
    </p:spTree>
    <p:extLst>
      <p:ext uri="{BB962C8B-B14F-4D97-AF65-F5344CB8AC3E}">
        <p14:creationId xmlns:p14="http://schemas.microsoft.com/office/powerpoint/2010/main" val="377027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D9DCB-E12F-A98F-7DCF-E70CBBC5A658}"/>
              </a:ext>
            </a:extLst>
          </p:cNvPr>
          <p:cNvSpPr>
            <a:spLocks noGrp="1"/>
          </p:cNvSpPr>
          <p:nvPr>
            <p:ph type="title"/>
          </p:nvPr>
        </p:nvSpPr>
        <p:spPr>
          <a:xfrm>
            <a:off x="541869" y="1286934"/>
            <a:ext cx="8596668" cy="1826581"/>
          </a:xfrm>
        </p:spPr>
        <p:txBody>
          <a:bodyPr/>
          <a:lstStyle/>
          <a:p>
            <a:r>
              <a:rPr lang="es-SV" dirty="0"/>
              <a:t>Descripción del Problema</a:t>
            </a:r>
          </a:p>
        </p:txBody>
      </p:sp>
    </p:spTree>
    <p:extLst>
      <p:ext uri="{BB962C8B-B14F-4D97-AF65-F5344CB8AC3E}">
        <p14:creationId xmlns:p14="http://schemas.microsoft.com/office/powerpoint/2010/main" val="33350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a:extLst>
              <a:ext uri="{FF2B5EF4-FFF2-40B4-BE49-F238E27FC236}">
                <a16:creationId xmlns:a16="http://schemas.microsoft.com/office/drawing/2014/main" id="{8EDD5173-5615-5EE4-F7A1-808D1B44DBFA}"/>
              </a:ext>
            </a:extLst>
          </p:cNvPr>
          <p:cNvSpPr>
            <a:spLocks noGrp="1"/>
          </p:cNvSpPr>
          <p:nvPr>
            <p:ph type="body" idx="1"/>
          </p:nvPr>
        </p:nvSpPr>
        <p:spPr>
          <a:xfrm>
            <a:off x="592668" y="2327563"/>
            <a:ext cx="8813798" cy="3380493"/>
          </a:xfrm>
        </p:spPr>
        <p:txBody>
          <a:bodyPr>
            <a:normAutofit/>
          </a:bodyPr>
          <a:lstStyle/>
          <a:p>
            <a:pPr marL="398780" marR="387985" indent="-6350" algn="just">
              <a:lnSpc>
                <a:spcPct val="109000"/>
              </a:lnSpc>
              <a:spcAft>
                <a:spcPts val="470"/>
              </a:spcAft>
            </a:pPr>
            <a:r>
              <a:rPr lang="es-SV" sz="1800" dirty="0">
                <a:solidFill>
                  <a:srgbClr val="000000"/>
                </a:solidFill>
                <a:effectLst/>
                <a:latin typeface="Times New Roman" panose="02020603050405020304" pitchFamily="18" charset="0"/>
                <a:ea typeface="Times New Roman" panose="02020603050405020304" pitchFamily="18" charset="0"/>
              </a:rPr>
              <a:t>Tenemos una lista de las 10 mejores ubicaciones candidatas para abrir nuestro Spa. Ahora corresponde a los directores de </a:t>
            </a:r>
            <a:r>
              <a:rPr lang="es-SV" sz="1800" dirty="0" err="1">
                <a:solidFill>
                  <a:srgbClr val="000000"/>
                </a:solidFill>
                <a:effectLst/>
                <a:latin typeface="Times New Roman" panose="02020603050405020304" pitchFamily="18" charset="0"/>
                <a:ea typeface="Times New Roman" panose="02020603050405020304" pitchFamily="18" charset="0"/>
              </a:rPr>
              <a:t>Corpobello</a:t>
            </a:r>
            <a:r>
              <a:rPr lang="es-SV" sz="1800" dirty="0">
                <a:solidFill>
                  <a:srgbClr val="000000"/>
                </a:solidFill>
                <a:effectLst/>
                <a:latin typeface="Times New Roman" panose="02020603050405020304" pitchFamily="18" charset="0"/>
                <a:ea typeface="Times New Roman" panose="02020603050405020304" pitchFamily="18" charset="0"/>
              </a:rPr>
              <a:t> seleccionar la que mejor satisfaga su idea de negocios y presupuesto. Cualquier ubicación que seleccionen de la lista tiene todo el potencial de ser un éxito. Debido a que el centro de Toronto en un área muy visitada por turistas Locales e Internacionales</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655"/>
              </a:spcAft>
            </a:pPr>
            <a:endParaRPr lang="es-SV"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3172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E6F206B-F183-A82B-F444-0D4946E6A165}"/>
              </a:ext>
            </a:extLst>
          </p:cNvPr>
          <p:cNvSpPr>
            <a:spLocks noGrp="1"/>
          </p:cNvSpPr>
          <p:nvPr>
            <p:ph type="body" idx="1"/>
          </p:nvPr>
        </p:nvSpPr>
        <p:spPr>
          <a:xfrm>
            <a:off x="677335" y="1862666"/>
            <a:ext cx="8596668" cy="3525181"/>
          </a:xfrm>
        </p:spPr>
        <p:txBody>
          <a:bodyPr/>
          <a:lstStyle/>
          <a:p>
            <a:r>
              <a:rPr lang="es-SV" b="1" dirty="0" err="1">
                <a:solidFill>
                  <a:schemeClr val="tx1"/>
                </a:solidFill>
              </a:rPr>
              <a:t>Corpobello</a:t>
            </a:r>
            <a:r>
              <a:rPr lang="es-SV" dirty="0">
                <a:solidFill>
                  <a:schemeClr val="tx1"/>
                </a:solidFill>
              </a:rPr>
              <a:t> es un spa dedicado a la salud y belleza, con especialidad en tratamientos corporales de adelgazamiento, masajes y cuidado de la piel.</a:t>
            </a:r>
          </a:p>
          <a:p>
            <a:endParaRPr lang="es-SV" dirty="0">
              <a:solidFill>
                <a:schemeClr val="tx1"/>
              </a:solidFill>
            </a:endParaRPr>
          </a:p>
          <a:p>
            <a:r>
              <a:rPr lang="es-SV" dirty="0">
                <a:solidFill>
                  <a:schemeClr val="tx1"/>
                </a:solidFill>
              </a:rPr>
              <a:t>Actualmente esta buscando expandirse a la ciudad de Toronto y necesita encontrar cual seria el vecindario ideal para abrir una nueva sucursal en la ciudad de Toronto en </a:t>
            </a:r>
            <a:r>
              <a:rPr lang="es-SV" dirty="0" err="1">
                <a:solidFill>
                  <a:schemeClr val="tx1"/>
                </a:solidFill>
              </a:rPr>
              <a:t>Canada</a:t>
            </a:r>
            <a:r>
              <a:rPr lang="es-SV" dirty="0">
                <a:solidFill>
                  <a:schemeClr val="tx1"/>
                </a:solidFill>
              </a:rPr>
              <a:t>.</a:t>
            </a:r>
          </a:p>
          <a:p>
            <a:endParaRPr lang="es-SV" dirty="0"/>
          </a:p>
        </p:txBody>
      </p:sp>
    </p:spTree>
    <p:extLst>
      <p:ext uri="{BB962C8B-B14F-4D97-AF65-F5344CB8AC3E}">
        <p14:creationId xmlns:p14="http://schemas.microsoft.com/office/powerpoint/2010/main" val="227577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FBD87DE-AB2B-C38E-B346-51C6AF9E29A7}"/>
              </a:ext>
            </a:extLst>
          </p:cNvPr>
          <p:cNvSpPr txBox="1">
            <a:spLocks/>
          </p:cNvSpPr>
          <p:nvPr/>
        </p:nvSpPr>
        <p:spPr>
          <a:xfrm>
            <a:off x="541869" y="128693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SV" dirty="0"/>
              <a:t>Fuentes de datos </a:t>
            </a:r>
          </a:p>
        </p:txBody>
      </p:sp>
    </p:spTree>
    <p:extLst>
      <p:ext uri="{BB962C8B-B14F-4D97-AF65-F5344CB8AC3E}">
        <p14:creationId xmlns:p14="http://schemas.microsoft.com/office/powerpoint/2010/main" val="44138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FF3C1B18-C71F-B4F8-5102-75F6D82D5921}"/>
              </a:ext>
            </a:extLst>
          </p:cNvPr>
          <p:cNvSpPr txBox="1">
            <a:spLocks/>
          </p:cNvSpPr>
          <p:nvPr/>
        </p:nvSpPr>
        <p:spPr>
          <a:xfrm>
            <a:off x="677335" y="1004551"/>
            <a:ext cx="8596668" cy="537931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SV" dirty="0"/>
              <a:t>Los datos se obtendrán de 3 fuentes principales:</a:t>
            </a:r>
          </a:p>
          <a:p>
            <a:r>
              <a:rPr lang="es-SV" dirty="0"/>
              <a:t>1. </a:t>
            </a:r>
            <a:r>
              <a:rPr lang="es-ES" dirty="0"/>
              <a:t>Coordenadas geoespaciales (GPS) serán obtenidas usando las </a:t>
            </a:r>
            <a:r>
              <a:rPr lang="es-ES" dirty="0" err="1"/>
              <a:t>google</a:t>
            </a:r>
            <a:r>
              <a:rPr lang="es-ES" dirty="0"/>
              <a:t> </a:t>
            </a:r>
            <a:r>
              <a:rPr lang="es-ES" dirty="0" err="1"/>
              <a:t>maps</a:t>
            </a:r>
            <a:r>
              <a:rPr lang="es-ES" dirty="0"/>
              <a:t> </a:t>
            </a:r>
            <a:r>
              <a:rPr lang="es-ES" dirty="0" err="1"/>
              <a:t>apis</a:t>
            </a:r>
            <a:r>
              <a:rPr lang="es-ES" dirty="0"/>
              <a:t> cuando se tenga la </a:t>
            </a:r>
            <a:r>
              <a:rPr lang="es-ES" dirty="0" err="1"/>
              <a:t>direccion</a:t>
            </a:r>
            <a:r>
              <a:rPr lang="es-ES" dirty="0"/>
              <a:t>. Por ejemplo la longitud y latitud del centro de la ciudad de Toronto</a:t>
            </a:r>
            <a:endParaRPr lang="es-SV" dirty="0"/>
          </a:p>
          <a:p>
            <a:r>
              <a:rPr lang="es-SV" dirty="0"/>
              <a:t>2. Los datos de los vecindarios y códigos postales se obtendrán de la </a:t>
            </a:r>
            <a:r>
              <a:rPr lang="es-SV" dirty="0" err="1"/>
              <a:t>siguente</a:t>
            </a:r>
            <a:r>
              <a:rPr lang="es-SV" dirty="0"/>
              <a:t> pagina web de Wikipedia: </a:t>
            </a:r>
            <a:r>
              <a:rPr lang="es-SV" dirty="0">
                <a:solidFill>
                  <a:srgbClr val="92D050"/>
                </a:solidFill>
                <a:hlinkClick r:id="rId2">
                  <a:extLst>
                    <a:ext uri="{A12FA001-AC4F-418D-AE19-62706E023703}">
                      <ahyp:hlinkClr xmlns:ahyp="http://schemas.microsoft.com/office/drawing/2018/hyperlinkcolor" val="tx"/>
                    </a:ext>
                  </a:extLst>
                </a:hlinkClick>
              </a:rPr>
              <a:t>https://en.wikipedia.org/w/index.php?title=List_of_postal_codes_of_Canada:_M&amp;oldid=1008658788</a:t>
            </a:r>
            <a:endParaRPr lang="es-SV" dirty="0">
              <a:solidFill>
                <a:srgbClr val="92D050"/>
              </a:solidFill>
            </a:endParaRPr>
          </a:p>
          <a:p>
            <a:r>
              <a:rPr lang="es-SV" dirty="0"/>
              <a:t>3. Los datos de las coordenadas de latitud y longitud de la ciudad de Toronto los obtendremos del recurso web </a:t>
            </a:r>
            <a:r>
              <a:rPr lang="es-SV" dirty="0">
                <a:solidFill>
                  <a:srgbClr val="00B0F0"/>
                </a:solidFill>
                <a:hlinkClick r:id="rId3"/>
              </a:rPr>
              <a:t>https://cocl.us/Geospatial_data</a:t>
            </a:r>
            <a:endParaRPr lang="es-SV" dirty="0">
              <a:solidFill>
                <a:srgbClr val="00B0F0"/>
              </a:solidFill>
            </a:endParaRPr>
          </a:p>
          <a:p>
            <a:r>
              <a:rPr lang="es-SV" dirty="0">
                <a:solidFill>
                  <a:schemeClr val="tx1"/>
                </a:solidFill>
              </a:rPr>
              <a:t>4. Los datos de todos los spas de la cuidad de chicago se obtendrán de </a:t>
            </a:r>
            <a:r>
              <a:rPr lang="es-SV" dirty="0" err="1">
                <a:solidFill>
                  <a:schemeClr val="tx1"/>
                </a:solidFill>
              </a:rPr>
              <a:t>foursquare</a:t>
            </a:r>
            <a:r>
              <a:rPr lang="es-SV" dirty="0">
                <a:solidFill>
                  <a:schemeClr val="tx1"/>
                </a:solidFill>
              </a:rPr>
              <a:t> utilizando su API llamada Places. </a:t>
            </a:r>
            <a:r>
              <a:rPr lang="es-SV" dirty="0">
                <a:solidFill>
                  <a:schemeClr val="tx1"/>
                </a:solidFill>
                <a:hlinkClick r:id="rId4"/>
              </a:rPr>
              <a:t>https://api.foursquare.com/v3/places/search</a:t>
            </a:r>
            <a:r>
              <a:rPr lang="es-SV" dirty="0">
                <a:solidFill>
                  <a:schemeClr val="tx1"/>
                </a:solidFill>
              </a:rPr>
              <a:t> </a:t>
            </a:r>
          </a:p>
          <a:p>
            <a:pPr marL="0" indent="0">
              <a:buNone/>
            </a:pPr>
            <a:endParaRPr lang="es-SV" dirty="0">
              <a:solidFill>
                <a:schemeClr val="tx1"/>
              </a:solidFill>
            </a:endParaRPr>
          </a:p>
          <a:p>
            <a:pPr marL="0" indent="0">
              <a:buNone/>
            </a:pPr>
            <a:r>
              <a:rPr lang="es-SV" dirty="0">
                <a:solidFill>
                  <a:schemeClr val="tx1"/>
                </a:solidFill>
              </a:rPr>
              <a:t>Todas las fuentes de información se combinarán para encontrar la solución al problema planteado.</a:t>
            </a:r>
          </a:p>
          <a:p>
            <a:pPr marL="0" indent="0">
              <a:buNone/>
            </a:pPr>
            <a:endParaRPr lang="es-SV" dirty="0">
              <a:solidFill>
                <a:schemeClr val="tx1"/>
              </a:solidFill>
            </a:endParaRPr>
          </a:p>
          <a:p>
            <a:pPr marL="0" indent="0">
              <a:buNone/>
            </a:pPr>
            <a:endParaRPr lang="es-SV" dirty="0">
              <a:solidFill>
                <a:schemeClr val="tx1"/>
              </a:solidFill>
            </a:endParaRPr>
          </a:p>
        </p:txBody>
      </p:sp>
    </p:spTree>
    <p:extLst>
      <p:ext uri="{BB962C8B-B14F-4D97-AF65-F5344CB8AC3E}">
        <p14:creationId xmlns:p14="http://schemas.microsoft.com/office/powerpoint/2010/main" val="258578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FBD87DE-AB2B-C38E-B346-51C6AF9E29A7}"/>
              </a:ext>
            </a:extLst>
          </p:cNvPr>
          <p:cNvSpPr txBox="1">
            <a:spLocks/>
          </p:cNvSpPr>
          <p:nvPr/>
        </p:nvSpPr>
        <p:spPr>
          <a:xfrm>
            <a:off x="541869" y="128693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SV" dirty="0"/>
              <a:t>Metodología</a:t>
            </a:r>
          </a:p>
        </p:txBody>
      </p:sp>
    </p:spTree>
    <p:extLst>
      <p:ext uri="{BB962C8B-B14F-4D97-AF65-F5344CB8AC3E}">
        <p14:creationId xmlns:p14="http://schemas.microsoft.com/office/powerpoint/2010/main" val="263374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a:extLst>
              <a:ext uri="{FF2B5EF4-FFF2-40B4-BE49-F238E27FC236}">
                <a16:creationId xmlns:a16="http://schemas.microsoft.com/office/drawing/2014/main" id="{8EDD5173-5615-5EE4-F7A1-808D1B44DBFA}"/>
              </a:ext>
            </a:extLst>
          </p:cNvPr>
          <p:cNvSpPr>
            <a:spLocks noGrp="1"/>
          </p:cNvSpPr>
          <p:nvPr>
            <p:ph type="body" idx="1"/>
          </p:nvPr>
        </p:nvSpPr>
        <p:spPr>
          <a:xfrm>
            <a:off x="592668" y="1149943"/>
            <a:ext cx="8813798" cy="4558114"/>
          </a:xfrm>
        </p:spPr>
        <p:txBody>
          <a:bodyPr>
            <a:normAutofit fontScale="92500" lnSpcReduction="20000"/>
          </a:bodyPr>
          <a:lstStyle/>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El objetivo principal es encontrar las mejores ubicaciones para abrir un nuevo spa lo mas cercano al centro de la ciudad de Toronto. Esto lo podemos hacer identificando áreas con baja densidad de clínicas de salud corporal y spas. Además, nos concentraremos en un área de unos 5km aproximadamente alrededor del centro de la ciudad de Toronto.</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Primero obtenemos la información de los vecindarios y la densidad de clínicas de salud corporal y spas dentro de cada vecindario, así como la distancia de cada local hasta el centro de la ciudad.</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Usando </a:t>
            </a:r>
            <a:r>
              <a:rPr lang="es-SV" sz="1800" dirty="0" err="1">
                <a:solidFill>
                  <a:srgbClr val="000000"/>
                </a:solidFill>
                <a:effectLst/>
                <a:latin typeface="Times New Roman" panose="02020603050405020304" pitchFamily="18" charset="0"/>
                <a:ea typeface="Times New Roman" panose="02020603050405020304" pitchFamily="18" charset="0"/>
              </a:rPr>
              <a:t>foursquare</a:t>
            </a:r>
            <a:r>
              <a:rPr lang="es-SV" sz="1800" dirty="0">
                <a:solidFill>
                  <a:srgbClr val="000000"/>
                </a:solidFill>
                <a:effectLst/>
                <a:latin typeface="Times New Roman" panose="02020603050405020304" pitchFamily="18" charset="0"/>
                <a:ea typeface="Times New Roman" panose="02020603050405020304" pitchFamily="18" charset="0"/>
              </a:rPr>
              <a:t> vamos a obtener todos los negocios de salud corporal o spas en cada vecindario.</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Después vamos a analizar la información usando mapas de calor que son especialmente útiles para visualizar la densidad de spas dentro del mapa.</a:t>
            </a:r>
            <a:endParaRPr lang="es-SV" sz="1800" dirty="0">
              <a:solidFill>
                <a:srgbClr val="000000"/>
              </a:solidFill>
              <a:effectLst/>
              <a:latin typeface="Calibri" panose="020F0502020204030204" pitchFamily="34" charset="0"/>
              <a:ea typeface="Calibri" panose="020F0502020204030204" pitchFamily="34" charset="0"/>
            </a:endParaRPr>
          </a:p>
          <a:p>
            <a:pPr marL="398780" marR="387985" indent="-6350" algn="just">
              <a:lnSpc>
                <a:spcPct val="109000"/>
              </a:lnSpc>
              <a:spcAft>
                <a:spcPts val="655"/>
              </a:spcAft>
            </a:pPr>
            <a:r>
              <a:rPr lang="es-SV" sz="1800" dirty="0">
                <a:solidFill>
                  <a:srgbClr val="000000"/>
                </a:solidFill>
                <a:effectLst/>
                <a:latin typeface="Times New Roman" panose="02020603050405020304" pitchFamily="18" charset="0"/>
                <a:ea typeface="Times New Roman" panose="02020603050405020304" pitchFamily="18" charset="0"/>
              </a:rPr>
              <a:t>y por último vamos a resaltar todas las áreas prometedoras con baja densidad de clínicas de salud y spas. e incluso de ser posible vamos a hacer agrupamientos (</a:t>
            </a:r>
            <a:r>
              <a:rPr lang="es-SV" sz="1800" dirty="0" err="1">
                <a:solidFill>
                  <a:srgbClr val="000000"/>
                </a:solidFill>
                <a:effectLst/>
                <a:latin typeface="Times New Roman" panose="02020603050405020304" pitchFamily="18" charset="0"/>
                <a:ea typeface="Times New Roman" panose="02020603050405020304" pitchFamily="18" charset="0"/>
              </a:rPr>
              <a:t>clusters</a:t>
            </a:r>
            <a:r>
              <a:rPr lang="es-SV" sz="1800" dirty="0">
                <a:solidFill>
                  <a:srgbClr val="000000"/>
                </a:solidFill>
                <a:effectLst/>
                <a:latin typeface="Times New Roman" panose="02020603050405020304" pitchFamily="18" charset="0"/>
                <a:ea typeface="Times New Roman" panose="02020603050405020304" pitchFamily="18" charset="0"/>
              </a:rPr>
              <a:t>) de estas ubicaciones con la idea que el centro de cada agrupamiento será la mejor opción para mantener una sana distancia con el próximo agrupamiento y con los spas existentes.</a:t>
            </a:r>
            <a:endParaRPr lang="es-SV"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462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FBD87DE-AB2B-C38E-B346-51C6AF9E29A7}"/>
              </a:ext>
            </a:extLst>
          </p:cNvPr>
          <p:cNvSpPr txBox="1">
            <a:spLocks/>
          </p:cNvSpPr>
          <p:nvPr/>
        </p:nvSpPr>
        <p:spPr>
          <a:xfrm>
            <a:off x="541869" y="128693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SV" dirty="0" err="1"/>
              <a:t>Analisis</a:t>
            </a:r>
            <a:endParaRPr lang="es-SV" dirty="0"/>
          </a:p>
        </p:txBody>
      </p:sp>
    </p:spTree>
    <p:extLst>
      <p:ext uri="{BB962C8B-B14F-4D97-AF65-F5344CB8AC3E}">
        <p14:creationId xmlns:p14="http://schemas.microsoft.com/office/powerpoint/2010/main" val="218755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2">
            <a:extLst>
              <a:ext uri="{FF2B5EF4-FFF2-40B4-BE49-F238E27FC236}">
                <a16:creationId xmlns:a16="http://schemas.microsoft.com/office/drawing/2014/main" id="{DB82D03C-007F-E9B1-DC56-0E63FE9E7853}"/>
              </a:ext>
            </a:extLst>
          </p:cNvPr>
          <p:cNvSpPr>
            <a:spLocks noChangeArrowheads="1"/>
          </p:cNvSpPr>
          <p:nvPr/>
        </p:nvSpPr>
        <p:spPr bwMode="auto">
          <a:xfrm>
            <a:off x="1092200" y="512915"/>
            <a:ext cx="839681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SV" altLang="es-SV" sz="17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Hagamos un análisis exploratorio de los datos y veamos cuantos spas hay cerca de cada vecindario.</a:t>
            </a:r>
            <a:endParaRPr kumimoji="0" lang="es-SV" altLang="es-SV"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SV" altLang="es-SV" sz="1800" b="0" i="0" u="none" strike="noStrike" cap="none" normalizeH="0" baseline="0" dirty="0">
              <a:ln>
                <a:noFill/>
              </a:ln>
              <a:solidFill>
                <a:schemeClr val="tx1"/>
              </a:solidFill>
              <a:effectLst/>
              <a:latin typeface="Arial" panose="020B0604020202020204" pitchFamily="34" charset="0"/>
            </a:endParaRPr>
          </a:p>
        </p:txBody>
      </p:sp>
      <p:sp>
        <p:nvSpPr>
          <p:cNvPr id="20" name="Rectangle 33">
            <a:extLst>
              <a:ext uri="{FF2B5EF4-FFF2-40B4-BE49-F238E27FC236}">
                <a16:creationId xmlns:a16="http://schemas.microsoft.com/office/drawing/2014/main" id="{086254A2-E52A-57AE-A52E-3A3FC29344BB}"/>
              </a:ext>
            </a:extLst>
          </p:cNvPr>
          <p:cNvSpPr>
            <a:spLocks noChangeArrowheads="1"/>
          </p:cNvSpPr>
          <p:nvPr/>
        </p:nvSpPr>
        <p:spPr bwMode="auto">
          <a:xfrm>
            <a:off x="836083" y="4552950"/>
            <a:ext cx="192621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SV"/>
          </a:p>
        </p:txBody>
      </p:sp>
      <p:pic>
        <p:nvPicPr>
          <p:cNvPr id="36" name="Imagen 35">
            <a:extLst>
              <a:ext uri="{FF2B5EF4-FFF2-40B4-BE49-F238E27FC236}">
                <a16:creationId xmlns:a16="http://schemas.microsoft.com/office/drawing/2014/main" id="{D8E4045A-990F-B4D8-67B9-BCC8B005D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00" y="1676505"/>
            <a:ext cx="8544340" cy="3776028"/>
          </a:xfrm>
          <a:prstGeom prst="rect">
            <a:avLst/>
          </a:prstGeom>
        </p:spPr>
      </p:pic>
    </p:spTree>
    <p:extLst>
      <p:ext uri="{BB962C8B-B14F-4D97-AF65-F5344CB8AC3E}">
        <p14:creationId xmlns:p14="http://schemas.microsoft.com/office/powerpoint/2010/main" val="22644713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1600</TotalTime>
  <Words>989</Words>
  <Application>Microsoft Office PowerPoint</Application>
  <PresentationFormat>Panorámica</PresentationFormat>
  <Paragraphs>55</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Times New Roman</vt:lpstr>
      <vt:lpstr>Trebuchet MS</vt:lpstr>
      <vt:lpstr>Var(--jp-code-font-family)</vt:lpstr>
      <vt:lpstr>Wingdings 3</vt:lpstr>
      <vt:lpstr>Faceta</vt:lpstr>
      <vt:lpstr>Ciencia de Datos Aplicada</vt:lpstr>
      <vt:lpstr>Descripción del Problema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Ciencia de Datos Aplicada</dc:title>
  <dc:creator>fredy nolasco</dc:creator>
  <cp:lastModifiedBy>fredy nolasco</cp:lastModifiedBy>
  <cp:revision>4</cp:revision>
  <dcterms:created xsi:type="dcterms:W3CDTF">2022-12-06T00:57:44Z</dcterms:created>
  <dcterms:modified xsi:type="dcterms:W3CDTF">2023-02-12T04:56:32Z</dcterms:modified>
</cp:coreProperties>
</file>