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72" r:id="rId14"/>
    <p:sldId id="267" r:id="rId15"/>
    <p:sldId id="268" r:id="rId16"/>
    <p:sldId id="269" r:id="rId17"/>
    <p:sldId id="270"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2E38C9-C47E-4131-9416-20112F47B18E}" v="2" dt="2022-11-10T23:53:40.58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MAURICIO CHITIVA ZAPATA" userId="711ba92b-9171-4691-a398-14f97b982154" providerId="ADAL" clId="{D82E38C9-C47E-4131-9416-20112F47B18E}"/>
    <pc:docChg chg="custSel addSld modSld">
      <pc:chgData name="CRISTIAN MAURICIO CHITIVA ZAPATA" userId="711ba92b-9171-4691-a398-14f97b982154" providerId="ADAL" clId="{D82E38C9-C47E-4131-9416-20112F47B18E}" dt="2022-11-10T23:57:22.006" v="64" actId="20577"/>
      <pc:docMkLst>
        <pc:docMk/>
      </pc:docMkLst>
      <pc:sldChg chg="addSp modSp new mod setBg">
        <pc:chgData name="CRISTIAN MAURICIO CHITIVA ZAPATA" userId="711ba92b-9171-4691-a398-14f97b982154" providerId="ADAL" clId="{D82E38C9-C47E-4131-9416-20112F47B18E}" dt="2022-11-10T23:57:22.006" v="64" actId="20577"/>
        <pc:sldMkLst>
          <pc:docMk/>
          <pc:sldMk cId="2514216245" sldId="272"/>
        </pc:sldMkLst>
        <pc:spChg chg="mod">
          <ac:chgData name="CRISTIAN MAURICIO CHITIVA ZAPATA" userId="711ba92b-9171-4691-a398-14f97b982154" providerId="ADAL" clId="{D82E38C9-C47E-4131-9416-20112F47B18E}" dt="2022-11-10T23:54:28.142" v="56" actId="20577"/>
          <ac:spMkLst>
            <pc:docMk/>
            <pc:sldMk cId="2514216245" sldId="272"/>
            <ac:spMk id="2" creationId="{EC2DA16E-5375-8240-FF7C-32969FD06DAB}"/>
          </ac:spMkLst>
        </pc:spChg>
        <pc:spChg chg="mod ord">
          <ac:chgData name="CRISTIAN MAURICIO CHITIVA ZAPATA" userId="711ba92b-9171-4691-a398-14f97b982154" providerId="ADAL" clId="{D82E38C9-C47E-4131-9416-20112F47B18E}" dt="2022-11-10T23:57:22.006" v="64" actId="20577"/>
          <ac:spMkLst>
            <pc:docMk/>
            <pc:sldMk cId="2514216245" sldId="272"/>
            <ac:spMk id="3" creationId="{3A184A6C-22B7-4170-CFB3-BE2D9213A8FE}"/>
          </ac:spMkLst>
        </pc:spChg>
        <pc:picChg chg="add mod ord">
          <ac:chgData name="CRISTIAN MAURICIO CHITIVA ZAPATA" userId="711ba92b-9171-4691-a398-14f97b982154" providerId="ADAL" clId="{D82E38C9-C47E-4131-9416-20112F47B18E}" dt="2022-11-10T23:53:57.906" v="6" actId="171"/>
          <ac:picMkLst>
            <pc:docMk/>
            <pc:sldMk cId="2514216245" sldId="272"/>
            <ac:picMk id="4" creationId="{D0EFCCEF-4AE6-51CB-7FBA-75312C9E4720}"/>
          </ac:picMkLst>
        </pc:picChg>
        <pc:picChg chg="add mod">
          <ac:chgData name="CRISTIAN MAURICIO CHITIVA ZAPATA" userId="711ba92b-9171-4691-a398-14f97b982154" providerId="ADAL" clId="{D82E38C9-C47E-4131-9416-20112F47B18E}" dt="2022-11-10T23:54:37.291" v="58" actId="1076"/>
          <ac:picMkLst>
            <pc:docMk/>
            <pc:sldMk cId="2514216245" sldId="272"/>
            <ac:picMk id="6" creationId="{41D5AEF1-F136-5D30-DFDA-0FBC6770944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65434-E29D-C5E9-6112-2F233B2F29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7A77729-B50D-39EA-2D4B-EDF4AC48E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8405AC6-67F6-6662-934D-7BADE79FDD03}"/>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5" name="Marcador de pie de página 4">
            <a:extLst>
              <a:ext uri="{FF2B5EF4-FFF2-40B4-BE49-F238E27FC236}">
                <a16:creationId xmlns:a16="http://schemas.microsoft.com/office/drawing/2014/main" id="{3F845599-391F-16AD-118F-BCA9A8AC51B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23E33C-923C-093A-FBB8-C982D2CB069D}"/>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151787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9DFF0-CF9E-9F04-80B9-9F15AD45ADB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F5761DC-C54B-8946-6E58-7A8CEB01D8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6A6A9FB-9EE7-C9F2-AB27-FC3803FDC032}"/>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5" name="Marcador de pie de página 4">
            <a:extLst>
              <a:ext uri="{FF2B5EF4-FFF2-40B4-BE49-F238E27FC236}">
                <a16:creationId xmlns:a16="http://schemas.microsoft.com/office/drawing/2014/main" id="{C2D610C3-6580-FB15-5F36-F507290E8D5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E76F6D1-2158-70A7-3E02-956F670B4AD6}"/>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595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6D15F0-155D-76B9-2EA2-7257DCBE12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588C012-CC5B-B2B3-4EB3-3556ADF1356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55F483-214D-0489-EA77-D66FCBC952B6}"/>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5" name="Marcador de pie de página 4">
            <a:extLst>
              <a:ext uri="{FF2B5EF4-FFF2-40B4-BE49-F238E27FC236}">
                <a16:creationId xmlns:a16="http://schemas.microsoft.com/office/drawing/2014/main" id="{D817B660-E11E-013C-4B82-51AB2C7246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B003B1-48F8-9073-6405-DBDF4DEBE404}"/>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169882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99FA3-94CB-6544-A471-A6D18B9F95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607F039-89CD-0087-E622-001A1C25ECC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AF17E9E-6131-E26C-2317-9D9E7EB238AB}"/>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5" name="Marcador de pie de página 4">
            <a:extLst>
              <a:ext uri="{FF2B5EF4-FFF2-40B4-BE49-F238E27FC236}">
                <a16:creationId xmlns:a16="http://schemas.microsoft.com/office/drawing/2014/main" id="{25500C7A-2A33-A18A-D0E4-0B01EDE25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1E9AF0D-ABA0-9772-1D46-4EB7C00DCEB0}"/>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309418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7D74A-C8EC-2CCA-1D5A-25374489348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FA3B4B-E1B6-D634-C011-BFF54951A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EAC071D-755A-942D-A36E-7330C3257D2B}"/>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5" name="Marcador de pie de página 4">
            <a:extLst>
              <a:ext uri="{FF2B5EF4-FFF2-40B4-BE49-F238E27FC236}">
                <a16:creationId xmlns:a16="http://schemas.microsoft.com/office/drawing/2014/main" id="{9F0FB618-2E35-8B01-3C31-999662F27D1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0313432-BBF2-0A9F-C3B1-1419DB50D4D5}"/>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8199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7E37E-CE7F-F703-F229-71B44B211E4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07A25FA-9EEF-1A4C-60D5-BE90A61C513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0FCC018-5EAC-6169-9E4D-2BC275BCB64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C5AA245-CAA1-70ED-7A0F-F7D56595CD52}"/>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6" name="Marcador de pie de página 5">
            <a:extLst>
              <a:ext uri="{FF2B5EF4-FFF2-40B4-BE49-F238E27FC236}">
                <a16:creationId xmlns:a16="http://schemas.microsoft.com/office/drawing/2014/main" id="{213B5009-C452-F401-E8C8-83FFD54C50F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A85FA4-D24E-7BA4-F6EE-2804A489A428}"/>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338857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8A434-365B-B421-15AC-4609F0A0CD9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D29A7E-8143-E16B-84F7-7EBDCC876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7A4B318-DD46-C0F2-E766-0BE2A98A569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E31705DC-C7D8-9815-E7DC-D78584432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743EB65-E06A-A2E8-04D9-C0F6259101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46BA35A-4B04-7D90-1A96-6725123EBCD1}"/>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8" name="Marcador de pie de página 7">
            <a:extLst>
              <a:ext uri="{FF2B5EF4-FFF2-40B4-BE49-F238E27FC236}">
                <a16:creationId xmlns:a16="http://schemas.microsoft.com/office/drawing/2014/main" id="{A3675ABB-1A27-CECC-1CCA-D06E60C109E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8304856-20B9-0EC1-FA8F-3BE86CAE786F}"/>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120535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B91B67-308F-8296-DCFF-C9716C5D82F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6B1E787-7E60-2C49-5649-AF93247101B1}"/>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4" name="Marcador de pie de página 3">
            <a:extLst>
              <a:ext uri="{FF2B5EF4-FFF2-40B4-BE49-F238E27FC236}">
                <a16:creationId xmlns:a16="http://schemas.microsoft.com/office/drawing/2014/main" id="{A3F386F3-2145-EA1F-1079-67B381C0FB3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29454B2-9119-C62F-80F5-7BB094469531}"/>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398829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234A23D-0FC2-7B56-4C9A-F7C2BB5733D5}"/>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3" name="Marcador de pie de página 2">
            <a:extLst>
              <a:ext uri="{FF2B5EF4-FFF2-40B4-BE49-F238E27FC236}">
                <a16:creationId xmlns:a16="http://schemas.microsoft.com/office/drawing/2014/main" id="{AE9115BF-DE92-4453-E7EF-837867CD8A5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8428C5E-EA08-F268-8397-CB0AC2024FCA}"/>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276729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3C156-0476-B909-4075-D21A029E3E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8D688B5-4EA4-9711-5487-CEB09A779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5ED6B19-0DAB-F32C-FD24-58430F24C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62D083F-B90E-53E5-76B2-6F4A7FBDD106}"/>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6" name="Marcador de pie de página 5">
            <a:extLst>
              <a:ext uri="{FF2B5EF4-FFF2-40B4-BE49-F238E27FC236}">
                <a16:creationId xmlns:a16="http://schemas.microsoft.com/office/drawing/2014/main" id="{062691E5-8F9E-78C3-0700-DFD8291A62F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EDE8F96-AA05-1C2A-5779-0B89B1E6B4E2}"/>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2880972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1976F-D527-08C7-7BB7-310B7F8F3A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31277A0-1A1F-1CE5-1F0F-AA3A7DA4F2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72412B4-40D2-59A9-162D-2BFED8E16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FB6AB5-C5BE-2768-5366-67F042C36E5A}"/>
              </a:ext>
            </a:extLst>
          </p:cNvPr>
          <p:cNvSpPr>
            <a:spLocks noGrp="1"/>
          </p:cNvSpPr>
          <p:nvPr>
            <p:ph type="dt" sz="half" idx="10"/>
          </p:nvPr>
        </p:nvSpPr>
        <p:spPr/>
        <p:txBody>
          <a:bodyPr/>
          <a:lstStyle/>
          <a:p>
            <a:fld id="{0ADC3F8B-6F10-470E-B0C9-92D6A4155F87}" type="datetimeFigureOut">
              <a:rPr lang="es-CO" smtClean="0"/>
              <a:t>10/11/2022</a:t>
            </a:fld>
            <a:endParaRPr lang="es-CO"/>
          </a:p>
        </p:txBody>
      </p:sp>
      <p:sp>
        <p:nvSpPr>
          <p:cNvPr id="6" name="Marcador de pie de página 5">
            <a:extLst>
              <a:ext uri="{FF2B5EF4-FFF2-40B4-BE49-F238E27FC236}">
                <a16:creationId xmlns:a16="http://schemas.microsoft.com/office/drawing/2014/main" id="{79BB36D2-4F0C-5A0F-C993-E1AF3A92F46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3E60845-8C7D-4EDE-F852-DCF2BFFA2256}"/>
              </a:ext>
            </a:extLst>
          </p:cNvPr>
          <p:cNvSpPr>
            <a:spLocks noGrp="1"/>
          </p:cNvSpPr>
          <p:nvPr>
            <p:ph type="sldNum" sz="quarter" idx="12"/>
          </p:nvPr>
        </p:nvSpPr>
        <p:spPr/>
        <p:txBody>
          <a:bodyPr/>
          <a:lstStyle/>
          <a:p>
            <a:fld id="{7D2A525E-1127-404B-82BB-3AB4E86DCB1E}" type="slidenum">
              <a:rPr lang="es-CO" smtClean="0"/>
              <a:t>‹Nº›</a:t>
            </a:fld>
            <a:endParaRPr lang="es-CO"/>
          </a:p>
        </p:txBody>
      </p:sp>
    </p:spTree>
    <p:extLst>
      <p:ext uri="{BB962C8B-B14F-4D97-AF65-F5344CB8AC3E}">
        <p14:creationId xmlns:p14="http://schemas.microsoft.com/office/powerpoint/2010/main" val="102441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BD052D7-3AB3-7BE4-AF7B-19997725F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0E3A3B8-5BBC-E809-0A02-10D7CFB46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85E28A-BBB5-9867-728B-6C80E04CA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C3F8B-6F10-470E-B0C9-92D6A4155F87}" type="datetimeFigureOut">
              <a:rPr lang="es-CO" smtClean="0"/>
              <a:t>10/11/2022</a:t>
            </a:fld>
            <a:endParaRPr lang="es-CO"/>
          </a:p>
        </p:txBody>
      </p:sp>
      <p:sp>
        <p:nvSpPr>
          <p:cNvPr id="5" name="Marcador de pie de página 4">
            <a:extLst>
              <a:ext uri="{FF2B5EF4-FFF2-40B4-BE49-F238E27FC236}">
                <a16:creationId xmlns:a16="http://schemas.microsoft.com/office/drawing/2014/main" id="{B0064609-7A83-CC45-2DD1-15046C0C5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5E6E29D-8569-576E-40A0-C342D1D12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A525E-1127-404B-82BB-3AB4E86DCB1E}" type="slidenum">
              <a:rPr lang="es-CO" smtClean="0"/>
              <a:t>‹Nº›</a:t>
            </a:fld>
            <a:endParaRPr lang="es-CO"/>
          </a:p>
        </p:txBody>
      </p:sp>
    </p:spTree>
    <p:extLst>
      <p:ext uri="{BB962C8B-B14F-4D97-AF65-F5344CB8AC3E}">
        <p14:creationId xmlns:p14="http://schemas.microsoft.com/office/powerpoint/2010/main" val="1489715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A674D13-E880-202F-BC17-33351B4E3CDB}"/>
              </a:ext>
            </a:extLst>
          </p:cNvPr>
          <p:cNvPicPr>
            <a:picLocks noChangeAspect="1"/>
          </p:cNvPicPr>
          <p:nvPr/>
        </p:nvPicPr>
        <p:blipFill>
          <a:blip r:embed="rId2">
            <a:alphaModFix amt="50000"/>
          </a:blip>
          <a:stretch>
            <a:fillRect/>
          </a:stretch>
        </p:blipFill>
        <p:spPr>
          <a:xfrm>
            <a:off x="1386347" y="457200"/>
            <a:ext cx="9615949" cy="5810865"/>
          </a:xfrm>
          <a:prstGeom prst="rect">
            <a:avLst/>
          </a:prstGeom>
        </p:spPr>
      </p:pic>
      <p:sp>
        <p:nvSpPr>
          <p:cNvPr id="2" name="Título 1">
            <a:extLst>
              <a:ext uri="{FF2B5EF4-FFF2-40B4-BE49-F238E27FC236}">
                <a16:creationId xmlns:a16="http://schemas.microsoft.com/office/drawing/2014/main" id="{C9472C2F-AEE3-7118-6449-ED77B65422A9}"/>
              </a:ext>
            </a:extLst>
          </p:cNvPr>
          <p:cNvSpPr>
            <a:spLocks noGrp="1"/>
          </p:cNvSpPr>
          <p:nvPr>
            <p:ph type="ctrTitle"/>
          </p:nvPr>
        </p:nvSpPr>
        <p:spPr/>
        <p:txBody>
          <a:bodyPr/>
          <a:lstStyle/>
          <a:p>
            <a:r>
              <a:rPr lang="es-CO" dirty="0">
                <a:latin typeface="Berlin Sans FB" panose="020E0602020502020306" pitchFamily="34" charset="0"/>
              </a:rPr>
              <a:t>PROYECTO INTEGRADOR</a:t>
            </a:r>
          </a:p>
        </p:txBody>
      </p:sp>
      <p:sp>
        <p:nvSpPr>
          <p:cNvPr id="3" name="Subtítulo 2">
            <a:extLst>
              <a:ext uri="{FF2B5EF4-FFF2-40B4-BE49-F238E27FC236}">
                <a16:creationId xmlns:a16="http://schemas.microsoft.com/office/drawing/2014/main" id="{3177E407-2460-8D18-478D-8117F643EDEF}"/>
              </a:ext>
            </a:extLst>
          </p:cNvPr>
          <p:cNvSpPr>
            <a:spLocks noGrp="1"/>
          </p:cNvSpPr>
          <p:nvPr>
            <p:ph type="subTitle" idx="1"/>
          </p:nvPr>
        </p:nvSpPr>
        <p:spPr>
          <a:xfrm>
            <a:off x="1524000" y="4474235"/>
            <a:ext cx="9144000" cy="1655762"/>
          </a:xfrm>
        </p:spPr>
        <p:txBody>
          <a:bodyPr>
            <a:normAutofit fontScale="77500" lnSpcReduction="20000"/>
          </a:bodyPr>
          <a:lstStyle/>
          <a:p>
            <a:endParaRPr lang="es-CO" dirty="0">
              <a:latin typeface="Berlin Sans FB" panose="020E0602020502020306" pitchFamily="34" charset="0"/>
            </a:endParaRPr>
          </a:p>
          <a:p>
            <a:r>
              <a:rPr lang="es-CO" dirty="0" err="1">
                <a:latin typeface="Berlin Sans FB" panose="020E0602020502020306" pitchFamily="34" charset="0"/>
              </a:rPr>
              <a:t>Victor</a:t>
            </a:r>
            <a:r>
              <a:rPr lang="es-CO" dirty="0">
                <a:latin typeface="Berlin Sans FB" panose="020E0602020502020306" pitchFamily="34" charset="0"/>
              </a:rPr>
              <a:t> </a:t>
            </a:r>
            <a:r>
              <a:rPr lang="es-CO" dirty="0" err="1">
                <a:latin typeface="Berlin Sans FB" panose="020E0602020502020306" pitchFamily="34" charset="0"/>
              </a:rPr>
              <a:t>calvera</a:t>
            </a:r>
            <a:endParaRPr lang="es-CO" dirty="0">
              <a:latin typeface="Berlin Sans FB" panose="020E0602020502020306" pitchFamily="34" charset="0"/>
            </a:endParaRPr>
          </a:p>
          <a:p>
            <a:r>
              <a:rPr lang="es-CO" dirty="0">
                <a:latin typeface="Berlin Sans FB" panose="020E0602020502020306" pitchFamily="34" charset="0"/>
              </a:rPr>
              <a:t>Dilan </a:t>
            </a:r>
            <a:r>
              <a:rPr lang="es-CO" dirty="0" err="1">
                <a:latin typeface="Berlin Sans FB" panose="020E0602020502020306" pitchFamily="34" charset="0"/>
              </a:rPr>
              <a:t>gomez</a:t>
            </a:r>
            <a:endParaRPr lang="es-CO" dirty="0">
              <a:latin typeface="Berlin Sans FB" panose="020E0602020502020306" pitchFamily="34" charset="0"/>
            </a:endParaRPr>
          </a:p>
          <a:p>
            <a:r>
              <a:rPr lang="es-CO" dirty="0">
                <a:latin typeface="Berlin Sans FB" panose="020E0602020502020306" pitchFamily="34" charset="0"/>
              </a:rPr>
              <a:t>Cristian chitiva</a:t>
            </a:r>
          </a:p>
          <a:p>
            <a:r>
              <a:rPr lang="es-CO" dirty="0">
                <a:latin typeface="Berlin Sans FB" panose="020E0602020502020306" pitchFamily="34" charset="0"/>
              </a:rPr>
              <a:t>Fredy </a:t>
            </a:r>
            <a:r>
              <a:rPr lang="es-CO" dirty="0" err="1">
                <a:latin typeface="Berlin Sans FB" panose="020E0602020502020306" pitchFamily="34" charset="0"/>
              </a:rPr>
              <a:t>suarez</a:t>
            </a:r>
            <a:endParaRPr lang="es-CO" dirty="0">
              <a:latin typeface="Berlin Sans FB" panose="020E0602020502020306" pitchFamily="34" charset="0"/>
            </a:endParaRPr>
          </a:p>
        </p:txBody>
      </p:sp>
    </p:spTree>
    <p:extLst>
      <p:ext uri="{BB962C8B-B14F-4D97-AF65-F5344CB8AC3E}">
        <p14:creationId xmlns:p14="http://schemas.microsoft.com/office/powerpoint/2010/main" val="10197053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2B46D5-04DD-1D70-C2E5-9ED159D4A22B}"/>
              </a:ext>
            </a:extLst>
          </p:cNvPr>
          <p:cNvSpPr>
            <a:spLocks noGrp="1"/>
          </p:cNvSpPr>
          <p:nvPr>
            <p:ph type="title"/>
          </p:nvPr>
        </p:nvSpPr>
        <p:spPr>
          <a:xfrm>
            <a:off x="835934" y="1085465"/>
            <a:ext cx="10173010" cy="1080159"/>
          </a:xfrm>
        </p:spPr>
        <p:txBody>
          <a:bodyPr anchor="ctr">
            <a:normAutofit/>
          </a:bodyPr>
          <a:lstStyle/>
          <a:p>
            <a:r>
              <a:rPr lang="es-CO" sz="4800" dirty="0">
                <a:latin typeface="Berlin Sans FB" panose="020E0602020502020306" pitchFamily="34" charset="0"/>
              </a:rPr>
              <a:t>MATRIZ DE RIESGO</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Marcador de contenido 6">
            <a:extLst>
              <a:ext uri="{FF2B5EF4-FFF2-40B4-BE49-F238E27FC236}">
                <a16:creationId xmlns:a16="http://schemas.microsoft.com/office/drawing/2014/main" id="{5D460ECD-5F6B-F3FC-9890-37CF7FCBE270}"/>
              </a:ext>
            </a:extLst>
          </p:cNvPr>
          <p:cNvGraphicFramePr>
            <a:graphicFrameLocks noGrp="1"/>
          </p:cNvGraphicFramePr>
          <p:nvPr>
            <p:ph idx="1"/>
            <p:extLst>
              <p:ext uri="{D42A27DB-BD31-4B8C-83A1-F6EECF244321}">
                <p14:modId xmlns:p14="http://schemas.microsoft.com/office/powerpoint/2010/main" val="4279786755"/>
              </p:ext>
            </p:extLst>
          </p:nvPr>
        </p:nvGraphicFramePr>
        <p:xfrm>
          <a:off x="835934" y="2861187"/>
          <a:ext cx="10711631" cy="3256512"/>
        </p:xfrm>
        <a:graphic>
          <a:graphicData uri="http://schemas.openxmlformats.org/drawingml/2006/table">
            <a:tbl>
              <a:tblPr>
                <a:tableStyleId>{5C22544A-7EE6-4342-B048-85BDC9FD1C3A}</a:tableStyleId>
              </a:tblPr>
              <a:tblGrid>
                <a:gridCol w="2603521">
                  <a:extLst>
                    <a:ext uri="{9D8B030D-6E8A-4147-A177-3AD203B41FA5}">
                      <a16:colId xmlns:a16="http://schemas.microsoft.com/office/drawing/2014/main" val="31127621"/>
                    </a:ext>
                  </a:extLst>
                </a:gridCol>
                <a:gridCol w="2826680">
                  <a:extLst>
                    <a:ext uri="{9D8B030D-6E8A-4147-A177-3AD203B41FA5}">
                      <a16:colId xmlns:a16="http://schemas.microsoft.com/office/drawing/2014/main" val="1174973225"/>
                    </a:ext>
                  </a:extLst>
                </a:gridCol>
                <a:gridCol w="892636">
                  <a:extLst>
                    <a:ext uri="{9D8B030D-6E8A-4147-A177-3AD203B41FA5}">
                      <a16:colId xmlns:a16="http://schemas.microsoft.com/office/drawing/2014/main" val="3637859063"/>
                    </a:ext>
                  </a:extLst>
                </a:gridCol>
                <a:gridCol w="2410118">
                  <a:extLst>
                    <a:ext uri="{9D8B030D-6E8A-4147-A177-3AD203B41FA5}">
                      <a16:colId xmlns:a16="http://schemas.microsoft.com/office/drawing/2014/main" val="1134098183"/>
                    </a:ext>
                  </a:extLst>
                </a:gridCol>
                <a:gridCol w="1978676">
                  <a:extLst>
                    <a:ext uri="{9D8B030D-6E8A-4147-A177-3AD203B41FA5}">
                      <a16:colId xmlns:a16="http://schemas.microsoft.com/office/drawing/2014/main" val="2410360978"/>
                    </a:ext>
                  </a:extLst>
                </a:gridCol>
              </a:tblGrid>
              <a:tr h="663525">
                <a:tc>
                  <a:txBody>
                    <a:bodyPr/>
                    <a:lstStyle/>
                    <a:p>
                      <a:pPr algn="ctr" fontAlgn="ctr"/>
                      <a:r>
                        <a:rPr lang="es-CO" sz="1000" u="none" strike="noStrike" dirty="0">
                          <a:ln>
                            <a:noFill/>
                          </a:ln>
                          <a:effectLst/>
                        </a:rPr>
                        <a:t>5</a:t>
                      </a:r>
                      <a:endParaRPr lang="es-CO" sz="1000" b="0" i="0" u="none" strike="noStrike" dirty="0">
                        <a:ln>
                          <a:noFill/>
                        </a:ln>
                        <a:solidFill>
                          <a:srgbClr val="000000"/>
                        </a:solidFill>
                        <a:effectLst/>
                        <a:latin typeface="Times New Roman" panose="02020603050405020304" pitchFamily="18" charset="0"/>
                      </a:endParaRPr>
                    </a:p>
                  </a:txBody>
                  <a:tcPr marL="7658" marR="7658" marT="7658" marB="0" anchor="ctr">
                    <a:solidFill>
                      <a:schemeClr val="accent6">
                        <a:lumMod val="60000"/>
                        <a:lumOff val="40000"/>
                      </a:schemeClr>
                    </a:solidFill>
                  </a:tcPr>
                </a:tc>
                <a:tc>
                  <a:txBody>
                    <a:bodyPr/>
                    <a:lstStyle/>
                    <a:p>
                      <a:pPr algn="ctr" fontAlgn="ctr"/>
                      <a:r>
                        <a:rPr lang="es-MX" sz="1000" u="none" strike="noStrike" dirty="0">
                          <a:ln>
                            <a:noFill/>
                          </a:ln>
                          <a:effectLst/>
                        </a:rPr>
                        <a:t>Que el vehículo no cumpla las especificaciones técnicas para cumplir con el objetivo principal</a:t>
                      </a:r>
                      <a:endParaRPr lang="es-MX"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dirty="0">
                          <a:ln>
                            <a:noFill/>
                          </a:ln>
                          <a:effectLst/>
                        </a:rPr>
                        <a:t>Alto</a:t>
                      </a:r>
                      <a:endParaRPr lang="es-CO"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dirty="0">
                          <a:ln>
                            <a:noFill/>
                          </a:ln>
                          <a:effectLst/>
                        </a:rPr>
                        <a:t>Para ello se tienen que tener pruebas de campo donde se evalúen diferentes aspectos como lo son: atmosféricos, superficies terrestres, peso de las cargas </a:t>
                      </a:r>
                      <a:r>
                        <a:rPr lang="es-MX" sz="1000" u="none" strike="noStrike" dirty="0" err="1">
                          <a:ln>
                            <a:noFill/>
                          </a:ln>
                          <a:effectLst/>
                        </a:rPr>
                        <a:t>etc</a:t>
                      </a:r>
                      <a:endParaRPr lang="es-MX"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a:ln>
                            <a:noFill/>
                          </a:ln>
                          <a:effectLst/>
                        </a:rPr>
                        <a:t>victor calvera</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extLst>
                  <a:ext uri="{0D108BD9-81ED-4DB2-BD59-A6C34878D82A}">
                    <a16:rowId xmlns:a16="http://schemas.microsoft.com/office/drawing/2014/main" val="66562151"/>
                  </a:ext>
                </a:extLst>
              </a:tr>
              <a:tr h="622412">
                <a:tc>
                  <a:txBody>
                    <a:bodyPr/>
                    <a:lstStyle/>
                    <a:p>
                      <a:pPr algn="ctr" fontAlgn="ctr"/>
                      <a:r>
                        <a:rPr lang="es-CO" sz="1000" u="none" strike="noStrike">
                          <a:ln>
                            <a:noFill/>
                          </a:ln>
                          <a:effectLst/>
                        </a:rPr>
                        <a:t>6</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Costo de los elementos necesarios para la fabricación</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a:ln>
                            <a:noFill/>
                          </a:ln>
                          <a:effectLst/>
                        </a:rPr>
                        <a:t>Alto</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dirty="0">
                          <a:ln>
                            <a:noFill/>
                          </a:ln>
                          <a:effectLst/>
                        </a:rPr>
                        <a:t>Verificar el costo de las piezas con el precio actual y hacer una tabla de amortización para que este no afecte el costo final</a:t>
                      </a:r>
                      <a:endParaRPr lang="es-MX"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dirty="0">
                          <a:ln>
                            <a:noFill/>
                          </a:ln>
                          <a:effectLst/>
                        </a:rPr>
                        <a:t>cristian chitiva</a:t>
                      </a:r>
                      <a:endParaRPr lang="es-CO"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extLst>
                  <a:ext uri="{0D108BD9-81ED-4DB2-BD59-A6C34878D82A}">
                    <a16:rowId xmlns:a16="http://schemas.microsoft.com/office/drawing/2014/main" val="1023084947"/>
                  </a:ext>
                </a:extLst>
              </a:tr>
              <a:tr h="605281">
                <a:tc>
                  <a:txBody>
                    <a:bodyPr/>
                    <a:lstStyle/>
                    <a:p>
                      <a:pPr algn="ctr" fontAlgn="ctr"/>
                      <a:r>
                        <a:rPr lang="es-CO" sz="1000" u="none" strike="noStrike">
                          <a:ln>
                            <a:noFill/>
                          </a:ln>
                          <a:effectLst/>
                        </a:rPr>
                        <a:t>7</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Que el vehículo sea obsoleto en poco tiempo</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a:ln>
                            <a:noFill/>
                          </a:ln>
                          <a:effectLst/>
                        </a:rPr>
                        <a:t>Medio</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Implementar energías limpias e investigar sobre las nuevas fuentes de energía para poderlas implementar y dejar un desarrollo que se pueda acoplar.</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dirty="0">
                          <a:ln>
                            <a:noFill/>
                          </a:ln>
                          <a:effectLst/>
                        </a:rPr>
                        <a:t>freddy </a:t>
                      </a:r>
                      <a:r>
                        <a:rPr lang="es-CO" sz="1000" u="none" strike="noStrike" dirty="0" err="1">
                          <a:ln>
                            <a:noFill/>
                          </a:ln>
                          <a:effectLst/>
                        </a:rPr>
                        <a:t>suarez</a:t>
                      </a:r>
                      <a:endParaRPr lang="es-CO"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extLst>
                  <a:ext uri="{0D108BD9-81ED-4DB2-BD59-A6C34878D82A}">
                    <a16:rowId xmlns:a16="http://schemas.microsoft.com/office/drawing/2014/main" val="3855730078"/>
                  </a:ext>
                </a:extLst>
              </a:tr>
              <a:tr h="788007">
                <a:tc>
                  <a:txBody>
                    <a:bodyPr/>
                    <a:lstStyle/>
                    <a:p>
                      <a:pPr algn="ctr" fontAlgn="ctr"/>
                      <a:r>
                        <a:rPr lang="es-CO" sz="1000" u="none" strike="noStrike">
                          <a:ln>
                            <a:noFill/>
                          </a:ln>
                          <a:effectLst/>
                        </a:rPr>
                        <a:t>8</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Que la autonomía en cuanto a las baterías no sean las adecuadas</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a:ln>
                            <a:noFill/>
                          </a:ln>
                          <a:effectLst/>
                        </a:rPr>
                        <a:t>Medio</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Implementar un sistema hibrido que sea de carga eléctrica y alimentación por paneles solares en caso que sean lugares donde fluctúen y existan problemas eléctricos</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dirty="0" err="1">
                          <a:ln>
                            <a:noFill/>
                          </a:ln>
                          <a:effectLst/>
                        </a:rPr>
                        <a:t>victor</a:t>
                      </a:r>
                      <a:r>
                        <a:rPr lang="es-CO" sz="1000" u="none" strike="noStrike" dirty="0">
                          <a:ln>
                            <a:noFill/>
                          </a:ln>
                          <a:effectLst/>
                        </a:rPr>
                        <a:t> </a:t>
                      </a:r>
                      <a:r>
                        <a:rPr lang="es-CO" sz="1000" u="none" strike="noStrike" dirty="0" err="1">
                          <a:ln>
                            <a:noFill/>
                          </a:ln>
                          <a:effectLst/>
                        </a:rPr>
                        <a:t>calvera</a:t>
                      </a:r>
                      <a:endParaRPr lang="es-CO"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extLst>
                  <a:ext uri="{0D108BD9-81ED-4DB2-BD59-A6C34878D82A}">
                    <a16:rowId xmlns:a16="http://schemas.microsoft.com/office/drawing/2014/main" val="2211735612"/>
                  </a:ext>
                </a:extLst>
              </a:tr>
              <a:tr h="565310">
                <a:tc>
                  <a:txBody>
                    <a:bodyPr/>
                    <a:lstStyle/>
                    <a:p>
                      <a:pPr algn="ctr" fontAlgn="ctr"/>
                      <a:r>
                        <a:rPr lang="es-CO" sz="1000" u="none" strike="noStrike">
                          <a:ln>
                            <a:noFill/>
                          </a:ln>
                          <a:effectLst/>
                        </a:rPr>
                        <a:t>9</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Que el vehículo requiera contar con el servicio técnico de manera frecuente</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a:ln>
                            <a:noFill/>
                          </a:ln>
                          <a:effectLst/>
                        </a:rPr>
                        <a:t>Medio</a:t>
                      </a:r>
                      <a:endParaRPr lang="es-CO"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MX" sz="1000" u="none" strike="noStrike">
                          <a:ln>
                            <a:noFill/>
                          </a:ln>
                          <a:effectLst/>
                        </a:rPr>
                        <a:t>Implementar un manual de fácil compresión para personas que no cuenten con el conocimiento técnico necesario</a:t>
                      </a:r>
                      <a:endParaRPr lang="es-MX" sz="1000" b="0" i="0" u="none" strike="noStrike">
                        <a:ln>
                          <a:noFill/>
                        </a:ln>
                        <a:solidFill>
                          <a:srgbClr val="000000"/>
                        </a:solidFill>
                        <a:effectLst/>
                        <a:latin typeface="Times New Roman" panose="02020603050405020304" pitchFamily="18" charset="0"/>
                      </a:endParaRPr>
                    </a:p>
                  </a:txBody>
                  <a:tcPr marL="7658" marR="7658" marT="7658" marB="0" anchor="ctr">
                    <a:noFill/>
                  </a:tcPr>
                </a:tc>
                <a:tc>
                  <a:txBody>
                    <a:bodyPr/>
                    <a:lstStyle/>
                    <a:p>
                      <a:pPr algn="ctr" fontAlgn="ctr"/>
                      <a:r>
                        <a:rPr lang="es-CO" sz="1000" u="none" strike="noStrike" dirty="0">
                          <a:ln>
                            <a:noFill/>
                          </a:ln>
                          <a:effectLst/>
                        </a:rPr>
                        <a:t>cristian chitiva</a:t>
                      </a:r>
                      <a:endParaRPr lang="es-CO" sz="1000" b="0" i="0" u="none" strike="noStrike" dirty="0">
                        <a:ln>
                          <a:noFill/>
                        </a:ln>
                        <a:solidFill>
                          <a:srgbClr val="000000"/>
                        </a:solidFill>
                        <a:effectLst/>
                        <a:latin typeface="Times New Roman" panose="02020603050405020304" pitchFamily="18" charset="0"/>
                      </a:endParaRPr>
                    </a:p>
                  </a:txBody>
                  <a:tcPr marL="7658" marR="7658" marT="7658" marB="0" anchor="ctr">
                    <a:noFill/>
                  </a:tcPr>
                </a:tc>
                <a:extLst>
                  <a:ext uri="{0D108BD9-81ED-4DB2-BD59-A6C34878D82A}">
                    <a16:rowId xmlns:a16="http://schemas.microsoft.com/office/drawing/2014/main" val="2578775608"/>
                  </a:ext>
                </a:extLst>
              </a:tr>
            </a:tbl>
          </a:graphicData>
        </a:graphic>
      </p:graphicFrame>
    </p:spTree>
    <p:extLst>
      <p:ext uri="{BB962C8B-B14F-4D97-AF65-F5344CB8AC3E}">
        <p14:creationId xmlns:p14="http://schemas.microsoft.com/office/powerpoint/2010/main" val="42537266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CC01FE1-F474-F51D-9A99-A20B525C511B}"/>
              </a:ext>
            </a:extLst>
          </p:cNvPr>
          <p:cNvPicPr>
            <a:picLocks noChangeAspect="1"/>
          </p:cNvPicPr>
          <p:nvPr/>
        </p:nvPicPr>
        <p:blipFill>
          <a:blip r:embed="rId2">
            <a:alphaModFix amt="50000"/>
          </a:blip>
          <a:stretch>
            <a:fillRect/>
          </a:stretch>
        </p:blipFill>
        <p:spPr>
          <a:xfrm>
            <a:off x="486697" y="457200"/>
            <a:ext cx="11208774" cy="5810865"/>
          </a:xfrm>
          <a:prstGeom prst="rect">
            <a:avLst/>
          </a:prstGeom>
        </p:spPr>
      </p:pic>
      <p:sp>
        <p:nvSpPr>
          <p:cNvPr id="2" name="Título 1">
            <a:extLst>
              <a:ext uri="{FF2B5EF4-FFF2-40B4-BE49-F238E27FC236}">
                <a16:creationId xmlns:a16="http://schemas.microsoft.com/office/drawing/2014/main" id="{86D11F96-B514-4C0E-C772-0AE7A22AC326}"/>
              </a:ext>
            </a:extLst>
          </p:cNvPr>
          <p:cNvSpPr>
            <a:spLocks noGrp="1"/>
          </p:cNvSpPr>
          <p:nvPr>
            <p:ph type="title"/>
          </p:nvPr>
        </p:nvSpPr>
        <p:spPr/>
        <p:txBody>
          <a:bodyPr/>
          <a:lstStyle/>
          <a:p>
            <a:r>
              <a:rPr lang="es-CO" dirty="0">
                <a:latin typeface="Berlin Sans FB" panose="020E0602020502020306" pitchFamily="34" charset="0"/>
              </a:rPr>
              <a:t>Gestión del recurso económico</a:t>
            </a:r>
          </a:p>
        </p:txBody>
      </p:sp>
      <p:pic>
        <p:nvPicPr>
          <p:cNvPr id="4" name="Marcador de contenido 3" descr="Calendario&#10;&#10;Descripción generada automáticamente">
            <a:extLst>
              <a:ext uri="{FF2B5EF4-FFF2-40B4-BE49-F238E27FC236}">
                <a16:creationId xmlns:a16="http://schemas.microsoft.com/office/drawing/2014/main" id="{38B5E415-CF07-02F6-A064-607152DFA779}"/>
              </a:ext>
            </a:extLst>
          </p:cNvPr>
          <p:cNvPicPr>
            <a:picLocks noGrp="1" noChangeAspect="1"/>
          </p:cNvPicPr>
          <p:nvPr>
            <p:ph idx="1"/>
          </p:nvPr>
        </p:nvPicPr>
        <p:blipFill>
          <a:blip r:embed="rId3"/>
          <a:stretch>
            <a:fillRect/>
          </a:stretch>
        </p:blipFill>
        <p:spPr>
          <a:xfrm>
            <a:off x="838200" y="2138288"/>
            <a:ext cx="10515600" cy="3495595"/>
          </a:xfrm>
          <a:prstGeom prst="rect">
            <a:avLst/>
          </a:prstGeom>
        </p:spPr>
      </p:pic>
    </p:spTree>
    <p:extLst>
      <p:ext uri="{BB962C8B-B14F-4D97-AF65-F5344CB8AC3E}">
        <p14:creationId xmlns:p14="http://schemas.microsoft.com/office/powerpoint/2010/main" val="396017557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81CB5EE-73AA-220F-7D15-C3D20D2A7E2D}"/>
              </a:ext>
            </a:extLst>
          </p:cNvPr>
          <p:cNvPicPr>
            <a:picLocks noChangeAspect="1"/>
          </p:cNvPicPr>
          <p:nvPr/>
        </p:nvPicPr>
        <p:blipFill>
          <a:blip r:embed="rId2">
            <a:alphaModFix amt="50000"/>
          </a:blip>
          <a:stretch>
            <a:fillRect/>
          </a:stretch>
        </p:blipFill>
        <p:spPr>
          <a:xfrm>
            <a:off x="693175" y="457200"/>
            <a:ext cx="10309122" cy="5810865"/>
          </a:xfrm>
          <a:prstGeom prst="rect">
            <a:avLst/>
          </a:prstGeom>
        </p:spPr>
      </p:pic>
      <p:sp>
        <p:nvSpPr>
          <p:cNvPr id="2" name="Título 1">
            <a:extLst>
              <a:ext uri="{FF2B5EF4-FFF2-40B4-BE49-F238E27FC236}">
                <a16:creationId xmlns:a16="http://schemas.microsoft.com/office/drawing/2014/main" id="{8697F1F9-CABD-A4C1-1334-DB6CC16E8645}"/>
              </a:ext>
            </a:extLst>
          </p:cNvPr>
          <p:cNvSpPr>
            <a:spLocks noGrp="1"/>
          </p:cNvSpPr>
          <p:nvPr>
            <p:ph type="title"/>
          </p:nvPr>
        </p:nvSpPr>
        <p:spPr/>
        <p:txBody>
          <a:bodyPr/>
          <a:lstStyle/>
          <a:p>
            <a:pPr algn="ctr"/>
            <a:r>
              <a:rPr lang="es-CO" dirty="0">
                <a:latin typeface="Berlin Sans FB" panose="020E0602020502020306" pitchFamily="34" charset="0"/>
              </a:rPr>
              <a:t>EDT</a:t>
            </a:r>
          </a:p>
        </p:txBody>
      </p:sp>
      <p:pic>
        <p:nvPicPr>
          <p:cNvPr id="4" name="Marcador de contenido 3">
            <a:extLst>
              <a:ext uri="{FF2B5EF4-FFF2-40B4-BE49-F238E27FC236}">
                <a16:creationId xmlns:a16="http://schemas.microsoft.com/office/drawing/2014/main" id="{E1C1E7C7-A381-05E3-B3F1-7565C2E1CDF3}"/>
              </a:ext>
            </a:extLst>
          </p:cNvPr>
          <p:cNvPicPr>
            <a:picLocks noGrp="1" noChangeAspect="1"/>
          </p:cNvPicPr>
          <p:nvPr>
            <p:ph idx="1"/>
          </p:nvPr>
        </p:nvPicPr>
        <p:blipFill>
          <a:blip r:embed="rId3"/>
          <a:stretch>
            <a:fillRect/>
          </a:stretch>
        </p:blipFill>
        <p:spPr>
          <a:xfrm>
            <a:off x="1364566" y="1825625"/>
            <a:ext cx="8641059" cy="4351338"/>
          </a:xfrm>
          <a:prstGeom prst="rect">
            <a:avLst/>
          </a:prstGeom>
        </p:spPr>
      </p:pic>
    </p:spTree>
    <p:extLst>
      <p:ext uri="{BB962C8B-B14F-4D97-AF65-F5344CB8AC3E}">
        <p14:creationId xmlns:p14="http://schemas.microsoft.com/office/powerpoint/2010/main" val="25318540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0EFCCEF-4AE6-51CB-7FBA-75312C9E4720}"/>
              </a:ext>
            </a:extLst>
          </p:cNvPr>
          <p:cNvPicPr>
            <a:picLocks noChangeAspect="1"/>
          </p:cNvPicPr>
          <p:nvPr/>
        </p:nvPicPr>
        <p:blipFill>
          <a:blip r:embed="rId2">
            <a:alphaModFix amt="50000"/>
          </a:blip>
          <a:stretch>
            <a:fillRect/>
          </a:stretch>
        </p:blipFill>
        <p:spPr>
          <a:xfrm>
            <a:off x="432619" y="366098"/>
            <a:ext cx="11326761" cy="5810865"/>
          </a:xfrm>
          <a:prstGeom prst="rect">
            <a:avLst/>
          </a:prstGeom>
        </p:spPr>
      </p:pic>
      <p:sp>
        <p:nvSpPr>
          <p:cNvPr id="2" name="Título 1">
            <a:extLst>
              <a:ext uri="{FF2B5EF4-FFF2-40B4-BE49-F238E27FC236}">
                <a16:creationId xmlns:a16="http://schemas.microsoft.com/office/drawing/2014/main" id="{EC2DA16E-5375-8240-FF7C-32969FD06DAB}"/>
              </a:ext>
            </a:extLst>
          </p:cNvPr>
          <p:cNvSpPr>
            <a:spLocks noGrp="1"/>
          </p:cNvSpPr>
          <p:nvPr>
            <p:ph type="title"/>
          </p:nvPr>
        </p:nvSpPr>
        <p:spPr/>
        <p:txBody>
          <a:bodyPr/>
          <a:lstStyle/>
          <a:p>
            <a:r>
              <a:rPr lang="es-CO" dirty="0">
                <a:latin typeface="Berlin Sans FB" panose="020E0602020502020306" pitchFamily="34" charset="0"/>
              </a:rPr>
              <a:t>MODELO ENTIDAD RELACION</a:t>
            </a:r>
          </a:p>
        </p:txBody>
      </p:sp>
      <p:pic>
        <p:nvPicPr>
          <p:cNvPr id="6" name="Imagen 5">
            <a:extLst>
              <a:ext uri="{FF2B5EF4-FFF2-40B4-BE49-F238E27FC236}">
                <a16:creationId xmlns:a16="http://schemas.microsoft.com/office/drawing/2014/main" id="{41D5AEF1-F136-5D30-DFDA-0FBC67709442}"/>
              </a:ext>
            </a:extLst>
          </p:cNvPr>
          <p:cNvPicPr>
            <a:picLocks noChangeAspect="1"/>
          </p:cNvPicPr>
          <p:nvPr/>
        </p:nvPicPr>
        <p:blipFill>
          <a:blip r:embed="rId3"/>
          <a:stretch>
            <a:fillRect/>
          </a:stretch>
        </p:blipFill>
        <p:spPr>
          <a:xfrm>
            <a:off x="2446673" y="1825625"/>
            <a:ext cx="6944694" cy="4305901"/>
          </a:xfrm>
          <a:prstGeom prst="rect">
            <a:avLst/>
          </a:prstGeom>
        </p:spPr>
      </p:pic>
      <p:sp>
        <p:nvSpPr>
          <p:cNvPr id="3" name="Marcador de contenido 2">
            <a:extLst>
              <a:ext uri="{FF2B5EF4-FFF2-40B4-BE49-F238E27FC236}">
                <a16:creationId xmlns:a16="http://schemas.microsoft.com/office/drawing/2014/main" id="{3A184A6C-22B7-4170-CFB3-BE2D9213A8FE}"/>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51421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D903E6F-A3E2-A47A-DDB1-46446010A063}"/>
              </a:ext>
            </a:extLst>
          </p:cNvPr>
          <p:cNvPicPr>
            <a:picLocks noChangeAspect="1"/>
          </p:cNvPicPr>
          <p:nvPr/>
        </p:nvPicPr>
        <p:blipFill>
          <a:blip r:embed="rId2">
            <a:alphaModFix amt="50000"/>
          </a:blip>
          <a:stretch>
            <a:fillRect/>
          </a:stretch>
        </p:blipFill>
        <p:spPr>
          <a:xfrm>
            <a:off x="486696" y="457200"/>
            <a:ext cx="11326761" cy="5810865"/>
          </a:xfrm>
          <a:prstGeom prst="rect">
            <a:avLst/>
          </a:prstGeom>
        </p:spPr>
      </p:pic>
      <p:sp>
        <p:nvSpPr>
          <p:cNvPr id="2" name="Título 1">
            <a:extLst>
              <a:ext uri="{FF2B5EF4-FFF2-40B4-BE49-F238E27FC236}">
                <a16:creationId xmlns:a16="http://schemas.microsoft.com/office/drawing/2014/main" id="{2B2BF196-2B3F-29B6-6073-E420F6ACE0F1}"/>
              </a:ext>
            </a:extLst>
          </p:cNvPr>
          <p:cNvSpPr>
            <a:spLocks noGrp="1"/>
          </p:cNvSpPr>
          <p:nvPr>
            <p:ph type="title"/>
          </p:nvPr>
        </p:nvSpPr>
        <p:spPr/>
        <p:txBody>
          <a:bodyPr/>
          <a:lstStyle/>
          <a:p>
            <a:r>
              <a:rPr lang="es-CO" dirty="0">
                <a:latin typeface="Berlin Sans FB" panose="020E0602020502020306" pitchFamily="34" charset="0"/>
              </a:rPr>
              <a:t>DISEÑO METODOLOGICO</a:t>
            </a:r>
          </a:p>
        </p:txBody>
      </p:sp>
      <p:pic>
        <p:nvPicPr>
          <p:cNvPr id="5" name="Marcador de contenido 4">
            <a:extLst>
              <a:ext uri="{FF2B5EF4-FFF2-40B4-BE49-F238E27FC236}">
                <a16:creationId xmlns:a16="http://schemas.microsoft.com/office/drawing/2014/main" id="{886246F6-ACAE-DFF2-6E1A-C09B93ED6DB6}"/>
              </a:ext>
            </a:extLst>
          </p:cNvPr>
          <p:cNvPicPr>
            <a:picLocks noGrp="1" noChangeAspect="1"/>
          </p:cNvPicPr>
          <p:nvPr>
            <p:ph idx="1"/>
          </p:nvPr>
        </p:nvPicPr>
        <p:blipFill>
          <a:blip r:embed="rId3"/>
          <a:stretch>
            <a:fillRect/>
          </a:stretch>
        </p:blipFill>
        <p:spPr>
          <a:xfrm>
            <a:off x="1411870" y="1825625"/>
            <a:ext cx="9368259" cy="4351338"/>
          </a:xfrm>
        </p:spPr>
      </p:pic>
    </p:spTree>
    <p:extLst>
      <p:ext uri="{BB962C8B-B14F-4D97-AF65-F5344CB8AC3E}">
        <p14:creationId xmlns:p14="http://schemas.microsoft.com/office/powerpoint/2010/main" val="70987597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A903735-EF47-4740-2162-D313615AA195}"/>
              </a:ext>
            </a:extLst>
          </p:cNvPr>
          <p:cNvPicPr>
            <a:picLocks noChangeAspect="1"/>
          </p:cNvPicPr>
          <p:nvPr/>
        </p:nvPicPr>
        <p:blipFill>
          <a:blip r:embed="rId2">
            <a:alphaModFix amt="50000"/>
          </a:blip>
          <a:stretch>
            <a:fillRect/>
          </a:stretch>
        </p:blipFill>
        <p:spPr>
          <a:xfrm>
            <a:off x="604684" y="457200"/>
            <a:ext cx="10869561" cy="5810865"/>
          </a:xfrm>
          <a:prstGeom prst="rect">
            <a:avLst/>
          </a:prstGeom>
        </p:spPr>
      </p:pic>
      <p:sp>
        <p:nvSpPr>
          <p:cNvPr id="2" name="Título 1">
            <a:extLst>
              <a:ext uri="{FF2B5EF4-FFF2-40B4-BE49-F238E27FC236}">
                <a16:creationId xmlns:a16="http://schemas.microsoft.com/office/drawing/2014/main" id="{28EE9143-38B1-94A2-E224-9DFB5A141067}"/>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7321CFE9-D3E9-91E4-A0A8-7305E2F83CCA}"/>
              </a:ext>
            </a:extLst>
          </p:cNvPr>
          <p:cNvPicPr>
            <a:picLocks noGrp="1" noChangeAspect="1"/>
          </p:cNvPicPr>
          <p:nvPr>
            <p:ph idx="1"/>
          </p:nvPr>
        </p:nvPicPr>
        <p:blipFill>
          <a:blip r:embed="rId3"/>
          <a:stretch>
            <a:fillRect/>
          </a:stretch>
        </p:blipFill>
        <p:spPr>
          <a:xfrm>
            <a:off x="1261589" y="1825625"/>
            <a:ext cx="9668821" cy="4351338"/>
          </a:xfrm>
        </p:spPr>
      </p:pic>
    </p:spTree>
    <p:extLst>
      <p:ext uri="{BB962C8B-B14F-4D97-AF65-F5344CB8AC3E}">
        <p14:creationId xmlns:p14="http://schemas.microsoft.com/office/powerpoint/2010/main" val="193839581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2A16508-7E83-2D7F-9C71-28F5D5631D2B}"/>
              </a:ext>
            </a:extLst>
          </p:cNvPr>
          <p:cNvPicPr>
            <a:picLocks noChangeAspect="1"/>
          </p:cNvPicPr>
          <p:nvPr/>
        </p:nvPicPr>
        <p:blipFill>
          <a:blip r:embed="rId2">
            <a:alphaModFix amt="50000"/>
          </a:blip>
          <a:stretch>
            <a:fillRect/>
          </a:stretch>
        </p:blipFill>
        <p:spPr>
          <a:xfrm>
            <a:off x="1386347" y="457200"/>
            <a:ext cx="9615949" cy="5810865"/>
          </a:xfrm>
          <a:prstGeom prst="rect">
            <a:avLst/>
          </a:prstGeom>
        </p:spPr>
      </p:pic>
      <p:sp>
        <p:nvSpPr>
          <p:cNvPr id="2" name="Título 1">
            <a:extLst>
              <a:ext uri="{FF2B5EF4-FFF2-40B4-BE49-F238E27FC236}">
                <a16:creationId xmlns:a16="http://schemas.microsoft.com/office/drawing/2014/main" id="{EEECAA35-E4CB-3BCA-FEF3-A3B6B9DBDDA4}"/>
              </a:ext>
            </a:extLst>
          </p:cNvPr>
          <p:cNvSpPr>
            <a:spLocks noGrp="1"/>
          </p:cNvSpPr>
          <p:nvPr>
            <p:ph type="title"/>
          </p:nvPr>
        </p:nvSpPr>
        <p:spPr/>
        <p:txBody>
          <a:bodyPr/>
          <a:lstStyle/>
          <a:p>
            <a:r>
              <a:rPr lang="es-CO" dirty="0">
                <a:latin typeface="Berlin Sans FB" panose="020E0602020502020306" pitchFamily="34" charset="0"/>
              </a:rPr>
              <a:t>RESULTADOS ENCUESTA</a:t>
            </a:r>
          </a:p>
        </p:txBody>
      </p:sp>
      <p:pic>
        <p:nvPicPr>
          <p:cNvPr id="4" name="Marcador de contenido 3">
            <a:extLst>
              <a:ext uri="{FF2B5EF4-FFF2-40B4-BE49-F238E27FC236}">
                <a16:creationId xmlns:a16="http://schemas.microsoft.com/office/drawing/2014/main" id="{DF710D22-16B4-7A69-AC45-5F6933BFE073}"/>
              </a:ext>
            </a:extLst>
          </p:cNvPr>
          <p:cNvPicPr>
            <a:picLocks noGrp="1" noChangeAspect="1"/>
          </p:cNvPicPr>
          <p:nvPr>
            <p:ph idx="1"/>
          </p:nvPr>
        </p:nvPicPr>
        <p:blipFill>
          <a:blip r:embed="rId3"/>
          <a:stretch>
            <a:fillRect/>
          </a:stretch>
        </p:blipFill>
        <p:spPr>
          <a:xfrm>
            <a:off x="951782" y="1690688"/>
            <a:ext cx="10288436" cy="3158403"/>
          </a:xfrm>
          <a:prstGeom prst="rect">
            <a:avLst/>
          </a:prstGeom>
        </p:spPr>
      </p:pic>
    </p:spTree>
    <p:extLst>
      <p:ext uri="{BB962C8B-B14F-4D97-AF65-F5344CB8AC3E}">
        <p14:creationId xmlns:p14="http://schemas.microsoft.com/office/powerpoint/2010/main" val="340868456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F0E69FE-7689-AD8F-3C31-55E3ACCF7346}"/>
              </a:ext>
            </a:extLst>
          </p:cNvPr>
          <p:cNvPicPr>
            <a:picLocks noChangeAspect="1"/>
          </p:cNvPicPr>
          <p:nvPr/>
        </p:nvPicPr>
        <p:blipFill>
          <a:blip r:embed="rId2">
            <a:alphaModFix amt="50000"/>
          </a:blip>
          <a:stretch>
            <a:fillRect/>
          </a:stretch>
        </p:blipFill>
        <p:spPr>
          <a:xfrm>
            <a:off x="838200" y="681037"/>
            <a:ext cx="10711375" cy="5705695"/>
          </a:xfrm>
          <a:prstGeom prst="rect">
            <a:avLst/>
          </a:prstGeom>
        </p:spPr>
      </p:pic>
      <p:sp>
        <p:nvSpPr>
          <p:cNvPr id="2" name="Título 1">
            <a:extLst>
              <a:ext uri="{FF2B5EF4-FFF2-40B4-BE49-F238E27FC236}">
                <a16:creationId xmlns:a16="http://schemas.microsoft.com/office/drawing/2014/main" id="{8446D5D6-F39D-771A-7C05-84B05F650DA6}"/>
              </a:ext>
            </a:extLst>
          </p:cNvPr>
          <p:cNvSpPr>
            <a:spLocks noGrp="1"/>
          </p:cNvSpPr>
          <p:nvPr>
            <p:ph type="title"/>
          </p:nvPr>
        </p:nvSpPr>
        <p:spPr>
          <a:xfrm>
            <a:off x="1344637" y="2925445"/>
            <a:ext cx="10515600" cy="1325563"/>
          </a:xfrm>
        </p:spPr>
        <p:txBody>
          <a:bodyPr/>
          <a:lstStyle/>
          <a:p>
            <a:pPr algn="ctr"/>
            <a:r>
              <a:rPr lang="es-CO" dirty="0"/>
              <a:t>GRACIAS</a:t>
            </a:r>
            <a:br>
              <a:rPr lang="es-CO" dirty="0"/>
            </a:br>
            <a:endParaRPr lang="es-CO" dirty="0"/>
          </a:p>
        </p:txBody>
      </p:sp>
      <p:sp>
        <p:nvSpPr>
          <p:cNvPr id="3" name="Marcador de contenido 2">
            <a:extLst>
              <a:ext uri="{FF2B5EF4-FFF2-40B4-BE49-F238E27FC236}">
                <a16:creationId xmlns:a16="http://schemas.microsoft.com/office/drawing/2014/main" id="{BC3A18D2-6876-42CA-1181-30E10A0DE1E3}"/>
              </a:ext>
            </a:extLst>
          </p:cNvPr>
          <p:cNvSpPr>
            <a:spLocks noGrp="1"/>
          </p:cNvSpPr>
          <p:nvPr>
            <p:ph idx="1"/>
          </p:nvPr>
        </p:nvSpPr>
        <p:spPr/>
        <p:txBody>
          <a:bodyPr/>
          <a:lstStyle/>
          <a:p>
            <a:pPr marL="0" indent="0">
              <a:buNone/>
            </a:pPr>
            <a:endParaRPr lang="es-CO" dirty="0">
              <a:latin typeface="Berlin Sans FB" panose="020E0602020502020306" pitchFamily="34" charset="0"/>
            </a:endParaRPr>
          </a:p>
        </p:txBody>
      </p:sp>
    </p:spTree>
    <p:extLst>
      <p:ext uri="{BB962C8B-B14F-4D97-AF65-F5344CB8AC3E}">
        <p14:creationId xmlns:p14="http://schemas.microsoft.com/office/powerpoint/2010/main" val="333246610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401745A-06AE-E96B-28D9-C5CD9697CD33}"/>
              </a:ext>
            </a:extLst>
          </p:cNvPr>
          <p:cNvPicPr>
            <a:picLocks noChangeAspect="1"/>
          </p:cNvPicPr>
          <p:nvPr/>
        </p:nvPicPr>
        <p:blipFill>
          <a:blip r:embed="rId2">
            <a:alphaModFix amt="35000"/>
          </a:blip>
          <a:stretch>
            <a:fillRect/>
          </a:stretch>
        </p:blipFill>
        <p:spPr>
          <a:xfrm>
            <a:off x="838200" y="171695"/>
            <a:ext cx="9937652" cy="6005268"/>
          </a:xfrm>
          <a:prstGeom prst="rect">
            <a:avLst/>
          </a:prstGeom>
        </p:spPr>
      </p:pic>
      <p:sp>
        <p:nvSpPr>
          <p:cNvPr id="2" name="Título 1">
            <a:extLst>
              <a:ext uri="{FF2B5EF4-FFF2-40B4-BE49-F238E27FC236}">
                <a16:creationId xmlns:a16="http://schemas.microsoft.com/office/drawing/2014/main" id="{EBAB5528-3F59-136D-20DE-10B0CCE0B25E}"/>
              </a:ext>
            </a:extLst>
          </p:cNvPr>
          <p:cNvSpPr>
            <a:spLocks noGrp="1"/>
          </p:cNvSpPr>
          <p:nvPr>
            <p:ph type="title"/>
          </p:nvPr>
        </p:nvSpPr>
        <p:spPr/>
        <p:txBody>
          <a:bodyPr/>
          <a:lstStyle/>
          <a:p>
            <a:r>
              <a:rPr lang="es-CO" dirty="0">
                <a:latin typeface="Berlin Sans FB" panose="020E0602020502020306" pitchFamily="34" charset="0"/>
              </a:rPr>
              <a:t>INTRODUCCION</a:t>
            </a:r>
            <a:br>
              <a:rPr lang="es-CO" dirty="0">
                <a:latin typeface="Berlin Sans FB" panose="020E0602020502020306" pitchFamily="34" charset="0"/>
              </a:rPr>
            </a:br>
            <a:endParaRPr lang="es-CO" dirty="0">
              <a:latin typeface="Berlin Sans FB" panose="020E0602020502020306" pitchFamily="34" charset="0"/>
            </a:endParaRPr>
          </a:p>
        </p:txBody>
      </p:sp>
      <p:sp>
        <p:nvSpPr>
          <p:cNvPr id="3" name="Marcador de contenido 2">
            <a:extLst>
              <a:ext uri="{FF2B5EF4-FFF2-40B4-BE49-F238E27FC236}">
                <a16:creationId xmlns:a16="http://schemas.microsoft.com/office/drawing/2014/main" id="{DCCBD346-78E4-D3AA-7674-6EEBC6DD2BD5}"/>
              </a:ext>
            </a:extLst>
          </p:cNvPr>
          <p:cNvSpPr>
            <a:spLocks noGrp="1"/>
          </p:cNvSpPr>
          <p:nvPr>
            <p:ph idx="1"/>
          </p:nvPr>
        </p:nvSpPr>
        <p:spPr>
          <a:xfrm>
            <a:off x="838200" y="1825625"/>
            <a:ext cx="5257800" cy="4351338"/>
          </a:xfrm>
        </p:spPr>
        <p:txBody>
          <a:bodyPr/>
          <a:lstStyle/>
          <a:p>
            <a:r>
              <a:rPr lang="es-CO" sz="1800" dirty="0">
                <a:effectLst/>
                <a:latin typeface="Berlin Sans FB" panose="020E0602020502020306" pitchFamily="34" charset="0"/>
                <a:ea typeface="Times New Roman" panose="02020603050405020304" pitchFamily="18" charset="0"/>
              </a:rPr>
              <a:t>Este proyecto de investigación se desarrolla con el fin de proponer e innovar el método de recolección de uno de los productos con mayor valor monetario de nuestro país en el exterior como lo es el café, pues como ya sabemos en países desarrollados esta toma un valor adquisitivo elevado comparado con otros productos agrícolas. El café es uno de los productos que más exporta Colombia además de tener el mayor prestigio a nivel mundial puesto que los más grandes cateadores de café tienen al Café Colombiano como el mejor del mundo. </a:t>
            </a:r>
          </a:p>
          <a:p>
            <a:endParaRPr lang="es-CO" dirty="0">
              <a:latin typeface="Berlin Sans FB" panose="020E0602020502020306" pitchFamily="34" charset="0"/>
            </a:endParaRPr>
          </a:p>
        </p:txBody>
      </p:sp>
      <p:pic>
        <p:nvPicPr>
          <p:cNvPr id="5" name="Imagen 4">
            <a:extLst>
              <a:ext uri="{FF2B5EF4-FFF2-40B4-BE49-F238E27FC236}">
                <a16:creationId xmlns:a16="http://schemas.microsoft.com/office/drawing/2014/main" id="{9FA289FB-7844-4008-94BD-041A8EF1F4F6}"/>
              </a:ext>
            </a:extLst>
          </p:cNvPr>
          <p:cNvPicPr>
            <a:picLocks noChangeAspect="1"/>
          </p:cNvPicPr>
          <p:nvPr/>
        </p:nvPicPr>
        <p:blipFill>
          <a:blip r:embed="rId3"/>
          <a:stretch>
            <a:fillRect/>
          </a:stretch>
        </p:blipFill>
        <p:spPr>
          <a:xfrm>
            <a:off x="6916994" y="1755627"/>
            <a:ext cx="4436806" cy="3628102"/>
          </a:xfrm>
          <a:prstGeom prst="rect">
            <a:avLst/>
          </a:prstGeom>
        </p:spPr>
      </p:pic>
    </p:spTree>
    <p:extLst>
      <p:ext uri="{BB962C8B-B14F-4D97-AF65-F5344CB8AC3E}">
        <p14:creationId xmlns:p14="http://schemas.microsoft.com/office/powerpoint/2010/main" val="29184006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1F047-37C2-2504-9B4E-32EED2F172E2}"/>
              </a:ext>
            </a:extLst>
          </p:cNvPr>
          <p:cNvSpPr>
            <a:spLocks noGrp="1"/>
          </p:cNvSpPr>
          <p:nvPr>
            <p:ph type="title"/>
          </p:nvPr>
        </p:nvSpPr>
        <p:spPr>
          <a:xfrm>
            <a:off x="936674" y="3598154"/>
            <a:ext cx="10515600" cy="1325563"/>
          </a:xfrm>
        </p:spPr>
        <p:txBody>
          <a:bodyPr>
            <a:normAutofit fontScale="90000"/>
          </a:bodyPr>
          <a:lstStyle/>
          <a:p>
            <a:pPr marL="457200" lvl="1"/>
            <a:br>
              <a:rPr lang="es-CO" sz="1200" dirty="0">
                <a:effectLst/>
                <a:latin typeface="Times New Roman" panose="02020603050405020304" pitchFamily="18" charset="0"/>
                <a:ea typeface="Times New Roman" panose="02020603050405020304" pitchFamily="18" charset="0"/>
              </a:rPr>
            </a:br>
            <a:r>
              <a:rPr lang="es-CO" sz="1200" b="1" dirty="0">
                <a:effectLst/>
                <a:latin typeface="Times New Roman" panose="02020603050405020304" pitchFamily="18" charset="0"/>
                <a:ea typeface="Times New Roman" panose="02020603050405020304" pitchFamily="18" charset="0"/>
              </a:rPr>
              <a:t> </a:t>
            </a:r>
            <a:br>
              <a:rPr lang="es-CO" sz="1200" dirty="0">
                <a:effectLst/>
                <a:latin typeface="Times New Roman" panose="02020603050405020304" pitchFamily="18" charset="0"/>
                <a:ea typeface="Times New Roman" panose="02020603050405020304" pitchFamily="18" charset="0"/>
              </a:rPr>
            </a:br>
            <a:r>
              <a:rPr lang="es-CO" sz="3600" b="1"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Diseñar un vehículo</a:t>
            </a:r>
            <a:r>
              <a:rPr lang="es-CO" sz="3600" spc="-530"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 semiautónomo no tripulado para</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automatizar el proceso de</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transporte, este vehículo no</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tripulado mejorará</a:t>
            </a:r>
            <a:r>
              <a:rPr lang="es-CO" sz="3600" spc="10"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las</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labores de mano de obra y a su vez</a:t>
            </a:r>
            <a:r>
              <a:rPr lang="es-CO" sz="3600" spc="-530"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dispondrá de</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sensores donde se</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recolectará información como:</a:t>
            </a:r>
            <a:r>
              <a:rPr lang="es-CO" sz="3600" spc="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temperatura,</a:t>
            </a:r>
            <a:r>
              <a:rPr lang="es-CO" sz="3600" spc="-2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humedad,</a:t>
            </a:r>
            <a:r>
              <a:rPr lang="es-CO" sz="3600" spc="-5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tiempos</a:t>
            </a:r>
            <a:r>
              <a:rPr lang="es-CO" sz="3600" spc="-60"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de</a:t>
            </a:r>
            <a:r>
              <a:rPr lang="es-CO" sz="3600" spc="-530"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recolección</a:t>
            </a:r>
            <a:r>
              <a:rPr lang="es-CO" sz="3600" spc="-15" dirty="0">
                <a:effectLst/>
                <a:latin typeface="Times New Roman" panose="02020603050405020304" pitchFamily="18" charset="0"/>
                <a:ea typeface="Times New Roman" panose="02020603050405020304" pitchFamily="18" charset="0"/>
              </a:rPr>
              <a:t> </a:t>
            </a:r>
            <a:r>
              <a:rPr lang="es-CO" sz="3600" dirty="0">
                <a:effectLst/>
                <a:latin typeface="Times New Roman" panose="02020603050405020304" pitchFamily="18" charset="0"/>
                <a:ea typeface="Times New Roman" panose="02020603050405020304" pitchFamily="18" charset="0"/>
              </a:rPr>
              <a:t>etc.&gt;</a:t>
            </a:r>
            <a:br>
              <a:rPr lang="es-CO" sz="1100" dirty="0">
                <a:effectLst/>
                <a:latin typeface="Times New Roman" panose="02020603050405020304" pitchFamily="18" charset="0"/>
                <a:ea typeface="Times New Roman" panose="02020603050405020304" pitchFamily="18" charset="0"/>
              </a:rPr>
            </a:br>
            <a:endParaRPr lang="es-CO" dirty="0"/>
          </a:p>
        </p:txBody>
      </p:sp>
      <p:pic>
        <p:nvPicPr>
          <p:cNvPr id="4" name="Imagen 3">
            <a:extLst>
              <a:ext uri="{FF2B5EF4-FFF2-40B4-BE49-F238E27FC236}">
                <a16:creationId xmlns:a16="http://schemas.microsoft.com/office/drawing/2014/main" id="{3C870229-BB57-D96A-6E18-9CC30D693D73}"/>
              </a:ext>
            </a:extLst>
          </p:cNvPr>
          <p:cNvPicPr>
            <a:picLocks noChangeAspect="1"/>
          </p:cNvPicPr>
          <p:nvPr/>
        </p:nvPicPr>
        <p:blipFill>
          <a:blip r:embed="rId2">
            <a:alphaModFix amt="35000"/>
          </a:blip>
          <a:stretch>
            <a:fillRect/>
          </a:stretch>
        </p:blipFill>
        <p:spPr>
          <a:xfrm>
            <a:off x="1386347" y="457200"/>
            <a:ext cx="9615949" cy="5810865"/>
          </a:xfrm>
          <a:prstGeom prst="rect">
            <a:avLst/>
          </a:prstGeom>
        </p:spPr>
      </p:pic>
      <p:sp>
        <p:nvSpPr>
          <p:cNvPr id="3" name="Marcador de contenido 2">
            <a:extLst>
              <a:ext uri="{FF2B5EF4-FFF2-40B4-BE49-F238E27FC236}">
                <a16:creationId xmlns:a16="http://schemas.microsoft.com/office/drawing/2014/main" id="{13793002-CB0A-5358-21A9-FC86D72DAB0B}"/>
              </a:ext>
            </a:extLst>
          </p:cNvPr>
          <p:cNvSpPr>
            <a:spLocks noGrp="1"/>
          </p:cNvSpPr>
          <p:nvPr>
            <p:ph idx="1"/>
          </p:nvPr>
        </p:nvSpPr>
        <p:spPr>
          <a:xfrm>
            <a:off x="1083212" y="461059"/>
            <a:ext cx="10270588" cy="2028923"/>
          </a:xfrm>
        </p:spPr>
        <p:txBody>
          <a:bodyPr/>
          <a:lstStyle/>
          <a:p>
            <a:pPr algn="ctr"/>
            <a:endParaRPr lang="es-CO" dirty="0"/>
          </a:p>
          <a:p>
            <a:pPr marL="0" indent="0" algn="ctr">
              <a:buNone/>
            </a:pPr>
            <a:r>
              <a:rPr lang="es-CO" sz="4400" dirty="0"/>
              <a:t>OBJETIVO GENERAL</a:t>
            </a:r>
          </a:p>
        </p:txBody>
      </p:sp>
    </p:spTree>
    <p:extLst>
      <p:ext uri="{BB962C8B-B14F-4D97-AF65-F5344CB8AC3E}">
        <p14:creationId xmlns:p14="http://schemas.microsoft.com/office/powerpoint/2010/main" val="27209007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0E8C8A0-555B-8BE2-FC3D-DA68DB16E30A}"/>
              </a:ext>
            </a:extLst>
          </p:cNvPr>
          <p:cNvPicPr>
            <a:picLocks noChangeAspect="1"/>
          </p:cNvPicPr>
          <p:nvPr/>
        </p:nvPicPr>
        <p:blipFill>
          <a:blip r:embed="rId2">
            <a:alphaModFix amt="50000"/>
          </a:blip>
          <a:stretch>
            <a:fillRect/>
          </a:stretch>
        </p:blipFill>
        <p:spPr>
          <a:xfrm>
            <a:off x="1386347" y="443346"/>
            <a:ext cx="9615949" cy="5810865"/>
          </a:xfrm>
          <a:prstGeom prst="rect">
            <a:avLst/>
          </a:prstGeom>
        </p:spPr>
      </p:pic>
      <p:sp>
        <p:nvSpPr>
          <p:cNvPr id="2" name="Título 1">
            <a:extLst>
              <a:ext uri="{FF2B5EF4-FFF2-40B4-BE49-F238E27FC236}">
                <a16:creationId xmlns:a16="http://schemas.microsoft.com/office/drawing/2014/main" id="{D7F1FDA7-99FF-357B-334A-935DAEC3F779}"/>
              </a:ext>
            </a:extLst>
          </p:cNvPr>
          <p:cNvSpPr>
            <a:spLocks noGrp="1"/>
          </p:cNvSpPr>
          <p:nvPr>
            <p:ph type="title"/>
          </p:nvPr>
        </p:nvSpPr>
        <p:spPr>
          <a:xfrm>
            <a:off x="838200" y="3671033"/>
            <a:ext cx="10515600" cy="1325563"/>
          </a:xfrm>
        </p:spPr>
        <p:txBody>
          <a:bodyPr>
            <a:noAutofit/>
          </a:bodyPr>
          <a:lstStyle/>
          <a:p>
            <a:pPr marL="800100" lvl="1" indent="-342900">
              <a:spcBef>
                <a:spcPts val="840"/>
              </a:spcBef>
              <a:spcAft>
                <a:spcPts val="0"/>
              </a:spcAft>
              <a:buFont typeface="Arial" panose="020B0604020202020204" pitchFamily="34" charset="0"/>
              <a:buChar char="•"/>
            </a:pPr>
            <a:r>
              <a:rPr lang="es-CO" sz="2400" dirty="0">
                <a:effectLst/>
                <a:latin typeface="Berlin Sans FB" panose="020E0602020502020306" pitchFamily="34" charset="0"/>
                <a:ea typeface="Times New Roman" panose="02020603050405020304" pitchFamily="18" charset="0"/>
              </a:rPr>
              <a:t> -- Identificar</a:t>
            </a:r>
            <a:r>
              <a:rPr lang="es-CO" sz="2400" spc="-4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el</a:t>
            </a:r>
            <a:r>
              <a:rPr lang="es-CO" sz="2400" spc="-3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terreno</a:t>
            </a:r>
            <a:r>
              <a:rPr lang="es-CO" sz="2400" spc="-1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y</a:t>
            </a:r>
            <a:r>
              <a:rPr lang="es-CO" sz="2400" spc="-4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la</a:t>
            </a:r>
            <a:r>
              <a:rPr lang="es-CO" sz="2400" spc="-2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topografía </a:t>
            </a:r>
            <a:r>
              <a:rPr lang="es-CO" sz="2400" spc="-530" dirty="0">
                <a:effectLst/>
                <a:latin typeface="Berlin Sans FB" panose="020E0602020502020306" pitchFamily="34" charset="0"/>
                <a:ea typeface="Times New Roman" panose="02020603050405020304" pitchFamily="18" charset="0"/>
              </a:rPr>
              <a:t>para</a:t>
            </a:r>
            <a:r>
              <a:rPr lang="es-CO" sz="2400" dirty="0">
                <a:effectLst/>
                <a:latin typeface="Berlin Sans FB" panose="020E0602020502020306" pitchFamily="34" charset="0"/>
                <a:ea typeface="Times New Roman" panose="02020603050405020304" pitchFamily="18" charset="0"/>
              </a:rPr>
              <a:t> así determinar el tipo de</a:t>
            </a:r>
            <a:r>
              <a:rPr lang="es-CO" sz="2400" spc="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extracción       	   agrícola.</a:t>
            </a:r>
            <a:br>
              <a:rPr lang="es-CO" sz="2400" dirty="0">
                <a:effectLst/>
                <a:latin typeface="Berlin Sans FB" panose="020E0602020502020306" pitchFamily="34" charset="0"/>
                <a:ea typeface="Times New Roman" panose="02020603050405020304" pitchFamily="18" charset="0"/>
              </a:rPr>
            </a:br>
            <a:r>
              <a:rPr lang="es-CO" sz="2400" dirty="0">
                <a:effectLst/>
                <a:latin typeface="Berlin Sans FB" panose="020E0602020502020306" pitchFamily="34" charset="0"/>
                <a:ea typeface="Times New Roman" panose="02020603050405020304" pitchFamily="18" charset="0"/>
              </a:rPr>
              <a:t> -- Determinar las necesidades e impacto a la población por medio de una  		   encuesta.</a:t>
            </a:r>
            <a:br>
              <a:rPr lang="es-CO" sz="2400" dirty="0">
                <a:effectLst/>
                <a:latin typeface="Berlin Sans FB" panose="020E0602020502020306" pitchFamily="34" charset="0"/>
                <a:ea typeface="Times New Roman" panose="02020603050405020304" pitchFamily="18" charset="0"/>
              </a:rPr>
            </a:br>
            <a:r>
              <a:rPr lang="es-CO" sz="2400" dirty="0">
                <a:effectLst/>
                <a:latin typeface="Berlin Sans FB" panose="020E0602020502020306" pitchFamily="34" charset="0"/>
                <a:ea typeface="Times New Roman" panose="02020603050405020304" pitchFamily="18" charset="0"/>
              </a:rPr>
              <a:t> -- Validar por medio de las entidades</a:t>
            </a:r>
            <a:r>
              <a:rPr lang="es-CO" sz="2400" spc="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gubernamentales</a:t>
            </a:r>
            <a:r>
              <a:rPr lang="es-CO" sz="2400" spc="-1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un</a:t>
            </a:r>
            <a:r>
              <a:rPr lang="es-CO" sz="2400" spc="-2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posible</a:t>
            </a:r>
            <a:r>
              <a:rPr lang="es-CO" sz="2400" spc="-5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apoyo</a:t>
            </a:r>
            <a:r>
              <a:rPr lang="es-CO" sz="2400" spc="-2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de</a:t>
            </a:r>
            <a:r>
              <a:rPr lang="es-CO" sz="2400" spc="-52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cofinanciación</a:t>
            </a:r>
            <a:r>
              <a:rPr lang="es-CO" sz="2400" spc="-4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y</a:t>
            </a:r>
            <a:r>
              <a:rPr lang="es-CO" sz="2400" spc="-3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respaldo</a:t>
            </a:r>
            <a:r>
              <a:rPr lang="es-CO" sz="2400" spc="-5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económico</a:t>
            </a:r>
            <a:br>
              <a:rPr lang="es-CO" sz="2400" dirty="0">
                <a:effectLst/>
                <a:latin typeface="Berlin Sans FB" panose="020E0602020502020306" pitchFamily="34" charset="0"/>
                <a:ea typeface="Times New Roman" panose="02020603050405020304" pitchFamily="18" charset="0"/>
              </a:rPr>
            </a:br>
            <a:r>
              <a:rPr lang="es-CO" sz="2400" dirty="0">
                <a:effectLst/>
                <a:latin typeface="Berlin Sans FB" panose="020E0602020502020306" pitchFamily="34" charset="0"/>
                <a:ea typeface="Times New Roman" panose="02020603050405020304" pitchFamily="18" charset="0"/>
              </a:rPr>
              <a:t>-- Realizar un análisis de mercado de</a:t>
            </a:r>
            <a:r>
              <a:rPr lang="es-CO" sz="2400" spc="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nuestro producto y las posibles</a:t>
            </a:r>
            <a:r>
              <a:rPr lang="es-CO" sz="2400" spc="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competencias para definir,</a:t>
            </a:r>
            <a:r>
              <a:rPr lang="es-CO" sz="2400" spc="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oportunidades,</a:t>
            </a:r>
            <a:r>
              <a:rPr lang="es-CO" sz="2400" spc="-7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debilidades,</a:t>
            </a:r>
            <a:r>
              <a:rPr lang="es-CO" sz="2400" spc="-9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fortalezas</a:t>
            </a:r>
            <a:r>
              <a:rPr lang="es-CO" sz="2400" spc="-52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y</a:t>
            </a:r>
            <a:r>
              <a:rPr lang="es-CO" sz="2400" spc="-10"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amenazas del</a:t>
            </a:r>
            <a:r>
              <a:rPr lang="es-CO" sz="2400" spc="-25" dirty="0">
                <a:effectLst/>
                <a:latin typeface="Berlin Sans FB" panose="020E0602020502020306" pitchFamily="34" charset="0"/>
                <a:ea typeface="Times New Roman" panose="02020603050405020304" pitchFamily="18" charset="0"/>
              </a:rPr>
              <a:t> </a:t>
            </a:r>
            <a:r>
              <a:rPr lang="es-CO" sz="2400" dirty="0">
                <a:effectLst/>
                <a:latin typeface="Berlin Sans FB" panose="020E0602020502020306" pitchFamily="34" charset="0"/>
                <a:ea typeface="Times New Roman" panose="02020603050405020304" pitchFamily="18" charset="0"/>
              </a:rPr>
              <a:t>producto.</a:t>
            </a:r>
            <a:br>
              <a:rPr lang="es-CO" sz="2400" dirty="0">
                <a:effectLst/>
                <a:latin typeface="Berlin Sans FB" panose="020E0602020502020306" pitchFamily="34" charset="0"/>
                <a:ea typeface="Times New Roman" panose="02020603050405020304" pitchFamily="18" charset="0"/>
              </a:rPr>
            </a:br>
            <a:endParaRPr lang="es-CO" sz="2400" dirty="0">
              <a:latin typeface="Berlin Sans FB" panose="020E0602020502020306" pitchFamily="34" charset="0"/>
            </a:endParaRPr>
          </a:p>
        </p:txBody>
      </p:sp>
      <p:sp>
        <p:nvSpPr>
          <p:cNvPr id="3" name="Marcador de contenido 2">
            <a:extLst>
              <a:ext uri="{FF2B5EF4-FFF2-40B4-BE49-F238E27FC236}">
                <a16:creationId xmlns:a16="http://schemas.microsoft.com/office/drawing/2014/main" id="{B4F2F283-7497-F096-797C-6D41AFA103EA}"/>
              </a:ext>
            </a:extLst>
          </p:cNvPr>
          <p:cNvSpPr>
            <a:spLocks noGrp="1"/>
          </p:cNvSpPr>
          <p:nvPr>
            <p:ph idx="1"/>
          </p:nvPr>
        </p:nvSpPr>
        <p:spPr>
          <a:xfrm>
            <a:off x="2518116" y="545465"/>
            <a:ext cx="7652825" cy="1114522"/>
          </a:xfrm>
        </p:spPr>
        <p:txBody>
          <a:bodyPr/>
          <a:lstStyle/>
          <a:p>
            <a:pPr marL="0" indent="0" algn="ctr">
              <a:buNone/>
            </a:pPr>
            <a:r>
              <a:rPr lang="es-CO" sz="4400" dirty="0">
                <a:latin typeface="Berlin Sans FB" panose="020E0602020502020306" pitchFamily="34" charset="0"/>
              </a:rPr>
              <a:t>OBJETIVOS</a:t>
            </a:r>
            <a:r>
              <a:rPr lang="es-CO" dirty="0">
                <a:latin typeface="Berlin Sans FB" panose="020E0602020502020306" pitchFamily="34" charset="0"/>
              </a:rPr>
              <a:t> </a:t>
            </a:r>
            <a:r>
              <a:rPr lang="es-CO" sz="4400" dirty="0">
                <a:latin typeface="Berlin Sans FB" panose="020E0602020502020306" pitchFamily="34" charset="0"/>
              </a:rPr>
              <a:t>ESPECIFICOS</a:t>
            </a:r>
          </a:p>
        </p:txBody>
      </p:sp>
    </p:spTree>
    <p:extLst>
      <p:ext uri="{BB962C8B-B14F-4D97-AF65-F5344CB8AC3E}">
        <p14:creationId xmlns:p14="http://schemas.microsoft.com/office/powerpoint/2010/main" val="27122094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D47326A8-ADB5-5FDA-9B56-A1D2CB6FD433}"/>
              </a:ext>
            </a:extLst>
          </p:cNvPr>
          <p:cNvPicPr>
            <a:picLocks noChangeAspect="1"/>
          </p:cNvPicPr>
          <p:nvPr/>
        </p:nvPicPr>
        <p:blipFill>
          <a:blip r:embed="rId2">
            <a:alphaModFix amt="50000"/>
          </a:blip>
          <a:stretch>
            <a:fillRect/>
          </a:stretch>
        </p:blipFill>
        <p:spPr>
          <a:xfrm>
            <a:off x="838200" y="323284"/>
            <a:ext cx="10149348" cy="5810865"/>
          </a:xfrm>
          <a:prstGeom prst="rect">
            <a:avLst/>
          </a:prstGeom>
        </p:spPr>
      </p:pic>
      <p:sp>
        <p:nvSpPr>
          <p:cNvPr id="2" name="Título 1">
            <a:extLst>
              <a:ext uri="{FF2B5EF4-FFF2-40B4-BE49-F238E27FC236}">
                <a16:creationId xmlns:a16="http://schemas.microsoft.com/office/drawing/2014/main" id="{3359D6E9-18D0-34E7-54FD-BDF80EDF43AA}"/>
              </a:ext>
            </a:extLst>
          </p:cNvPr>
          <p:cNvSpPr>
            <a:spLocks noGrp="1"/>
          </p:cNvSpPr>
          <p:nvPr>
            <p:ph type="title"/>
          </p:nvPr>
        </p:nvSpPr>
        <p:spPr>
          <a:xfrm>
            <a:off x="838200" y="294787"/>
            <a:ext cx="10515600" cy="1325563"/>
          </a:xfrm>
        </p:spPr>
        <p:txBody>
          <a:bodyPr/>
          <a:lstStyle/>
          <a:p>
            <a:pPr algn="ctr"/>
            <a:r>
              <a:rPr lang="es-CO" dirty="0">
                <a:latin typeface="Berlin Sans FB" panose="020E0602020502020306" pitchFamily="34" charset="0"/>
              </a:rPr>
              <a:t>Formulación del problema</a:t>
            </a:r>
          </a:p>
        </p:txBody>
      </p:sp>
      <p:sp>
        <p:nvSpPr>
          <p:cNvPr id="3" name="Marcador de contenido 2">
            <a:extLst>
              <a:ext uri="{FF2B5EF4-FFF2-40B4-BE49-F238E27FC236}">
                <a16:creationId xmlns:a16="http://schemas.microsoft.com/office/drawing/2014/main" id="{A2107632-1ADD-F781-A31D-A94456548B90}"/>
              </a:ext>
            </a:extLst>
          </p:cNvPr>
          <p:cNvSpPr>
            <a:spLocks noGrp="1"/>
          </p:cNvSpPr>
          <p:nvPr>
            <p:ph idx="1"/>
          </p:nvPr>
        </p:nvSpPr>
        <p:spPr>
          <a:xfrm>
            <a:off x="838200" y="1913207"/>
            <a:ext cx="4085492" cy="4193418"/>
          </a:xfrm>
        </p:spPr>
        <p:txBody>
          <a:bodyPr>
            <a:normAutofit fontScale="92500" lnSpcReduction="10000"/>
          </a:bodyPr>
          <a:lstStyle/>
          <a:p>
            <a:pPr marL="0" indent="0" algn="ctr">
              <a:spcBef>
                <a:spcPts val="840"/>
              </a:spcBef>
              <a:buNone/>
            </a:pPr>
            <a:r>
              <a:rPr lang="es-CO" sz="1800" b="1" dirty="0">
                <a:effectLst/>
                <a:latin typeface="Berlin Sans FB" panose="020E0602020502020306" pitchFamily="34" charset="0"/>
                <a:ea typeface="Times New Roman" panose="02020603050405020304" pitchFamily="18" charset="0"/>
              </a:rPr>
              <a:t>Formulación del Problema</a:t>
            </a:r>
            <a:endParaRPr lang="es-CO" sz="1800" dirty="0">
              <a:effectLst/>
              <a:latin typeface="Berlin Sans FB" panose="020E0602020502020306" pitchFamily="34" charset="0"/>
              <a:ea typeface="Times New Roman" panose="02020603050405020304" pitchFamily="18" charset="0"/>
            </a:endParaRPr>
          </a:p>
          <a:p>
            <a:pPr marL="0" indent="0" algn="ctr">
              <a:spcBef>
                <a:spcPts val="840"/>
              </a:spcBef>
              <a:spcAft>
                <a:spcPts val="0"/>
              </a:spcAft>
              <a:buNone/>
            </a:pPr>
            <a:endParaRPr lang="es-CO" sz="1800" dirty="0">
              <a:effectLst/>
              <a:latin typeface="Berlin Sans FB" panose="020E0602020502020306" pitchFamily="34" charset="0"/>
              <a:ea typeface="Times New Roman" panose="02020603050405020304" pitchFamily="18" charset="0"/>
            </a:endParaRPr>
          </a:p>
          <a:p>
            <a:pPr marL="0" indent="0">
              <a:buNone/>
            </a:pPr>
            <a:r>
              <a:rPr lang="es-CO" sz="1800" dirty="0">
                <a:effectLst/>
                <a:latin typeface="Berlin Sans FB" panose="020E0602020502020306" pitchFamily="34" charset="0"/>
                <a:ea typeface="Times New Roman" panose="02020603050405020304" pitchFamily="18" charset="0"/>
              </a:rPr>
              <a:t>    Actualmente, las estadísticas demuestran que desafortunadamente a nivel país, gran parte del campesinado colombiano no tiene acceso a un buen sistema productivo, se encuentran  sometidos bajo condiciones precarias de alimentación, difícil acceso a transporte (en los territorios más remotos), insumos agrícolas en desabastecimiento producto de los conflictos bélicos y todo esto conlleva a que esta cadena productiva del país presenta disyuntivas que derivan de una simple decisión que no ayuda a mitigar el problema, acrecentándolo aún más definiendo lo anterior como una decisión de gobierno.</a:t>
            </a:r>
            <a:endParaRPr lang="es-CO" dirty="0">
              <a:latin typeface="Berlin Sans FB" panose="020E0602020502020306" pitchFamily="34" charset="0"/>
            </a:endParaRPr>
          </a:p>
        </p:txBody>
      </p:sp>
      <p:sp>
        <p:nvSpPr>
          <p:cNvPr id="5" name="Marcador de contenido 2">
            <a:extLst>
              <a:ext uri="{FF2B5EF4-FFF2-40B4-BE49-F238E27FC236}">
                <a16:creationId xmlns:a16="http://schemas.microsoft.com/office/drawing/2014/main" id="{A8D13DDA-123C-5D04-677E-7B3C0FE7DF06}"/>
              </a:ext>
            </a:extLst>
          </p:cNvPr>
          <p:cNvSpPr txBox="1">
            <a:spLocks/>
          </p:cNvSpPr>
          <p:nvPr/>
        </p:nvSpPr>
        <p:spPr>
          <a:xfrm>
            <a:off x="6350391" y="1913207"/>
            <a:ext cx="4085492" cy="4193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40"/>
              </a:spcBef>
              <a:buNone/>
            </a:pPr>
            <a:r>
              <a:rPr lang="es-CO" dirty="0">
                <a:effectLst/>
                <a:latin typeface="Berlin Sans FB" panose="020E0602020502020306" pitchFamily="34" charset="0"/>
                <a:ea typeface="Times New Roman" panose="02020603050405020304" pitchFamily="18" charset="0"/>
              </a:rPr>
              <a:t>¿Qué impedimentos tiene el campesinado o agricultor al momento del transporte y la recolección del producto final teniendo presente la topografía de la región y el valor adicional arancelario del transporte?</a:t>
            </a:r>
          </a:p>
          <a:p>
            <a:pPr marL="0" indent="0" algn="ctr">
              <a:spcBef>
                <a:spcPts val="840"/>
              </a:spcBef>
              <a:buNone/>
            </a:pPr>
            <a:endParaRPr lang="es-CO" dirty="0">
              <a:latin typeface="Berlin Sans FB" panose="020E0602020502020306" pitchFamily="34" charset="0"/>
            </a:endParaRPr>
          </a:p>
        </p:txBody>
      </p:sp>
    </p:spTree>
    <p:extLst>
      <p:ext uri="{BB962C8B-B14F-4D97-AF65-F5344CB8AC3E}">
        <p14:creationId xmlns:p14="http://schemas.microsoft.com/office/powerpoint/2010/main" val="1101764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2951486-0E5E-76D4-350F-6EE87A372595}"/>
              </a:ext>
            </a:extLst>
          </p:cNvPr>
          <p:cNvPicPr>
            <a:picLocks noChangeAspect="1"/>
          </p:cNvPicPr>
          <p:nvPr/>
        </p:nvPicPr>
        <p:blipFill>
          <a:blip r:embed="rId2">
            <a:alphaModFix amt="50000"/>
          </a:blip>
          <a:stretch>
            <a:fillRect/>
          </a:stretch>
        </p:blipFill>
        <p:spPr>
          <a:xfrm>
            <a:off x="663677" y="457200"/>
            <a:ext cx="10869562" cy="5810865"/>
          </a:xfrm>
          <a:prstGeom prst="rect">
            <a:avLst/>
          </a:prstGeom>
        </p:spPr>
      </p:pic>
      <p:sp>
        <p:nvSpPr>
          <p:cNvPr id="2" name="Título 1">
            <a:extLst>
              <a:ext uri="{FF2B5EF4-FFF2-40B4-BE49-F238E27FC236}">
                <a16:creationId xmlns:a16="http://schemas.microsoft.com/office/drawing/2014/main" id="{A64156F9-9DA6-0B7B-4C70-1F4E635719F8}"/>
              </a:ext>
            </a:extLst>
          </p:cNvPr>
          <p:cNvSpPr>
            <a:spLocks noGrp="1"/>
          </p:cNvSpPr>
          <p:nvPr>
            <p:ph type="title"/>
          </p:nvPr>
        </p:nvSpPr>
        <p:spPr/>
        <p:txBody>
          <a:bodyPr/>
          <a:lstStyle/>
          <a:p>
            <a:r>
              <a:rPr lang="es-CO" dirty="0">
                <a:latin typeface="Berlin Sans FB" panose="020E0602020502020306" pitchFamily="34" charset="0"/>
              </a:rPr>
              <a:t>ALCANCE</a:t>
            </a:r>
          </a:p>
        </p:txBody>
      </p:sp>
      <p:sp>
        <p:nvSpPr>
          <p:cNvPr id="3" name="Marcador de contenido 2">
            <a:extLst>
              <a:ext uri="{FF2B5EF4-FFF2-40B4-BE49-F238E27FC236}">
                <a16:creationId xmlns:a16="http://schemas.microsoft.com/office/drawing/2014/main" id="{DDE554AB-049F-E747-AECF-66219D3C642E}"/>
              </a:ext>
            </a:extLst>
          </p:cNvPr>
          <p:cNvSpPr>
            <a:spLocks noGrp="1"/>
          </p:cNvSpPr>
          <p:nvPr>
            <p:ph idx="1"/>
          </p:nvPr>
        </p:nvSpPr>
        <p:spPr>
          <a:xfrm>
            <a:off x="838200" y="1825625"/>
            <a:ext cx="4676335" cy="4351338"/>
          </a:xfrm>
        </p:spPr>
        <p:txBody>
          <a:bodyPr>
            <a:normAutofit lnSpcReduction="10000"/>
          </a:bodyPr>
          <a:lstStyle/>
          <a:p>
            <a:r>
              <a:rPr lang="es-CO" sz="2400" dirty="0">
                <a:effectLst/>
                <a:latin typeface="Berlin Sans FB" panose="020E0602020502020306" pitchFamily="34" charset="0"/>
                <a:ea typeface="Times New Roman" panose="02020603050405020304" pitchFamily="18" charset="0"/>
              </a:rPr>
              <a:t>Dentro del mismo proyecto es imperante conocer la opinión de la población en cuanto a un sistema agrícola se refiere. Por ende, en la zona objetiva donde se aplicará el proceso, se definirán variables de preferencia de consumo por medio de una encuesta aplicada a la zona para determinar un grupo objetivo de potenciales beneficiados que se verán respaldados por la idea de negocio</a:t>
            </a:r>
            <a:endParaRPr lang="es-CO" sz="2400" dirty="0">
              <a:latin typeface="Berlin Sans FB" panose="020E0602020502020306" pitchFamily="34" charset="0"/>
            </a:endParaRPr>
          </a:p>
        </p:txBody>
      </p:sp>
      <p:pic>
        <p:nvPicPr>
          <p:cNvPr id="5" name="Imagen 4">
            <a:extLst>
              <a:ext uri="{FF2B5EF4-FFF2-40B4-BE49-F238E27FC236}">
                <a16:creationId xmlns:a16="http://schemas.microsoft.com/office/drawing/2014/main" id="{050F583D-717D-DA88-5F5F-013E92B08A03}"/>
              </a:ext>
            </a:extLst>
          </p:cNvPr>
          <p:cNvPicPr>
            <a:picLocks noChangeAspect="1"/>
          </p:cNvPicPr>
          <p:nvPr/>
        </p:nvPicPr>
        <p:blipFill>
          <a:blip r:embed="rId3"/>
          <a:stretch>
            <a:fillRect/>
          </a:stretch>
        </p:blipFill>
        <p:spPr>
          <a:xfrm>
            <a:off x="6902245" y="1519084"/>
            <a:ext cx="4321278" cy="3982064"/>
          </a:xfrm>
          <a:prstGeom prst="rect">
            <a:avLst/>
          </a:prstGeom>
        </p:spPr>
      </p:pic>
    </p:spTree>
    <p:extLst>
      <p:ext uri="{BB962C8B-B14F-4D97-AF65-F5344CB8AC3E}">
        <p14:creationId xmlns:p14="http://schemas.microsoft.com/office/powerpoint/2010/main" val="4062342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FB200D-AE9E-C8CB-03F0-E1580E675064}"/>
              </a:ext>
            </a:extLst>
          </p:cNvPr>
          <p:cNvPicPr>
            <a:picLocks noChangeAspect="1"/>
          </p:cNvPicPr>
          <p:nvPr/>
        </p:nvPicPr>
        <p:blipFill>
          <a:blip r:embed="rId2">
            <a:alphaModFix amt="50000"/>
          </a:blip>
          <a:stretch>
            <a:fillRect/>
          </a:stretch>
        </p:blipFill>
        <p:spPr>
          <a:xfrm>
            <a:off x="707923" y="457200"/>
            <a:ext cx="10645877" cy="5810865"/>
          </a:xfrm>
          <a:prstGeom prst="rect">
            <a:avLst/>
          </a:prstGeom>
        </p:spPr>
      </p:pic>
      <p:sp>
        <p:nvSpPr>
          <p:cNvPr id="2" name="Título 1">
            <a:extLst>
              <a:ext uri="{FF2B5EF4-FFF2-40B4-BE49-F238E27FC236}">
                <a16:creationId xmlns:a16="http://schemas.microsoft.com/office/drawing/2014/main" id="{82A12C5D-F6B6-C5B2-77CF-17CA50D38E22}"/>
              </a:ext>
            </a:extLst>
          </p:cNvPr>
          <p:cNvSpPr>
            <a:spLocks noGrp="1"/>
          </p:cNvSpPr>
          <p:nvPr>
            <p:ph type="title"/>
          </p:nvPr>
        </p:nvSpPr>
        <p:spPr/>
        <p:txBody>
          <a:bodyPr/>
          <a:lstStyle/>
          <a:p>
            <a:pPr algn="ctr"/>
            <a:r>
              <a:rPr lang="es-CO" sz="4400" dirty="0" err="1">
                <a:effectLst/>
                <a:latin typeface="Berlin Sans FB" panose="020E0602020502020306" pitchFamily="34" charset="0"/>
                <a:ea typeface="Times New Roman" panose="02020603050405020304" pitchFamily="18" charset="0"/>
              </a:rPr>
              <a:t>Justificacion</a:t>
            </a:r>
            <a:br>
              <a:rPr lang="es-CO" sz="4400" dirty="0">
                <a:effectLst/>
                <a:latin typeface="Berlin Sans FB" panose="020E0602020502020306" pitchFamily="34" charset="0"/>
                <a:ea typeface="Times New Roman" panose="02020603050405020304" pitchFamily="18" charset="0"/>
              </a:rPr>
            </a:br>
            <a:endParaRPr lang="es-CO" dirty="0">
              <a:latin typeface="Berlin Sans FB" panose="020E0602020502020306" pitchFamily="34" charset="0"/>
            </a:endParaRPr>
          </a:p>
        </p:txBody>
      </p:sp>
      <p:sp>
        <p:nvSpPr>
          <p:cNvPr id="3" name="Marcador de contenido 2">
            <a:extLst>
              <a:ext uri="{FF2B5EF4-FFF2-40B4-BE49-F238E27FC236}">
                <a16:creationId xmlns:a16="http://schemas.microsoft.com/office/drawing/2014/main" id="{617E09CA-C569-FF37-5EE1-16DB8F9F2661}"/>
              </a:ext>
            </a:extLst>
          </p:cNvPr>
          <p:cNvSpPr>
            <a:spLocks noGrp="1"/>
          </p:cNvSpPr>
          <p:nvPr>
            <p:ph idx="1"/>
          </p:nvPr>
        </p:nvSpPr>
        <p:spPr>
          <a:xfrm>
            <a:off x="838200" y="2141537"/>
            <a:ext cx="10515600" cy="4351338"/>
          </a:xfrm>
        </p:spPr>
        <p:txBody>
          <a:bodyPr/>
          <a:lstStyle/>
          <a:p>
            <a:pPr marL="0" indent="0" algn="ctr">
              <a:buNone/>
            </a:pPr>
            <a:r>
              <a:rPr lang="es-CO" sz="1800" b="1" dirty="0">
                <a:effectLst/>
                <a:latin typeface="Berlin Sans FB" panose="020E0602020502020306" pitchFamily="34" charset="0"/>
                <a:ea typeface="Times New Roman" panose="02020603050405020304" pitchFamily="18" charset="0"/>
              </a:rPr>
              <a:t> </a:t>
            </a:r>
            <a:endParaRPr lang="es-CO" sz="1800" dirty="0">
              <a:effectLst/>
              <a:latin typeface="Berlin Sans FB" panose="020E0602020502020306" pitchFamily="34" charset="0"/>
              <a:ea typeface="Times New Roman" panose="02020603050405020304" pitchFamily="18" charset="0"/>
            </a:endParaRPr>
          </a:p>
          <a:p>
            <a:pPr marL="0" indent="0">
              <a:buNone/>
            </a:pPr>
            <a:r>
              <a:rPr lang="es-CO" sz="1800" dirty="0">
                <a:effectLst/>
                <a:latin typeface="Berlin Sans FB" panose="020E0602020502020306" pitchFamily="34" charset="0"/>
                <a:ea typeface="Times New Roman" panose="02020603050405020304" pitchFamily="18" charset="0"/>
              </a:rPr>
              <a:t>La investigación fue generada a partir de una clase de factores de riesgo</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económicos, sociales y del cuidado de la salud que desde siempre han</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imposibilitado que el trabajo de la agricultura sea un trabajo bien remunerado,</a:t>
            </a:r>
            <a:r>
              <a:rPr lang="es-CO" sz="1800" spc="-53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nada</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sacrificante</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y</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elocuente</a:t>
            </a:r>
            <a:r>
              <a:rPr lang="es-CO" sz="1800" spc="-1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con</a:t>
            </a:r>
            <a:r>
              <a:rPr lang="es-CO" sz="1800" spc="-1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la</a:t>
            </a:r>
            <a:r>
              <a:rPr lang="es-CO" sz="1800" spc="-2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relación</a:t>
            </a:r>
            <a:r>
              <a:rPr lang="es-CO" sz="1800" spc="-1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de</a:t>
            </a:r>
            <a:r>
              <a:rPr lang="es-CO" sz="1800" spc="-2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labores</a:t>
            </a:r>
            <a:r>
              <a:rPr lang="es-CO" sz="1800" spc="-1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que</a:t>
            </a:r>
            <a:r>
              <a:rPr lang="es-CO" sz="1800" spc="-3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se</a:t>
            </a:r>
            <a:r>
              <a:rPr lang="es-CO" sz="1800" spc="-1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realizan</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versus</a:t>
            </a:r>
            <a:r>
              <a:rPr lang="es-CO" sz="1800" spc="-53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 el beneficio económico. </a:t>
            </a:r>
          </a:p>
          <a:p>
            <a:pPr marL="0" indent="0">
              <a:buNone/>
            </a:pPr>
            <a:r>
              <a:rPr lang="es-CO" sz="1800" dirty="0">
                <a:effectLst/>
                <a:latin typeface="Berlin Sans FB" panose="020E0602020502020306" pitchFamily="34" charset="0"/>
                <a:ea typeface="Times New Roman" panose="02020603050405020304" pitchFamily="18" charset="0"/>
              </a:rPr>
              <a:t> Las razones que se evidenciaron para la investigación,</a:t>
            </a:r>
            <a:r>
              <a:rPr lang="es-CO" sz="1800" spc="-53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fueron el hecho de dignificar el trabajo agrícola del país, considerándolo así</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conveniente ya que el trabajo agrícola que es mal remunerado, tiene sus</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raíces en que el campesino necesita solvencia económica y no directamente</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desde un cultivo ilícito como suele suceder. </a:t>
            </a:r>
          </a:p>
          <a:p>
            <a:pPr marL="0" indent="0">
              <a:buNone/>
            </a:pPr>
            <a:r>
              <a:rPr lang="es-CO" sz="1800" dirty="0">
                <a:effectLst/>
                <a:latin typeface="Berlin Sans FB" panose="020E0602020502020306" pitchFamily="34" charset="0"/>
                <a:ea typeface="Times New Roman" panose="02020603050405020304" pitchFamily="18" charset="0"/>
              </a:rPr>
              <a:t>La investigación en sí, fue</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centrada</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en hechos</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reales críticos</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que determinan</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lo</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imperante</a:t>
            </a:r>
            <a:r>
              <a:rPr lang="es-CO" sz="1800" spc="1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y</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necesario</a:t>
            </a:r>
            <a:r>
              <a:rPr lang="es-CO" sz="1800" spc="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de</a:t>
            </a:r>
            <a:r>
              <a:rPr lang="es-CO" sz="1800" spc="-3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que</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la</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sociedad</a:t>
            </a:r>
            <a:r>
              <a:rPr lang="es-CO" sz="1800" spc="-3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crezca</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económicamente de</a:t>
            </a:r>
            <a:r>
              <a:rPr lang="es-CO" sz="1800" spc="-2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la</a:t>
            </a:r>
            <a:r>
              <a:rPr lang="es-CO" sz="1800" spc="-30"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mano</a:t>
            </a:r>
            <a:r>
              <a:rPr lang="es-CO" sz="1800" spc="-1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del</a:t>
            </a:r>
            <a:r>
              <a:rPr lang="es-CO" sz="1800" spc="-3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gobierno</a:t>
            </a:r>
            <a:r>
              <a:rPr lang="es-CO" sz="1800" spc="-25" dirty="0">
                <a:effectLst/>
                <a:latin typeface="Berlin Sans FB" panose="020E0602020502020306" pitchFamily="34" charset="0"/>
                <a:ea typeface="Times New Roman" panose="02020603050405020304" pitchFamily="18" charset="0"/>
              </a:rPr>
              <a:t> </a:t>
            </a:r>
            <a:r>
              <a:rPr lang="es-CO" sz="1800" dirty="0">
                <a:effectLst/>
                <a:latin typeface="Berlin Sans FB" panose="020E0602020502020306" pitchFamily="34" charset="0"/>
                <a:ea typeface="Times New Roman" panose="02020603050405020304" pitchFamily="18" charset="0"/>
              </a:rPr>
              <a:t>nacional.</a:t>
            </a:r>
          </a:p>
          <a:p>
            <a:pPr marL="0" indent="0">
              <a:buNone/>
            </a:pPr>
            <a:r>
              <a:rPr lang="es-CO" sz="1800" dirty="0">
                <a:effectLst/>
                <a:latin typeface="Berlin Sans FB" panose="020E0602020502020306" pitchFamily="34" charset="0"/>
                <a:ea typeface="Times New Roman" panose="02020603050405020304" pitchFamily="18" charset="0"/>
              </a:rPr>
              <a:t> El principal motivo por el cual se generó esta investigación es dignificar la labor rural, haciendo valer por sí misma y con esfuerzo propio y subyacente a esta, motivar a la población que resurge de una doctrina campesina, que la vida del campo es bonita y muy productiva si se sabe aprovechar.</a:t>
            </a:r>
          </a:p>
          <a:p>
            <a:endParaRPr lang="es-CO" dirty="0">
              <a:latin typeface="Berlin Sans FB" panose="020E0602020502020306" pitchFamily="34" charset="0"/>
            </a:endParaRPr>
          </a:p>
        </p:txBody>
      </p:sp>
    </p:spTree>
    <p:extLst>
      <p:ext uri="{BB962C8B-B14F-4D97-AF65-F5344CB8AC3E}">
        <p14:creationId xmlns:p14="http://schemas.microsoft.com/office/powerpoint/2010/main" val="197640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5D4BD84-9E95-BD6E-4589-E8D8C55E6E66}"/>
              </a:ext>
            </a:extLst>
          </p:cNvPr>
          <p:cNvPicPr>
            <a:picLocks noChangeAspect="1"/>
          </p:cNvPicPr>
          <p:nvPr/>
        </p:nvPicPr>
        <p:blipFill>
          <a:blip r:embed="rId2">
            <a:alphaModFix amt="50000"/>
          </a:blip>
          <a:stretch>
            <a:fillRect/>
          </a:stretch>
        </p:blipFill>
        <p:spPr>
          <a:xfrm>
            <a:off x="634181" y="457200"/>
            <a:ext cx="10899058" cy="5810865"/>
          </a:xfrm>
          <a:prstGeom prst="rect">
            <a:avLst/>
          </a:prstGeom>
        </p:spPr>
      </p:pic>
      <p:sp>
        <p:nvSpPr>
          <p:cNvPr id="2" name="Título 1">
            <a:extLst>
              <a:ext uri="{FF2B5EF4-FFF2-40B4-BE49-F238E27FC236}">
                <a16:creationId xmlns:a16="http://schemas.microsoft.com/office/drawing/2014/main" id="{E0253141-DFF3-4A20-58E1-5CF197B47103}"/>
              </a:ext>
            </a:extLst>
          </p:cNvPr>
          <p:cNvSpPr>
            <a:spLocks noGrp="1"/>
          </p:cNvSpPr>
          <p:nvPr>
            <p:ph type="title"/>
          </p:nvPr>
        </p:nvSpPr>
        <p:spPr/>
        <p:txBody>
          <a:bodyPr/>
          <a:lstStyle/>
          <a:p>
            <a:r>
              <a:rPr lang="es-CO" dirty="0">
                <a:latin typeface="Berlin Sans FB" panose="020E0602020502020306" pitchFamily="34" charset="0"/>
              </a:rPr>
              <a:t>Lugar</a:t>
            </a:r>
            <a:r>
              <a:rPr lang="es-CO" dirty="0"/>
              <a:t> </a:t>
            </a:r>
            <a:r>
              <a:rPr lang="es-CO" dirty="0">
                <a:latin typeface="Berlin Sans FB" panose="020E0602020502020306" pitchFamily="34" charset="0"/>
              </a:rPr>
              <a:t>escogido</a:t>
            </a:r>
          </a:p>
        </p:txBody>
      </p:sp>
      <p:sp>
        <p:nvSpPr>
          <p:cNvPr id="3" name="Marcador de contenido 2">
            <a:extLst>
              <a:ext uri="{FF2B5EF4-FFF2-40B4-BE49-F238E27FC236}">
                <a16:creationId xmlns:a16="http://schemas.microsoft.com/office/drawing/2014/main" id="{2113809B-E1BC-BFBE-F911-07179EF8D0CC}"/>
              </a:ext>
            </a:extLst>
          </p:cNvPr>
          <p:cNvSpPr>
            <a:spLocks noGrp="1"/>
          </p:cNvSpPr>
          <p:nvPr>
            <p:ph idx="1"/>
          </p:nvPr>
        </p:nvSpPr>
        <p:spPr>
          <a:xfrm>
            <a:off x="5655212" y="1690688"/>
            <a:ext cx="5698588" cy="4703715"/>
          </a:xfrm>
        </p:spPr>
        <p:txBody>
          <a:bodyPr>
            <a:normAutofit/>
          </a:bodyPr>
          <a:lstStyle/>
          <a:p>
            <a:pPr marL="0" indent="0">
              <a:buNone/>
            </a:pPr>
            <a:r>
              <a:rPr lang="es-CO" sz="1800" dirty="0">
                <a:effectLst/>
                <a:latin typeface="Berlin Sans FB" panose="020E0602020502020306" pitchFamily="34" charset="0"/>
                <a:ea typeface="Times New Roman" panose="02020603050405020304" pitchFamily="18" charset="0"/>
              </a:rPr>
              <a:t>Dentro de la perspectiva global del trabajo, se evidenciaron varios temas a tocar por obligatoriedad. El hecho de definir un sitio para poder desarrollar la labor, definir un apoyo en cuanto a financiación, pero lo que prima dentro del proyecto, dictamina como norma que debe establecer que el campesino surja.</a:t>
            </a:r>
          </a:p>
          <a:p>
            <a:pPr marL="0" indent="0">
              <a:buNone/>
            </a:pPr>
            <a:r>
              <a:rPr lang="es-CO" sz="1800" dirty="0">
                <a:effectLst/>
                <a:latin typeface="Berlin Sans FB" panose="020E0602020502020306" pitchFamily="34" charset="0"/>
                <a:ea typeface="Times New Roman" panose="02020603050405020304" pitchFamily="18" charset="0"/>
              </a:rPr>
              <a:t>Tablón de Gómez (Nariño), un municipio apartado del sur occidente colombiano fue el epicentro de nuestra búsqueda por su potencial cafetero y su potencial como apoyo preponderante para el departamento nariñense.  Aporta el 15% del PIB departamental y recientemente fue abierta una convocatoria en abril de este año donde se evidencio la necesidad de crecimiento del campesino por medio de un proyecto llamado “MEJORAMIENTO DE LOS PROCESOS PRODUCTIVOS Y DE POST COSECHA DEL CAFÉ”; Esto en el municipio de Buesaco (conurbado de tablón de Gómez).</a:t>
            </a:r>
          </a:p>
          <a:p>
            <a:endParaRPr lang="es-CO" dirty="0">
              <a:latin typeface="Berlin Sans FB" panose="020E0602020502020306" pitchFamily="34" charset="0"/>
            </a:endParaRPr>
          </a:p>
        </p:txBody>
      </p:sp>
      <p:pic>
        <p:nvPicPr>
          <p:cNvPr id="5" name="Imagen 4">
            <a:extLst>
              <a:ext uri="{FF2B5EF4-FFF2-40B4-BE49-F238E27FC236}">
                <a16:creationId xmlns:a16="http://schemas.microsoft.com/office/drawing/2014/main" id="{96DBF4FE-CB63-FA5E-202C-588B9EA691AE}"/>
              </a:ext>
            </a:extLst>
          </p:cNvPr>
          <p:cNvPicPr>
            <a:picLocks noChangeAspect="1"/>
          </p:cNvPicPr>
          <p:nvPr/>
        </p:nvPicPr>
        <p:blipFill>
          <a:blip r:embed="rId3"/>
          <a:stretch>
            <a:fillRect/>
          </a:stretch>
        </p:blipFill>
        <p:spPr>
          <a:xfrm>
            <a:off x="992945" y="1870972"/>
            <a:ext cx="3353972" cy="3699834"/>
          </a:xfrm>
          <a:prstGeom prst="rect">
            <a:avLst/>
          </a:prstGeom>
        </p:spPr>
      </p:pic>
    </p:spTree>
    <p:extLst>
      <p:ext uri="{BB962C8B-B14F-4D97-AF65-F5344CB8AC3E}">
        <p14:creationId xmlns:p14="http://schemas.microsoft.com/office/powerpoint/2010/main" val="4219028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EDE02E-4C30-7FD2-7696-540893E5D343}"/>
              </a:ext>
            </a:extLst>
          </p:cNvPr>
          <p:cNvSpPr>
            <a:spLocks noGrp="1"/>
          </p:cNvSpPr>
          <p:nvPr>
            <p:ph type="title"/>
          </p:nvPr>
        </p:nvSpPr>
        <p:spPr>
          <a:xfrm>
            <a:off x="1043631" y="809898"/>
            <a:ext cx="10173010" cy="1554480"/>
          </a:xfrm>
        </p:spPr>
        <p:txBody>
          <a:bodyPr anchor="ctr">
            <a:normAutofit/>
          </a:bodyPr>
          <a:lstStyle/>
          <a:p>
            <a:r>
              <a:rPr lang="es-CO" sz="4800" dirty="0">
                <a:latin typeface="Berlin Sans FB" panose="020E0602020502020306" pitchFamily="34" charset="0"/>
              </a:rPr>
              <a:t>MATRIZ DE RIESGO</a:t>
            </a: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Marcador de contenido 6">
            <a:extLst>
              <a:ext uri="{FF2B5EF4-FFF2-40B4-BE49-F238E27FC236}">
                <a16:creationId xmlns:a16="http://schemas.microsoft.com/office/drawing/2014/main" id="{BFCC9928-DEE8-2154-8FEB-BD1C04795A3E}"/>
              </a:ext>
            </a:extLst>
          </p:cNvPr>
          <p:cNvGraphicFramePr>
            <a:graphicFrameLocks noGrp="1"/>
          </p:cNvGraphicFramePr>
          <p:nvPr>
            <p:ph idx="1"/>
            <p:extLst>
              <p:ext uri="{D42A27DB-BD31-4B8C-83A1-F6EECF244321}">
                <p14:modId xmlns:p14="http://schemas.microsoft.com/office/powerpoint/2010/main" val="3366986330"/>
              </p:ext>
            </p:extLst>
          </p:nvPr>
        </p:nvGraphicFramePr>
        <p:xfrm>
          <a:off x="904602" y="3224724"/>
          <a:ext cx="10378442" cy="2795493"/>
        </p:xfrm>
        <a:graphic>
          <a:graphicData uri="http://schemas.openxmlformats.org/drawingml/2006/table">
            <a:tbl>
              <a:tblPr/>
              <a:tblGrid>
                <a:gridCol w="575503">
                  <a:extLst>
                    <a:ext uri="{9D8B030D-6E8A-4147-A177-3AD203B41FA5}">
                      <a16:colId xmlns:a16="http://schemas.microsoft.com/office/drawing/2014/main" val="488272320"/>
                    </a:ext>
                  </a:extLst>
                </a:gridCol>
                <a:gridCol w="3504064">
                  <a:extLst>
                    <a:ext uri="{9D8B030D-6E8A-4147-A177-3AD203B41FA5}">
                      <a16:colId xmlns:a16="http://schemas.microsoft.com/office/drawing/2014/main" val="2977176378"/>
                    </a:ext>
                  </a:extLst>
                </a:gridCol>
                <a:gridCol w="929449">
                  <a:extLst>
                    <a:ext uri="{9D8B030D-6E8A-4147-A177-3AD203B41FA5}">
                      <a16:colId xmlns:a16="http://schemas.microsoft.com/office/drawing/2014/main" val="3376675642"/>
                    </a:ext>
                  </a:extLst>
                </a:gridCol>
                <a:gridCol w="4033280">
                  <a:extLst>
                    <a:ext uri="{9D8B030D-6E8A-4147-A177-3AD203B41FA5}">
                      <a16:colId xmlns:a16="http://schemas.microsoft.com/office/drawing/2014/main" val="1904896640"/>
                    </a:ext>
                  </a:extLst>
                </a:gridCol>
                <a:gridCol w="1336146">
                  <a:extLst>
                    <a:ext uri="{9D8B030D-6E8A-4147-A177-3AD203B41FA5}">
                      <a16:colId xmlns:a16="http://schemas.microsoft.com/office/drawing/2014/main" val="2397943163"/>
                    </a:ext>
                  </a:extLst>
                </a:gridCol>
              </a:tblGrid>
              <a:tr h="245448">
                <a:tc>
                  <a:txBody>
                    <a:bodyPr/>
                    <a:lstStyle/>
                    <a:p>
                      <a:pPr algn="ctr" fontAlgn="ctr">
                        <a:spcBef>
                          <a:spcPts val="0"/>
                        </a:spcBef>
                        <a:spcAft>
                          <a:spcPts val="0"/>
                        </a:spcAft>
                      </a:pPr>
                      <a:r>
                        <a:rPr lang="es-CO" sz="1300" b="1" i="0" u="none" strike="noStrike">
                          <a:solidFill>
                            <a:srgbClr val="000000"/>
                          </a:solidFill>
                          <a:effectLst/>
                          <a:latin typeface="Times New Roman" panose="02020603050405020304" pitchFamily="18" charset="0"/>
                          <a:ea typeface="Calibri" panose="020F0502020204030204" pitchFamily="34" charset="0"/>
                        </a:rPr>
                        <a:t>ITEM</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1" i="0" u="none" strike="noStrike">
                          <a:solidFill>
                            <a:srgbClr val="000000"/>
                          </a:solidFill>
                          <a:effectLst/>
                          <a:latin typeface="Times New Roman" panose="02020603050405020304" pitchFamily="18" charset="0"/>
                          <a:ea typeface="Calibri" panose="020F0502020204030204" pitchFamily="34" charset="0"/>
                        </a:rPr>
                        <a:t>RIESGO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1" i="0" u="none" strike="noStrike">
                          <a:solidFill>
                            <a:srgbClr val="000000"/>
                          </a:solidFill>
                          <a:effectLst/>
                          <a:latin typeface="Times New Roman" panose="02020603050405020304" pitchFamily="18" charset="0"/>
                          <a:ea typeface="Calibri" panose="020F0502020204030204" pitchFamily="34" charset="0"/>
                        </a:rPr>
                        <a:t>IMPACTO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1" i="0" u="none" strike="noStrike">
                          <a:solidFill>
                            <a:srgbClr val="000000"/>
                          </a:solidFill>
                          <a:effectLst/>
                          <a:latin typeface="Times New Roman" panose="02020603050405020304" pitchFamily="18" charset="0"/>
                          <a:ea typeface="Calibri" panose="020F0502020204030204" pitchFamily="34" charset="0"/>
                        </a:rPr>
                        <a:t>PLAN DE ACCIÓN</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1" i="0" u="none" strike="noStrike">
                          <a:solidFill>
                            <a:srgbClr val="000000"/>
                          </a:solidFill>
                          <a:effectLst/>
                          <a:latin typeface="Times New Roman" panose="02020603050405020304" pitchFamily="18" charset="0"/>
                          <a:ea typeface="Calibri" panose="020F0502020204030204" pitchFamily="34" charset="0"/>
                        </a:rPr>
                        <a:t>RESPONSABLE</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890599"/>
                  </a:ext>
                </a:extLst>
              </a:tr>
              <a:tr h="637511">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1</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Que el mercado ofrezca una solución más económica y masifique la producción de un vehículo con las mismas características</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Alto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Investigar a fondo los desarrollos que existen el mercado con el fin de modificar y desarrollar a tiempo una solución</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freddy suarez</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441674"/>
                  </a:ext>
                </a:extLst>
              </a:tr>
              <a:tr h="441480">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2</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No contar con las personas idóneas para desarrollar el proyecto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dirty="0">
                          <a:solidFill>
                            <a:srgbClr val="000000"/>
                          </a:solidFill>
                          <a:effectLst/>
                          <a:latin typeface="Times New Roman" panose="02020603050405020304" pitchFamily="18" charset="0"/>
                          <a:ea typeface="Calibri" panose="020F0502020204030204" pitchFamily="34" charset="0"/>
                        </a:rPr>
                        <a:t>Alto</a:t>
                      </a:r>
                      <a:endParaRPr lang="es-CO" sz="1900" b="0" i="0" u="none" strike="noStrike" dirty="0">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Verificar, retroalimentar y dividir las investigaciones para que cada integrante pueda contribuir en el desarrollo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victor calvera</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5750873"/>
                  </a:ext>
                </a:extLst>
              </a:tr>
              <a:tr h="441480">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3</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No contar con el recurso económico para la fabricación del vehículo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Alto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Que cada integrante de un aporte financiero para y tratar de disminuir costos al máximo para culminar la fabricación</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cristian chitiva</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198811"/>
                  </a:ext>
                </a:extLst>
              </a:tr>
              <a:tr h="1029574">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4</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No conseguir las Piezas y elementos para la fabricación</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Medio</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a:solidFill>
                            <a:srgbClr val="000000"/>
                          </a:solidFill>
                          <a:effectLst/>
                          <a:latin typeface="Times New Roman" panose="02020603050405020304" pitchFamily="18" charset="0"/>
                          <a:ea typeface="Calibri" panose="020F0502020204030204" pitchFamily="34" charset="0"/>
                        </a:rPr>
                        <a:t>Realizar un prototipo a escala para verificar que tipo de materiales, tanto de chasis como electrónicos se necesitan para ir verificando si el mercado tiene dichas piezas, de lo contrario realizar una investigación de los costos de la fabricación y que lugares las realizan</a:t>
                      </a:r>
                      <a:endParaRPr lang="es-CO" sz="1900" b="0" i="0" u="none" strike="noStrike">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s-CO" sz="1300" b="0" i="0" u="none" strike="noStrike" dirty="0">
                          <a:solidFill>
                            <a:srgbClr val="000000"/>
                          </a:solidFill>
                          <a:effectLst/>
                          <a:latin typeface="Times New Roman" panose="02020603050405020304" pitchFamily="18" charset="0"/>
                          <a:ea typeface="Calibri" panose="020F0502020204030204" pitchFamily="34" charset="0"/>
                        </a:rPr>
                        <a:t>freddy </a:t>
                      </a:r>
                      <a:r>
                        <a:rPr lang="es-CO" sz="1300" b="0" i="0" u="none" strike="noStrike" dirty="0" err="1">
                          <a:solidFill>
                            <a:srgbClr val="000000"/>
                          </a:solidFill>
                          <a:effectLst/>
                          <a:latin typeface="Times New Roman" panose="02020603050405020304" pitchFamily="18" charset="0"/>
                          <a:ea typeface="Calibri" panose="020F0502020204030204" pitchFamily="34" charset="0"/>
                        </a:rPr>
                        <a:t>suarez</a:t>
                      </a:r>
                      <a:endParaRPr lang="es-CO" sz="1900" b="0" i="0" u="none" strike="noStrike" dirty="0">
                        <a:effectLst/>
                        <a:latin typeface="Arial" panose="020B0604020202020204" pitchFamily="34" charset="0"/>
                      </a:endParaRPr>
                    </a:p>
                  </a:txBody>
                  <a:tcPr marL="10210" marR="10210" marT="10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643945"/>
                  </a:ext>
                </a:extLst>
              </a:tr>
            </a:tbl>
          </a:graphicData>
        </a:graphic>
      </p:graphicFrame>
    </p:spTree>
    <p:extLst>
      <p:ext uri="{BB962C8B-B14F-4D97-AF65-F5344CB8AC3E}">
        <p14:creationId xmlns:p14="http://schemas.microsoft.com/office/powerpoint/2010/main" val="2504577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1191</Words>
  <Application>Microsoft Office PowerPoint</Application>
  <PresentationFormat>Panorámica</PresentationFormat>
  <Paragraphs>87</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Berlin Sans FB</vt:lpstr>
      <vt:lpstr>Calibri</vt:lpstr>
      <vt:lpstr>Calibri Light</vt:lpstr>
      <vt:lpstr>Times New Roman</vt:lpstr>
      <vt:lpstr>Tema de Office</vt:lpstr>
      <vt:lpstr>PROYECTO INTEGRADOR</vt:lpstr>
      <vt:lpstr>INTRODUCCION </vt:lpstr>
      <vt:lpstr>      Diseñar un vehículo       semiautónomo no tripulado para automatizar el proceso de transporte, este vehículo no tripulado mejorará las labores de mano de obra y a su vez   dispondrá de sensores donde se recolectará información como: temperatura, humedad, tiempos de recolección etc.&gt; </vt:lpstr>
      <vt:lpstr> -- Identificar el terreno y la topografía para así determinar el tipo de extracción           agrícola.  -- Determinar las necesidades e impacto a la población por medio de una       encuesta.  -- Validar por medio de las entidades gubernamentales un posible apoyo de                              cofinanciación y respaldo económico -- Realizar un análisis de mercado de nuestro producto y las posibles                           competencias para definir, oportunidades, debilidades, fortalezas y     amenazas del producto. </vt:lpstr>
      <vt:lpstr>Formulación del problema</vt:lpstr>
      <vt:lpstr>ALCANCE</vt:lpstr>
      <vt:lpstr>Justificacion </vt:lpstr>
      <vt:lpstr>Lugar escogido</vt:lpstr>
      <vt:lpstr>MATRIZ DE RIESGO</vt:lpstr>
      <vt:lpstr>MATRIZ DE RIESGO</vt:lpstr>
      <vt:lpstr>Gestión del recurso económico</vt:lpstr>
      <vt:lpstr>EDT</vt:lpstr>
      <vt:lpstr>MODELO ENTIDAD RELACION</vt:lpstr>
      <vt:lpstr>DISEÑO METODOLOGICO</vt:lpstr>
      <vt:lpstr>Presentación de PowerPoint</vt:lpstr>
      <vt:lpstr>RESULTADOS ENCUESTA</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INTEGRADOR</dc:title>
  <dc:creator>CRISTIAN MAURICIO CHITIVA ZAPATA</dc:creator>
  <cp:lastModifiedBy>CRISTIAN MAURICIO CHITIVA ZAPATA</cp:lastModifiedBy>
  <cp:revision>1</cp:revision>
  <dcterms:created xsi:type="dcterms:W3CDTF">2022-11-10T22:12:24Z</dcterms:created>
  <dcterms:modified xsi:type="dcterms:W3CDTF">2022-11-10T23:57:30Z</dcterms:modified>
</cp:coreProperties>
</file>