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8" r:id="rId5"/>
    <p:sldId id="269" r:id="rId6"/>
    <p:sldId id="261" r:id="rId7"/>
    <p:sldId id="270" r:id="rId8"/>
    <p:sldId id="262" r:id="rId9"/>
    <p:sldId id="271" r:id="rId10"/>
    <p:sldId id="267" r:id="rId11"/>
    <p:sldId id="266" r:id="rId12"/>
    <p:sldId id="260" r:id="rId13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F0"/>
    <a:srgbClr val="FFCCFF"/>
    <a:srgbClr val="ECD0E7"/>
    <a:srgbClr val="E7D3BC"/>
    <a:srgbClr val="94440E"/>
    <a:srgbClr val="4472C4"/>
    <a:srgbClr val="F8ECF6"/>
    <a:srgbClr val="BCC1EE"/>
    <a:srgbClr val="F1DB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250" autoAdjust="0"/>
  </p:normalViewPr>
  <p:slideViewPr>
    <p:cSldViewPr snapToGrid="0">
      <p:cViewPr>
        <p:scale>
          <a:sx n="66" d="100"/>
          <a:sy n="66" d="100"/>
        </p:scale>
        <p:origin x="9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F5469-F871-428B-80D4-DFFE44D1B273}" type="datetimeFigureOut">
              <a:rPr lang="es-GT" smtClean="0"/>
              <a:t>6/05/2020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73D6D-B109-4C05-BE10-046ADCACAC6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56220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Nuestro problema plantea que la interestatal 94 entre Minneapolis y san </a:t>
            </a:r>
            <a:r>
              <a:rPr lang="es-GT" dirty="0" err="1"/>
              <a:t>paul</a:t>
            </a:r>
            <a:r>
              <a:rPr lang="es-GT" dirty="0"/>
              <a:t>, el trafico crece </a:t>
            </a:r>
            <a:r>
              <a:rPr lang="es-GT" dirty="0" err="1"/>
              <a:t>condensadamente</a:t>
            </a:r>
            <a:r>
              <a:rPr lang="es-GT" dirty="0"/>
              <a:t> día con día y se nos han proporcionado estos datos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73D6D-B109-4C05-BE10-046ADCACAC65}" type="slidenum">
              <a:rPr lang="es-GT" smtClean="0"/>
              <a:t>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37570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Festividades, temperatura[K] promedio en kelvin, lluvia [mm/h]. Nieve[mm/h], porcentaje de nubes, clima, fecha y hora, volumen de trafico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73D6D-B109-4C05-BE10-046ADCACAC65}" type="slidenum">
              <a:rPr lang="es-GT" smtClean="0"/>
              <a:t>4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3422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Festividades, temperatura[K] promedio en kelvin, lluvia [mm/h]. Nieve[mm/h], porcentaje de nubes, clima, fecha y hora, volumen de trafico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73D6D-B109-4C05-BE10-046ADCACAC65}" type="slidenum">
              <a:rPr lang="es-GT" smtClean="0"/>
              <a:t>5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83201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GT" dirty="0">
                <a:latin typeface="Century Gothic" panose="020B0502020202020204" pitchFamily="34" charset="0"/>
              </a:rPr>
              <a:t>Decidimos separar los datos de una forma para los modelos de </a:t>
            </a:r>
            <a:r>
              <a:rPr lang="es-GT" dirty="0" err="1">
                <a:latin typeface="Century Gothic" panose="020B0502020202020204" pitchFamily="34" charset="0"/>
              </a:rPr>
              <a:t>Random</a:t>
            </a:r>
            <a:r>
              <a:rPr lang="es-GT" dirty="0">
                <a:latin typeface="Century Gothic" panose="020B0502020202020204" pitchFamily="34" charset="0"/>
              </a:rPr>
              <a:t>, </a:t>
            </a:r>
            <a:r>
              <a:rPr lang="es-GT" dirty="0" err="1">
                <a:latin typeface="Century Gothic" panose="020B0502020202020204" pitchFamily="34" charset="0"/>
              </a:rPr>
              <a:t>Fores</a:t>
            </a:r>
            <a:r>
              <a:rPr lang="es-GT" dirty="0">
                <a:latin typeface="Century Gothic" panose="020B0502020202020204" pitchFamily="34" charset="0"/>
              </a:rPr>
              <a:t>, Extra </a:t>
            </a:r>
            <a:r>
              <a:rPr lang="es-GT" dirty="0" err="1">
                <a:latin typeface="Century Gothic" panose="020B0502020202020204" pitchFamily="34" charset="0"/>
              </a:rPr>
              <a:t>trees</a:t>
            </a:r>
            <a:r>
              <a:rPr lang="es-GT" dirty="0">
                <a:latin typeface="Century Gothic" panose="020B0502020202020204" pitchFamily="34" charset="0"/>
              </a:rPr>
              <a:t> y </a:t>
            </a:r>
            <a:r>
              <a:rPr lang="es-GT" dirty="0" err="1">
                <a:latin typeface="Century Gothic" panose="020B0502020202020204" pitchFamily="34" charset="0"/>
              </a:rPr>
              <a:t>Adabost</a:t>
            </a:r>
            <a:r>
              <a:rPr lang="es-GT" dirty="0">
                <a:latin typeface="Century Gothic" panose="020B0502020202020204" pitchFamily="34" charset="0"/>
              </a:rPr>
              <a:t>, de modo que después de realizar nuestro respectivo análisis nos quedamos únicamente con los campos: </a:t>
            </a:r>
            <a:r>
              <a:rPr lang="es-GT" dirty="0" err="1">
                <a:latin typeface="Century Gothic" panose="020B0502020202020204" pitchFamily="34" charset="0"/>
              </a:rPr>
              <a:t>holiday</a:t>
            </a:r>
            <a:r>
              <a:rPr lang="es-GT" dirty="0">
                <a:latin typeface="Century Gothic" panose="020B0502020202020204" pitchFamily="34" charset="0"/>
              </a:rPr>
              <a:t>, </a:t>
            </a:r>
            <a:r>
              <a:rPr lang="es-GT" dirty="0" err="1">
                <a:latin typeface="Century Gothic" panose="020B0502020202020204" pitchFamily="34" charset="0"/>
              </a:rPr>
              <a:t>temp</a:t>
            </a:r>
            <a:r>
              <a:rPr lang="es-GT" dirty="0">
                <a:latin typeface="Century Gothic" panose="020B0502020202020204" pitchFamily="34" charset="0"/>
              </a:rPr>
              <a:t>, </a:t>
            </a:r>
            <a:r>
              <a:rPr lang="es-GT" dirty="0" err="1">
                <a:latin typeface="Century Gothic" panose="020B0502020202020204" pitchFamily="34" charset="0"/>
              </a:rPr>
              <a:t>clouds_all</a:t>
            </a:r>
            <a:r>
              <a:rPr lang="es-GT" dirty="0">
                <a:latin typeface="Century Gothic" panose="020B0502020202020204" pitchFamily="34" charset="0"/>
              </a:rPr>
              <a:t>, </a:t>
            </a:r>
            <a:r>
              <a:rPr lang="es-GT" dirty="0" err="1">
                <a:latin typeface="Century Gothic" panose="020B0502020202020204" pitchFamily="34" charset="0"/>
              </a:rPr>
              <a:t>hour</a:t>
            </a:r>
            <a:r>
              <a:rPr lang="es-GT" dirty="0">
                <a:latin typeface="Century Gothic" panose="020B0502020202020204" pitchFamily="34" charset="0"/>
              </a:rPr>
              <a:t> y </a:t>
            </a:r>
            <a:r>
              <a:rPr lang="es-GT" dirty="0" err="1">
                <a:latin typeface="Century Gothic" panose="020B0502020202020204" pitchFamily="34" charset="0"/>
              </a:rPr>
              <a:t>traffic_volume</a:t>
            </a:r>
            <a:r>
              <a:rPr lang="es-GT" dirty="0">
                <a:latin typeface="Century Gothic" panose="020B0502020202020204" pitchFamily="34" charset="0"/>
              </a:rPr>
              <a:t>\r</a:t>
            </a:r>
          </a:p>
          <a:p>
            <a:pPr algn="just"/>
            <a:r>
              <a:rPr lang="es-GT" dirty="0">
                <a:latin typeface="Century Gothic" panose="020B0502020202020204" pitchFamily="34" charset="0"/>
              </a:rPr>
              <a:t>.</a:t>
            </a:r>
          </a:p>
          <a:p>
            <a:pPr algn="just"/>
            <a:r>
              <a:rPr lang="es-GT" dirty="0">
                <a:latin typeface="Century Gothic" panose="020B0502020202020204" pitchFamily="34" charset="0"/>
              </a:rPr>
              <a:t>Para los MLP se distribuyeron de la misma manera pero progresivamente</a:t>
            </a:r>
          </a:p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73D6D-B109-4C05-BE10-046ADCACAC65}" type="slidenum">
              <a:rPr lang="es-GT" smtClean="0"/>
              <a:t>8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29318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ts val="3636"/>
              </a:lnSpc>
            </a:pP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Un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modelo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MLP se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adapta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mucho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mejor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al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problema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ya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que con base a las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predicciones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es el que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más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cerca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esta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predecir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con mayor precision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cuanto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volumen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trafico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exisitra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para el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año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siguiente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, entre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más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variables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significativas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se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agreguen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el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modelo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ira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mejorando</a:t>
            </a:r>
            <a:r>
              <a:rPr lang="en-US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</a:p>
          <a:p>
            <a:pPr algn="just">
              <a:lnSpc>
                <a:spcPts val="3636"/>
              </a:lnSpc>
            </a:pPr>
            <a:endParaRPr lang="en-US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just">
              <a:lnSpc>
                <a:spcPts val="3636"/>
              </a:lnSpc>
            </a:pPr>
            <a:r>
              <a:rPr lang="es-GT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Se demostró que es posible determinar el volumen de tráfico de la Interestatal 94 mediante el uso de las variables temperatura, volumen de tráfico, lluvia, nieve y día festivo, que nos indica la matriz de correlación</a:t>
            </a:r>
            <a:endParaRPr lang="en-US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73D6D-B109-4C05-BE10-046ADCACAC65}" type="slidenum">
              <a:rPr lang="es-GT" smtClean="0"/>
              <a:t>10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9049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GT" dirty="0">
                <a:latin typeface="Century Gothic" panose="020B0502020202020204" pitchFamily="34" charset="0"/>
              </a:rPr>
              <a:t>Investigar sobre nuevos modelos que puedan adaptarse y comparar los resultados obtenidos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GT" dirty="0">
                <a:latin typeface="Century Gothic" panose="020B0502020202020204" pitchFamily="34" charset="0"/>
              </a:rPr>
              <a:t>tratar de reducir el </a:t>
            </a:r>
            <a:r>
              <a:rPr lang="es-GT" dirty="0" err="1">
                <a:latin typeface="Century Gothic" panose="020B0502020202020204" pitchFamily="34" charset="0"/>
              </a:rPr>
              <a:t>loss</a:t>
            </a:r>
            <a:r>
              <a:rPr lang="es-GT" dirty="0">
                <a:latin typeface="Century Gothic" panose="020B0502020202020204" pitchFamily="34" charset="0"/>
              </a:rPr>
              <a:t> obtenido y ver mejoras a los modelos existentes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GT" dirty="0">
                <a:latin typeface="Century Gothic" panose="020B0502020202020204" pitchFamily="34" charset="0"/>
              </a:rPr>
              <a:t>Investigar si podemos arreglar la data de otra manera para que los resultados sean más efectivos</a:t>
            </a:r>
          </a:p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73D6D-B109-4C05-BE10-046ADCACAC65}" type="slidenum">
              <a:rPr lang="es-GT" smtClean="0"/>
              <a:t>11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9158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B1C-DA87-483E-96B0-B91ABBC44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D2702-B9D3-468B-A625-C110B45D7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EEC2A-5FBA-40A3-81FA-315AB150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41903-14F2-44E5-B97E-E9FA46B4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0DD6C-572C-4FDB-9BA7-E66D3ED8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8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CBFD-6DBD-4067-8495-62E90A88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F497C-74FC-4544-AEE1-2A4EB9BDE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01626-484D-49EB-9FC7-E286D2DD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6004F-C84E-4BCF-A4DC-DB7E397F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18E44-77DE-493C-8C72-DCD92212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1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C4BBC-0C47-45ED-A6CC-83755C580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5F1A2-D27A-4C15-AE2C-0E1715961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10608-0F8C-4EA4-9839-4A8F31A9B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232FE-1D7F-4188-96B1-8067B2D5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F25B9-CCD5-462B-8123-181D8850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8C44-0E92-480A-AB15-9F717910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2DDFF-226E-489E-90CD-4B270169A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BDC4F-3229-4E25-A7A1-0207734A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F3003-E92F-45C1-A6B5-0A906195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ABBDA-8325-4BCA-850B-36E7CA8E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6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F1F5-EC95-48C4-865F-9E9B0645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D38AC-AAB5-4EAB-843B-5E60561DF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24BFF-F33C-4E9D-B21B-30B5EC72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28F4A-7552-492F-ACD9-F0704AFB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08975-0B55-4440-99F1-F3F4AAB3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6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0BAC-91C4-4610-8D47-453CBDDE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D6E4D-7DBE-4608-AC35-A725039E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A3607-C11C-4435-82F0-F4052E75F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02E13-4BB9-471B-B24D-D197463A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56167-D2AD-4B8C-8876-3BA42514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B5F46-86FE-4BF0-A6D8-D49E3512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4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11BD-F5D3-423C-A95A-74240007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C0019-82FD-4ED9-9BE2-9971942D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502CC-21A4-4D18-A99B-FE21768DF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7EF67-78FA-44EC-9418-0A1EB638B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88A6B-909A-4B11-A080-E7A34860F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CFF1BA-B691-49AF-BE8F-C381968B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6B44F-12FB-445C-9D94-08420B50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34910-0DF4-4C23-A722-3282BDAE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4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F1B3-E64A-4E63-A4C6-73941300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49ACA-9D3A-43A5-AB19-350A7E1A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67205-A089-4BAB-8318-08E95524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3ADFB-D415-4C71-80B4-1B503ABE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2D07D-6912-489E-875A-3780FB3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1FB41-9306-44D7-A602-EC6CD121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26926-5B0D-40D6-8326-53417AD8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9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50C5-86EA-4BA3-B512-DCC08E9B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55C1-87F5-4314-A2DA-C0AF7B474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E2D65-398F-409E-BB06-51D80CBF1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87146-A13E-491A-B66A-6C3022610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5EE7F-7DA8-4600-B080-2B52B04A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92487-E462-40CA-B58E-44738D3C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4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22B1-93D1-4102-A71B-F1FAFFE4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69057-033D-4537-8679-1FC2BF2BE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9298D-D954-4B86-9867-6918DE81D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03F23-B77A-41B3-8DDE-09BC131D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81D9F-C5A1-4C7E-8C46-4788F948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EAEA1-896D-4B1D-A379-CB8F085A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4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3A192-75D0-496C-B4B4-9560245B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5E11E-4BF7-4130-9887-EDFBD403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4F2A9-1536-46CA-93F0-430748BAF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6B05-0196-4878-851B-70FC00CE2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A88C2-7696-442F-ACBB-0E0F43D05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6B0E2-C76B-493D-9F9B-42770DE66C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1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E48AAF-78EE-4256-B04C-66221C4272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7F834D-942C-42E5-8A0F-4A25EF24A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463" y="3493168"/>
            <a:ext cx="3171074" cy="1218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9DF9C7-1187-40E7-8A3F-7C156CDE8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36" y="1753683"/>
            <a:ext cx="5208728" cy="137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3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ECB9C27-B8CC-47B9-85B8-D8BC85A85864}"/>
              </a:ext>
            </a:extLst>
          </p:cNvPr>
          <p:cNvSpPr/>
          <p:nvPr/>
        </p:nvSpPr>
        <p:spPr>
          <a:xfrm>
            <a:off x="0" y="969832"/>
            <a:ext cx="12191999" cy="5935191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438601-5EE5-4445-8E2C-A38D2EA33BC9}"/>
              </a:ext>
            </a:extLst>
          </p:cNvPr>
          <p:cNvSpPr txBox="1"/>
          <p:nvPr/>
        </p:nvSpPr>
        <p:spPr>
          <a:xfrm>
            <a:off x="352927" y="1448047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dirty="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A637C57-07FD-4148-B788-FE1AD4E55D51}"/>
              </a:ext>
            </a:extLst>
          </p:cNvPr>
          <p:cNvSpPr/>
          <p:nvPr/>
        </p:nvSpPr>
        <p:spPr>
          <a:xfrm>
            <a:off x="697236" y="2053883"/>
            <a:ext cx="10745947" cy="4538565"/>
          </a:xfrm>
          <a:prstGeom prst="rect">
            <a:avLst/>
          </a:prstGeom>
          <a:solidFill>
            <a:srgbClr val="E7D3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B97C8DE-82F5-4BA7-B582-936605F9FF28}"/>
              </a:ext>
            </a:extLst>
          </p:cNvPr>
          <p:cNvSpPr/>
          <p:nvPr/>
        </p:nvSpPr>
        <p:spPr>
          <a:xfrm>
            <a:off x="1044607" y="2248180"/>
            <a:ext cx="10030264" cy="4149969"/>
          </a:xfrm>
          <a:prstGeom prst="rect">
            <a:avLst/>
          </a:prstGeom>
          <a:noFill/>
          <a:ln w="142875">
            <a:solidFill>
              <a:srgbClr val="FFF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21FDE31-A6AC-418C-8977-E107153E32ED}"/>
              </a:ext>
            </a:extLst>
          </p:cNvPr>
          <p:cNvSpPr txBox="1"/>
          <p:nvPr/>
        </p:nvSpPr>
        <p:spPr>
          <a:xfrm>
            <a:off x="1277257" y="2554514"/>
            <a:ext cx="9608457" cy="3282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636"/>
              </a:lnSpc>
            </a:pPr>
            <a:r>
              <a:rPr lang="en-US" sz="2600" dirty="0">
                <a:solidFill>
                  <a:srgbClr val="000000"/>
                </a:solidFill>
                <a:latin typeface="Century Gothic" panose="020B0502020202020204" pitchFamily="34" charset="0"/>
              </a:rPr>
              <a:t>Un </a:t>
            </a:r>
            <a:r>
              <a:rPr lang="en-US" sz="26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modelo</a:t>
            </a:r>
            <a:r>
              <a:rPr lang="en-US" sz="2600" dirty="0">
                <a:solidFill>
                  <a:srgbClr val="000000"/>
                </a:solidFill>
                <a:latin typeface="Century Gothic" panose="020B0502020202020204" pitchFamily="34" charset="0"/>
              </a:rPr>
              <a:t> MLP se </a:t>
            </a:r>
            <a:r>
              <a:rPr lang="en-US" sz="26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adapta</a:t>
            </a:r>
            <a:r>
              <a:rPr lang="en-US" sz="26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mucho</a:t>
            </a:r>
            <a:r>
              <a:rPr lang="en-US" sz="26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mejor</a:t>
            </a:r>
            <a:r>
              <a:rPr lang="en-US" sz="2600" dirty="0">
                <a:solidFill>
                  <a:srgbClr val="000000"/>
                </a:solidFill>
                <a:latin typeface="Century Gothic" panose="020B0502020202020204" pitchFamily="34" charset="0"/>
              </a:rPr>
              <a:t> al </a:t>
            </a:r>
            <a:r>
              <a:rPr lang="en-US" sz="26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problema</a:t>
            </a:r>
            <a:r>
              <a:rPr lang="en-US" sz="26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ya</a:t>
            </a:r>
            <a:r>
              <a:rPr lang="en-US" sz="2600" dirty="0">
                <a:solidFill>
                  <a:srgbClr val="000000"/>
                </a:solidFill>
                <a:latin typeface="Century Gothic" panose="020B0502020202020204" pitchFamily="34" charset="0"/>
              </a:rPr>
              <a:t> que con base a las </a:t>
            </a:r>
            <a:r>
              <a:rPr lang="en-US" sz="26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predicciones</a:t>
            </a:r>
            <a:r>
              <a:rPr lang="en-US" sz="2600" dirty="0">
                <a:solidFill>
                  <a:srgbClr val="000000"/>
                </a:solidFill>
                <a:latin typeface="Century Gothic" panose="020B0502020202020204" pitchFamily="34" charset="0"/>
              </a:rPr>
              <a:t> es el que </a:t>
            </a:r>
            <a:r>
              <a:rPr lang="en-US" sz="26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más</a:t>
            </a:r>
            <a:r>
              <a:rPr lang="en-US" sz="26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cerca</a:t>
            </a:r>
            <a:r>
              <a:rPr lang="en-US" sz="26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esta</a:t>
            </a:r>
            <a:r>
              <a:rPr lang="en-US" sz="2600" dirty="0">
                <a:solidFill>
                  <a:srgbClr val="000000"/>
                </a:solidFill>
                <a:latin typeface="Century Gothic" panose="020B0502020202020204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predecir</a:t>
            </a:r>
            <a:r>
              <a:rPr lang="en-US" sz="2600" dirty="0">
                <a:solidFill>
                  <a:srgbClr val="000000"/>
                </a:solidFill>
                <a:latin typeface="Century Gothic" panose="020B0502020202020204" pitchFamily="34" charset="0"/>
              </a:rPr>
              <a:t> con mayor precision</a:t>
            </a:r>
          </a:p>
          <a:p>
            <a:pPr algn="just">
              <a:lnSpc>
                <a:spcPts val="3636"/>
              </a:lnSpc>
            </a:pPr>
            <a:endParaRPr lang="en-US" sz="2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just">
              <a:lnSpc>
                <a:spcPts val="3636"/>
              </a:lnSpc>
            </a:pPr>
            <a:r>
              <a:rPr lang="es-GT" sz="2600" dirty="0">
                <a:solidFill>
                  <a:srgbClr val="000000"/>
                </a:solidFill>
                <a:latin typeface="Century Gothic" panose="020B0502020202020204" pitchFamily="34" charset="0"/>
              </a:rPr>
              <a:t>Se demostró que es posible determinar el volumen de tráfico con el uso de las variables temperatura, volumen de tráfico, lluvia, nieve y día festivo.</a:t>
            </a:r>
            <a:endParaRPr lang="es-GT" sz="2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78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ECB9C27-B8CC-47B9-85B8-D8BC85A85864}"/>
              </a:ext>
            </a:extLst>
          </p:cNvPr>
          <p:cNvSpPr/>
          <p:nvPr/>
        </p:nvSpPr>
        <p:spPr>
          <a:xfrm>
            <a:off x="0" y="969832"/>
            <a:ext cx="12191999" cy="5935191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438601-5EE5-4445-8E2C-A38D2EA33BC9}"/>
              </a:ext>
            </a:extLst>
          </p:cNvPr>
          <p:cNvSpPr txBox="1"/>
          <p:nvPr/>
        </p:nvSpPr>
        <p:spPr>
          <a:xfrm>
            <a:off x="352926" y="1448047"/>
            <a:ext cx="3121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dirty="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INVESTIGACIÓN FUTURA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99F3017-7AA6-465B-8156-EF83B7D42EBC}"/>
              </a:ext>
            </a:extLst>
          </p:cNvPr>
          <p:cNvSpPr/>
          <p:nvPr/>
        </p:nvSpPr>
        <p:spPr>
          <a:xfrm>
            <a:off x="1012874" y="2123370"/>
            <a:ext cx="10424160" cy="4491083"/>
          </a:xfrm>
          <a:prstGeom prst="rect">
            <a:avLst/>
          </a:prstGeom>
          <a:solidFill>
            <a:srgbClr val="E7D3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E8A723D-8D03-4840-A4A1-552AC6154ED9}"/>
              </a:ext>
            </a:extLst>
          </p:cNvPr>
          <p:cNvSpPr/>
          <p:nvPr/>
        </p:nvSpPr>
        <p:spPr>
          <a:xfrm>
            <a:off x="1266708" y="2326371"/>
            <a:ext cx="9912417" cy="4001857"/>
          </a:xfrm>
          <a:prstGeom prst="rect">
            <a:avLst/>
          </a:prstGeom>
          <a:noFill/>
          <a:ln w="142875">
            <a:solidFill>
              <a:srgbClr val="FFF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927EF66-7B30-4BEF-BA0D-5B8918B761CA}"/>
              </a:ext>
            </a:extLst>
          </p:cNvPr>
          <p:cNvSpPr txBox="1"/>
          <p:nvPr/>
        </p:nvSpPr>
        <p:spPr>
          <a:xfrm>
            <a:off x="1504927" y="2526470"/>
            <a:ext cx="8708218" cy="4053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9009" lvl="1" indent="-214505" algn="just">
              <a:lnSpc>
                <a:spcPct val="150000"/>
              </a:lnSpc>
              <a:buFont typeface="Arial"/>
              <a:buChar char="•"/>
            </a:pPr>
            <a:r>
              <a:rPr lang="es-GT" sz="2598" dirty="0">
                <a:solidFill>
                  <a:srgbClr val="000000"/>
                </a:solidFill>
                <a:latin typeface="Century Gothic" panose="020B0502020202020204" pitchFamily="34" charset="0"/>
              </a:rPr>
              <a:t>Probar</a:t>
            </a:r>
            <a:r>
              <a:rPr lang="en-US" sz="2598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2598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nuevos</a:t>
            </a:r>
            <a:r>
              <a:rPr lang="en-US" sz="2598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s-GT" sz="2598" dirty="0">
                <a:solidFill>
                  <a:srgbClr val="000000"/>
                </a:solidFill>
                <a:latin typeface="Century Gothic" panose="020B0502020202020204" pitchFamily="34" charset="0"/>
              </a:rPr>
              <a:t>modelos</a:t>
            </a:r>
            <a:r>
              <a:rPr lang="en-US" sz="2598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2598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como</a:t>
            </a:r>
            <a:r>
              <a:rPr lang="en-US" sz="2598" dirty="0">
                <a:solidFill>
                  <a:srgbClr val="000000"/>
                </a:solidFill>
                <a:latin typeface="Century Gothic" panose="020B0502020202020204" pitchFamily="34" charset="0"/>
              </a:rPr>
              <a:t>  LSTM</a:t>
            </a:r>
          </a:p>
          <a:p>
            <a:pPr marL="429009" lvl="1" indent="-214505" algn="just">
              <a:lnSpc>
                <a:spcPct val="150000"/>
              </a:lnSpc>
              <a:buFont typeface="Arial"/>
              <a:buChar char="•"/>
            </a:pPr>
            <a:r>
              <a:rPr lang="en-US" sz="2598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Tratar</a:t>
            </a:r>
            <a:r>
              <a:rPr lang="en-US" sz="2598" dirty="0">
                <a:solidFill>
                  <a:srgbClr val="000000"/>
                </a:solidFill>
                <a:latin typeface="Century Gothic" panose="020B0502020202020204" pitchFamily="34" charset="0"/>
              </a:rPr>
              <a:t> de </a:t>
            </a:r>
            <a:r>
              <a:rPr lang="en-US" sz="2598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buscar</a:t>
            </a:r>
            <a:r>
              <a:rPr lang="en-US" sz="2598" dirty="0">
                <a:solidFill>
                  <a:srgbClr val="000000"/>
                </a:solidFill>
                <a:latin typeface="Century Gothic" panose="020B0502020202020204" pitchFamily="34" charset="0"/>
              </a:rPr>
              <a:t> un learning rate que se </a:t>
            </a:r>
            <a:r>
              <a:rPr lang="en-US" sz="2598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adapte</a:t>
            </a:r>
            <a:r>
              <a:rPr lang="en-US" sz="2598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2598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mejor</a:t>
            </a:r>
            <a:endParaRPr lang="en-US" sz="2598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429009" lvl="1" indent="-214505" algn="just">
              <a:lnSpc>
                <a:spcPct val="150000"/>
              </a:lnSpc>
              <a:buFont typeface="Arial"/>
              <a:buChar char="•"/>
            </a:pPr>
            <a:r>
              <a:rPr lang="en-US" sz="2598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Aleatorizar</a:t>
            </a:r>
            <a:r>
              <a:rPr lang="en-US" sz="2598" dirty="0">
                <a:solidFill>
                  <a:srgbClr val="000000"/>
                </a:solidFill>
                <a:latin typeface="Century Gothic" panose="020B0502020202020204" pitchFamily="34" charset="0"/>
              </a:rPr>
              <a:t> el dataset o </a:t>
            </a:r>
            <a:r>
              <a:rPr lang="en-US" sz="2598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buscar</a:t>
            </a:r>
            <a:r>
              <a:rPr lang="en-US" sz="2598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2598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maneras</a:t>
            </a:r>
            <a:r>
              <a:rPr lang="en-US" sz="2598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2598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alternativas</a:t>
            </a:r>
            <a:r>
              <a:rPr lang="en-US" sz="2598" dirty="0">
                <a:solidFill>
                  <a:srgbClr val="000000"/>
                </a:solidFill>
                <a:latin typeface="Century Gothic" panose="020B0502020202020204" pitchFamily="34" charset="0"/>
              </a:rPr>
              <a:t> de mover la data </a:t>
            </a:r>
            <a:r>
              <a:rPr lang="en-US" sz="2598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paraobtener</a:t>
            </a:r>
            <a:r>
              <a:rPr lang="en-US" sz="2598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2598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mejores</a:t>
            </a:r>
            <a:r>
              <a:rPr lang="en-US" sz="2598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en-US" sz="2598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resultados</a:t>
            </a:r>
            <a:endParaRPr lang="en-US" sz="2598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endParaRPr lang="es-GT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14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AA87407B-8C55-4C96-9FB2-D22D28922C03}"/>
              </a:ext>
            </a:extLst>
          </p:cNvPr>
          <p:cNvSpPr/>
          <p:nvPr/>
        </p:nvSpPr>
        <p:spPr>
          <a:xfrm>
            <a:off x="0" y="956604"/>
            <a:ext cx="12191999" cy="5948419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174833-DD46-40B7-B96E-EE5BED78F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184" y="868674"/>
            <a:ext cx="8625629" cy="591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3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E48AAF-78EE-4256-B04C-66221C4272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028"/>
            <a:ext cx="12192000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7F834D-942C-42E5-8A0F-4A25EF24A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52" y="5723021"/>
            <a:ext cx="2179095" cy="837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9DF9C7-1187-40E7-8A3F-7C156CDE8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3" y="323932"/>
            <a:ext cx="3069585" cy="8100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4E7CC9-C18E-40D7-B36A-5CD4ED1EEB1D}"/>
              </a:ext>
            </a:extLst>
          </p:cNvPr>
          <p:cNvSpPr txBox="1"/>
          <p:nvPr/>
        </p:nvSpPr>
        <p:spPr>
          <a:xfrm>
            <a:off x="908857" y="2258650"/>
            <a:ext cx="1042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32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Análisis del volumen de trafico mediante distintos modelos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A0DB3-8CB8-409A-A075-7C4F5CDEC8AE}"/>
              </a:ext>
            </a:extLst>
          </p:cNvPr>
          <p:cNvSpPr txBox="1"/>
          <p:nvPr/>
        </p:nvSpPr>
        <p:spPr>
          <a:xfrm>
            <a:off x="908857" y="3550136"/>
            <a:ext cx="771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Jost" pitchFamily="2" charset="0"/>
                <a:ea typeface="Jost" pitchFamily="2" charset="0"/>
              </a:rPr>
              <a:t>Maria Rubio, Fredy Marroquin, Cristina Villagran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D01B4-5031-4D61-A924-6A0904322ED3}"/>
              </a:ext>
            </a:extLst>
          </p:cNvPr>
          <p:cNvSpPr txBox="1"/>
          <p:nvPr/>
        </p:nvSpPr>
        <p:spPr>
          <a:xfrm>
            <a:off x="908856" y="4013118"/>
            <a:ext cx="8548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Jost" pitchFamily="2" charset="0"/>
                <a:ea typeface="Jost" pitchFamily="2" charset="0"/>
              </a:rPr>
              <a:t>https://github.com/Fredymarroquin1998/Metro_Interstate_Traffic_Volume.git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Jost" pitchFamily="2" charset="0"/>
              <a:ea typeface="Jos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6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ECB9C27-B8CC-47B9-85B8-D8BC85A85864}"/>
              </a:ext>
            </a:extLst>
          </p:cNvPr>
          <p:cNvSpPr/>
          <p:nvPr/>
        </p:nvSpPr>
        <p:spPr>
          <a:xfrm>
            <a:off x="0" y="969832"/>
            <a:ext cx="12191999" cy="5935191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{"A?":"B","a":5,"b":1588656514093,"c":"DAD7LyuiEfY","d":"B","A":[{"A?":"J","A":456.29378079042027,"B":108.00000000000011,"D":547.388954248471,"C":211.27787562157746,"F":0.31,"a":{"D":457,"C":268},"b":[{"A":"M163 31H31v206h395V31H163zM294 0H0v268h457V0H294zm158 168v95H5V5h447v163z","B":{"C":"#dbc1a3"}}],"c":{"A":{"A":76,"B":84,"D":289,"C":116},"B":526.3473816508211,"C":115.99999999999983,"D":"A","E":"A"}}],"B":1920,"C":1080}</a:t>
            </a:r>
            <a:endParaRPr lang="es-GT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438601-5EE5-4445-8E2C-A38D2EA33BC9}"/>
              </a:ext>
            </a:extLst>
          </p:cNvPr>
          <p:cNvSpPr txBox="1"/>
          <p:nvPr/>
        </p:nvSpPr>
        <p:spPr>
          <a:xfrm>
            <a:off x="352927" y="1448047"/>
            <a:ext cx="1827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dirty="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PROBLEMA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810C33D-7D0E-4E7E-92E7-38D8257F0E23}"/>
              </a:ext>
            </a:extLst>
          </p:cNvPr>
          <p:cNvSpPr/>
          <p:nvPr/>
        </p:nvSpPr>
        <p:spPr>
          <a:xfrm>
            <a:off x="574765" y="1959442"/>
            <a:ext cx="10933611" cy="4558916"/>
          </a:xfrm>
          <a:prstGeom prst="rect">
            <a:avLst/>
          </a:prstGeom>
          <a:solidFill>
            <a:srgbClr val="E7D3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765D4E7-98E0-4CFE-832E-ABC753B6E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301" y="3117872"/>
            <a:ext cx="5315287" cy="1897475"/>
          </a:xfrm>
          <a:prstGeom prst="rect">
            <a:avLst/>
          </a:prstGeom>
        </p:spPr>
      </p:pic>
      <p:pic>
        <p:nvPicPr>
          <p:cNvPr id="7" name="Imagen 6" descr="Vista de una ciudad en el tráfico&#10;&#10;Descripción generada automáticamente">
            <a:extLst>
              <a:ext uri="{FF2B5EF4-FFF2-40B4-BE49-F238E27FC236}">
                <a16:creationId xmlns:a16="http://schemas.microsoft.com/office/drawing/2014/main" id="{11EEA3CB-6AF4-46B1-AFD0-9BE94D85C1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70" y="2474538"/>
            <a:ext cx="2388109" cy="3184145"/>
          </a:xfrm>
          <a:prstGeom prst="rect">
            <a:avLst/>
          </a:prstGeom>
        </p:spPr>
      </p:pic>
      <p:pic>
        <p:nvPicPr>
          <p:cNvPr id="5" name="Imagen 4" descr="Una carretera con coches&#10;&#10;Descripción generada automáticamente">
            <a:extLst>
              <a:ext uri="{FF2B5EF4-FFF2-40B4-BE49-F238E27FC236}">
                <a16:creationId xmlns:a16="http://schemas.microsoft.com/office/drawing/2014/main" id="{00B34591-D216-48D6-AAB4-AAE18C97FC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24" y="2474538"/>
            <a:ext cx="4778084" cy="318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7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ECB9C27-B8CC-47B9-85B8-D8BC85A85864}"/>
              </a:ext>
            </a:extLst>
          </p:cNvPr>
          <p:cNvSpPr/>
          <p:nvPr/>
        </p:nvSpPr>
        <p:spPr>
          <a:xfrm>
            <a:off x="0" y="969832"/>
            <a:ext cx="12191999" cy="5935191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{"A?":"B","a":5,"b":1588656514093,"c":"DAD7LyuiEfY","d":"B","A":[{"A?":"J","A":456.29378079042027,"B":108.00000000000011,"D":547.388954248471,"C":211.27787562157746,"F":0.31,"a":{"D":457,"C":268},"b":[{"A":"M163 31H31v206h395V31H163zM294 0H0v268h457V0H294zm158 168v95H5V5h447v163z","B":{"C":"#dbc1a3"}}],"c":{"A":{"A":76,"B":84,"D":289,"C":116},"B":526.3473816508211,"C":115.99999999999983,"D":"A","E":"A"}}],"B":1920,"C":1080}</a:t>
            </a:r>
            <a:endParaRPr lang="es-GT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438601-5EE5-4445-8E2C-A38D2EA33BC9}"/>
              </a:ext>
            </a:extLst>
          </p:cNvPr>
          <p:cNvSpPr txBox="1"/>
          <p:nvPr/>
        </p:nvSpPr>
        <p:spPr>
          <a:xfrm>
            <a:off x="352927" y="1448047"/>
            <a:ext cx="1827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dirty="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PROBLEMA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BA16FAD-620C-4CCC-8CCB-45C2BE8B22A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05673" y="2326371"/>
            <a:ext cx="2942627" cy="1985530"/>
          </a:xfrm>
          <a:prstGeom prst="rect">
            <a:avLst/>
          </a:prstGeom>
        </p:spPr>
      </p:pic>
      <p:pic>
        <p:nvPicPr>
          <p:cNvPr id="2056" name="Picture 8" descr="Cuánto sube la temperatura de la Tierra cada año? | Temperatura">
            <a:extLst>
              <a:ext uri="{FF2B5EF4-FFF2-40B4-BE49-F238E27FC236}">
                <a16:creationId xmlns:a16="http://schemas.microsoft.com/office/drawing/2014/main" id="{CB4F7365-A904-419B-AB39-1E0D4C1B4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346" y="4070021"/>
            <a:ext cx="3045402" cy="203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eptiembre viene con más lluvia, según Insivumeh | República.gt">
            <a:extLst>
              <a:ext uri="{FF2B5EF4-FFF2-40B4-BE49-F238E27FC236}">
                <a16:creationId xmlns:a16="http://schemas.microsoft.com/office/drawing/2014/main" id="{64C19D05-89BF-4723-8741-44C1873F0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143" y="2359191"/>
            <a:ext cx="3323006" cy="198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Qué tan cierto es que no existen dos copos de nieve iguales - Infobae">
            <a:extLst>
              <a:ext uri="{FF2B5EF4-FFF2-40B4-BE49-F238E27FC236}">
                <a16:creationId xmlns:a16="http://schemas.microsoft.com/office/drawing/2014/main" id="{63E22D07-849E-4857-9EFD-EE0FBEF44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46" y="4223781"/>
            <a:ext cx="3176828" cy="178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EDB337F-6521-4AC8-AC26-82FCEEDBF9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2299" y="2359191"/>
            <a:ext cx="2771775" cy="219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8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ECB9C27-B8CC-47B9-85B8-D8BC85A85864}"/>
              </a:ext>
            </a:extLst>
          </p:cNvPr>
          <p:cNvSpPr/>
          <p:nvPr/>
        </p:nvSpPr>
        <p:spPr>
          <a:xfrm>
            <a:off x="0" y="969832"/>
            <a:ext cx="12191999" cy="5935191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{"A?":"B","a":5,"b":1588656514093,"c":"DAD7LyuiEfY","d":"B","A":[{"A?":"J","A":456.29378079042027,"B":108.00000000000011,"D":547.388954248471,"C":211.27787562157746,"F":0.31,"a":{"D":457,"C":268},"b":[{"A":"M163 31H31v206h395V31H163zM294 0H0v268h457V0H294zm158 168v95H5V5h447v163z","B":{"C":"#dbc1a3"}}],"c":{"A":{"A":76,"B":84,"D":289,"C":116},"B":526.3473816508211,"C":115.99999999999983,"D":"A","E":"A"}}],"B":1920,"C":1080}</a:t>
            </a:r>
            <a:endParaRPr lang="es-GT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438601-5EE5-4445-8E2C-A38D2EA33BC9}"/>
              </a:ext>
            </a:extLst>
          </p:cNvPr>
          <p:cNvSpPr txBox="1"/>
          <p:nvPr/>
        </p:nvSpPr>
        <p:spPr>
          <a:xfrm>
            <a:off x="352927" y="1448047"/>
            <a:ext cx="1827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dirty="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PROBLEMA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9C7991C-A532-4397-9460-440DA9412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8604" y="3146393"/>
            <a:ext cx="3443357" cy="214603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CC4FB02-262D-49AC-92DF-BCE1A4E0E8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633" y="2694145"/>
            <a:ext cx="2598284" cy="259828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D1F8963-FBCD-4CCE-8CA1-22DA260AC5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8707" y="2920269"/>
            <a:ext cx="3608728" cy="259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6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ECB9C27-B8CC-47B9-85B8-D8BC85A85864}"/>
              </a:ext>
            </a:extLst>
          </p:cNvPr>
          <p:cNvSpPr/>
          <p:nvPr/>
        </p:nvSpPr>
        <p:spPr>
          <a:xfrm>
            <a:off x="0" y="969832"/>
            <a:ext cx="12191999" cy="5935191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438601-5EE5-4445-8E2C-A38D2EA33BC9}"/>
              </a:ext>
            </a:extLst>
          </p:cNvPr>
          <p:cNvSpPr txBox="1"/>
          <p:nvPr/>
        </p:nvSpPr>
        <p:spPr>
          <a:xfrm>
            <a:off x="352927" y="1448047"/>
            <a:ext cx="1827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dirty="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Hipótesis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C46F34F-00C6-47C6-9D56-1CFCBE11AABF}"/>
              </a:ext>
            </a:extLst>
          </p:cNvPr>
          <p:cNvSpPr/>
          <p:nvPr/>
        </p:nvSpPr>
        <p:spPr>
          <a:xfrm>
            <a:off x="1012874" y="2123370"/>
            <a:ext cx="10424160" cy="4394996"/>
          </a:xfrm>
          <a:prstGeom prst="rect">
            <a:avLst/>
          </a:prstGeom>
          <a:solidFill>
            <a:srgbClr val="E7D3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E00CA62-F116-433F-85A7-F9E0C3B99AE9}"/>
              </a:ext>
            </a:extLst>
          </p:cNvPr>
          <p:cNvSpPr/>
          <p:nvPr/>
        </p:nvSpPr>
        <p:spPr>
          <a:xfrm>
            <a:off x="1266709" y="2326371"/>
            <a:ext cx="9762362" cy="3747858"/>
          </a:xfrm>
          <a:prstGeom prst="rect">
            <a:avLst/>
          </a:prstGeom>
          <a:noFill/>
          <a:ln w="142875">
            <a:solidFill>
              <a:srgbClr val="FFF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D4089C-E167-48BB-9215-4DB30A1FE288}"/>
              </a:ext>
            </a:extLst>
          </p:cNvPr>
          <p:cNvSpPr txBox="1"/>
          <p:nvPr/>
        </p:nvSpPr>
        <p:spPr>
          <a:xfrm>
            <a:off x="1539561" y="3218967"/>
            <a:ext cx="9112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800" dirty="0">
                <a:latin typeface="Century Gothic" panose="020B0502020202020204" pitchFamily="34" charset="0"/>
              </a:rPr>
              <a:t>Es posible determinar el volumen de trafico en la interestatal dada la información de características como temperatura, lluvia, nieve, festividad y clima</a:t>
            </a:r>
          </a:p>
        </p:txBody>
      </p:sp>
    </p:spTree>
    <p:extLst>
      <p:ext uri="{BB962C8B-B14F-4D97-AF65-F5344CB8AC3E}">
        <p14:creationId xmlns:p14="http://schemas.microsoft.com/office/powerpoint/2010/main" val="10295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ECB9C27-B8CC-47B9-85B8-D8BC85A85864}"/>
              </a:ext>
            </a:extLst>
          </p:cNvPr>
          <p:cNvSpPr/>
          <p:nvPr/>
        </p:nvSpPr>
        <p:spPr>
          <a:xfrm>
            <a:off x="0" y="969832"/>
            <a:ext cx="12191999" cy="5935191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438601-5EE5-4445-8E2C-A38D2EA33BC9}"/>
              </a:ext>
            </a:extLst>
          </p:cNvPr>
          <p:cNvSpPr txBox="1"/>
          <p:nvPr/>
        </p:nvSpPr>
        <p:spPr>
          <a:xfrm>
            <a:off x="352927" y="1448047"/>
            <a:ext cx="1827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dirty="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C46F34F-00C6-47C6-9D56-1CFCBE11AABF}"/>
              </a:ext>
            </a:extLst>
          </p:cNvPr>
          <p:cNvSpPr/>
          <p:nvPr/>
        </p:nvSpPr>
        <p:spPr>
          <a:xfrm>
            <a:off x="1012874" y="2123370"/>
            <a:ext cx="10424160" cy="4394996"/>
          </a:xfrm>
          <a:prstGeom prst="rect">
            <a:avLst/>
          </a:prstGeom>
          <a:solidFill>
            <a:srgbClr val="E7D3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E00CA62-F116-433F-85A7-F9E0C3B99AE9}"/>
              </a:ext>
            </a:extLst>
          </p:cNvPr>
          <p:cNvSpPr/>
          <p:nvPr/>
        </p:nvSpPr>
        <p:spPr>
          <a:xfrm>
            <a:off x="1266709" y="2326371"/>
            <a:ext cx="9762362" cy="3747858"/>
          </a:xfrm>
          <a:prstGeom prst="rect">
            <a:avLst/>
          </a:prstGeom>
          <a:noFill/>
          <a:ln w="142875">
            <a:solidFill>
              <a:srgbClr val="FFF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D4089C-E167-48BB-9215-4DB30A1FE288}"/>
              </a:ext>
            </a:extLst>
          </p:cNvPr>
          <p:cNvSpPr txBox="1"/>
          <p:nvPr/>
        </p:nvSpPr>
        <p:spPr>
          <a:xfrm>
            <a:off x="1613182" y="3001694"/>
            <a:ext cx="3317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GT" sz="2400" dirty="0" err="1">
                <a:latin typeface="Century Gothic" panose="020B0502020202020204" pitchFamily="34" charset="0"/>
              </a:rPr>
              <a:t>Random</a:t>
            </a:r>
            <a:r>
              <a:rPr lang="es-GT" sz="2400" dirty="0">
                <a:latin typeface="Century Gothic" panose="020B0502020202020204" pitchFamily="34" charset="0"/>
              </a:rPr>
              <a:t> Forest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GT" sz="2400" dirty="0">
                <a:latin typeface="Century Gothic" panose="020B0502020202020204" pitchFamily="34" charset="0"/>
              </a:rPr>
              <a:t>Extra </a:t>
            </a:r>
            <a:r>
              <a:rPr lang="es-GT" sz="2400" dirty="0" err="1">
                <a:latin typeface="Century Gothic" panose="020B0502020202020204" pitchFamily="34" charset="0"/>
              </a:rPr>
              <a:t>Trees</a:t>
            </a:r>
            <a:r>
              <a:rPr lang="es-GT" sz="2400" dirty="0">
                <a:latin typeface="Century Gothic" panose="020B050202020202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GT" sz="2400" dirty="0" err="1">
                <a:latin typeface="Century Gothic" panose="020B0502020202020204" pitchFamily="34" charset="0"/>
              </a:rPr>
              <a:t>AdaBoost</a:t>
            </a:r>
            <a:endParaRPr lang="es-GT" sz="2400" dirty="0">
              <a:latin typeface="Century Gothic" panose="020B0502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38DFEAF-F5EC-45B5-B6B8-EBCBE85E0A32}"/>
              </a:ext>
            </a:extLst>
          </p:cNvPr>
          <p:cNvSpPr txBox="1"/>
          <p:nvPr/>
        </p:nvSpPr>
        <p:spPr>
          <a:xfrm>
            <a:off x="5080586" y="3080954"/>
            <a:ext cx="579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GT" sz="2400" dirty="0" err="1">
                <a:latin typeface="Century Gothic" panose="020B0502020202020204" pitchFamily="34" charset="0"/>
              </a:rPr>
              <a:t>Multi-layer</a:t>
            </a:r>
            <a:r>
              <a:rPr lang="es-GT" sz="2400" dirty="0">
                <a:latin typeface="Century Gothic" panose="020B0502020202020204" pitchFamily="34" charset="0"/>
              </a:rPr>
              <a:t> </a:t>
            </a:r>
            <a:r>
              <a:rPr lang="es-GT" sz="2400" dirty="0" err="1">
                <a:latin typeface="Century Gothic" panose="020B0502020202020204" pitchFamily="34" charset="0"/>
              </a:rPr>
              <a:t>perceptron</a:t>
            </a:r>
            <a:r>
              <a:rPr lang="es-GT" sz="2400" dirty="0">
                <a:latin typeface="Century Gothic" panose="020B0502020202020204" pitchFamily="34" charset="0"/>
              </a:rPr>
              <a:t> </a:t>
            </a:r>
            <a:r>
              <a:rPr lang="es-GT" sz="2400" dirty="0" err="1">
                <a:latin typeface="Century Gothic" panose="020B0502020202020204" pitchFamily="34" charset="0"/>
              </a:rPr>
              <a:t>univariable</a:t>
            </a:r>
            <a:endParaRPr lang="es-GT" sz="2400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GT" sz="2400" dirty="0" err="1">
                <a:latin typeface="Century Gothic" panose="020B0502020202020204" pitchFamily="34" charset="0"/>
              </a:rPr>
              <a:t>Multi-layer</a:t>
            </a:r>
            <a:r>
              <a:rPr lang="es-GT" sz="2400" dirty="0">
                <a:latin typeface="Century Gothic" panose="020B0502020202020204" pitchFamily="34" charset="0"/>
              </a:rPr>
              <a:t> perceptrón multivariable</a:t>
            </a:r>
          </a:p>
        </p:txBody>
      </p:sp>
    </p:spTree>
    <p:extLst>
      <p:ext uri="{BB962C8B-B14F-4D97-AF65-F5344CB8AC3E}">
        <p14:creationId xmlns:p14="http://schemas.microsoft.com/office/powerpoint/2010/main" val="277647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ECB9C27-B8CC-47B9-85B8-D8BC85A85864}"/>
              </a:ext>
            </a:extLst>
          </p:cNvPr>
          <p:cNvSpPr/>
          <p:nvPr/>
        </p:nvSpPr>
        <p:spPr>
          <a:xfrm>
            <a:off x="0" y="997542"/>
            <a:ext cx="12191999" cy="5935191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438601-5EE5-4445-8E2C-A38D2EA33BC9}"/>
              </a:ext>
            </a:extLst>
          </p:cNvPr>
          <p:cNvSpPr txBox="1"/>
          <p:nvPr/>
        </p:nvSpPr>
        <p:spPr>
          <a:xfrm>
            <a:off x="352926" y="1462115"/>
            <a:ext cx="2573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dirty="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ANÁLISIS DE DATOS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36D912-4D35-460D-A905-3A2960EB5A2C}"/>
              </a:ext>
            </a:extLst>
          </p:cNvPr>
          <p:cNvSpPr/>
          <p:nvPr/>
        </p:nvSpPr>
        <p:spPr>
          <a:xfrm>
            <a:off x="727788" y="2326371"/>
            <a:ext cx="10674220" cy="3775849"/>
          </a:xfrm>
          <a:prstGeom prst="rect">
            <a:avLst/>
          </a:prstGeom>
          <a:noFill/>
          <a:ln w="142875">
            <a:solidFill>
              <a:srgbClr val="FFF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DB0E95-306D-4CCD-83D6-7F6137442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92" y="2138015"/>
            <a:ext cx="5915608" cy="448929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C3790F36-1435-423D-90F8-36B6F4888DED}"/>
              </a:ext>
            </a:extLst>
          </p:cNvPr>
          <p:cNvSpPr txBox="1"/>
          <p:nvPr/>
        </p:nvSpPr>
        <p:spPr>
          <a:xfrm>
            <a:off x="7157639" y="2993722"/>
            <a:ext cx="4601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GT" sz="2400" dirty="0">
                <a:latin typeface="Century Gothic" panose="020B0502020202020204" pitchFamily="34" charset="0"/>
              </a:rPr>
              <a:t>Volumen de trafico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GT" sz="2400" dirty="0" err="1">
                <a:latin typeface="Century Gothic" panose="020B0502020202020204" pitchFamily="34" charset="0"/>
              </a:rPr>
              <a:t>Hour</a:t>
            </a:r>
            <a:endParaRPr lang="es-GT" sz="2400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GT" sz="2400" dirty="0" err="1">
                <a:latin typeface="Century Gothic" panose="020B0502020202020204" pitchFamily="34" charset="0"/>
              </a:rPr>
              <a:t>Temp</a:t>
            </a:r>
            <a:endParaRPr lang="es-GT" sz="2400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GT" sz="2400" dirty="0">
                <a:latin typeface="Century Gothic" panose="020B0502020202020204" pitchFamily="34" charset="0"/>
              </a:rPr>
              <a:t>Cantidad de nubes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GT" sz="2400" dirty="0" err="1">
                <a:latin typeface="Century Gothic" panose="020B0502020202020204" pitchFamily="34" charset="0"/>
              </a:rPr>
              <a:t>holiday</a:t>
            </a:r>
            <a:endParaRPr lang="es-GT" sz="2400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GT" sz="2400" dirty="0">
              <a:latin typeface="Century Gothic" panose="020B0502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7F7D0C9-7613-48BE-A539-A8A3B1525BFA}"/>
              </a:ext>
            </a:extLst>
          </p:cNvPr>
          <p:cNvSpPr txBox="1"/>
          <p:nvPr/>
        </p:nvSpPr>
        <p:spPr>
          <a:xfrm>
            <a:off x="7022130" y="2067911"/>
            <a:ext cx="4601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400" dirty="0" err="1">
                <a:latin typeface="Century Gothic" panose="020B0502020202020204" pitchFamily="34" charset="0"/>
              </a:rPr>
              <a:t>Date_time</a:t>
            </a:r>
            <a:r>
              <a:rPr lang="es-GT" sz="2400" dirty="0">
                <a:latin typeface="Century Gothic" panose="020B0502020202020204" pitchFamily="34" charset="0"/>
              </a:rPr>
              <a:t>: </a:t>
            </a:r>
            <a:r>
              <a:rPr lang="es-GT" sz="2400" dirty="0" err="1">
                <a:latin typeface="Century Gothic" panose="020B0502020202020204" pitchFamily="34" charset="0"/>
              </a:rPr>
              <a:t>día,mes</a:t>
            </a:r>
            <a:r>
              <a:rPr lang="es-GT" sz="2400" dirty="0">
                <a:latin typeface="Century Gothic" panose="020B0502020202020204" pitchFamily="34" charset="0"/>
              </a:rPr>
              <a:t> año, hora</a:t>
            </a:r>
          </a:p>
        </p:txBody>
      </p:sp>
    </p:spTree>
    <p:extLst>
      <p:ext uri="{BB962C8B-B14F-4D97-AF65-F5344CB8AC3E}">
        <p14:creationId xmlns:p14="http://schemas.microsoft.com/office/powerpoint/2010/main" val="127630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ECB9C27-B8CC-47B9-85B8-D8BC85A85864}"/>
              </a:ext>
            </a:extLst>
          </p:cNvPr>
          <p:cNvSpPr/>
          <p:nvPr/>
        </p:nvSpPr>
        <p:spPr>
          <a:xfrm>
            <a:off x="0" y="969832"/>
            <a:ext cx="12191999" cy="5935191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438601-5EE5-4445-8E2C-A38D2EA33BC9}"/>
              </a:ext>
            </a:extLst>
          </p:cNvPr>
          <p:cNvSpPr txBox="1"/>
          <p:nvPr/>
        </p:nvSpPr>
        <p:spPr>
          <a:xfrm>
            <a:off x="352927" y="1448047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dirty="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Resultados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A637C57-07FD-4148-B788-FE1AD4E55D51}"/>
              </a:ext>
            </a:extLst>
          </p:cNvPr>
          <p:cNvSpPr/>
          <p:nvPr/>
        </p:nvSpPr>
        <p:spPr>
          <a:xfrm>
            <a:off x="697236" y="2053883"/>
            <a:ext cx="10745947" cy="4538565"/>
          </a:xfrm>
          <a:prstGeom prst="rect">
            <a:avLst/>
          </a:prstGeom>
          <a:solidFill>
            <a:srgbClr val="E7D3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B97C8DE-82F5-4BA7-B582-936605F9FF28}"/>
              </a:ext>
            </a:extLst>
          </p:cNvPr>
          <p:cNvSpPr/>
          <p:nvPr/>
        </p:nvSpPr>
        <p:spPr>
          <a:xfrm>
            <a:off x="1044607" y="2248180"/>
            <a:ext cx="10030264" cy="4149969"/>
          </a:xfrm>
          <a:prstGeom prst="rect">
            <a:avLst/>
          </a:prstGeom>
          <a:noFill/>
          <a:ln w="142875">
            <a:solidFill>
              <a:srgbClr val="FFF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pic>
        <p:nvPicPr>
          <p:cNvPr id="21" name="Imagen 20" descr="Imagen que contiene texto&#10;&#10;Descripción generada automáticamente">
            <a:extLst>
              <a:ext uri="{FF2B5EF4-FFF2-40B4-BE49-F238E27FC236}">
                <a16:creationId xmlns:a16="http://schemas.microsoft.com/office/drawing/2014/main" id="{D659E758-38E3-4B7B-9DD0-D9F6072D3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864" y="3214609"/>
            <a:ext cx="2588213" cy="237948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81D10822-3092-4D6B-ABBD-4BA7F29E60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48" y="3214610"/>
            <a:ext cx="5130765" cy="237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7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828</Words>
  <Application>Microsoft Office PowerPoint</Application>
  <PresentationFormat>Panorámica</PresentationFormat>
  <Paragraphs>51</Paragraphs>
  <Slides>12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Jost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Peñaloza</dc:creator>
  <cp:lastModifiedBy>cristina villagran</cp:lastModifiedBy>
  <cp:revision>26</cp:revision>
  <dcterms:created xsi:type="dcterms:W3CDTF">2020-05-02T01:19:46Z</dcterms:created>
  <dcterms:modified xsi:type="dcterms:W3CDTF">2020-05-07T12:58:29Z</dcterms:modified>
</cp:coreProperties>
</file>