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7"/>
  </p:notesMasterIdLst>
  <p:handoutMasterIdLst>
    <p:handoutMasterId r:id="rId18"/>
  </p:handoutMasterIdLst>
  <p:sldIdLst>
    <p:sldId id="290" r:id="rId2"/>
    <p:sldId id="298" r:id="rId3"/>
    <p:sldId id="306" r:id="rId4"/>
    <p:sldId id="304" r:id="rId5"/>
    <p:sldId id="292" r:id="rId6"/>
    <p:sldId id="293" r:id="rId7"/>
    <p:sldId id="296" r:id="rId8"/>
    <p:sldId id="295" r:id="rId9"/>
    <p:sldId id="294" r:id="rId10"/>
    <p:sldId id="297" r:id="rId11"/>
    <p:sldId id="299" r:id="rId12"/>
    <p:sldId id="301" r:id="rId13"/>
    <p:sldId id="302" r:id="rId14"/>
    <p:sldId id="303" r:id="rId15"/>
    <p:sldId id="305" r:id="rId16"/>
  </p:sldIdLst>
  <p:sldSz cx="13011150" cy="7315200"/>
  <p:notesSz cx="7010400" cy="92964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8C49C-978A-4A51-AB67-CA8B55E0B363}" v="20" dt="2021-03-05T07:06:35"/>
  </p1510:revLst>
</p1510:revInfo>
</file>

<file path=ppt/tableStyles.xml><?xml version="1.0" encoding="utf-8"?>
<a:tblStyleLst xmlns:a="http://schemas.openxmlformats.org/drawingml/2006/main" def="{ECEABFD6-DEF5-4B08-A064-399E52D03A91}">
  <a:tblStyle styleId="{ECEABFD6-DEF5-4B08-A064-399E52D03A91}" styleName="Visme - Default">
    <a:wholeTbl>
      <a:tcTxStyle>
        <a:fontRef idx="minor">
          <a:prstClr val="black"/>
        </a:fontRef>
        <a:prstClr val="black"/>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FFFFFF"/>
          </a:solidFill>
        </a:fill>
      </a:tcStyle>
    </a:wholeTbl>
    <a:band1H>
      <a:tcStyle>
        <a:tcBdr/>
      </a:tcStyle>
    </a:band1H>
    <a:band2H>
      <a:tcStyle>
        <a:tcBdr/>
        <a:fill>
          <a:solidFill>
            <a:srgbClr val="EAF3F3"/>
          </a:solidFill>
        </a:fill>
      </a:tcStyle>
    </a:band2H>
    <a:firstRow>
      <a:tcTxStyle>
        <a:fontRef idx="minor">
          <a:srgbClr val="FFFFFF"/>
        </a:fontRef>
        <a:srgbClr val="FFFFFF"/>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4682B4"/>
          </a:solidFill>
        </a:fill>
      </a:tcStyle>
    </a:firstRow>
  </a:tblStyle>
  <a:tblStyle styleId="{250974F7-19B4-4E8B-8F88-A368280DB3C5}" styleName="Visme - Dark">
    <a:wholeTbl>
      <a:tcTxStyle>
        <a:fontRef idx="minor">
          <a:prstClr val="white"/>
        </a:fontRef>
        <a:prstClr val="white"/>
      </a:tcTxStyle>
      <a:tcStyle>
        <a:tcBdr>
          <a:left>
            <a:ln w="12700" cmpd="sng">
              <a:solidFill>
                <a:srgbClr val="DAE4EA"/>
              </a:solidFill>
            </a:ln>
          </a:left>
          <a:right>
            <a:ln w="12700" cmpd="sng">
              <a:solidFill>
                <a:srgbClr val="34495E"/>
              </a:solidFill>
            </a:ln>
          </a:right>
          <a:top>
            <a:ln w="12700" cmpd="sng">
              <a:solidFill>
                <a:srgbClr val="DAE4EA"/>
              </a:solidFill>
            </a:ln>
          </a:top>
          <a:bottom>
            <a:ln w="12700" cmpd="sng">
              <a:solidFill>
                <a:srgbClr val="34495E"/>
              </a:solidFill>
            </a:ln>
          </a:bottom>
          <a:insideH>
            <a:ln w="12700" cmpd="sng">
              <a:solidFill>
                <a:srgbClr val="34495E"/>
              </a:solidFill>
            </a:ln>
          </a:insideH>
          <a:insideV>
            <a:ln w="12700" cmpd="sng">
              <a:solidFill>
                <a:srgbClr val="34495E"/>
              </a:solidFill>
            </a:ln>
          </a:insideV>
        </a:tcBdr>
        <a:fill>
          <a:solidFill>
            <a:srgbClr val="34495E"/>
          </a:solidFill>
        </a:fill>
      </a:tcStyle>
    </a:wholeTbl>
    <a:firstRow>
      <a:tcTxStyle>
        <a:fontRef idx="minor">
          <a:srgbClr val="DDDD55"/>
        </a:fontRef>
        <a:srgbClr val="DDDD55"/>
      </a:tcTxStyle>
      <a:tcStyle>
        <a:tcBdr/>
      </a:tcStyle>
    </a:firstRow>
  </a:tblStyle>
  <a:tblStyle styleId="{D6B0A444-BE85-4B0B-AF8B-2701F9732221}" styleName="Visme - Light">
    <a:wholeTbl>
      <a:tcTxStyle>
        <a:fontRef idx="minor">
          <a:srgbClr val="818181"/>
        </a:fontRef>
        <a:srgbClr val="818181"/>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DAE4EA"/>
          </a:solidFill>
        </a:fill>
      </a:tcStyle>
    </a:wholeTbl>
    <a:firstRow>
      <a:tcTxStyle b="on">
        <a:fontRef idx="minor">
          <a:srgbClr val="818181"/>
        </a:fontRef>
        <a:srgbClr val="818181"/>
      </a:tcTxStyle>
      <a:tcStyle>
        <a:tcBdr/>
      </a:tcStyle>
    </a:firstRow>
  </a:tblStyle>
  <a:tblStyle styleId="{D801C701-60A8-4CDB-9F91-86469C498BE4}" styleName="Visme - Dark with blue">
    <a:wholeTbl>
      <a:tcTxStyle>
        <a:fontRef idx="minor">
          <a:prstClr val="white"/>
        </a:fontRef>
        <a:prstClr val="white"/>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717274"/>
          </a:solidFill>
        </a:fill>
      </a:tcStyle>
    </a:wholeTbl>
    <a:firstRow>
      <a:tcTxStyle b="on">
        <a:fontRef idx="minor">
          <a:srgbClr val="FFFFFF"/>
        </a:fontRef>
        <a:srgbClr val="FFFFFF"/>
      </a:tcTxStyle>
      <a:tcStyle>
        <a:tcBdr/>
        <a:fill>
          <a:solidFill>
            <a:srgbClr val="40A0F7"/>
          </a:solidFill>
        </a:fill>
      </a:tcStyle>
    </a:firstRow>
  </a:tblStyle>
  <a:tblStyle styleId="{CB79AEA9-4FA3-4525-A49E-7F1D2E6B107D}" styleName="Visme - Blue with Navy">
    <a:wholeTbl>
      <a:tcTxStyle>
        <a:fontRef idx="minor">
          <a:prstClr val="white"/>
        </a:fontRef>
        <a:prstClr val="white"/>
      </a:tcTxStyle>
      <a:tcStyle>
        <a:tcBdr>
          <a:left>
            <a:ln w="12700" cmpd="sng">
              <a:solidFill>
                <a:srgbClr val="DAE4EA"/>
              </a:solidFill>
            </a:ln>
          </a:left>
          <a:right>
            <a:ln w="12700" cmpd="sng">
              <a:solidFill>
                <a:srgbClr val="DAE4EA"/>
              </a:solidFill>
            </a:ln>
          </a:right>
          <a:top>
            <a:ln w="12700" cmpd="sng">
              <a:solidFill>
                <a:srgbClr val="DAE4EA"/>
              </a:solidFill>
            </a:ln>
          </a:top>
          <a:bottom>
            <a:ln w="12700" cmpd="sng">
              <a:solidFill>
                <a:srgbClr val="DAE4EA"/>
              </a:solidFill>
            </a:ln>
          </a:bottom>
          <a:insideH>
            <a:ln w="12700" cmpd="sng">
              <a:solidFill>
                <a:srgbClr val="DAE4EA"/>
              </a:solidFill>
            </a:ln>
          </a:insideH>
          <a:insideV>
            <a:ln w="12700" cmpd="sng">
              <a:solidFill>
                <a:srgbClr val="DAE4EA"/>
              </a:solidFill>
            </a:ln>
          </a:insideV>
        </a:tcBdr>
        <a:fill>
          <a:solidFill>
            <a:srgbClr val="3498DB"/>
          </a:solidFill>
        </a:fill>
      </a:tcStyle>
    </a:wholeTbl>
    <a:firstRow>
      <a:tcStyle>
        <a:tcBdr/>
        <a:fill>
          <a:solidFill>
            <a:srgbClr val="343F4E"/>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1948" autoAdjust="0"/>
  </p:normalViewPr>
  <p:slideViewPr>
    <p:cSldViewPr snapToGrid="0">
      <p:cViewPr varScale="1">
        <p:scale>
          <a:sx n="66" d="100"/>
          <a:sy n="66" d="100"/>
        </p:scale>
        <p:origin x="931"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0968C86-9753-4851-B13B-7DBF8C603A93}" type="datetimeFigureOut">
              <a:rPr lang="en-US" smtClean="0"/>
              <a:t>7/26/2021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2821B23-7B5F-423C-9AC1-6ECB3069EF74}" type="slidenum">
              <a:rPr lang="en-US" smtClean="0"/>
              <a:t>‹#›</a:t>
            </a:fld>
            <a:endParaRPr lang="en-US"/>
          </a:p>
        </p:txBody>
      </p:sp>
    </p:spTree>
    <p:extLst>
      <p:ext uri="{BB962C8B-B14F-4D97-AF65-F5344CB8AC3E}">
        <p14:creationId xmlns:p14="http://schemas.microsoft.com/office/powerpoint/2010/main" val="359850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D0A429A-90FE-4F33-893D-5F2AADB556A3}" type="datetimeFigureOut">
              <a:rPr lang="en-US"/>
              <a:t>7/26/2021</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38AFD9-D5DB-4A47-A4BE-251B4DF1413A}" type="slidenum">
              <a:rPr lang="en-US"/>
              <a:t>‹#›</a:t>
            </a:fld>
            <a:endParaRPr lang="en-US"/>
          </a:p>
        </p:txBody>
      </p:sp>
    </p:spTree>
    <p:extLst>
      <p:ext uri="{BB962C8B-B14F-4D97-AF65-F5344CB8AC3E}">
        <p14:creationId xmlns:p14="http://schemas.microsoft.com/office/powerpoint/2010/main" val="35068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Hostel and classes…</a:t>
            </a:r>
          </a:p>
          <a:p>
            <a:endParaRPr lang="en-US" dirty="0"/>
          </a:p>
        </p:txBody>
      </p:sp>
      <p:sp>
        <p:nvSpPr>
          <p:cNvPr id="4" name="Slide Number Placeholder 3"/>
          <p:cNvSpPr>
            <a:spLocks noGrp="1"/>
          </p:cNvSpPr>
          <p:nvPr>
            <p:ph type="sldNum" sz="quarter" idx="10"/>
          </p:nvPr>
        </p:nvSpPr>
        <p:spPr/>
        <p:txBody>
          <a:bodyPr/>
          <a:lstStyle/>
          <a:p>
            <a:fld id="{4F38AFD9-D5DB-4A47-A4BE-251B4DF1413A}" type="slidenum">
              <a:rPr lang="en-US" smtClean="0"/>
              <a:t>1</a:t>
            </a:fld>
            <a:endParaRPr lang="en-US"/>
          </a:p>
        </p:txBody>
      </p:sp>
    </p:spTree>
    <p:extLst>
      <p:ext uri="{BB962C8B-B14F-4D97-AF65-F5344CB8AC3E}">
        <p14:creationId xmlns:p14="http://schemas.microsoft.com/office/powerpoint/2010/main" val="259929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word cloud reflect the specific app, how people review the app through adj and noun.</a:t>
            </a:r>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4</a:t>
            </a:fld>
            <a:endParaRPr lang="en-US"/>
          </a:p>
        </p:txBody>
      </p:sp>
    </p:spTree>
    <p:extLst>
      <p:ext uri="{BB962C8B-B14F-4D97-AF65-F5344CB8AC3E}">
        <p14:creationId xmlns:p14="http://schemas.microsoft.com/office/powerpoint/2010/main" val="96976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8AFD9-D5DB-4A47-A4BE-251B4DF1413A}" type="slidenum">
              <a:rPr lang="en-US" smtClean="0"/>
              <a:t>5</a:t>
            </a:fld>
            <a:endParaRPr lang="en-US"/>
          </a:p>
        </p:txBody>
      </p:sp>
    </p:spTree>
    <p:extLst>
      <p:ext uri="{BB962C8B-B14F-4D97-AF65-F5344CB8AC3E}">
        <p14:creationId xmlns:p14="http://schemas.microsoft.com/office/powerpoint/2010/main" val="234844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24292E"/>
                </a:solidFill>
                <a:effectLst/>
                <a:latin typeface="-apple-system"/>
              </a:rPr>
              <a:t>The bar chart demonstrates that the size of app has no direct correlation with downloads. But, we can find a interesting condition that the size between 14k and 16k and the size between 76k and 80k have large downloads.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24292E"/>
                </a:solidFill>
                <a:effectLst/>
                <a:latin typeface="-apple-system"/>
              </a:rPr>
              <a:t>According to my data analysis, the rating of app increases as the size of app gets bigger. In other words, the bigger Apps may have the higher rating. So, if we have decided to add rating to measure the quality of the Apps, we need not to add the size of App to the ranking formula, Where the size of the apps has great correlation with the rating of the applications.</a:t>
            </a:r>
          </a:p>
          <a:p>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8</a:t>
            </a:fld>
            <a:endParaRPr lang="en-US"/>
          </a:p>
        </p:txBody>
      </p:sp>
    </p:spTree>
    <p:extLst>
      <p:ext uri="{BB962C8B-B14F-4D97-AF65-F5344CB8AC3E}">
        <p14:creationId xmlns:p14="http://schemas.microsoft.com/office/powerpoint/2010/main" val="369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38AFD9-D5DB-4A47-A4BE-251B4DF1413A}" type="slidenum">
              <a:rPr lang="en-US" smtClean="0"/>
              <a:t>9</a:t>
            </a:fld>
            <a:endParaRPr lang="en-US"/>
          </a:p>
        </p:txBody>
      </p:sp>
    </p:spTree>
    <p:extLst>
      <p:ext uri="{BB962C8B-B14F-4D97-AF65-F5344CB8AC3E}">
        <p14:creationId xmlns:p14="http://schemas.microsoft.com/office/powerpoint/2010/main" val="1515262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t>Title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Subtitle</a:t>
            </a:r>
          </a:p>
        </p:txBody>
      </p:sp>
      <p:sp>
        <p:nvSpPr>
          <p:cNvPr id="4" name="Date placeholder 3"/>
          <p:cNvSpPr>
            <a:spLocks noGrp="1"/>
          </p:cNvSpPr>
          <p:nvPr>
            <p:ph type="dt" sz="half" idx="10"/>
          </p:nvPr>
        </p:nvSpPr>
        <p:spPr/>
        <p:txBody>
          <a:bodyPr/>
          <a:lstStyle/>
          <a:p>
            <a:fld id="{1A2F0B57-8E6A-4005-9EDD-D258F6CC94AB}" type="datetimeFigureOut">
              <a:rPr lang="en-US" smtClean="0"/>
              <a:t>7/26/2021</a:t>
            </a:fld>
            <a:endParaRPr/>
          </a:p>
        </p:txBody>
      </p:sp>
      <p:sp>
        <p:nvSpPr>
          <p:cNvPr id="5" name="Bottom colontitle 4"/>
          <p:cNvSpPr>
            <a:spLocks noGrp="1"/>
          </p:cNvSpPr>
          <p:nvPr>
            <p:ph type="ftr" sz="quarter" idx="11"/>
          </p:nvPr>
        </p:nvSpPr>
        <p:spPr/>
        <p:txBody>
          <a:bodyPr/>
          <a:lstStyle/>
          <a:p>
            <a:endParaRPr/>
          </a:p>
        </p:txBody>
      </p:sp>
      <p:sp>
        <p:nvSpPr>
          <p:cNvPr id="6" name="Slide number 5"/>
          <p:cNvSpPr>
            <a:spLocks noGrp="1"/>
          </p:cNvSpPr>
          <p:nvPr>
            <p:ph type="sldNum" sz="quarter" idx="12"/>
          </p:nvPr>
        </p:nvSpPr>
        <p:spPr/>
        <p:txBody>
          <a:bodyPr/>
          <a:lstStyle/>
          <a:p>
            <a:fld id="{6CB18C70-803E-428A-BAB3-289BE172EF8D}" type="slidenum">
              <a:rPr smtClean="0"/>
              <a:t>‹#›</a:t>
            </a:fld>
            <a:endParaRPr/>
          </a:p>
        </p:txBody>
      </p:sp>
      <p:sp>
        <p:nvSpPr>
          <p:cNvPr id="8" name="Rectangle 7"/>
          <p:cNvSpPr/>
          <p:nvPr userDrawn="1"/>
        </p:nvSpPr>
        <p:spPr>
          <a:xfrm>
            <a:off x="190954" y="159798"/>
            <a:ext cx="3591337" cy="650693"/>
          </a:xfrm>
          <a:prstGeom prst="rect">
            <a:avLst/>
          </a:prstGeom>
          <a:blipFill>
            <a:blip r:embed="rId2"/>
            <a:stretch>
              <a:fillRect/>
            </a:stretch>
          </a:blip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32373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5962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32436-246E-C341-8F9A-0B4F34C07184}"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97326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32436-246E-C341-8F9A-0B4F34C07184}"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3803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532436-246E-C341-8F9A-0B4F34C07184}"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69611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532436-246E-C341-8F9A-0B4F34C07184}"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414644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532436-246E-C341-8F9A-0B4F34C07184}"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285469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32436-246E-C341-8F9A-0B4F34C07184}"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113700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32436-246E-C341-8F9A-0B4F34C07184}"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66009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32436-246E-C341-8F9A-0B4F34C07184}"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43E6-0357-1B40-8726-50F09ABBA837}" type="slidenum">
              <a:rPr lang="en-US" smtClean="0"/>
              <a:pPr/>
              <a:t>‹#›</a:t>
            </a:fld>
            <a:endParaRPr lang="en-US"/>
          </a:p>
        </p:txBody>
      </p:sp>
    </p:spTree>
    <p:extLst>
      <p:ext uri="{BB962C8B-B14F-4D97-AF65-F5344CB8AC3E}">
        <p14:creationId xmlns:p14="http://schemas.microsoft.com/office/powerpoint/2010/main" val="377502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918" y="648490"/>
            <a:ext cx="10920846"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07918" y="1921558"/>
            <a:ext cx="1092084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69104" y="657470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32436-246E-C341-8F9A-0B4F34C07184}" type="datetimeFigureOut">
              <a:rPr lang="en-US" smtClean="0"/>
              <a:pPr/>
              <a:t>7/26/2021</a:t>
            </a:fld>
            <a:endParaRPr lang="en-US"/>
          </a:p>
        </p:txBody>
      </p:sp>
      <p:sp>
        <p:nvSpPr>
          <p:cNvPr id="5" name="Footer Placeholder 4"/>
          <p:cNvSpPr>
            <a:spLocks noGrp="1"/>
          </p:cNvSpPr>
          <p:nvPr>
            <p:ph type="ftr" sz="quarter" idx="3"/>
          </p:nvPr>
        </p:nvSpPr>
        <p:spPr>
          <a:xfrm>
            <a:off x="5105400" y="657470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49791" y="657758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943E6-0357-1B40-8726-50F09ABBA837}" type="slidenum">
              <a:rPr lang="en-US" smtClean="0"/>
              <a:pPr/>
              <a:t>‹#›</a:t>
            </a:fld>
            <a:endParaRPr lang="en-US"/>
          </a:p>
        </p:txBody>
      </p:sp>
      <p:sp>
        <p:nvSpPr>
          <p:cNvPr id="7" name="Rectangle 6"/>
          <p:cNvSpPr/>
          <p:nvPr userDrawn="1"/>
        </p:nvSpPr>
        <p:spPr>
          <a:xfrm>
            <a:off x="190954" y="159798"/>
            <a:ext cx="3591337" cy="650693"/>
          </a:xfrm>
          <a:prstGeom prst="rect">
            <a:avLst/>
          </a:prstGeom>
          <a:blipFill>
            <a:blip r:embed="rId13"/>
            <a:stretch>
              <a:fillRect/>
            </a:stretch>
          </a:blip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Google Play Store Apps Dataset </a:t>
            </a:r>
            <a:br>
              <a:rPr lang="en-US" altLang="zh-CN"/>
            </a:br>
            <a:endParaRPr lang="en-US"/>
          </a:p>
        </p:txBody>
      </p:sp>
      <p:sp>
        <p:nvSpPr>
          <p:cNvPr id="5" name="内容占位符 4">
            <a:extLst>
              <a:ext uri="{FF2B5EF4-FFF2-40B4-BE49-F238E27FC236}">
                <a16:creationId xmlns:a16="http://schemas.microsoft.com/office/drawing/2014/main" id="{5532EF37-95C1-4120-9C61-5D085E9DE986}"/>
              </a:ext>
            </a:extLst>
          </p:cNvPr>
          <p:cNvSpPr>
            <a:spLocks noGrp="1"/>
          </p:cNvSpPr>
          <p:nvPr>
            <p:ph idx="1"/>
          </p:nvPr>
        </p:nvSpPr>
        <p:spPr/>
        <p:txBody>
          <a:bodyPr/>
          <a:lstStyle/>
          <a:p>
            <a:pPr marL="0" indent="0" algn="ctr">
              <a:buNone/>
            </a:pPr>
            <a:r>
              <a:rPr lang="en-US" altLang="zh-CN"/>
              <a:t>what is our project?:</a:t>
            </a:r>
          </a:p>
          <a:p>
            <a:pPr marL="0" indent="0" algn="ctr">
              <a:buNone/>
            </a:pPr>
            <a:r>
              <a:rPr lang="en-US" altLang="zh-CN"/>
              <a:t>Google Play Store Apps Dataset </a:t>
            </a:r>
          </a:p>
        </p:txBody>
      </p:sp>
      <p:sp>
        <p:nvSpPr>
          <p:cNvPr id="3" name="文本框 2">
            <a:extLst>
              <a:ext uri="{FF2B5EF4-FFF2-40B4-BE49-F238E27FC236}">
                <a16:creationId xmlns:a16="http://schemas.microsoft.com/office/drawing/2014/main" id="{E9E709B3-BA5A-4B39-822B-E9EAAA26F3E3}"/>
              </a:ext>
            </a:extLst>
          </p:cNvPr>
          <p:cNvSpPr txBox="1"/>
          <p:nvPr/>
        </p:nvSpPr>
        <p:spPr>
          <a:xfrm>
            <a:off x="4495800" y="5881855"/>
            <a:ext cx="2971800" cy="830997"/>
          </a:xfrm>
          <a:prstGeom prst="rect">
            <a:avLst/>
          </a:prstGeom>
          <a:noFill/>
        </p:spPr>
        <p:txBody>
          <a:bodyPr wrap="square" rtlCol="0">
            <a:spAutoFit/>
          </a:bodyPr>
          <a:lstStyle/>
          <a:p>
            <a:pPr algn="ctr"/>
            <a:r>
              <a:rPr lang="en-US" altLang="zh-CN" sz="2400"/>
              <a:t>speaker: </a:t>
            </a:r>
          </a:p>
          <a:p>
            <a:pPr algn="ctr"/>
            <a:r>
              <a:rPr lang="en-US" altLang="zh-CN" sz="2400"/>
              <a:t>group: 5</a:t>
            </a:r>
            <a:endParaRPr lang="zh-CN" altLang="en-US" sz="2400"/>
          </a:p>
        </p:txBody>
      </p:sp>
    </p:spTree>
    <p:extLst>
      <p:ext uri="{BB962C8B-B14F-4D97-AF65-F5344CB8AC3E}">
        <p14:creationId xmlns:p14="http://schemas.microsoft.com/office/powerpoint/2010/main" val="33064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BC5AD-E05F-4366-982F-83A4B2546AF3}"/>
              </a:ext>
            </a:extLst>
          </p:cNvPr>
          <p:cNvSpPr>
            <a:spLocks noGrp="1"/>
          </p:cNvSpPr>
          <p:nvPr>
            <p:ph type="title"/>
          </p:nvPr>
        </p:nvSpPr>
        <p:spPr/>
        <p:txBody>
          <a:bodyPr/>
          <a:lstStyle/>
          <a:p>
            <a:r>
              <a:rPr lang="en-US" altLang="zh-CN"/>
              <a:t>price will affect user experience</a:t>
            </a:r>
            <a:endParaRPr lang="zh-CN" altLang="en-US"/>
          </a:p>
        </p:txBody>
      </p:sp>
      <p:sp>
        <p:nvSpPr>
          <p:cNvPr id="3" name="内容占位符 2">
            <a:extLst>
              <a:ext uri="{FF2B5EF4-FFF2-40B4-BE49-F238E27FC236}">
                <a16:creationId xmlns:a16="http://schemas.microsoft.com/office/drawing/2014/main" id="{4CD4F0C0-EE9D-47BD-816A-0A4103DA6ED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214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06482-1243-49C1-8007-67E9EF2EEB53}"/>
              </a:ext>
            </a:extLst>
          </p:cNvPr>
          <p:cNvSpPr>
            <a:spLocks noGrp="1"/>
          </p:cNvSpPr>
          <p:nvPr>
            <p:ph type="title"/>
          </p:nvPr>
        </p:nvSpPr>
        <p:spPr/>
        <p:txBody>
          <a:bodyPr>
            <a:normAutofit fontScale="90000"/>
          </a:bodyPr>
          <a:lstStyle/>
          <a:p>
            <a:r>
              <a:rPr lang="en-US" altLang="zh-CN"/>
              <a:t>recommendation list (10)of high quality experience APPs</a:t>
            </a:r>
            <a:endParaRPr lang="zh-CN" altLang="en-US"/>
          </a:p>
        </p:txBody>
      </p:sp>
      <p:sp>
        <p:nvSpPr>
          <p:cNvPr id="3" name="内容占位符 2">
            <a:extLst>
              <a:ext uri="{FF2B5EF4-FFF2-40B4-BE49-F238E27FC236}">
                <a16:creationId xmlns:a16="http://schemas.microsoft.com/office/drawing/2014/main" id="{542671F0-5394-4B68-AEC0-339067203BBC}"/>
              </a:ext>
            </a:extLst>
          </p:cNvPr>
          <p:cNvSpPr>
            <a:spLocks noGrp="1"/>
          </p:cNvSpPr>
          <p:nvPr>
            <p:ph idx="1"/>
          </p:nvPr>
        </p:nvSpPr>
        <p:spPr/>
        <p:txBody>
          <a:bodyPr/>
          <a:lstStyle/>
          <a:p>
            <a:r>
              <a:rPr lang="en-US" altLang="zh-CN"/>
              <a:t>we sort the APP into three part through installs effect</a:t>
            </a:r>
          </a:p>
          <a:p>
            <a:r>
              <a:rPr lang="en-US" altLang="zh-CN"/>
              <a:t>higher installs apps, more installs:</a:t>
            </a:r>
          </a:p>
          <a:p>
            <a:r>
              <a:rPr lang="en-US" altLang="zh-CN"/>
              <a:t>low installs apps because of diversity:</a:t>
            </a:r>
          </a:p>
          <a:p>
            <a:r>
              <a:rPr lang="en-US" altLang="zh-CN"/>
              <a:t>others: </a:t>
            </a:r>
          </a:p>
        </p:txBody>
      </p:sp>
    </p:spTree>
    <p:extLst>
      <p:ext uri="{BB962C8B-B14F-4D97-AF65-F5344CB8AC3E}">
        <p14:creationId xmlns:p14="http://schemas.microsoft.com/office/powerpoint/2010/main" val="265662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15319-43EC-41A7-B65E-0BF1F78C4A49}"/>
              </a:ext>
            </a:extLst>
          </p:cNvPr>
          <p:cNvSpPr>
            <a:spLocks noGrp="1"/>
          </p:cNvSpPr>
          <p:nvPr>
            <p:ph type="title"/>
          </p:nvPr>
        </p:nvSpPr>
        <p:spPr/>
        <p:txBody>
          <a:bodyPr/>
          <a:lstStyle/>
          <a:p>
            <a:r>
              <a:rPr lang="en-US" altLang="zh-CN"/>
              <a:t>higher installs apps</a:t>
            </a:r>
            <a:endParaRPr lang="zh-CN" altLang="en-US"/>
          </a:p>
        </p:txBody>
      </p:sp>
      <p:sp>
        <p:nvSpPr>
          <p:cNvPr id="3" name="内容占位符 2">
            <a:extLst>
              <a:ext uri="{FF2B5EF4-FFF2-40B4-BE49-F238E27FC236}">
                <a16:creationId xmlns:a16="http://schemas.microsoft.com/office/drawing/2014/main" id="{25445ECB-1F48-4AFE-94FC-7CC24788B5A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2242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98815-9C2D-4346-805C-765737AEB8EB}"/>
              </a:ext>
            </a:extLst>
          </p:cNvPr>
          <p:cNvSpPr>
            <a:spLocks noGrp="1"/>
          </p:cNvSpPr>
          <p:nvPr>
            <p:ph type="title"/>
          </p:nvPr>
        </p:nvSpPr>
        <p:spPr/>
        <p:txBody>
          <a:bodyPr/>
          <a:lstStyle/>
          <a:p>
            <a:r>
              <a:rPr lang="en-US" altLang="zh-CN"/>
              <a:t>low installs apps</a:t>
            </a:r>
            <a:endParaRPr lang="zh-CN" altLang="en-US"/>
          </a:p>
        </p:txBody>
      </p:sp>
      <p:sp>
        <p:nvSpPr>
          <p:cNvPr id="3" name="内容占位符 2">
            <a:extLst>
              <a:ext uri="{FF2B5EF4-FFF2-40B4-BE49-F238E27FC236}">
                <a16:creationId xmlns:a16="http://schemas.microsoft.com/office/drawing/2014/main" id="{BBAE2BCE-D800-4A92-B005-9DF6736B01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6173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F9CBE-863C-4B3D-804D-14663B3497CB}"/>
              </a:ext>
            </a:extLst>
          </p:cNvPr>
          <p:cNvSpPr>
            <a:spLocks noGrp="1"/>
          </p:cNvSpPr>
          <p:nvPr>
            <p:ph type="title"/>
          </p:nvPr>
        </p:nvSpPr>
        <p:spPr/>
        <p:txBody>
          <a:bodyPr/>
          <a:lstStyle/>
          <a:p>
            <a:r>
              <a:rPr lang="en-US" altLang="zh-CN"/>
              <a:t>low installs apps</a:t>
            </a:r>
            <a:endParaRPr lang="zh-CN" altLang="en-US"/>
          </a:p>
        </p:txBody>
      </p:sp>
      <p:sp>
        <p:nvSpPr>
          <p:cNvPr id="3" name="内容占位符 2">
            <a:extLst>
              <a:ext uri="{FF2B5EF4-FFF2-40B4-BE49-F238E27FC236}">
                <a16:creationId xmlns:a16="http://schemas.microsoft.com/office/drawing/2014/main" id="{E684473A-7A67-4F84-8B80-5AD8BA4CBFF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710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140A7-B854-479E-AEDE-A4B4B4768E46}"/>
              </a:ext>
            </a:extLst>
          </p:cNvPr>
          <p:cNvSpPr>
            <a:spLocks noGrp="1"/>
          </p:cNvSpPr>
          <p:nvPr>
            <p:ph type="title"/>
          </p:nvPr>
        </p:nvSpPr>
        <p:spPr>
          <a:xfrm>
            <a:off x="1045152" y="2582065"/>
            <a:ext cx="10920846" cy="1143000"/>
          </a:xfrm>
        </p:spPr>
        <p:txBody>
          <a:bodyPr/>
          <a:lstStyle/>
          <a:p>
            <a:r>
              <a:rPr lang="en-US" altLang="zh-CN"/>
              <a:t>Thanks for your listening</a:t>
            </a:r>
            <a:endParaRPr lang="zh-CN" altLang="en-US"/>
          </a:p>
        </p:txBody>
      </p:sp>
    </p:spTree>
    <p:extLst>
      <p:ext uri="{BB962C8B-B14F-4D97-AF65-F5344CB8AC3E}">
        <p14:creationId xmlns:p14="http://schemas.microsoft.com/office/powerpoint/2010/main" val="17055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27C67-1455-4295-805E-029F19E006A5}"/>
              </a:ext>
            </a:extLst>
          </p:cNvPr>
          <p:cNvSpPr>
            <a:spLocks noGrp="1"/>
          </p:cNvSpPr>
          <p:nvPr>
            <p:ph type="title"/>
          </p:nvPr>
        </p:nvSpPr>
        <p:spPr/>
        <p:txBody>
          <a:bodyPr/>
          <a:lstStyle/>
          <a:p>
            <a:r>
              <a:rPr lang="en-US" altLang="zh-CN"/>
              <a:t>data cleaning</a:t>
            </a:r>
            <a:endParaRPr lang="zh-CN" altLang="en-US"/>
          </a:p>
        </p:txBody>
      </p:sp>
      <p:sp>
        <p:nvSpPr>
          <p:cNvPr id="3" name="内容占位符 2">
            <a:extLst>
              <a:ext uri="{FF2B5EF4-FFF2-40B4-BE49-F238E27FC236}">
                <a16:creationId xmlns:a16="http://schemas.microsoft.com/office/drawing/2014/main" id="{4439B693-0BCF-49F6-BCAA-669D2BAA3C25}"/>
              </a:ext>
            </a:extLst>
          </p:cNvPr>
          <p:cNvSpPr>
            <a:spLocks noGrp="1"/>
          </p:cNvSpPr>
          <p:nvPr>
            <p:ph idx="1"/>
          </p:nvPr>
        </p:nvSpPr>
        <p:spPr/>
        <p:txBody>
          <a:bodyPr>
            <a:normAutofit fontScale="62500" lnSpcReduction="20000"/>
          </a:bodyPr>
          <a:lstStyle/>
          <a:p>
            <a:r>
              <a:rPr lang="en-US" altLang="zh-CN"/>
              <a:t>googleplaystore.csv:</a:t>
            </a:r>
          </a:p>
          <a:p>
            <a:pPr lvl="1"/>
            <a:r>
              <a:rPr lang="en-US" altLang="zh-CN" b="0" i="0">
                <a:solidFill>
                  <a:srgbClr val="000000"/>
                </a:solidFill>
                <a:effectLst/>
                <a:latin typeface="Roboto" panose="02000000000000000000" pitchFamily="2" charset="0"/>
              </a:rPr>
              <a:t>Correct misalignment (coding issues)</a:t>
            </a:r>
          </a:p>
          <a:p>
            <a:pPr lvl="1"/>
            <a:r>
              <a:rPr lang="en-US" altLang="zh-CN">
                <a:solidFill>
                  <a:srgbClr val="000000"/>
                </a:solidFill>
                <a:latin typeface="Roboto" panose="02000000000000000000" pitchFamily="2" charset="0"/>
              </a:rPr>
              <a:t>rating: convert NaN-&gt;0</a:t>
            </a:r>
          </a:p>
          <a:p>
            <a:pPr lvl="1"/>
            <a:r>
              <a:rPr lang="en-US" altLang="zh-CN">
                <a:solidFill>
                  <a:srgbClr val="000000"/>
                </a:solidFill>
                <a:latin typeface="Roboto" panose="02000000000000000000" pitchFamily="2" charset="0"/>
              </a:rPr>
              <a:t>app list: delete the repetition</a:t>
            </a:r>
          </a:p>
          <a:p>
            <a:pPr lvl="1"/>
            <a:r>
              <a:rPr lang="en-US" altLang="zh-CN">
                <a:solidFill>
                  <a:srgbClr val="000000"/>
                </a:solidFill>
                <a:latin typeface="Roboto" panose="02000000000000000000" pitchFamily="2" charset="0"/>
              </a:rPr>
              <a:t>size list: convert the unit into Kb and then delete the unit into value</a:t>
            </a:r>
          </a:p>
          <a:p>
            <a:pPr lvl="1"/>
            <a:r>
              <a:rPr lang="en-US" altLang="zh-CN">
                <a:solidFill>
                  <a:srgbClr val="000000"/>
                </a:solidFill>
                <a:latin typeface="Roboto" panose="02000000000000000000" pitchFamily="2" charset="0"/>
              </a:rPr>
              <a:t>installs list: delete the ‘+’ </a:t>
            </a:r>
          </a:p>
          <a:p>
            <a:pPr lvl="1"/>
            <a:r>
              <a:rPr lang="en-US" altLang="zh-CN">
                <a:solidFill>
                  <a:srgbClr val="000000"/>
                </a:solidFill>
                <a:latin typeface="Roboto" panose="02000000000000000000" pitchFamily="2" charset="0"/>
              </a:rPr>
              <a:t>Last Update  list: convert the form into M/D/Y</a:t>
            </a:r>
          </a:p>
          <a:p>
            <a:pPr lvl="1"/>
            <a:r>
              <a:rPr lang="en-US" altLang="zh-CN">
                <a:solidFill>
                  <a:srgbClr val="000000"/>
                </a:solidFill>
                <a:latin typeface="Roboto" panose="02000000000000000000" pitchFamily="2" charset="0"/>
              </a:rPr>
              <a:t>category list: replace the null with Other</a:t>
            </a:r>
          </a:p>
          <a:p>
            <a:pPr lvl="1"/>
            <a:r>
              <a:rPr lang="en-US" altLang="zh-CN">
                <a:solidFill>
                  <a:srgbClr val="000000"/>
                </a:solidFill>
                <a:latin typeface="Roboto" panose="02000000000000000000" pitchFamily="2" charset="0"/>
              </a:rPr>
              <a:t>price: delete the $, turn into the value</a:t>
            </a:r>
          </a:p>
          <a:p>
            <a:pPr lvl="1"/>
            <a:endParaRPr lang="en-US" altLang="zh-CN"/>
          </a:p>
          <a:p>
            <a:r>
              <a:rPr lang="en-US" altLang="zh-CN"/>
              <a:t>googleplay_user_reviews.csv</a:t>
            </a:r>
          </a:p>
          <a:p>
            <a:pPr lvl="1"/>
            <a:r>
              <a:rPr lang="en-US" altLang="zh-CN" b="0" i="0">
                <a:solidFill>
                  <a:srgbClr val="000000"/>
                </a:solidFill>
                <a:effectLst/>
                <a:latin typeface="Roboto" panose="02000000000000000000" pitchFamily="2" charset="0"/>
              </a:rPr>
              <a:t>Correct misalignment</a:t>
            </a:r>
          </a:p>
          <a:p>
            <a:pPr lvl="1"/>
            <a:r>
              <a:rPr lang="en-US" altLang="zh-CN"/>
              <a:t>delete the null value reviews</a:t>
            </a:r>
          </a:p>
          <a:p>
            <a:pPr lvl="1"/>
            <a:r>
              <a:rPr lang="en-US" altLang="zh-CN"/>
              <a:t>delete the redundancy review record</a:t>
            </a:r>
          </a:p>
          <a:p>
            <a:pPr marL="342900" lvl="1" indent="-342900">
              <a:buFont typeface="Arial"/>
              <a:buChar char="•"/>
            </a:pPr>
            <a:r>
              <a:rPr lang="en-US" altLang="zh-CN" sz="3200"/>
              <a:t>reviews word segmentation</a:t>
            </a:r>
          </a:p>
          <a:p>
            <a:pPr marL="0" lvl="1" indent="0">
              <a:buNone/>
            </a:pPr>
            <a:endParaRPr lang="en-US" altLang="zh-CN" sz="3200"/>
          </a:p>
          <a:p>
            <a:endParaRPr lang="zh-CN" altLang="en-US"/>
          </a:p>
        </p:txBody>
      </p:sp>
    </p:spTree>
    <p:extLst>
      <p:ext uri="{BB962C8B-B14F-4D97-AF65-F5344CB8AC3E}">
        <p14:creationId xmlns:p14="http://schemas.microsoft.com/office/powerpoint/2010/main" val="109489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27C67-1455-4295-805E-029F19E006A5}"/>
              </a:ext>
            </a:extLst>
          </p:cNvPr>
          <p:cNvSpPr>
            <a:spLocks noGrp="1"/>
          </p:cNvSpPr>
          <p:nvPr>
            <p:ph type="title"/>
          </p:nvPr>
        </p:nvSpPr>
        <p:spPr>
          <a:xfrm>
            <a:off x="6800650" y="3504137"/>
            <a:ext cx="4271058" cy="1143000"/>
          </a:xfrm>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4439B693-0BCF-49F6-BCAA-669D2BAA3C25}"/>
              </a:ext>
            </a:extLst>
          </p:cNvPr>
          <p:cNvSpPr>
            <a:spLocks noGrp="1"/>
          </p:cNvSpPr>
          <p:nvPr>
            <p:ph idx="1"/>
          </p:nvPr>
        </p:nvSpPr>
        <p:spPr>
          <a:xfrm>
            <a:off x="305972" y="1385320"/>
            <a:ext cx="5497657" cy="5756260"/>
          </a:xfrm>
        </p:spPr>
        <p:txBody>
          <a:bodyPr>
            <a:normAutofit fontScale="62500" lnSpcReduction="20000"/>
          </a:bodyPr>
          <a:lstStyle/>
          <a:p>
            <a:r>
              <a:rPr lang="en-US" altLang="zh-CN" dirty="0"/>
              <a:t>googleplaystore.csv:</a:t>
            </a:r>
          </a:p>
          <a:p>
            <a:pPr lvl="1">
              <a:lnSpc>
                <a:spcPct val="145000"/>
              </a:lnSpc>
            </a:pPr>
            <a:r>
              <a:rPr lang="en-US" altLang="zh-CN" sz="2600" b="0" i="0" dirty="0">
                <a:solidFill>
                  <a:srgbClr val="000000"/>
                </a:solidFill>
                <a:effectLst/>
                <a:latin typeface="Roboto" panose="02000000000000000000" pitchFamily="2" charset="0"/>
              </a:rPr>
              <a:t>Modify </a:t>
            </a:r>
            <a:r>
              <a:rPr lang="en-US" altLang="zh-CN" sz="2600" dirty="0">
                <a:solidFill>
                  <a:srgbClr val="000000"/>
                </a:solidFill>
                <a:latin typeface="Roboto" panose="02000000000000000000" pitchFamily="2" charset="0"/>
              </a:rPr>
              <a:t>dislocation</a:t>
            </a:r>
          </a:p>
          <a:p>
            <a:pPr lvl="1">
              <a:lnSpc>
                <a:spcPct val="145000"/>
              </a:lnSpc>
            </a:pPr>
            <a:r>
              <a:rPr lang="en-US" altLang="zh-CN" sz="2600" dirty="0">
                <a:solidFill>
                  <a:srgbClr val="000000"/>
                </a:solidFill>
                <a:latin typeface="Roboto" panose="02000000000000000000" pitchFamily="2" charset="0"/>
              </a:rPr>
              <a:t>Rating : </a:t>
            </a:r>
            <a:r>
              <a:rPr lang="en-US" altLang="zh-CN" sz="2600" dirty="0" err="1">
                <a:solidFill>
                  <a:srgbClr val="000000"/>
                </a:solidFill>
                <a:latin typeface="Roboto" panose="02000000000000000000" pitchFamily="2" charset="0"/>
              </a:rPr>
              <a:t>NaN</a:t>
            </a:r>
            <a:r>
              <a:rPr lang="en-US" altLang="zh-CN" sz="2600" dirty="0">
                <a:solidFill>
                  <a:srgbClr val="000000"/>
                </a:solidFill>
                <a:latin typeface="Roboto" panose="02000000000000000000" pitchFamily="2" charset="0"/>
              </a:rPr>
              <a:t>-&gt;0</a:t>
            </a:r>
          </a:p>
          <a:p>
            <a:pPr lvl="1">
              <a:lnSpc>
                <a:spcPct val="145000"/>
              </a:lnSpc>
            </a:pPr>
            <a:r>
              <a:rPr lang="en-US" altLang="zh-CN" sz="2600" dirty="0">
                <a:solidFill>
                  <a:srgbClr val="000000"/>
                </a:solidFill>
                <a:latin typeface="Roboto" panose="02000000000000000000" pitchFamily="2" charset="0"/>
              </a:rPr>
              <a:t>app list : delete the repetition</a:t>
            </a:r>
          </a:p>
          <a:p>
            <a:pPr lvl="1">
              <a:lnSpc>
                <a:spcPct val="145000"/>
              </a:lnSpc>
            </a:pPr>
            <a:r>
              <a:rPr lang="en-US" altLang="zh-CN" sz="2600" dirty="0">
                <a:solidFill>
                  <a:srgbClr val="000000"/>
                </a:solidFill>
                <a:latin typeface="Roboto" panose="02000000000000000000" pitchFamily="2" charset="0"/>
              </a:rPr>
              <a:t>size list : Convert Mb to </a:t>
            </a:r>
            <a:r>
              <a:rPr lang="en-US" altLang="zh-CN" sz="2600" dirty="0" err="1">
                <a:solidFill>
                  <a:srgbClr val="000000"/>
                </a:solidFill>
                <a:latin typeface="Roboto" panose="02000000000000000000" pitchFamily="2" charset="0"/>
              </a:rPr>
              <a:t>Kb</a:t>
            </a:r>
            <a:r>
              <a:rPr lang="en-US" altLang="zh-CN" sz="2600" dirty="0">
                <a:solidFill>
                  <a:srgbClr val="000000"/>
                </a:solidFill>
                <a:latin typeface="Roboto" panose="02000000000000000000" pitchFamily="2" charset="0"/>
              </a:rPr>
              <a:t> and delete the unit</a:t>
            </a:r>
          </a:p>
          <a:p>
            <a:pPr lvl="1">
              <a:lnSpc>
                <a:spcPct val="145000"/>
              </a:lnSpc>
            </a:pPr>
            <a:r>
              <a:rPr lang="en-US" altLang="zh-CN" sz="2600" dirty="0">
                <a:solidFill>
                  <a:srgbClr val="000000"/>
                </a:solidFill>
                <a:latin typeface="Roboto" panose="02000000000000000000" pitchFamily="2" charset="0"/>
              </a:rPr>
              <a:t>installs list : delete the ‘+’ </a:t>
            </a:r>
          </a:p>
          <a:p>
            <a:pPr lvl="1">
              <a:lnSpc>
                <a:spcPct val="145000"/>
              </a:lnSpc>
            </a:pPr>
            <a:r>
              <a:rPr lang="en-US" altLang="zh-CN" sz="2600" dirty="0">
                <a:solidFill>
                  <a:srgbClr val="000000"/>
                </a:solidFill>
                <a:latin typeface="Roboto" panose="02000000000000000000" pitchFamily="2" charset="0"/>
              </a:rPr>
              <a:t>Last Update : Unified formula</a:t>
            </a:r>
          </a:p>
          <a:p>
            <a:pPr lvl="1">
              <a:lnSpc>
                <a:spcPct val="145000"/>
              </a:lnSpc>
            </a:pPr>
            <a:r>
              <a:rPr lang="en-US" altLang="zh-CN" sz="2600" dirty="0">
                <a:solidFill>
                  <a:srgbClr val="000000"/>
                </a:solidFill>
                <a:latin typeface="Roboto" panose="02000000000000000000" pitchFamily="2" charset="0"/>
              </a:rPr>
              <a:t>category list : replace the null with Other</a:t>
            </a:r>
          </a:p>
          <a:p>
            <a:pPr lvl="1">
              <a:lnSpc>
                <a:spcPct val="145000"/>
              </a:lnSpc>
            </a:pPr>
            <a:r>
              <a:rPr lang="en-US" altLang="zh-CN" sz="2600" dirty="0">
                <a:solidFill>
                  <a:srgbClr val="000000"/>
                </a:solidFill>
                <a:latin typeface="Roboto" panose="02000000000000000000" pitchFamily="2" charset="0"/>
              </a:rPr>
              <a:t>Price : delete the $</a:t>
            </a:r>
          </a:p>
          <a:p>
            <a:pPr marL="457200" lvl="1" indent="0">
              <a:lnSpc>
                <a:spcPct val="145000"/>
              </a:lnSpc>
              <a:buNone/>
            </a:pPr>
            <a:endParaRPr lang="en-US" altLang="zh-CN" sz="2600" dirty="0"/>
          </a:p>
          <a:p>
            <a:r>
              <a:rPr lang="en-US" altLang="zh-CN" dirty="0"/>
              <a:t>googleplay_user_reviews.csv</a:t>
            </a:r>
          </a:p>
          <a:p>
            <a:pPr lvl="1">
              <a:lnSpc>
                <a:spcPct val="145000"/>
              </a:lnSpc>
            </a:pPr>
            <a:r>
              <a:rPr lang="en-US" altLang="zh-CN" sz="2600" dirty="0">
                <a:solidFill>
                  <a:srgbClr val="000000"/>
                </a:solidFill>
                <a:latin typeface="Roboto" panose="02000000000000000000" pitchFamily="2" charset="0"/>
              </a:rPr>
              <a:t>Modify dislocation</a:t>
            </a:r>
          </a:p>
          <a:p>
            <a:pPr lvl="1">
              <a:lnSpc>
                <a:spcPct val="145000"/>
              </a:lnSpc>
            </a:pPr>
            <a:r>
              <a:rPr lang="en-US" altLang="zh-CN" sz="2600" dirty="0">
                <a:solidFill>
                  <a:srgbClr val="000000"/>
                </a:solidFill>
                <a:latin typeface="Roboto" panose="02000000000000000000" pitchFamily="2" charset="0"/>
              </a:rPr>
              <a:t>delete the null value reviews</a:t>
            </a:r>
          </a:p>
          <a:p>
            <a:pPr lvl="1">
              <a:lnSpc>
                <a:spcPct val="145000"/>
              </a:lnSpc>
            </a:pPr>
            <a:r>
              <a:rPr lang="en-US" altLang="zh-CN" sz="2600" dirty="0">
                <a:solidFill>
                  <a:srgbClr val="000000"/>
                </a:solidFill>
                <a:latin typeface="Roboto" panose="02000000000000000000" pitchFamily="2" charset="0"/>
              </a:rPr>
              <a:t>delete the redundancy review record</a:t>
            </a:r>
            <a:endParaRPr lang="en-US" altLang="zh-CN" sz="3200" dirty="0"/>
          </a:p>
          <a:p>
            <a:endParaRPr lang="zh-CN" altLang="en-US" dirty="0"/>
          </a:p>
        </p:txBody>
      </p:sp>
      <p:pic>
        <p:nvPicPr>
          <p:cNvPr id="5" name="图片 4">
            <a:extLst>
              <a:ext uri="{FF2B5EF4-FFF2-40B4-BE49-F238E27FC236}">
                <a16:creationId xmlns:a16="http://schemas.microsoft.com/office/drawing/2014/main" id="{62F470C3-8A50-4146-B645-533888FA276D}"/>
              </a:ext>
            </a:extLst>
          </p:cNvPr>
          <p:cNvPicPr>
            <a:picLocks noChangeAspect="1"/>
          </p:cNvPicPr>
          <p:nvPr/>
        </p:nvPicPr>
        <p:blipFill>
          <a:blip r:embed="rId2"/>
          <a:stretch>
            <a:fillRect/>
          </a:stretch>
        </p:blipFill>
        <p:spPr>
          <a:xfrm>
            <a:off x="6098346" y="630875"/>
            <a:ext cx="3391194" cy="754445"/>
          </a:xfrm>
          <a:prstGeom prst="rect">
            <a:avLst/>
          </a:prstGeom>
        </p:spPr>
      </p:pic>
      <p:pic>
        <p:nvPicPr>
          <p:cNvPr id="11" name="图片 10">
            <a:extLst>
              <a:ext uri="{FF2B5EF4-FFF2-40B4-BE49-F238E27FC236}">
                <a16:creationId xmlns:a16="http://schemas.microsoft.com/office/drawing/2014/main" id="{18723201-9932-494C-8D77-EAEF15F1A84F}"/>
              </a:ext>
            </a:extLst>
          </p:cNvPr>
          <p:cNvPicPr>
            <a:picLocks noChangeAspect="1"/>
          </p:cNvPicPr>
          <p:nvPr/>
        </p:nvPicPr>
        <p:blipFill>
          <a:blip r:embed="rId3"/>
          <a:stretch>
            <a:fillRect/>
          </a:stretch>
        </p:blipFill>
        <p:spPr>
          <a:xfrm>
            <a:off x="6070353" y="1637175"/>
            <a:ext cx="6721422" cy="1615580"/>
          </a:xfrm>
          <a:prstGeom prst="rect">
            <a:avLst/>
          </a:prstGeom>
        </p:spPr>
      </p:pic>
      <p:pic>
        <p:nvPicPr>
          <p:cNvPr id="13" name="图片 12">
            <a:extLst>
              <a:ext uri="{FF2B5EF4-FFF2-40B4-BE49-F238E27FC236}">
                <a16:creationId xmlns:a16="http://schemas.microsoft.com/office/drawing/2014/main" id="{C7D483F0-4863-44AE-A843-92CBD8C0563D}"/>
              </a:ext>
            </a:extLst>
          </p:cNvPr>
          <p:cNvPicPr>
            <a:picLocks noChangeAspect="1"/>
          </p:cNvPicPr>
          <p:nvPr/>
        </p:nvPicPr>
        <p:blipFill>
          <a:blip r:embed="rId4"/>
          <a:stretch>
            <a:fillRect/>
          </a:stretch>
        </p:blipFill>
        <p:spPr>
          <a:xfrm>
            <a:off x="5803629" y="4870235"/>
            <a:ext cx="6988146" cy="1615580"/>
          </a:xfrm>
          <a:prstGeom prst="rect">
            <a:avLst/>
          </a:prstGeom>
        </p:spPr>
      </p:pic>
      <p:sp>
        <p:nvSpPr>
          <p:cNvPr id="14" name="箭头: 虚尾 13">
            <a:extLst>
              <a:ext uri="{FF2B5EF4-FFF2-40B4-BE49-F238E27FC236}">
                <a16:creationId xmlns:a16="http://schemas.microsoft.com/office/drawing/2014/main" id="{3F5897E7-53B1-4F31-A307-F0EC663B04D5}"/>
              </a:ext>
            </a:extLst>
          </p:cNvPr>
          <p:cNvSpPr/>
          <p:nvPr/>
        </p:nvSpPr>
        <p:spPr>
          <a:xfrm rot="5400000">
            <a:off x="10498926" y="3675316"/>
            <a:ext cx="1145563" cy="85491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3FF6601-715A-4441-B312-A30AFC65BEC7}"/>
              </a:ext>
            </a:extLst>
          </p:cNvPr>
          <p:cNvSpPr txBox="1"/>
          <p:nvPr/>
        </p:nvSpPr>
        <p:spPr>
          <a:xfrm>
            <a:off x="9931983" y="630875"/>
            <a:ext cx="1797415" cy="523220"/>
          </a:xfrm>
          <a:prstGeom prst="rect">
            <a:avLst/>
          </a:prstGeom>
          <a:noFill/>
        </p:spPr>
        <p:txBody>
          <a:bodyPr wrap="none" rtlCol="0">
            <a:spAutoFit/>
          </a:bodyPr>
          <a:lstStyle/>
          <a:p>
            <a:r>
              <a:rPr lang="en-US" altLang="zh-CN" sz="2800" dirty="0"/>
              <a:t>Dislocation</a:t>
            </a:r>
            <a:endParaRPr lang="zh-CN" altLang="en-US" sz="2800" dirty="0"/>
          </a:p>
        </p:txBody>
      </p:sp>
      <p:cxnSp>
        <p:nvCxnSpPr>
          <p:cNvPr id="19" name="直接箭头连接符 18">
            <a:extLst>
              <a:ext uri="{FF2B5EF4-FFF2-40B4-BE49-F238E27FC236}">
                <a16:creationId xmlns:a16="http://schemas.microsoft.com/office/drawing/2014/main" id="{1A1F9601-B811-46AF-A25C-CDBDA91AAB33}"/>
              </a:ext>
            </a:extLst>
          </p:cNvPr>
          <p:cNvCxnSpPr>
            <a:stCxn id="17" idx="1"/>
            <a:endCxn id="5" idx="3"/>
          </p:cNvCxnSpPr>
          <p:nvPr/>
        </p:nvCxnSpPr>
        <p:spPr>
          <a:xfrm flipH="1">
            <a:off x="9489540" y="892485"/>
            <a:ext cx="442443" cy="1156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BCF9C-1B9C-49D7-A7D4-46215C3E256B}"/>
              </a:ext>
            </a:extLst>
          </p:cNvPr>
          <p:cNvSpPr>
            <a:spLocks noGrp="1"/>
          </p:cNvSpPr>
          <p:nvPr>
            <p:ph type="title"/>
          </p:nvPr>
        </p:nvSpPr>
        <p:spPr/>
        <p:txBody>
          <a:bodyPr/>
          <a:lstStyle/>
          <a:p>
            <a:r>
              <a:rPr lang="en-US" altLang="zh-CN"/>
              <a:t>how did we do the word segmentation</a:t>
            </a:r>
            <a:endParaRPr lang="zh-CN" altLang="en-US"/>
          </a:p>
        </p:txBody>
      </p:sp>
      <p:sp>
        <p:nvSpPr>
          <p:cNvPr id="3" name="内容占位符 2">
            <a:extLst>
              <a:ext uri="{FF2B5EF4-FFF2-40B4-BE49-F238E27FC236}">
                <a16:creationId xmlns:a16="http://schemas.microsoft.com/office/drawing/2014/main" id="{0921A45F-6A13-41F5-AB26-F8157D40799A}"/>
              </a:ext>
            </a:extLst>
          </p:cNvPr>
          <p:cNvSpPr>
            <a:spLocks noGrp="1"/>
          </p:cNvSpPr>
          <p:nvPr>
            <p:ph idx="1"/>
          </p:nvPr>
        </p:nvSpPr>
        <p:spPr/>
        <p:txBody>
          <a:bodyPr/>
          <a:lstStyle/>
          <a:p>
            <a:r>
              <a:rPr lang="en-US" altLang="zh-CN"/>
              <a:t>python numpy and pandas: combine the words into the alphabetic string</a:t>
            </a:r>
          </a:p>
          <a:p>
            <a:r>
              <a:rPr lang="en-US" altLang="zh-CN"/>
              <a:t>pick up the adj. and noun through the alphabetic string in keywords list</a:t>
            </a:r>
          </a:p>
          <a:p>
            <a:r>
              <a:rPr lang="en-US" altLang="zh-CN"/>
              <a:t>use excel statistics the frequency of occurrence of keywords</a:t>
            </a:r>
          </a:p>
          <a:p>
            <a:pPr lvl="1"/>
            <a:r>
              <a:rPr lang="en-US" altLang="zh-CN"/>
              <a:t>for example, in app FBReade, useful has occurred for 8 times</a:t>
            </a:r>
          </a:p>
          <a:p>
            <a:pPr marL="457200" lvl="1" indent="0">
              <a:buNone/>
            </a:pPr>
            <a:endParaRPr lang="en-US" altLang="zh-CN"/>
          </a:p>
          <a:p>
            <a:r>
              <a:rPr lang="en-US" altLang="zh-CN"/>
              <a:t>create word cloud through the frequency of occurence</a:t>
            </a:r>
            <a:endParaRPr lang="zh-CN" altLang="en-US"/>
          </a:p>
        </p:txBody>
      </p:sp>
    </p:spTree>
    <p:extLst>
      <p:ext uri="{BB962C8B-B14F-4D97-AF65-F5344CB8AC3E}">
        <p14:creationId xmlns:p14="http://schemas.microsoft.com/office/powerpoint/2010/main" val="50788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data analysis </a:t>
            </a:r>
            <a:endParaRPr lang="en-US"/>
          </a:p>
        </p:txBody>
      </p:sp>
      <p:sp>
        <p:nvSpPr>
          <p:cNvPr id="3" name="Content Placeholder 2"/>
          <p:cNvSpPr>
            <a:spLocks noGrp="1"/>
          </p:cNvSpPr>
          <p:nvPr>
            <p:ph idx="1"/>
          </p:nvPr>
        </p:nvSpPr>
        <p:spPr/>
        <p:txBody>
          <a:bodyPr>
            <a:normAutofit fontScale="92500" lnSpcReduction="20000"/>
          </a:bodyPr>
          <a:lstStyle/>
          <a:p>
            <a:pPr marL="0" indent="0" algn="l">
              <a:buNone/>
            </a:pPr>
            <a:r>
              <a:rPr lang="en-US" altLang="zh-CN" b="0" i="0">
                <a:solidFill>
                  <a:srgbClr val="24292E"/>
                </a:solidFill>
                <a:effectLst/>
                <a:latin typeface="-apple-system"/>
              </a:rPr>
              <a:t>We want to create Rank formula through four steps:</a:t>
            </a:r>
          </a:p>
          <a:p>
            <a:pPr marL="514350" indent="-514350" algn="l">
              <a:buFont typeface="+mj-lt"/>
              <a:buAutoNum type="arabicPeriod"/>
            </a:pPr>
            <a:r>
              <a:rPr lang="en-US" altLang="zh-CN" b="0" i="0">
                <a:solidFill>
                  <a:srgbClr val="24292E"/>
                </a:solidFill>
                <a:effectLst/>
                <a:latin typeface="-apple-system"/>
              </a:rPr>
              <a:t>rating of the apps is of the most significant</a:t>
            </a:r>
            <a:r>
              <a:rPr lang="en-US" altLang="zh-CN">
                <a:solidFill>
                  <a:srgbClr val="24292E"/>
                </a:solidFill>
                <a:latin typeface="-apple-system"/>
              </a:rPr>
              <a:t>, </a:t>
            </a:r>
            <a:r>
              <a:rPr lang="en-US" altLang="zh-CN" b="0" i="0">
                <a:solidFill>
                  <a:srgbClr val="24292E"/>
                </a:solidFill>
                <a:effectLst/>
                <a:latin typeface="-apple-system"/>
              </a:rPr>
              <a:t>and the downloads and the number of comments are also important to rank the apps, </a:t>
            </a:r>
          </a:p>
          <a:p>
            <a:pPr marL="514350" indent="-514350" algn="l">
              <a:buFont typeface="+mj-lt"/>
              <a:buAutoNum type="arabicPeriod"/>
            </a:pPr>
            <a:r>
              <a:rPr lang="en-US" altLang="zh-CN" b="0" i="0">
                <a:solidFill>
                  <a:srgbClr val="24292E"/>
                </a:solidFill>
                <a:effectLst/>
                <a:latin typeface="-apple-system"/>
              </a:rPr>
              <a:t>We use the rating and the number of installs to measure the measure the quality of Apps. </a:t>
            </a:r>
          </a:p>
          <a:p>
            <a:pPr marL="514350" indent="-514350" algn="l">
              <a:buFont typeface="+mj-lt"/>
              <a:buAutoNum type="arabicPeriod"/>
            </a:pPr>
            <a:r>
              <a:rPr lang="en-US" altLang="zh-CN" b="0" i="0">
                <a:solidFill>
                  <a:srgbClr val="24292E"/>
                </a:solidFill>
                <a:effectLst/>
                <a:latin typeface="-apple-system"/>
              </a:rPr>
              <a:t>there are also some dimensions of the apps in the dataset we need to analysis whether we should add them to the Rank formula</a:t>
            </a:r>
          </a:p>
          <a:p>
            <a:pPr marL="514350" indent="-514350" algn="l">
              <a:buFont typeface="+mj-lt"/>
              <a:buAutoNum type="arabicPeriod"/>
            </a:pPr>
            <a:r>
              <a:rPr lang="en-US" altLang="zh-CN" b="0" i="0">
                <a:solidFill>
                  <a:srgbClr val="24292E"/>
                </a:solidFill>
                <a:effectLst/>
                <a:latin typeface="-apple-system"/>
              </a:rPr>
              <a:t>such as the Size of the Apps, the Price of the Apps. In order to design the formula to rank Apps we post 4 sub questions.</a:t>
            </a:r>
          </a:p>
          <a:p>
            <a:endParaRPr lang="en-US"/>
          </a:p>
        </p:txBody>
      </p:sp>
    </p:spTree>
    <p:extLst>
      <p:ext uri="{BB962C8B-B14F-4D97-AF65-F5344CB8AC3E}">
        <p14:creationId xmlns:p14="http://schemas.microsoft.com/office/powerpoint/2010/main" val="97000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F9D0C-2205-47C9-8E7B-9FB3419C9821}"/>
              </a:ext>
            </a:extLst>
          </p:cNvPr>
          <p:cNvSpPr>
            <a:spLocks noGrp="1"/>
          </p:cNvSpPr>
          <p:nvPr>
            <p:ph type="title"/>
          </p:nvPr>
        </p:nvSpPr>
        <p:spPr/>
        <p:txBody>
          <a:bodyPr/>
          <a:lstStyle/>
          <a:p>
            <a:r>
              <a:rPr lang="en-US" altLang="zh-CN"/>
              <a:t>data visualisation</a:t>
            </a:r>
            <a:endParaRPr lang="zh-CN" altLang="en-US"/>
          </a:p>
        </p:txBody>
      </p:sp>
      <p:sp>
        <p:nvSpPr>
          <p:cNvPr id="3" name="内容占位符 2">
            <a:extLst>
              <a:ext uri="{FF2B5EF4-FFF2-40B4-BE49-F238E27FC236}">
                <a16:creationId xmlns:a16="http://schemas.microsoft.com/office/drawing/2014/main" id="{904CD892-AB65-4321-AE6F-934257A3894E}"/>
              </a:ext>
            </a:extLst>
          </p:cNvPr>
          <p:cNvSpPr>
            <a:spLocks noGrp="1"/>
          </p:cNvSpPr>
          <p:nvPr>
            <p:ph idx="1"/>
          </p:nvPr>
        </p:nvSpPr>
        <p:spPr/>
        <p:txBody>
          <a:bodyPr/>
          <a:lstStyle/>
          <a:p>
            <a:r>
              <a:rPr lang="en-US" altLang="zh-CN"/>
              <a:t>our main question: recommendation list (10)of high quality experience APPs </a:t>
            </a:r>
          </a:p>
          <a:p>
            <a:r>
              <a:rPr lang="en-US" altLang="zh-CN"/>
              <a:t>sub-question:</a:t>
            </a:r>
          </a:p>
          <a:p>
            <a:pPr lvl="1"/>
            <a:r>
              <a:rPr lang="en-US" altLang="zh-CN"/>
              <a:t>whether installs and reviews will affect user experience</a:t>
            </a:r>
          </a:p>
          <a:p>
            <a:pPr lvl="1"/>
            <a:r>
              <a:rPr lang="en-US" altLang="zh-CN"/>
              <a:t>whether size will affect user experience</a:t>
            </a:r>
          </a:p>
          <a:p>
            <a:pPr lvl="1"/>
            <a:r>
              <a:rPr lang="en-US" altLang="zh-CN"/>
              <a:t>whether last update will affect user experience</a:t>
            </a:r>
          </a:p>
          <a:p>
            <a:pPr lvl="1"/>
            <a:r>
              <a:rPr lang="en-US" altLang="zh-CN"/>
              <a:t>whether price will affect user experience</a:t>
            </a:r>
          </a:p>
        </p:txBody>
      </p:sp>
    </p:spTree>
    <p:extLst>
      <p:ext uri="{BB962C8B-B14F-4D97-AF65-F5344CB8AC3E}">
        <p14:creationId xmlns:p14="http://schemas.microsoft.com/office/powerpoint/2010/main" val="327837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24B9C-1F40-4E9B-B55C-9A46DC62C6A0}"/>
              </a:ext>
            </a:extLst>
          </p:cNvPr>
          <p:cNvSpPr>
            <a:spLocks noGrp="1"/>
          </p:cNvSpPr>
          <p:nvPr>
            <p:ph type="title"/>
          </p:nvPr>
        </p:nvSpPr>
        <p:spPr/>
        <p:txBody>
          <a:bodyPr>
            <a:normAutofit fontScale="90000"/>
          </a:bodyPr>
          <a:lstStyle/>
          <a:p>
            <a:r>
              <a:rPr lang="en-US" altLang="zh-CN"/>
              <a:t>installs and reviews will affect user experience</a:t>
            </a:r>
            <a:br>
              <a:rPr lang="en-US" altLang="zh-CN"/>
            </a:br>
            <a:endParaRPr lang="zh-CN" altLang="en-US"/>
          </a:p>
        </p:txBody>
      </p:sp>
      <p:pic>
        <p:nvPicPr>
          <p:cNvPr id="5" name="内容占位符 4">
            <a:extLst>
              <a:ext uri="{FF2B5EF4-FFF2-40B4-BE49-F238E27FC236}">
                <a16:creationId xmlns:a16="http://schemas.microsoft.com/office/drawing/2014/main" id="{B11E1E46-7040-4A3A-BF04-31CA9EED0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337" y="1920875"/>
            <a:ext cx="8239864" cy="4525963"/>
          </a:xfrm>
        </p:spPr>
      </p:pic>
    </p:spTree>
    <p:extLst>
      <p:ext uri="{BB962C8B-B14F-4D97-AF65-F5344CB8AC3E}">
        <p14:creationId xmlns:p14="http://schemas.microsoft.com/office/powerpoint/2010/main" val="367918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FCB56-85E7-4A80-B33C-032C9432C77E}"/>
              </a:ext>
            </a:extLst>
          </p:cNvPr>
          <p:cNvSpPr>
            <a:spLocks noGrp="1"/>
          </p:cNvSpPr>
          <p:nvPr>
            <p:ph type="title"/>
          </p:nvPr>
        </p:nvSpPr>
        <p:spPr/>
        <p:txBody>
          <a:bodyPr/>
          <a:lstStyle/>
          <a:p>
            <a:r>
              <a:rPr lang="en-US" altLang="zh-CN"/>
              <a:t>size will affect user experience</a:t>
            </a:r>
            <a:endParaRPr lang="zh-CN" altLang="en-US"/>
          </a:p>
        </p:txBody>
      </p:sp>
      <p:sp>
        <p:nvSpPr>
          <p:cNvPr id="3" name="内容占位符 2">
            <a:extLst>
              <a:ext uri="{FF2B5EF4-FFF2-40B4-BE49-F238E27FC236}">
                <a16:creationId xmlns:a16="http://schemas.microsoft.com/office/drawing/2014/main" id="{7130271E-AACF-495D-A832-59E93E14634D}"/>
              </a:ext>
            </a:extLst>
          </p:cNvPr>
          <p:cNvSpPr>
            <a:spLocks noGrp="1"/>
          </p:cNvSpPr>
          <p:nvPr>
            <p:ph idx="1"/>
          </p:nvPr>
        </p:nvSpPr>
        <p:spPr/>
        <p:txBody>
          <a:bodyPr>
            <a:normAutofit/>
          </a:bodyPr>
          <a:lstStyle/>
          <a:p>
            <a:r>
              <a:rPr lang="en-US" altLang="zh-CN" b="0" i="0">
                <a:solidFill>
                  <a:srgbClr val="24292E"/>
                </a:solidFill>
                <a:effectLst/>
                <a:latin typeface="-apple-system"/>
              </a:rPr>
              <a:t>no size in formula since it has the great correlation with rating.</a:t>
            </a:r>
          </a:p>
          <a:p>
            <a:endParaRPr lang="zh-CN" altLang="en-US"/>
          </a:p>
        </p:txBody>
      </p:sp>
      <p:pic>
        <p:nvPicPr>
          <p:cNvPr id="5" name="图片 4">
            <a:extLst>
              <a:ext uri="{FF2B5EF4-FFF2-40B4-BE49-F238E27FC236}">
                <a16:creationId xmlns:a16="http://schemas.microsoft.com/office/drawing/2014/main" id="{5D9F27CE-EB7B-4937-BEDD-E5219C2B0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37" y="2456660"/>
            <a:ext cx="8064581" cy="4763290"/>
          </a:xfrm>
          <a:prstGeom prst="rect">
            <a:avLst/>
          </a:prstGeom>
        </p:spPr>
      </p:pic>
    </p:spTree>
    <p:extLst>
      <p:ext uri="{BB962C8B-B14F-4D97-AF65-F5344CB8AC3E}">
        <p14:creationId xmlns:p14="http://schemas.microsoft.com/office/powerpoint/2010/main" val="241362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3008E-7D31-46D2-891F-3D6C97C08EB8}"/>
              </a:ext>
            </a:extLst>
          </p:cNvPr>
          <p:cNvSpPr>
            <a:spLocks noGrp="1"/>
          </p:cNvSpPr>
          <p:nvPr>
            <p:ph type="title"/>
          </p:nvPr>
        </p:nvSpPr>
        <p:spPr/>
        <p:txBody>
          <a:bodyPr/>
          <a:lstStyle/>
          <a:p>
            <a:r>
              <a:rPr lang="en-US" altLang="zh-CN"/>
              <a:t>last update will affect user experience</a:t>
            </a:r>
            <a:endParaRPr lang="zh-CN" altLang="en-US"/>
          </a:p>
        </p:txBody>
      </p:sp>
      <p:pic>
        <p:nvPicPr>
          <p:cNvPr id="13" name="内容占位符 12">
            <a:extLst>
              <a:ext uri="{FF2B5EF4-FFF2-40B4-BE49-F238E27FC236}">
                <a16:creationId xmlns:a16="http://schemas.microsoft.com/office/drawing/2014/main" id="{0EB74A61-DB44-460C-8421-90A0DC5B852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475" y="1786407"/>
            <a:ext cx="4745536" cy="5496171"/>
          </a:xfrm>
        </p:spPr>
      </p:pic>
      <p:sp>
        <p:nvSpPr>
          <p:cNvPr id="14" name="文本框 13">
            <a:extLst>
              <a:ext uri="{FF2B5EF4-FFF2-40B4-BE49-F238E27FC236}">
                <a16:creationId xmlns:a16="http://schemas.microsoft.com/office/drawing/2014/main" id="{659F1603-C68A-4247-9348-FB80D76D5071}"/>
              </a:ext>
            </a:extLst>
          </p:cNvPr>
          <p:cNvSpPr txBox="1"/>
          <p:nvPr/>
        </p:nvSpPr>
        <p:spPr>
          <a:xfrm>
            <a:off x="5915025" y="1990725"/>
            <a:ext cx="5762625" cy="646331"/>
          </a:xfrm>
          <a:prstGeom prst="rect">
            <a:avLst/>
          </a:prstGeom>
          <a:noFill/>
        </p:spPr>
        <p:txBody>
          <a:bodyPr wrap="square" rtlCol="0">
            <a:spAutoFit/>
          </a:bodyPr>
          <a:lstStyle/>
          <a:p>
            <a:r>
              <a:rPr lang="en-US" altLang="zh-CN"/>
              <a:t>there is no remarkable relationship with the last update and rating</a:t>
            </a:r>
            <a:endParaRPr lang="zh-CN" altLang="en-US"/>
          </a:p>
        </p:txBody>
      </p:sp>
    </p:spTree>
    <p:extLst>
      <p:ext uri="{BB962C8B-B14F-4D97-AF65-F5344CB8AC3E}">
        <p14:creationId xmlns:p14="http://schemas.microsoft.com/office/powerpoint/2010/main" val="1906732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653</Words>
  <Application>Microsoft Office PowerPoint</Application>
  <PresentationFormat>自定义</PresentationFormat>
  <Paragraphs>81</Paragraphs>
  <Slides>15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Roboto</vt:lpstr>
      <vt:lpstr>-apple-system</vt:lpstr>
      <vt:lpstr>Calibri</vt:lpstr>
      <vt:lpstr>Office Theme</vt:lpstr>
      <vt:lpstr>Google Play Store Apps Dataset  </vt:lpstr>
      <vt:lpstr>data cleaning</vt:lpstr>
      <vt:lpstr>Data Cleaning</vt:lpstr>
      <vt:lpstr>how did we do the word segmentation</vt:lpstr>
      <vt:lpstr>data analysis </vt:lpstr>
      <vt:lpstr>data visualisation</vt:lpstr>
      <vt:lpstr>installs and reviews will affect user experience </vt:lpstr>
      <vt:lpstr>size will affect user experience</vt:lpstr>
      <vt:lpstr>last update will affect user experience</vt:lpstr>
      <vt:lpstr>price will affect user experience</vt:lpstr>
      <vt:lpstr>recommendation list (10)of high quality experience APPs</vt:lpstr>
      <vt:lpstr>higher installs apps</vt:lpstr>
      <vt:lpstr>low installs apps</vt:lpstr>
      <vt:lpstr>low installs apps</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Visme Presentation</dc:title>
  <dc:creator/>
  <cp:lastModifiedBy/>
  <cp:revision>5</cp:revision>
  <dcterms:created xsi:type="dcterms:W3CDTF">2021-03-05T07:06:35Z</dcterms:created>
  <dcterms:modified xsi:type="dcterms:W3CDTF">2021-07-26T03:09:47Z</dcterms:modified>
</cp:coreProperties>
</file>