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4" r:id="rId8"/>
    <p:sldId id="265" r:id="rId9"/>
    <p:sldId id="266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zat\Desktop\Mastery%20Project\Novelty%20Effec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zat\Desktop\Mastery%20Project\Novelty%20Eff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r>
              <a:rPr lang="en-CA" b="0">
                <a:solidFill>
                  <a:srgbClr val="000000"/>
                </a:solidFill>
                <a:latin typeface="+mn-lt"/>
              </a:rPr>
              <a:t>Conversions over time</a:t>
            </a:r>
          </a:p>
        </c:rich>
      </c:tx>
      <c:layout>
        <c:manualLayout>
          <c:xMode val="edge"/>
          <c:yMode val="edge"/>
          <c:x val="3.0916666666666669E-2"/>
          <c:y val="4.4609164420485174E-2"/>
        </c:manualLayout>
      </c:layout>
      <c:overlay val="0"/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'Conversions over time'!$B$1:$B$2</c:f>
              <c:strCache>
                <c:ptCount val="2"/>
                <c:pt idx="0">
                  <c:v>group</c:v>
                </c:pt>
                <c:pt idx="1">
                  <c:v>A</c:v>
                </c:pt>
              </c:strCache>
            </c:strRef>
          </c:tx>
          <c:spPr>
            <a:ln cmpd="sng">
              <a:solidFill>
                <a:srgbClr val="4F81BD"/>
              </a:solidFill>
            </a:ln>
          </c:spPr>
          <c:marker>
            <c:symbol val="none"/>
          </c:marker>
          <c:cat>
            <c:strRef>
              <c:f>'Conversions over time'!$A$3:$A$15</c:f>
              <c:strCache>
                <c:ptCount val="13"/>
                <c:pt idx="0">
                  <c:v>2023-01-25</c:v>
                </c:pt>
                <c:pt idx="1">
                  <c:v>2023-01-26</c:v>
                </c:pt>
                <c:pt idx="2">
                  <c:v>2023-01-27</c:v>
                </c:pt>
                <c:pt idx="3">
                  <c:v>2023-01-28</c:v>
                </c:pt>
                <c:pt idx="4">
                  <c:v>2023-01-29</c:v>
                </c:pt>
                <c:pt idx="5">
                  <c:v>2023-01-30</c:v>
                </c:pt>
                <c:pt idx="6">
                  <c:v>2023-01-31</c:v>
                </c:pt>
                <c:pt idx="7">
                  <c:v>2023-02-01</c:v>
                </c:pt>
                <c:pt idx="8">
                  <c:v>2023-02-02</c:v>
                </c:pt>
                <c:pt idx="9">
                  <c:v>2023-02-03</c:v>
                </c:pt>
                <c:pt idx="10">
                  <c:v>2023-02-04</c:v>
                </c:pt>
                <c:pt idx="11">
                  <c:v>2023-02-05</c:v>
                </c:pt>
                <c:pt idx="12">
                  <c:v>2023-02-06</c:v>
                </c:pt>
              </c:strCache>
            </c:strRef>
          </c:cat>
          <c:val>
            <c:numRef>
              <c:f>'Conversions over time'!$B$3:$B$15</c:f>
              <c:numCache>
                <c:formatCode>0.00%</c:formatCode>
                <c:ptCount val="13"/>
                <c:pt idx="0">
                  <c:v>0.16666666666666666</c:v>
                </c:pt>
                <c:pt idx="1">
                  <c:v>0.13905325443786981</c:v>
                </c:pt>
                <c:pt idx="2">
                  <c:v>0.1291913214990138</c:v>
                </c:pt>
                <c:pt idx="3">
                  <c:v>0.10059171597633136</c:v>
                </c:pt>
                <c:pt idx="4">
                  <c:v>7.8895463510848127E-2</c:v>
                </c:pt>
                <c:pt idx="5">
                  <c:v>7.0019723865877709E-2</c:v>
                </c:pt>
                <c:pt idx="6">
                  <c:v>6.9033530571992116E-2</c:v>
                </c:pt>
                <c:pt idx="7">
                  <c:v>5.3254437869822487E-2</c:v>
                </c:pt>
                <c:pt idx="8">
                  <c:v>4.2406311637080869E-2</c:v>
                </c:pt>
                <c:pt idx="9">
                  <c:v>4.142011834319527E-2</c:v>
                </c:pt>
                <c:pt idx="10">
                  <c:v>3.9447731755424063E-2</c:v>
                </c:pt>
                <c:pt idx="11">
                  <c:v>3.0571992110453649E-2</c:v>
                </c:pt>
                <c:pt idx="12">
                  <c:v>3.9447731755424063E-2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51-42C5-891D-D9D88282C6D3}"/>
            </c:ext>
          </c:extLst>
        </c:ser>
        <c:ser>
          <c:idx val="1"/>
          <c:order val="1"/>
          <c:tx>
            <c:strRef>
              <c:f>'Conversions over time'!$C$1:$C$2</c:f>
              <c:strCache>
                <c:ptCount val="2"/>
                <c:pt idx="0">
                  <c:v>group</c:v>
                </c:pt>
                <c:pt idx="1">
                  <c:v>B</c:v>
                </c:pt>
              </c:strCache>
            </c:strRef>
          </c:tx>
          <c:spPr>
            <a:ln cmpd="sng">
              <a:solidFill>
                <a:srgbClr val="C0504D"/>
              </a:solidFill>
            </a:ln>
          </c:spPr>
          <c:marker>
            <c:symbol val="none"/>
          </c:marker>
          <c:cat>
            <c:strRef>
              <c:f>'Conversions over time'!$A$3:$A$15</c:f>
              <c:strCache>
                <c:ptCount val="13"/>
                <c:pt idx="0">
                  <c:v>2023-01-25</c:v>
                </c:pt>
                <c:pt idx="1">
                  <c:v>2023-01-26</c:v>
                </c:pt>
                <c:pt idx="2">
                  <c:v>2023-01-27</c:v>
                </c:pt>
                <c:pt idx="3">
                  <c:v>2023-01-28</c:v>
                </c:pt>
                <c:pt idx="4">
                  <c:v>2023-01-29</c:v>
                </c:pt>
                <c:pt idx="5">
                  <c:v>2023-01-30</c:v>
                </c:pt>
                <c:pt idx="6">
                  <c:v>2023-01-31</c:v>
                </c:pt>
                <c:pt idx="7">
                  <c:v>2023-02-01</c:v>
                </c:pt>
                <c:pt idx="8">
                  <c:v>2023-02-02</c:v>
                </c:pt>
                <c:pt idx="9">
                  <c:v>2023-02-03</c:v>
                </c:pt>
                <c:pt idx="10">
                  <c:v>2023-02-04</c:v>
                </c:pt>
                <c:pt idx="11">
                  <c:v>2023-02-05</c:v>
                </c:pt>
                <c:pt idx="12">
                  <c:v>2023-02-06</c:v>
                </c:pt>
              </c:strCache>
            </c:strRef>
          </c:cat>
          <c:val>
            <c:numRef>
              <c:f>'Conversions over time'!$C$3:$C$15</c:f>
              <c:numCache>
                <c:formatCode>0.00%</c:formatCode>
                <c:ptCount val="13"/>
                <c:pt idx="0">
                  <c:v>0.17719442165709598</c:v>
                </c:pt>
                <c:pt idx="1">
                  <c:v>0.14273995077932733</c:v>
                </c:pt>
                <c:pt idx="2">
                  <c:v>0.10828547990155865</c:v>
                </c:pt>
                <c:pt idx="3">
                  <c:v>9.1058244462674326E-2</c:v>
                </c:pt>
                <c:pt idx="4">
                  <c:v>7.1369975389663665E-2</c:v>
                </c:pt>
                <c:pt idx="5">
                  <c:v>7.4651353568498766E-2</c:v>
                </c:pt>
                <c:pt idx="6">
                  <c:v>7.2190319934372443E-2</c:v>
                </c:pt>
                <c:pt idx="7">
                  <c:v>5.3322395406070547E-2</c:v>
                </c:pt>
                <c:pt idx="8">
                  <c:v>4.0196882690730108E-2</c:v>
                </c:pt>
                <c:pt idx="9">
                  <c:v>4.3478260869565216E-2</c:v>
                </c:pt>
                <c:pt idx="10">
                  <c:v>3.7735849056603772E-2</c:v>
                </c:pt>
                <c:pt idx="11">
                  <c:v>4.1017227235438887E-2</c:v>
                </c:pt>
                <c:pt idx="12">
                  <c:v>4.6759639048400331E-2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51-42C5-891D-D9D88282C6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5120870"/>
        <c:axId val="54364478"/>
      </c:lineChart>
      <c:catAx>
        <c:axId val="204512087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1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CA" b="1">
                    <a:solidFill>
                      <a:srgbClr val="000000"/>
                    </a:solidFill>
                    <a:latin typeface="+mn-lt"/>
                  </a:rPr>
                  <a:t>Date of conversion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54364478"/>
        <c:crosses val="autoZero"/>
        <c:auto val="1"/>
        <c:lblAlgn val="ctr"/>
        <c:lblOffset val="100"/>
        <c:noMultiLvlLbl val="1"/>
      </c:catAx>
      <c:valAx>
        <c:axId val="54364478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en-CA"/>
              </a:p>
            </c:rich>
          </c:tx>
          <c:overlay val="0"/>
        </c:title>
        <c:numFmt formatCode="0.00%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2045120870"/>
        <c:crosses val="autoZero"/>
        <c:crossBetween val="between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r>
              <a:rPr lang="en-CA" b="0">
                <a:solidFill>
                  <a:srgbClr val="000000"/>
                </a:solidFill>
                <a:latin typeface="+mn-lt"/>
              </a:rPr>
              <a:t>Users joining over time</a:t>
            </a:r>
          </a:p>
        </c:rich>
      </c:tx>
      <c:layout>
        <c:manualLayout>
          <c:xMode val="edge"/>
          <c:yMode val="edge"/>
          <c:x val="0.35366245885930919"/>
          <c:y val="7.6305220883534142E-2"/>
        </c:manualLayout>
      </c:layout>
      <c:overlay val="0"/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'Users joining over time'!$B$1:$B$2</c:f>
              <c:strCache>
                <c:ptCount val="2"/>
                <c:pt idx="0">
                  <c:v>group</c:v>
                </c:pt>
                <c:pt idx="1">
                  <c:v>A</c:v>
                </c:pt>
              </c:strCache>
            </c:strRef>
          </c:tx>
          <c:spPr>
            <a:ln cmpd="sng">
              <a:solidFill>
                <a:srgbClr val="4F81BD"/>
              </a:solidFill>
            </a:ln>
          </c:spPr>
          <c:marker>
            <c:symbol val="none"/>
          </c:marker>
          <c:cat>
            <c:strRef>
              <c:f>'Users joining over time'!$A$3:$A$15</c:f>
              <c:strCache>
                <c:ptCount val="13"/>
                <c:pt idx="0">
                  <c:v>2023-01-25</c:v>
                </c:pt>
                <c:pt idx="1">
                  <c:v>2023-01-26</c:v>
                </c:pt>
                <c:pt idx="2">
                  <c:v>2023-01-27</c:v>
                </c:pt>
                <c:pt idx="3">
                  <c:v>2023-01-28</c:v>
                </c:pt>
                <c:pt idx="4">
                  <c:v>2023-01-29</c:v>
                </c:pt>
                <c:pt idx="5">
                  <c:v>2023-01-30</c:v>
                </c:pt>
                <c:pt idx="6">
                  <c:v>2023-01-31</c:v>
                </c:pt>
                <c:pt idx="7">
                  <c:v>2023-02-01</c:v>
                </c:pt>
                <c:pt idx="8">
                  <c:v>2023-02-02</c:v>
                </c:pt>
                <c:pt idx="9">
                  <c:v>2023-02-03</c:v>
                </c:pt>
                <c:pt idx="10">
                  <c:v>2023-02-04</c:v>
                </c:pt>
                <c:pt idx="11">
                  <c:v>2023-02-05</c:v>
                </c:pt>
                <c:pt idx="12">
                  <c:v>2023-02-06</c:v>
                </c:pt>
              </c:strCache>
            </c:strRef>
          </c:cat>
          <c:val>
            <c:numRef>
              <c:f>'Users joining over time'!$B$3:$B$15</c:f>
              <c:numCache>
                <c:formatCode>0.00%</c:formatCode>
                <c:ptCount val="13"/>
                <c:pt idx="0">
                  <c:v>0.23550918128414738</c:v>
                </c:pt>
                <c:pt idx="1">
                  <c:v>0.16900135562584725</c:v>
                </c:pt>
                <c:pt idx="2">
                  <c:v>0.12578564679784743</c:v>
                </c:pt>
                <c:pt idx="3">
                  <c:v>9.4893809308630811E-2</c:v>
                </c:pt>
                <c:pt idx="4">
                  <c:v>7.2505443043174633E-2</c:v>
                </c:pt>
                <c:pt idx="5">
                  <c:v>5.9318900710676581E-2</c:v>
                </c:pt>
                <c:pt idx="6">
                  <c:v>4.8761450930452289E-2</c:v>
                </c:pt>
                <c:pt idx="7">
                  <c:v>4.0381218420079697E-2</c:v>
                </c:pt>
                <c:pt idx="8">
                  <c:v>3.8080762436840158E-2</c:v>
                </c:pt>
                <c:pt idx="9">
                  <c:v>3.1795588054060714E-2</c:v>
                </c:pt>
                <c:pt idx="10">
                  <c:v>3.0522121349053116E-2</c:v>
                </c:pt>
                <c:pt idx="11">
                  <c:v>2.7235755658710923E-2</c:v>
                </c:pt>
                <c:pt idx="12">
                  <c:v>2.6208766380478987E-2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D8-4E2A-8EDF-83776DF1BBB8}"/>
            </c:ext>
          </c:extLst>
        </c:ser>
        <c:ser>
          <c:idx val="1"/>
          <c:order val="1"/>
          <c:tx>
            <c:strRef>
              <c:f>'Users joining over time'!$C$1:$C$2</c:f>
              <c:strCache>
                <c:ptCount val="2"/>
                <c:pt idx="0">
                  <c:v>group</c:v>
                </c:pt>
                <c:pt idx="1">
                  <c:v>B</c:v>
                </c:pt>
              </c:strCache>
            </c:strRef>
          </c:tx>
          <c:spPr>
            <a:ln cmpd="sng">
              <a:solidFill>
                <a:srgbClr val="C0504D"/>
              </a:solidFill>
            </a:ln>
          </c:spPr>
          <c:marker>
            <c:symbol val="none"/>
          </c:marker>
          <c:cat>
            <c:strRef>
              <c:f>'Users joining over time'!$A$3:$A$15</c:f>
              <c:strCache>
                <c:ptCount val="13"/>
                <c:pt idx="0">
                  <c:v>2023-01-25</c:v>
                </c:pt>
                <c:pt idx="1">
                  <c:v>2023-01-26</c:v>
                </c:pt>
                <c:pt idx="2">
                  <c:v>2023-01-27</c:v>
                </c:pt>
                <c:pt idx="3">
                  <c:v>2023-01-28</c:v>
                </c:pt>
                <c:pt idx="4">
                  <c:v>2023-01-29</c:v>
                </c:pt>
                <c:pt idx="5">
                  <c:v>2023-01-30</c:v>
                </c:pt>
                <c:pt idx="6">
                  <c:v>2023-01-31</c:v>
                </c:pt>
                <c:pt idx="7">
                  <c:v>2023-02-01</c:v>
                </c:pt>
                <c:pt idx="8">
                  <c:v>2023-02-02</c:v>
                </c:pt>
                <c:pt idx="9">
                  <c:v>2023-02-03</c:v>
                </c:pt>
                <c:pt idx="10">
                  <c:v>2023-02-04</c:v>
                </c:pt>
                <c:pt idx="11">
                  <c:v>2023-02-05</c:v>
                </c:pt>
                <c:pt idx="12">
                  <c:v>2023-02-06</c:v>
                </c:pt>
              </c:strCache>
            </c:strRef>
          </c:cat>
          <c:val>
            <c:numRef>
              <c:f>'Users joining over time'!$C$3:$C$15</c:f>
              <c:numCache>
                <c:formatCode>0.00%</c:formatCode>
                <c:ptCount val="13"/>
                <c:pt idx="0">
                  <c:v>0.24036585365853658</c:v>
                </c:pt>
                <c:pt idx="1">
                  <c:v>0.16894308943089431</c:v>
                </c:pt>
                <c:pt idx="2">
                  <c:v>0.12117886178861789</c:v>
                </c:pt>
                <c:pt idx="3">
                  <c:v>9.0772357723577238E-2</c:v>
                </c:pt>
                <c:pt idx="4">
                  <c:v>7.3252032520325208E-2</c:v>
                </c:pt>
                <c:pt idx="5">
                  <c:v>5.894308943089431E-2</c:v>
                </c:pt>
                <c:pt idx="6">
                  <c:v>4.8983739837398371E-2</c:v>
                </c:pt>
                <c:pt idx="7">
                  <c:v>4.3658536585365851E-2</c:v>
                </c:pt>
                <c:pt idx="8">
                  <c:v>3.5609756097560973E-2</c:v>
                </c:pt>
                <c:pt idx="9">
                  <c:v>3.5609756097560973E-2</c:v>
                </c:pt>
                <c:pt idx="10">
                  <c:v>2.9471544715447155E-2</c:v>
                </c:pt>
                <c:pt idx="11">
                  <c:v>2.7357723577235774E-2</c:v>
                </c:pt>
                <c:pt idx="12">
                  <c:v>2.5853658536585365E-2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D8-4E2A-8EDF-83776DF1BB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43033"/>
        <c:axId val="1535919525"/>
      </c:lineChart>
      <c:catAx>
        <c:axId val="203943033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1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CA" b="1">
                    <a:solidFill>
                      <a:srgbClr val="000000"/>
                    </a:solidFill>
                    <a:latin typeface="+mn-lt"/>
                  </a:rPr>
                  <a:t>Date of joining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535919525"/>
        <c:crosses val="autoZero"/>
        <c:auto val="1"/>
        <c:lblAlgn val="ctr"/>
        <c:lblOffset val="100"/>
        <c:noMultiLvlLbl val="1"/>
      </c:catAx>
      <c:valAx>
        <c:axId val="1535919525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en-CA"/>
              </a:p>
            </c:rich>
          </c:tx>
          <c:overlay val="0"/>
        </c:title>
        <c:numFmt formatCode="0.00%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203943033"/>
        <c:crosses val="autoZero"/>
        <c:crossBetween val="between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639097"/>
            <a:ext cx="5447071" cy="3310051"/>
          </a:xfrm>
        </p:spPr>
        <p:txBody>
          <a:bodyPr>
            <a:normAutofit fontScale="90000"/>
          </a:bodyPr>
          <a:lstStyle/>
          <a:p>
            <a:r>
              <a:rPr lang="en-US" sz="8000" dirty="0" err="1"/>
              <a:t>Globox</a:t>
            </a:r>
            <a:r>
              <a:rPr lang="en-US" sz="8000" dirty="0"/>
              <a:t> A/B Test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197405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Azat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Beisheev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6CF4349-5DCA-F7F7-D9D8-F7AB3CBE7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41" y="209864"/>
            <a:ext cx="5636107" cy="4179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AF10-E235-E0E4-CF65-9E87687B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B6ED-8519-4C94-17BB-0E5D7E2E8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132" y="2001078"/>
            <a:ext cx="7211834" cy="5194851"/>
          </a:xfrm>
        </p:spPr>
        <p:txBody>
          <a:bodyPr/>
          <a:lstStyle/>
          <a:p>
            <a:r>
              <a:rPr lang="en-CA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Task: will the new banner increase revenue?</a:t>
            </a:r>
          </a:p>
          <a:p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Two equal </a:t>
            </a: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group 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 users  randomly assigned to “</a:t>
            </a:r>
            <a:r>
              <a:rPr lang="en-CA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control = A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” and “</a:t>
            </a:r>
            <a:r>
              <a:rPr lang="en-CA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treatment = B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”. </a:t>
            </a:r>
          </a:p>
          <a:p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Total: </a:t>
            </a:r>
            <a:r>
              <a:rPr lang="en-CA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48,943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users </a:t>
            </a:r>
          </a:p>
          <a:p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base metrics: “</a:t>
            </a:r>
            <a:r>
              <a:rPr lang="en-C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en-CA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onversion rate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” and “</a:t>
            </a:r>
            <a:r>
              <a:rPr lang="en-C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lang="en-CA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verage amount per user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”. </a:t>
            </a:r>
          </a:p>
          <a:p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test run between January 25 and February 6.</a:t>
            </a:r>
            <a:endParaRPr lang="en-CA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71EDD-3019-C5CE-56BD-3CA122639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" y="2001078"/>
            <a:ext cx="4451855" cy="269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7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388E-1D80-AB6F-7179-CB60BE45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group vs Control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E2F1-D132-9770-352F-5CFBB03E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393" y="1922671"/>
            <a:ext cx="4309607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Conversion rate </a:t>
            </a:r>
            <a:r>
              <a:rPr lang="en-US" sz="2400" dirty="0">
                <a:solidFill>
                  <a:schemeClr val="tx1"/>
                </a:solidFill>
              </a:rPr>
              <a:t>of treatment group is higher than control group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No significant difference </a:t>
            </a:r>
            <a:r>
              <a:rPr lang="en-US" sz="2400" b="1" dirty="0">
                <a:solidFill>
                  <a:schemeClr val="tx1"/>
                </a:solidFill>
              </a:rPr>
              <a:t>in average amount spent</a:t>
            </a:r>
          </a:p>
          <a:p>
            <a:r>
              <a:rPr lang="en-US" dirty="0"/>
              <a:t>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EB86F-184A-AC46-A8E1-5F6E4A23F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6" y="1922671"/>
            <a:ext cx="7592217" cy="42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7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A77B-7E24-A8B1-4283-BC8CD27F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The relationship between test metrics and user’s device. </a:t>
            </a:r>
            <a:b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EF154F-C1CD-CFF4-351B-742A7A2F8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4" y="2075469"/>
            <a:ext cx="6736718" cy="39542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24DB01-1C91-665D-386F-6FF368BC2783}"/>
              </a:ext>
            </a:extLst>
          </p:cNvPr>
          <p:cNvSpPr txBox="1"/>
          <p:nvPr/>
        </p:nvSpPr>
        <p:spPr>
          <a:xfrm>
            <a:off x="7169426" y="2228671"/>
            <a:ext cx="4801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highest conversion rate 6.47% for a treatment group has IOS users and it is slightly higher than control group 5.85%.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highest average amount spent 4.92$ for a treatment group also has IOS users but here it’s lower than control group 5.07$. 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863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2F65-4CC1-EC8D-3456-BEA842A0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800" dirty="0"/>
              <a:t>The relationship between metrics and users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0ADC-FB02-4B68-5731-2D5A3F24C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CCB6C-B653-A485-3CC1-45DFC0366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8" y="2108201"/>
            <a:ext cx="7171383" cy="38685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643B29-AFCB-8747-120F-D2DBD07E315D}"/>
              </a:ext>
            </a:extLst>
          </p:cNvPr>
          <p:cNvSpPr txBox="1"/>
          <p:nvPr/>
        </p:nvSpPr>
        <p:spPr>
          <a:xfrm>
            <a:off x="7472238" y="2421834"/>
            <a:ext cx="32613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Females have highest conversion rate 5.44% for a treatment group among other genders.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 highest average amount spent 4.13$ for a treatment group also has females however here it is lower than Control group 4.46$. 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3464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F5C7-F4CA-9627-E57B-B15380A1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sz="3100" dirty="0"/>
              <a:t>Relationship between test metrics and users country</a:t>
            </a:r>
            <a:b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CA06C-0315-31CF-CA2F-E1EBC04E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20195-46F6-F1C3-F65C-500ED1333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12" y="1743065"/>
            <a:ext cx="7079976" cy="44911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9C64C-DC1B-5CDC-D2ED-5C215416E1F2}"/>
              </a:ext>
            </a:extLst>
          </p:cNvPr>
          <p:cNvSpPr txBox="1"/>
          <p:nvPr/>
        </p:nvSpPr>
        <p:spPr>
          <a:xfrm>
            <a:off x="7083949" y="2219842"/>
            <a:ext cx="40717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Canada has highest conversion rate for a treatment group 6.48% higher than control group 4.69%.</a:t>
            </a:r>
          </a:p>
          <a:p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000" dirty="0"/>
              <a:t>Great Britain has highest average amount spent 4.50$ and it is higher than control group 2.11$. </a:t>
            </a:r>
          </a:p>
        </p:txBody>
      </p:sp>
    </p:spTree>
    <p:extLst>
      <p:ext uri="{BB962C8B-B14F-4D97-AF65-F5344CB8AC3E}">
        <p14:creationId xmlns:p14="http://schemas.microsoft.com/office/powerpoint/2010/main" val="149963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9BF9-30E6-997C-3B45-F1D96245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Power analysis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03864C-91DC-F75A-1C11-2C93858FD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2" y="2661405"/>
            <a:ext cx="5629345" cy="22824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BEB346-0739-5899-F458-98CBD12C38D5}"/>
              </a:ext>
            </a:extLst>
          </p:cNvPr>
          <p:cNvSpPr txBox="1"/>
          <p:nvPr/>
        </p:nvSpPr>
        <p:spPr>
          <a:xfrm>
            <a:off x="7288696" y="3063978"/>
            <a:ext cx="5516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                 Current sample size for each group</a:t>
            </a:r>
          </a:p>
          <a:p>
            <a:endParaRPr lang="en-CA" dirty="0"/>
          </a:p>
          <a:p>
            <a:r>
              <a:rPr lang="en-CA" b="1" dirty="0"/>
              <a:t>Conversion rate                       </a:t>
            </a:r>
            <a:r>
              <a:rPr lang="en-CA" dirty="0"/>
              <a:t>24,600</a:t>
            </a:r>
          </a:p>
          <a:p>
            <a:endParaRPr lang="en-CA" dirty="0"/>
          </a:p>
          <a:p>
            <a:r>
              <a:rPr lang="en-CA" b="1" dirty="0"/>
              <a:t>Average amount                      </a:t>
            </a:r>
            <a:r>
              <a:rPr lang="en-CA" dirty="0"/>
              <a:t>24,600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EC11E-D846-1E19-F8B3-F979CD56EDAC}"/>
              </a:ext>
            </a:extLst>
          </p:cNvPr>
          <p:cNvSpPr txBox="1"/>
          <p:nvPr/>
        </p:nvSpPr>
        <p:spPr>
          <a:xfrm>
            <a:off x="5936976" y="3429000"/>
            <a:ext cx="1484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/>
              <a:t>VS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3A99A-D6EE-DEAB-13E4-4CBB1C2A6218}"/>
              </a:ext>
            </a:extLst>
          </p:cNvPr>
          <p:cNvSpPr txBox="1"/>
          <p:nvPr/>
        </p:nvSpPr>
        <p:spPr>
          <a:xfrm>
            <a:off x="1097280" y="5099439"/>
            <a:ext cx="9670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Result: Need more # of users for more precise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A15EF-BC0C-DE27-6785-C03BDD80C56A}"/>
              </a:ext>
            </a:extLst>
          </p:cNvPr>
          <p:cNvSpPr txBox="1"/>
          <p:nvPr/>
        </p:nvSpPr>
        <p:spPr>
          <a:xfrm>
            <a:off x="3027615" y="1897442"/>
            <a:ext cx="5809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Do we have enough # of users for analysis?</a:t>
            </a:r>
          </a:p>
        </p:txBody>
      </p:sp>
    </p:spTree>
    <p:extLst>
      <p:ext uri="{BB962C8B-B14F-4D97-AF65-F5344CB8AC3E}">
        <p14:creationId xmlns:p14="http://schemas.microsoft.com/office/powerpoint/2010/main" val="271332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8BFE-2672-1436-B959-02569845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Novelty test</a:t>
            </a:r>
          </a:p>
        </p:txBody>
      </p:sp>
      <p:graphicFrame>
        <p:nvGraphicFramePr>
          <p:cNvPr id="4" name="Content Placeholder 3" title="Chart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101583"/>
              </p:ext>
            </p:extLst>
          </p:nvPr>
        </p:nvGraphicFramePr>
        <p:xfrm>
          <a:off x="778911" y="1935921"/>
          <a:ext cx="5317089" cy="318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 title="Chart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549766"/>
              </p:ext>
            </p:extLst>
          </p:nvPr>
        </p:nvGraphicFramePr>
        <p:xfrm>
          <a:off x="6012414" y="1958341"/>
          <a:ext cx="5400675" cy="316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AC514A-39A4-5FB1-7B50-BAD6280A5FC3}"/>
              </a:ext>
            </a:extLst>
          </p:cNvPr>
          <p:cNvSpPr txBox="1"/>
          <p:nvPr/>
        </p:nvSpPr>
        <p:spPr>
          <a:xfrm>
            <a:off x="6793223" y="770633"/>
            <a:ext cx="3922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Did banner impact to conversion raise?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5FF00-8D77-7498-3A50-CFCA20394B8A}"/>
              </a:ext>
            </a:extLst>
          </p:cNvPr>
          <p:cNvSpPr txBox="1"/>
          <p:nvPr/>
        </p:nvSpPr>
        <p:spPr>
          <a:xfrm>
            <a:off x="2146853" y="5564147"/>
            <a:ext cx="816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Result: New banner didn’t impact to conversion raise</a:t>
            </a:r>
          </a:p>
        </p:txBody>
      </p:sp>
    </p:spTree>
    <p:extLst>
      <p:ext uri="{BB962C8B-B14F-4D97-AF65-F5344CB8AC3E}">
        <p14:creationId xmlns:p14="http://schemas.microsoft.com/office/powerpoint/2010/main" val="193500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DA60-122A-6A25-AFDA-1DBF4393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D684-2FF1-A1FC-2F80-17BF15DD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schemeClr val="tx1"/>
                </a:solidFill>
              </a:rPr>
              <a:t>High conversion is not always high revenue.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schemeClr val="tx1"/>
                </a:solidFill>
              </a:rPr>
              <a:t>Required sample size is much higher than sample size we used in our test.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schemeClr val="tx1"/>
                </a:solidFill>
              </a:rPr>
              <a:t>New banner has no impact on conversions raise.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b="1" dirty="0">
                <a:solidFill>
                  <a:schemeClr val="tx1"/>
                </a:solidFill>
              </a:rPr>
              <a:t>Conclusion:  New banner will not increase revenue.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27606-DCE6-7F13-161F-7DF87FB7AE3D}"/>
              </a:ext>
            </a:extLst>
          </p:cNvPr>
          <p:cNvSpPr txBox="1"/>
          <p:nvPr/>
        </p:nvSpPr>
        <p:spPr>
          <a:xfrm>
            <a:off x="7156174" y="3429000"/>
            <a:ext cx="4863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b="1" dirty="0"/>
              <a:t>Do not launch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D5438-B094-E68C-70B0-A560B173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04" y="27486"/>
            <a:ext cx="5287618" cy="182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101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{5290CFF9-10C0-4D9A-9D2B-58A6AE396DC9}tf56160789_win32</Template>
  <TotalTime>1477</TotalTime>
  <Words>355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Wingdings</vt:lpstr>
      <vt:lpstr>Custom</vt:lpstr>
      <vt:lpstr>Globox A/B Test analysis</vt:lpstr>
      <vt:lpstr>Introduction</vt:lpstr>
      <vt:lpstr>Treatment group vs Control group</vt:lpstr>
      <vt:lpstr>The relationship between test metrics and user’s device.  </vt:lpstr>
      <vt:lpstr>The relationship between metrics and users gender</vt:lpstr>
      <vt:lpstr>     Relationship between test metrics and users country </vt:lpstr>
      <vt:lpstr>Power analysis </vt:lpstr>
      <vt:lpstr>Novelty test</vt:lpstr>
      <vt:lpstr>Recommendation: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Globox A/B Test analysis</dc:title>
  <dc:creator>Aza Beish</dc:creator>
  <cp:lastModifiedBy>Aza Beish</cp:lastModifiedBy>
  <cp:revision>10</cp:revision>
  <dcterms:created xsi:type="dcterms:W3CDTF">2024-01-24T23:43:43Z</dcterms:created>
  <dcterms:modified xsi:type="dcterms:W3CDTF">2024-02-01T00:48:30Z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