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3">
  <p:sldMasterIdLst>
    <p:sldMasterId id="2147483648" r:id="rId1"/>
  </p:sldMasterIdLst>
  <p:notesMasterIdLst>
    <p:notesMasterId r:id="rId27"/>
  </p:notesMasterIdLst>
  <p:sldIdLst>
    <p:sldId id="256" r:id="rId2"/>
    <p:sldId id="267" r:id="rId3"/>
    <p:sldId id="281" r:id="rId4"/>
    <p:sldId id="280" r:id="rId5"/>
    <p:sldId id="279" r:id="rId6"/>
    <p:sldId id="269" r:id="rId7"/>
    <p:sldId id="282" r:id="rId8"/>
    <p:sldId id="283" r:id="rId9"/>
    <p:sldId id="257" r:id="rId10"/>
    <p:sldId id="271" r:id="rId11"/>
    <p:sldId id="258" r:id="rId12"/>
    <p:sldId id="260" r:id="rId13"/>
    <p:sldId id="261" r:id="rId14"/>
    <p:sldId id="262" r:id="rId15"/>
    <p:sldId id="263" r:id="rId16"/>
    <p:sldId id="259" r:id="rId17"/>
    <p:sldId id="264" r:id="rId18"/>
    <p:sldId id="265" r:id="rId19"/>
    <p:sldId id="268" r:id="rId20"/>
    <p:sldId id="272" r:id="rId21"/>
    <p:sldId id="273" r:id="rId22"/>
    <p:sldId id="275" r:id="rId23"/>
    <p:sldId id="276" r:id="rId24"/>
    <p:sldId id="278" r:id="rId25"/>
    <p:sldId id="27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81" d="100"/>
          <a:sy n="81" d="100"/>
        </p:scale>
        <p:origin x="76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5BA10-110F-46FF-93A9-D3949A34F510}" type="datetimeFigureOut">
              <a:rPr lang="zh-CN" altLang="en-US" smtClean="0"/>
              <a:t>2020/4/12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D2F42-E159-444E-A633-96C5D3F429E6}" type="slidenum">
              <a:rPr lang="zh-CN" altLang="en-US" smtClean="0"/>
              <a:t>‹#›</a:t>
            </a:fld>
            <a:endParaRPr lang="zh-CN" altLang="en-US"/>
          </a:p>
        </p:txBody>
      </p:sp>
    </p:spTree>
    <p:extLst>
      <p:ext uri="{BB962C8B-B14F-4D97-AF65-F5344CB8AC3E}">
        <p14:creationId xmlns:p14="http://schemas.microsoft.com/office/powerpoint/2010/main" val="226385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3D2F42-E159-444E-A633-96C5D3F429E6}" type="slidenum">
              <a:rPr lang="zh-CN" altLang="en-US" smtClean="0"/>
              <a:t>11</a:t>
            </a:fld>
            <a:endParaRPr lang="zh-CN" altLang="en-US"/>
          </a:p>
        </p:txBody>
      </p:sp>
    </p:spTree>
    <p:extLst>
      <p:ext uri="{BB962C8B-B14F-4D97-AF65-F5344CB8AC3E}">
        <p14:creationId xmlns:p14="http://schemas.microsoft.com/office/powerpoint/2010/main" val="233645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B7DD1-738B-4EBD-9D5E-4131CB5AE0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8377A6-00F4-4198-B41C-776A72764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0B020E-695C-4D7C-AAD4-1A21AA0E1E97}"/>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5" name="页脚占位符 4">
            <a:extLst>
              <a:ext uri="{FF2B5EF4-FFF2-40B4-BE49-F238E27FC236}">
                <a16:creationId xmlns:a16="http://schemas.microsoft.com/office/drawing/2014/main" id="{763BF52E-1094-44A4-B0E0-1C66257789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77667E-5671-461F-B7F5-B97139500794}"/>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374828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62F8B-79FD-49A0-A2FA-2E5364CD97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F0828E-0BB9-4BD8-8794-F5413FE7822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FB91E9-B27C-4653-9FD9-1A0EEF1D3BCD}"/>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5" name="页脚占位符 4">
            <a:extLst>
              <a:ext uri="{FF2B5EF4-FFF2-40B4-BE49-F238E27FC236}">
                <a16:creationId xmlns:a16="http://schemas.microsoft.com/office/drawing/2014/main" id="{B0F59E3A-23B0-460B-895E-2DC373C47E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C77256-E8DB-4811-82C1-D20C1A9FC80F}"/>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25117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2AA75DC-7E2F-4A36-887E-331DD28BB5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96DAD2-0E0E-4167-B003-5BB3B313D3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929177-42F5-4F15-BB4B-B797B56C9C60}"/>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5" name="页脚占位符 4">
            <a:extLst>
              <a:ext uri="{FF2B5EF4-FFF2-40B4-BE49-F238E27FC236}">
                <a16:creationId xmlns:a16="http://schemas.microsoft.com/office/drawing/2014/main" id="{A35C69B9-0A12-457E-BA47-0CCEED6AD5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905E20-E989-4E0C-B109-BF0E8C8BB12A}"/>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314114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65BE0-8FD5-4930-AD79-785CA097D4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D8D8C3-1F62-4F3D-8D73-629308E95F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A5375E-A374-4442-A62A-1E1006097690}"/>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5" name="页脚占位符 4">
            <a:extLst>
              <a:ext uri="{FF2B5EF4-FFF2-40B4-BE49-F238E27FC236}">
                <a16:creationId xmlns:a16="http://schemas.microsoft.com/office/drawing/2014/main" id="{9340BEF5-B5A8-4E9F-90B5-85511DA20F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DCDB6B-43CB-46E9-B754-353B5016AF68}"/>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73732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75C1C-2255-4AE5-8CC4-6D6937CC2D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418E7B-FFFB-4B65-813E-866D5D82B3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DAE825-F34A-4971-A7E0-7FB0B8A82DF9}"/>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5" name="页脚占位符 4">
            <a:extLst>
              <a:ext uri="{FF2B5EF4-FFF2-40B4-BE49-F238E27FC236}">
                <a16:creationId xmlns:a16="http://schemas.microsoft.com/office/drawing/2014/main" id="{E191D0D8-5432-4969-B691-A7B49C86CB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615324-0732-4604-B885-18FD9F3CC48E}"/>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325580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146CB-7A50-4308-8AD9-4B6F791527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9841C7-4A2D-479F-BB3E-B11C133C58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5B297CC-16CB-4415-8271-EA7E00E533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B3FDE7-9E26-499F-8584-60082C51E382}"/>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6" name="页脚占位符 5">
            <a:extLst>
              <a:ext uri="{FF2B5EF4-FFF2-40B4-BE49-F238E27FC236}">
                <a16:creationId xmlns:a16="http://schemas.microsoft.com/office/drawing/2014/main" id="{5AA0C63C-C98C-4A81-9D7B-F8CE42BBFD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E4EA63-D415-43B2-93BB-B083079F4E32}"/>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118901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1EDED-AA2A-4EBD-A5D9-3F04445BA53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E8698B-BC1E-4039-90DA-F4CDC26F6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DBC5F01-ADC5-4DD0-A6EB-48C5A06B4F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44837B5-7A0D-4340-A3DF-FA8CCBB0C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EE7955-7C1A-4DCE-B28D-251AB7AC39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3934B78-1745-4A7B-B4A3-6F739937C6F5}"/>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8" name="页脚占位符 7">
            <a:extLst>
              <a:ext uri="{FF2B5EF4-FFF2-40B4-BE49-F238E27FC236}">
                <a16:creationId xmlns:a16="http://schemas.microsoft.com/office/drawing/2014/main" id="{83129747-FD7F-44F0-B808-C240D365696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01130-17EC-4BF9-AC71-40692B2F0F3B}"/>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76115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E2870-98AB-4000-B13C-D7519956BC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BAA11C-226E-4B24-9EB1-9748CE66D197}"/>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4" name="页脚占位符 3">
            <a:extLst>
              <a:ext uri="{FF2B5EF4-FFF2-40B4-BE49-F238E27FC236}">
                <a16:creationId xmlns:a16="http://schemas.microsoft.com/office/drawing/2014/main" id="{906EDD89-929C-4607-958E-8B1F25D2E0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2E49CFD-E105-43EC-A4ED-04C1D0117547}"/>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112310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433C95-05CA-46C0-895E-9677956699DB}"/>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3" name="页脚占位符 2">
            <a:extLst>
              <a:ext uri="{FF2B5EF4-FFF2-40B4-BE49-F238E27FC236}">
                <a16:creationId xmlns:a16="http://schemas.microsoft.com/office/drawing/2014/main" id="{5E4C1191-49C6-4AC1-8EF7-80BF78C9AE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58B5963-3E06-494D-82A4-E5B425D43C69}"/>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388368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24E59-5F8D-4E38-9C84-BA0D10E33C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0DCEF37-D7CC-4E79-8A56-1D8C69CDD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6877C7-F8D8-436B-8FB8-C123BD988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75C2A3-F23E-436D-8BF3-54BD0546DCFD}"/>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6" name="页脚占位符 5">
            <a:extLst>
              <a:ext uri="{FF2B5EF4-FFF2-40B4-BE49-F238E27FC236}">
                <a16:creationId xmlns:a16="http://schemas.microsoft.com/office/drawing/2014/main" id="{F122E26B-34F1-4AAA-B89F-8F5B918C3B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84C69B-81C6-4FFB-BA8E-29C35B130DA5}"/>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85952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E43EF-FD23-465B-BA0E-16500F508A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65FE7DC-4A4B-48AF-A200-288DD82D1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1227EC-3767-40F7-BBB7-89D338C2E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E4F4B8-D464-4404-8648-9BADF5AD4E29}"/>
              </a:ext>
            </a:extLst>
          </p:cNvPr>
          <p:cNvSpPr>
            <a:spLocks noGrp="1"/>
          </p:cNvSpPr>
          <p:nvPr>
            <p:ph type="dt" sz="half" idx="10"/>
          </p:nvPr>
        </p:nvSpPr>
        <p:spPr/>
        <p:txBody>
          <a:bodyPr/>
          <a:lstStyle/>
          <a:p>
            <a:fld id="{C746CB83-2B3E-4895-A494-0877FA7378D4}" type="datetimeFigureOut">
              <a:rPr lang="zh-CN" altLang="en-US" smtClean="0"/>
              <a:t>2020/4/12</a:t>
            </a:fld>
            <a:endParaRPr lang="zh-CN" altLang="en-US"/>
          </a:p>
        </p:txBody>
      </p:sp>
      <p:sp>
        <p:nvSpPr>
          <p:cNvPr id="6" name="页脚占位符 5">
            <a:extLst>
              <a:ext uri="{FF2B5EF4-FFF2-40B4-BE49-F238E27FC236}">
                <a16:creationId xmlns:a16="http://schemas.microsoft.com/office/drawing/2014/main" id="{DF65FE97-DEAF-46EC-B6ED-D1192F5715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196755-803E-4D17-9701-0ABD2EC579B8}"/>
              </a:ext>
            </a:extLst>
          </p:cNvPr>
          <p:cNvSpPr>
            <a:spLocks noGrp="1"/>
          </p:cNvSpPr>
          <p:nvPr>
            <p:ph type="sldNum" sz="quarter" idx="12"/>
          </p:nvPr>
        </p:nvSpPr>
        <p:spPr/>
        <p:txBody>
          <a:body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124172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154C217-1A1B-41D6-8A1B-3CD89CE56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5D219D-822F-4839-91C4-AB0C9AFF8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8D2FBC-C53B-41EC-A5FB-7DE53FD670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6CB83-2B3E-4895-A494-0877FA7378D4}" type="datetimeFigureOut">
              <a:rPr lang="zh-CN" altLang="en-US" smtClean="0"/>
              <a:t>2020/4/12</a:t>
            </a:fld>
            <a:endParaRPr lang="zh-CN" altLang="en-US"/>
          </a:p>
        </p:txBody>
      </p:sp>
      <p:sp>
        <p:nvSpPr>
          <p:cNvPr id="5" name="页脚占位符 4">
            <a:extLst>
              <a:ext uri="{FF2B5EF4-FFF2-40B4-BE49-F238E27FC236}">
                <a16:creationId xmlns:a16="http://schemas.microsoft.com/office/drawing/2014/main" id="{FACAEA33-4003-44B9-9E84-A2EA632D0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4CDE27-C664-427E-A26C-60F181255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04E4E-15FA-41C6-AFC2-274E632E51EB}" type="slidenum">
              <a:rPr lang="zh-CN" altLang="en-US" smtClean="0"/>
              <a:t>‹#›</a:t>
            </a:fld>
            <a:endParaRPr lang="zh-CN" altLang="en-US"/>
          </a:p>
        </p:txBody>
      </p:sp>
    </p:spTree>
    <p:extLst>
      <p:ext uri="{BB962C8B-B14F-4D97-AF65-F5344CB8AC3E}">
        <p14:creationId xmlns:p14="http://schemas.microsoft.com/office/powerpoint/2010/main" val="179530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10000" b="-10000"/>
          </a:stretch>
        </a:blip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5B7E504-085D-49ED-801E-F8BCD0439C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1206" y="1311161"/>
            <a:ext cx="1589586" cy="15421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contourClr>
              <a:srgbClr val="C0C0C0"/>
            </a:contourClr>
          </a:sp3d>
        </p:spPr>
      </p:pic>
      <p:sp>
        <p:nvSpPr>
          <p:cNvPr id="11" name="文本框 10">
            <a:extLst>
              <a:ext uri="{FF2B5EF4-FFF2-40B4-BE49-F238E27FC236}">
                <a16:creationId xmlns:a16="http://schemas.microsoft.com/office/drawing/2014/main" id="{1C100C19-2E2C-4424-BE09-22CE1E155490}"/>
              </a:ext>
            </a:extLst>
          </p:cNvPr>
          <p:cNvSpPr txBox="1"/>
          <p:nvPr/>
        </p:nvSpPr>
        <p:spPr>
          <a:xfrm>
            <a:off x="2691352" y="3289376"/>
            <a:ext cx="6809295" cy="769441"/>
          </a:xfrm>
          <a:prstGeom prst="rect">
            <a:avLst/>
          </a:prstGeom>
          <a:noFill/>
        </p:spPr>
        <p:txBody>
          <a:bodyPr wrap="square" rtlCol="0">
            <a:spAutoFit/>
          </a:bodyPr>
          <a:lstStyle/>
          <a:p>
            <a:pPr algn="ctr"/>
            <a:r>
              <a:rPr lang="zh-CN" altLang="en-US" sz="4400" dirty="0">
                <a:solidFill>
                  <a:srgbClr val="0070C0"/>
                </a:solidFill>
                <a:latin typeface="宋体" panose="02010600030101010101" pitchFamily="2" charset="-122"/>
                <a:ea typeface="宋体" panose="02010600030101010101" pitchFamily="2" charset="-122"/>
              </a:rPr>
              <a:t>第三组 数据库设计说明书</a:t>
            </a:r>
          </a:p>
        </p:txBody>
      </p:sp>
      <p:sp>
        <p:nvSpPr>
          <p:cNvPr id="12" name="圆角矩形 4">
            <a:extLst>
              <a:ext uri="{FF2B5EF4-FFF2-40B4-BE49-F238E27FC236}">
                <a16:creationId xmlns:a16="http://schemas.microsoft.com/office/drawing/2014/main" id="{5657356B-E15E-4588-A9EA-D0B79244EA9C}"/>
              </a:ext>
            </a:extLst>
          </p:cNvPr>
          <p:cNvSpPr/>
          <p:nvPr/>
        </p:nvSpPr>
        <p:spPr>
          <a:xfrm>
            <a:off x="5731510" y="4253617"/>
            <a:ext cx="728980" cy="762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3" name="文本框 44">
            <a:extLst>
              <a:ext uri="{FF2B5EF4-FFF2-40B4-BE49-F238E27FC236}">
                <a16:creationId xmlns:a16="http://schemas.microsoft.com/office/drawing/2014/main" id="{740C3550-06FA-41E1-A319-DAA2A1F68043}"/>
              </a:ext>
            </a:extLst>
          </p:cNvPr>
          <p:cNvSpPr txBox="1"/>
          <p:nvPr>
            <p:custDataLst>
              <p:tags r:id="rId1"/>
            </p:custDataLst>
          </p:nvPr>
        </p:nvSpPr>
        <p:spPr>
          <a:xfrm>
            <a:off x="4800044" y="4735944"/>
            <a:ext cx="2591910" cy="811761"/>
          </a:xfrm>
          <a:prstGeom prst="rect">
            <a:avLst/>
          </a:prstGeom>
          <a:noFill/>
          <a:ln w="3175">
            <a:noFill/>
            <a:prstDash val="dash"/>
          </a:ln>
          <a:effectLst>
            <a:reflection endPos="0" dir="5400000" sy="-100000" algn="bl" rotWithShape="0"/>
          </a:effectLst>
          <a:extLst>
            <a:ext uri="{909E8E84-426E-40DD-AFC4-6F175D3DCCD1}">
              <a14:hiddenFill xmlns:a14="http://schemas.microsoft.com/office/drawing/2010/main">
                <a:solidFill>
                  <a:schemeClr val="bg2"/>
                </a:solidFill>
              </a14:hiddenFill>
            </a:ext>
          </a:extLst>
        </p:spPr>
        <p:txBody>
          <a:bodyPr wrap="none" lIns="72000" tIns="36195" rIns="72000" bIns="36195" rtlCol="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a:lnSpc>
                <a:spcPct val="100000"/>
              </a:lnSpc>
              <a:spcBef>
                <a:spcPts val="800"/>
              </a:spcBef>
              <a:spcAft>
                <a:spcPts val="0"/>
              </a:spcAft>
              <a:buSzPct val="100000"/>
              <a:buNone/>
            </a:pPr>
            <a:r>
              <a:rPr lang="en-US" altLang="zh-CN" sz="4800" b="1" spc="240" baseline="0" dirty="0">
                <a:ln w="3175">
                  <a:noFill/>
                  <a:prstDash val="dash"/>
                </a:ln>
                <a:solidFill>
                  <a:srgbClr val="0070C0"/>
                </a:solidFill>
                <a:effectLst/>
                <a:uFillTx/>
                <a:latin typeface="Arial" panose="020B0604020202020204" pitchFamily="34" charset="0"/>
                <a:ea typeface="微软雅黑" panose="020B0503020204020204" pitchFamily="34" charset="-122"/>
                <a:cs typeface="微软雅黑" panose="020B0503020204020204" pitchFamily="34" charset="-122"/>
                <a:sym typeface="+mn-ea"/>
              </a:rPr>
              <a:t>Oneday</a:t>
            </a:r>
          </a:p>
        </p:txBody>
      </p:sp>
      <p:sp>
        <p:nvSpPr>
          <p:cNvPr id="19" name="矩形 18">
            <a:extLst>
              <a:ext uri="{FF2B5EF4-FFF2-40B4-BE49-F238E27FC236}">
                <a16:creationId xmlns:a16="http://schemas.microsoft.com/office/drawing/2014/main" id="{A968E2DA-C3EE-48B4-BF7B-A18CD962E5D0}"/>
              </a:ext>
            </a:extLst>
          </p:cNvPr>
          <p:cNvSpPr/>
          <p:nvPr>
            <p:custDataLst>
              <p:tags r:id="rId2"/>
            </p:custDataLst>
          </p:nvPr>
        </p:nvSpPr>
        <p:spPr>
          <a:xfrm>
            <a:off x="4357368" y="5562758"/>
            <a:ext cx="3337916" cy="390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Title 6">
            <a:extLst>
              <a:ext uri="{FF2B5EF4-FFF2-40B4-BE49-F238E27FC236}">
                <a16:creationId xmlns:a16="http://schemas.microsoft.com/office/drawing/2014/main" id="{F2B99400-7E39-47DB-9C5D-AE037F56B366}"/>
              </a:ext>
            </a:extLst>
          </p:cNvPr>
          <p:cNvSpPr txBox="1"/>
          <p:nvPr>
            <p:custDataLst>
              <p:tags r:id="rId3"/>
            </p:custDataLst>
          </p:nvPr>
        </p:nvSpPr>
        <p:spPr>
          <a:xfrm>
            <a:off x="4814886" y="5573236"/>
            <a:ext cx="2607234" cy="380873"/>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800"/>
              </a:spcBef>
              <a:spcAft>
                <a:spcPts val="0"/>
              </a:spcAft>
              <a:buSzPct val="100000"/>
              <a:buNone/>
            </a:pPr>
            <a:r>
              <a:rPr lang="zh-CN" altLang="en-US" sz="2000" b="1" spc="133" dirty="0">
                <a:ln w="3175">
                  <a:noFill/>
                  <a:prstDash val="dash"/>
                </a:ln>
                <a:solidFill>
                  <a:schemeClr val="tx1">
                    <a:lumMod val="75000"/>
                    <a:lumOff val="25000"/>
                  </a:schemeClr>
                </a:solidFill>
                <a:latin typeface="宋体" panose="02010600030101010101" pitchFamily="2" charset="-122"/>
                <a:ea typeface="宋体" panose="02010600030101010101" pitchFamily="2" charset="-122"/>
                <a:cs typeface="微软雅黑" panose="020B0503020204020204" pitchFamily="34" charset="-122"/>
                <a:sym typeface="+mn-ea"/>
              </a:rPr>
              <a:t>让记录日常更加随心</a:t>
            </a:r>
          </a:p>
        </p:txBody>
      </p:sp>
    </p:spTree>
    <p:extLst>
      <p:ext uri="{BB962C8B-B14F-4D97-AF65-F5344CB8AC3E}">
        <p14:creationId xmlns:p14="http://schemas.microsoft.com/office/powerpoint/2010/main" val="186629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par>
                                <p:cTn id="15" presetID="2" presetClass="entr" presetSubtype="4" fill="hold" grpId="2"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animBg="1"/>
      <p:bldP spid="20" grpId="1"/>
      <p:bldP spid="20" grpId="2"/>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C100C19-2E2C-4424-BE09-22CE1E155490}"/>
              </a:ext>
            </a:extLst>
          </p:cNvPr>
          <p:cNvSpPr txBox="1"/>
          <p:nvPr/>
        </p:nvSpPr>
        <p:spPr>
          <a:xfrm>
            <a:off x="2606510" y="2464758"/>
            <a:ext cx="6809295" cy="769441"/>
          </a:xfrm>
          <a:prstGeom prst="rect">
            <a:avLst/>
          </a:prstGeom>
          <a:noFill/>
        </p:spPr>
        <p:txBody>
          <a:bodyPr wrap="square" rtlCol="0">
            <a:spAutoFit/>
          </a:bodyPr>
          <a:lstStyle/>
          <a:p>
            <a:pPr algn="ctr"/>
            <a:r>
              <a:rPr lang="zh-CN" altLang="en-US" sz="4400" dirty="0">
                <a:solidFill>
                  <a:srgbClr val="0070C0"/>
                </a:solidFill>
                <a:latin typeface="宋体" panose="02010600030101010101" pitchFamily="2" charset="-122"/>
                <a:ea typeface="宋体" panose="02010600030101010101" pitchFamily="2" charset="-122"/>
              </a:rPr>
              <a:t>概念结构设计</a:t>
            </a:r>
          </a:p>
        </p:txBody>
      </p:sp>
      <p:sp>
        <p:nvSpPr>
          <p:cNvPr id="12" name="圆角矩形 4">
            <a:extLst>
              <a:ext uri="{FF2B5EF4-FFF2-40B4-BE49-F238E27FC236}">
                <a16:creationId xmlns:a16="http://schemas.microsoft.com/office/drawing/2014/main" id="{5657356B-E15E-4588-A9EA-D0B79244EA9C}"/>
              </a:ext>
            </a:extLst>
          </p:cNvPr>
          <p:cNvSpPr/>
          <p:nvPr/>
        </p:nvSpPr>
        <p:spPr>
          <a:xfrm>
            <a:off x="5646667" y="3429000"/>
            <a:ext cx="728980" cy="762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Tree>
    <p:extLst>
      <p:ext uri="{BB962C8B-B14F-4D97-AF65-F5344CB8AC3E}">
        <p14:creationId xmlns:p14="http://schemas.microsoft.com/office/powerpoint/2010/main" val="211430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4"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实体和属性的定义</a:t>
            </a:r>
            <a:endParaRPr lang="zh-CN" altLang="en-US" sz="2400" dirty="0">
              <a:solidFill>
                <a:srgbClr val="7E3C3C"/>
              </a:solidFill>
              <a:latin typeface="思源宋体 Heavy" panose="02020900000000000000" charset="-122"/>
              <a:ea typeface="思源宋体 Heavy" panose="02020900000000000000" charset="-122"/>
            </a:endParaRPr>
          </a:p>
        </p:txBody>
      </p:sp>
      <p:sp>
        <p:nvSpPr>
          <p:cNvPr id="3" name="矩形 2">
            <a:extLst>
              <a:ext uri="{FF2B5EF4-FFF2-40B4-BE49-F238E27FC236}">
                <a16:creationId xmlns:a16="http://schemas.microsoft.com/office/drawing/2014/main" id="{05635A79-10F5-43EF-84E3-FF1DC846B897}"/>
              </a:ext>
            </a:extLst>
          </p:cNvPr>
          <p:cNvSpPr/>
          <p:nvPr/>
        </p:nvSpPr>
        <p:spPr>
          <a:xfrm>
            <a:off x="-158167" y="3447952"/>
            <a:ext cx="6254167" cy="646331"/>
          </a:xfrm>
          <a:prstGeom prst="rect">
            <a:avLst/>
          </a:prstGeom>
        </p:spPr>
        <p:txBody>
          <a:bodyPr wrap="square">
            <a:spAutoFit/>
          </a:bodyPr>
          <a:lstStyle/>
          <a:p>
            <a:pPr marL="266700" algn="just">
              <a:spcAft>
                <a:spcPts val="0"/>
              </a:spcAft>
            </a:pPr>
            <a:r>
              <a:rPr lang="zh-CN" altLang="zh-CN" sz="2000" b="1" kern="100" dirty="0">
                <a:effectLst/>
                <a:latin typeface="Times New Roman" panose="02020603050405020304" pitchFamily="18" charset="0"/>
                <a:ea typeface="宋体" panose="02010600030101010101" pitchFamily="2" charset="-122"/>
              </a:rPr>
              <a:t>用户模块</a:t>
            </a:r>
            <a:endParaRPr lang="zh-CN" altLang="zh-CN" sz="1400" kern="100" dirty="0">
              <a:latin typeface="Times New Roman" panose="02020603050405020304" pitchFamily="18" charset="0"/>
              <a:ea typeface="宋体" panose="02010600030101010101" pitchFamily="2" charset="-122"/>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用户信息</a:t>
            </a:r>
            <a:r>
              <a:rPr lang="en-US" altLang="zh-CN" sz="1600" kern="100" dirty="0">
                <a:latin typeface="Times New Roman" panose="02020603050405020304" pitchFamily="18" charset="0"/>
                <a:ea typeface="宋体" panose="02010600030101010101" pitchFamily="2" charset="-122"/>
              </a:rPr>
              <a:t>(</a:t>
            </a:r>
            <a:r>
              <a:rPr lang="zh-CN" altLang="zh-CN" sz="1600" kern="100" dirty="0">
                <a:latin typeface="Times New Roman" panose="02020603050405020304" pitchFamily="18" charset="0"/>
                <a:ea typeface="宋体" panose="02010600030101010101" pitchFamily="2" charset="-122"/>
              </a:rPr>
              <a:t>用户</a:t>
            </a:r>
            <a:r>
              <a:rPr lang="en-US" altLang="zh-CN" sz="1600" kern="100" dirty="0">
                <a:latin typeface="Times New Roman" panose="02020603050405020304" pitchFamily="18" charset="0"/>
                <a:ea typeface="宋体" panose="02010600030101010101" pitchFamily="2" charset="-122"/>
              </a:rPr>
              <a:t>ID</a:t>
            </a:r>
            <a:r>
              <a:rPr lang="zh-CN" altLang="zh-CN" sz="1600" kern="100" dirty="0">
                <a:latin typeface="Times New Roman" panose="02020603050405020304" pitchFamily="18" charset="0"/>
                <a:ea typeface="宋体" panose="02010600030101010101" pitchFamily="2" charset="-122"/>
              </a:rPr>
              <a:t>、用户昵称、密码、性别、邮箱、生日、头像、</a:t>
            </a:r>
            <a:r>
              <a:rPr lang="en-US" altLang="zh-CN" sz="1600" kern="10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p:txBody>
      </p:sp>
      <p:sp>
        <p:nvSpPr>
          <p:cNvPr id="86" name="矩形 85">
            <a:extLst>
              <a:ext uri="{FF2B5EF4-FFF2-40B4-BE49-F238E27FC236}">
                <a16:creationId xmlns:a16="http://schemas.microsoft.com/office/drawing/2014/main" id="{5A9F8492-90E7-4F20-B693-4BEE962887BD}"/>
              </a:ext>
            </a:extLst>
          </p:cNvPr>
          <p:cNvSpPr/>
          <p:nvPr/>
        </p:nvSpPr>
        <p:spPr>
          <a:xfrm>
            <a:off x="6162666" y="3359138"/>
            <a:ext cx="6254167" cy="830997"/>
          </a:xfrm>
          <a:prstGeom prst="rect">
            <a:avLst/>
          </a:prstGeom>
        </p:spPr>
        <p:txBody>
          <a:bodyPr wrap="square">
            <a:spAutoFit/>
          </a:bodyPr>
          <a:lstStyle/>
          <a:p>
            <a:pPr algn="just">
              <a:spcAft>
                <a:spcPts val="0"/>
              </a:spcAft>
            </a:pPr>
            <a:r>
              <a:rPr lang="zh-CN" altLang="zh-CN" sz="2000" b="1" kern="100" dirty="0">
                <a:effectLst/>
                <a:latin typeface="Times New Roman" panose="02020603050405020304" pitchFamily="18" charset="0"/>
                <a:ea typeface="宋体" panose="02010600030101010101" pitchFamily="2" charset="-122"/>
              </a:rPr>
              <a:t>日记模块</a:t>
            </a:r>
            <a:endParaRPr lang="zh-CN" altLang="zh-CN" sz="1400" kern="100" dirty="0">
              <a:latin typeface="Times New Roman" panose="02020603050405020304" pitchFamily="18" charset="0"/>
              <a:ea typeface="宋体" panose="02010600030101010101" pitchFamily="2" charset="-122"/>
            </a:endParaRPr>
          </a:p>
          <a:p>
            <a:pPr indent="266700" algn="just">
              <a:spcAft>
                <a:spcPts val="0"/>
              </a:spcAft>
            </a:pPr>
            <a:r>
              <a:rPr lang="zh-CN" altLang="zh-CN" sz="1400" kern="100" dirty="0">
                <a:latin typeface="Times New Roman" panose="02020603050405020304" pitchFamily="18" charset="0"/>
                <a:ea typeface="宋体" panose="02010600030101010101" pitchFamily="2" charset="-122"/>
              </a:rPr>
              <a:t>日记信息</a:t>
            </a:r>
            <a:r>
              <a:rPr lang="en-US" altLang="zh-CN" sz="1400" kern="100" dirty="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rPr>
              <a:t>日记</a:t>
            </a:r>
            <a:r>
              <a:rPr lang="en-US" altLang="zh-CN" sz="1400" kern="100" dirty="0">
                <a:latin typeface="Times New Roman" panose="02020603050405020304" pitchFamily="18" charset="0"/>
                <a:ea typeface="宋体" panose="02010600030101010101" pitchFamily="2" charset="-122"/>
              </a:rPr>
              <a:t>ID</a:t>
            </a:r>
            <a:r>
              <a:rPr lang="zh-CN" altLang="zh-CN" sz="1400" kern="100" dirty="0">
                <a:latin typeface="Times New Roman" panose="02020603050405020304" pitchFamily="18" charset="0"/>
                <a:ea typeface="宋体" panose="02010600030101010101" pitchFamily="2" charset="-122"/>
              </a:rPr>
              <a:t>、用户</a:t>
            </a:r>
            <a:r>
              <a:rPr lang="en-US" altLang="zh-CN" sz="1400" kern="100" dirty="0">
                <a:latin typeface="Times New Roman" panose="02020603050405020304" pitchFamily="18" charset="0"/>
                <a:ea typeface="宋体" panose="02010600030101010101" pitchFamily="2" charset="-122"/>
              </a:rPr>
              <a:t>ID</a:t>
            </a:r>
            <a:r>
              <a:rPr lang="zh-CN" altLang="zh-CN" sz="1400" kern="100" dirty="0">
                <a:latin typeface="Times New Roman" panose="02020603050405020304" pitchFamily="18" charset="0"/>
                <a:ea typeface="宋体" panose="02010600030101010101" pitchFamily="2" charset="-122"/>
              </a:rPr>
              <a:t>、日记标题、日期、天气、心情、事件、图片、详细文本、是否上锁</a:t>
            </a:r>
            <a:r>
              <a:rPr lang="en-US" altLang="zh-CN" sz="1400"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p:txBody>
      </p:sp>
      <p:grpSp>
        <p:nvGrpSpPr>
          <p:cNvPr id="54" name="组合 53">
            <a:extLst>
              <a:ext uri="{FF2B5EF4-FFF2-40B4-BE49-F238E27FC236}">
                <a16:creationId xmlns:a16="http://schemas.microsoft.com/office/drawing/2014/main" id="{01F046FF-7060-4229-B18D-9931383BD3CA}"/>
              </a:ext>
            </a:extLst>
          </p:cNvPr>
          <p:cNvGrpSpPr>
            <a:grpSpLocks noRot="1"/>
          </p:cNvGrpSpPr>
          <p:nvPr/>
        </p:nvGrpSpPr>
        <p:grpSpPr>
          <a:xfrm>
            <a:off x="-437122" y="1034597"/>
            <a:ext cx="6575532" cy="2417925"/>
            <a:chOff x="13" y="-4"/>
            <a:chExt cx="9026" cy="3319"/>
          </a:xfrm>
        </p:grpSpPr>
        <p:sp>
          <p:nvSpPr>
            <p:cNvPr id="55" name="矩形 54">
              <a:extLst>
                <a:ext uri="{FF2B5EF4-FFF2-40B4-BE49-F238E27FC236}">
                  <a16:creationId xmlns:a16="http://schemas.microsoft.com/office/drawing/2014/main" id="{18E24DE0-E93F-4038-B5EE-65CFA9D539B1}"/>
                </a:ext>
              </a:extLst>
            </p:cNvPr>
            <p:cNvSpPr>
              <a:spLocks noChangeAspect="1" noTextEdit="1"/>
            </p:cNvSpPr>
            <p:nvPr/>
          </p:nvSpPr>
          <p:spPr>
            <a:xfrm>
              <a:off x="13" y="-4"/>
              <a:ext cx="9026" cy="3319"/>
            </a:xfrm>
            <a:prstGeom prst="rect">
              <a:avLst/>
            </a:prstGeom>
            <a:noFill/>
            <a:ln>
              <a:noFill/>
            </a:ln>
          </p:spPr>
          <p:txBody>
            <a:bodyPr upright="1"/>
            <a:lstStyle/>
            <a:p>
              <a:endParaRPr lang="zh-CN" altLang="en-US"/>
            </a:p>
          </p:txBody>
        </p:sp>
        <p:sp>
          <p:nvSpPr>
            <p:cNvPr id="56" name="矩形 55">
              <a:extLst>
                <a:ext uri="{FF2B5EF4-FFF2-40B4-BE49-F238E27FC236}">
                  <a16:creationId xmlns:a16="http://schemas.microsoft.com/office/drawing/2014/main" id="{F1EB351E-8CA7-44F0-9F8E-E352CEA75A2B}"/>
                </a:ext>
              </a:extLst>
            </p:cNvPr>
            <p:cNvSpPr/>
            <p:nvPr/>
          </p:nvSpPr>
          <p:spPr>
            <a:xfrm>
              <a:off x="3915" y="2232"/>
              <a:ext cx="1155" cy="450"/>
            </a:xfrm>
            <a:prstGeom prst="rect">
              <a:avLst/>
            </a:prstGeom>
            <a:noFill/>
            <a:ln w="9525" cap="flat" cmpd="sng">
              <a:solidFill>
                <a:srgbClr val="000000"/>
              </a:solidFill>
              <a:prstDash val="solid"/>
              <a:miter/>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用户</a:t>
              </a:r>
            </a:p>
          </p:txBody>
        </p:sp>
        <p:cxnSp>
          <p:nvCxnSpPr>
            <p:cNvPr id="57" name="直接箭头连接符 56">
              <a:extLst>
                <a:ext uri="{FF2B5EF4-FFF2-40B4-BE49-F238E27FC236}">
                  <a16:creationId xmlns:a16="http://schemas.microsoft.com/office/drawing/2014/main" id="{CF1FBDB6-459E-45EA-A5F1-8A0F6A5441EC}"/>
                </a:ext>
              </a:extLst>
            </p:cNvPr>
            <p:cNvCxnSpPr/>
            <p:nvPr/>
          </p:nvCxnSpPr>
          <p:spPr>
            <a:xfrm flipH="1" flipV="1">
              <a:off x="3232" y="897"/>
              <a:ext cx="1242" cy="1300"/>
            </a:xfrm>
            <a:prstGeom prst="straightConnector1">
              <a:avLst/>
            </a:prstGeom>
            <a:ln w="9525" cap="flat" cmpd="sng">
              <a:solidFill>
                <a:srgbClr val="000000"/>
              </a:solidFill>
              <a:prstDash val="solid"/>
              <a:headEnd type="none" w="med" len="med"/>
              <a:tailEnd type="none" w="med" len="med"/>
            </a:ln>
          </p:spPr>
        </p:cxnSp>
        <p:sp>
          <p:nvSpPr>
            <p:cNvPr id="58" name="椭圆 57">
              <a:extLst>
                <a:ext uri="{FF2B5EF4-FFF2-40B4-BE49-F238E27FC236}">
                  <a16:creationId xmlns:a16="http://schemas.microsoft.com/office/drawing/2014/main" id="{5E9C0BE8-D491-49B3-B0EF-B2680841CBB3}"/>
                </a:ext>
              </a:extLst>
            </p:cNvPr>
            <p:cNvSpPr/>
            <p:nvPr/>
          </p:nvSpPr>
          <p:spPr>
            <a:xfrm>
              <a:off x="1955" y="323"/>
              <a:ext cx="1731" cy="602"/>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用户昵称</a:t>
              </a:r>
            </a:p>
          </p:txBody>
        </p:sp>
        <p:cxnSp>
          <p:nvCxnSpPr>
            <p:cNvPr id="59" name="直接箭头连接符 58">
              <a:extLst>
                <a:ext uri="{FF2B5EF4-FFF2-40B4-BE49-F238E27FC236}">
                  <a16:creationId xmlns:a16="http://schemas.microsoft.com/office/drawing/2014/main" id="{691835AE-A965-47F5-87D1-3DCEBCA8F8EF}"/>
                </a:ext>
              </a:extLst>
            </p:cNvPr>
            <p:cNvCxnSpPr>
              <a:endCxn id="60" idx="3"/>
            </p:cNvCxnSpPr>
            <p:nvPr/>
          </p:nvCxnSpPr>
          <p:spPr>
            <a:xfrm flipV="1">
              <a:off x="4515" y="1088"/>
              <a:ext cx="915" cy="1127"/>
            </a:xfrm>
            <a:prstGeom prst="straightConnector1">
              <a:avLst/>
            </a:prstGeom>
            <a:ln w="9525" cap="flat" cmpd="sng">
              <a:solidFill>
                <a:srgbClr val="000000"/>
              </a:solidFill>
              <a:prstDash val="solid"/>
              <a:headEnd type="none" w="med" len="med"/>
              <a:tailEnd type="none" w="med" len="med"/>
            </a:ln>
          </p:spPr>
        </p:cxnSp>
        <p:sp>
          <p:nvSpPr>
            <p:cNvPr id="60" name="椭圆 59">
              <a:extLst>
                <a:ext uri="{FF2B5EF4-FFF2-40B4-BE49-F238E27FC236}">
                  <a16:creationId xmlns:a16="http://schemas.microsoft.com/office/drawing/2014/main" id="{89628270-FCA4-4B9F-913D-968DF31A83A3}"/>
                </a:ext>
              </a:extLst>
            </p:cNvPr>
            <p:cNvSpPr/>
            <p:nvPr/>
          </p:nvSpPr>
          <p:spPr>
            <a:xfrm>
              <a:off x="5206" y="575"/>
              <a:ext cx="1530" cy="601"/>
            </a:xfrm>
            <a:prstGeom prst="ellipse">
              <a:avLst/>
            </a:prstGeom>
            <a:noFill/>
            <a:ln w="9525" cap="flat" cmpd="sng">
              <a:solidFill>
                <a:srgbClr val="000000"/>
              </a:solidFill>
              <a:prstDash val="solid"/>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邮箱</a:t>
              </a:r>
            </a:p>
          </p:txBody>
        </p:sp>
        <p:cxnSp>
          <p:nvCxnSpPr>
            <p:cNvPr id="61" name="直接箭头连接符 60">
              <a:extLst>
                <a:ext uri="{FF2B5EF4-FFF2-40B4-BE49-F238E27FC236}">
                  <a16:creationId xmlns:a16="http://schemas.microsoft.com/office/drawing/2014/main" id="{7DFDBBFD-B196-4E31-86A7-59AB95A20586}"/>
                </a:ext>
              </a:extLst>
            </p:cNvPr>
            <p:cNvCxnSpPr>
              <a:stCxn id="56" idx="0"/>
              <a:endCxn id="62" idx="4"/>
            </p:cNvCxnSpPr>
            <p:nvPr/>
          </p:nvCxnSpPr>
          <p:spPr>
            <a:xfrm flipV="1">
              <a:off x="4493" y="904"/>
              <a:ext cx="56" cy="1328"/>
            </a:xfrm>
            <a:prstGeom prst="straightConnector1">
              <a:avLst/>
            </a:prstGeom>
            <a:ln w="9525" cap="flat" cmpd="sng">
              <a:solidFill>
                <a:srgbClr val="000000"/>
              </a:solidFill>
              <a:prstDash val="solid"/>
              <a:headEnd type="none" w="med" len="med"/>
              <a:tailEnd type="none" w="med" len="med"/>
            </a:ln>
          </p:spPr>
        </p:cxnSp>
        <p:sp>
          <p:nvSpPr>
            <p:cNvPr id="62" name="椭圆 61">
              <a:extLst>
                <a:ext uri="{FF2B5EF4-FFF2-40B4-BE49-F238E27FC236}">
                  <a16:creationId xmlns:a16="http://schemas.microsoft.com/office/drawing/2014/main" id="{12DB3C18-6803-4323-B71F-FD7788752F4F}"/>
                </a:ext>
              </a:extLst>
            </p:cNvPr>
            <p:cNvSpPr/>
            <p:nvPr/>
          </p:nvSpPr>
          <p:spPr>
            <a:xfrm>
              <a:off x="3785" y="302"/>
              <a:ext cx="1528" cy="602"/>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密码</a:t>
              </a:r>
            </a:p>
          </p:txBody>
        </p:sp>
        <p:cxnSp>
          <p:nvCxnSpPr>
            <p:cNvPr id="99" name="直接箭头连接符 98">
              <a:extLst>
                <a:ext uri="{FF2B5EF4-FFF2-40B4-BE49-F238E27FC236}">
                  <a16:creationId xmlns:a16="http://schemas.microsoft.com/office/drawing/2014/main" id="{93B947AB-5F8B-40E6-8A98-090775BBC511}"/>
                </a:ext>
              </a:extLst>
            </p:cNvPr>
            <p:cNvCxnSpPr/>
            <p:nvPr/>
          </p:nvCxnSpPr>
          <p:spPr>
            <a:xfrm flipV="1">
              <a:off x="4545" y="1829"/>
              <a:ext cx="1573" cy="386"/>
            </a:xfrm>
            <a:prstGeom prst="straightConnector1">
              <a:avLst/>
            </a:prstGeom>
            <a:ln w="9525" cap="flat" cmpd="sng">
              <a:solidFill>
                <a:srgbClr val="000000"/>
              </a:solidFill>
              <a:prstDash val="solid"/>
              <a:headEnd type="none" w="med" len="med"/>
              <a:tailEnd type="none" w="med" len="med"/>
            </a:ln>
          </p:spPr>
        </p:cxnSp>
        <p:sp>
          <p:nvSpPr>
            <p:cNvPr id="100" name="椭圆 99">
              <a:extLst>
                <a:ext uri="{FF2B5EF4-FFF2-40B4-BE49-F238E27FC236}">
                  <a16:creationId xmlns:a16="http://schemas.microsoft.com/office/drawing/2014/main" id="{E2458C65-C084-4C14-8D69-53CB5A42E572}"/>
                </a:ext>
              </a:extLst>
            </p:cNvPr>
            <p:cNvSpPr/>
            <p:nvPr/>
          </p:nvSpPr>
          <p:spPr>
            <a:xfrm>
              <a:off x="5985" y="1413"/>
              <a:ext cx="1789" cy="601"/>
            </a:xfrm>
            <a:prstGeom prst="ellipse">
              <a:avLst/>
            </a:prstGeom>
            <a:noFill/>
            <a:ln w="9525" cap="flat" cmpd="sng">
              <a:solidFill>
                <a:srgbClr val="000000"/>
              </a:solidFill>
              <a:prstDash val="solid"/>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手机号</a:t>
              </a:r>
            </a:p>
          </p:txBody>
        </p:sp>
        <p:sp>
          <p:nvSpPr>
            <p:cNvPr id="101" name="矩形 100">
              <a:extLst>
                <a:ext uri="{FF2B5EF4-FFF2-40B4-BE49-F238E27FC236}">
                  <a16:creationId xmlns:a16="http://schemas.microsoft.com/office/drawing/2014/main" id="{17A4EFBE-181D-4074-AAF7-43772FCB5EDE}"/>
                </a:ext>
              </a:extLst>
            </p:cNvPr>
            <p:cNvSpPr/>
            <p:nvPr/>
          </p:nvSpPr>
          <p:spPr>
            <a:xfrm>
              <a:off x="3905" y="2232"/>
              <a:ext cx="1155" cy="450"/>
            </a:xfrm>
            <a:prstGeom prst="rect">
              <a:avLst/>
            </a:prstGeom>
            <a:noFill/>
            <a:ln w="9525" cap="flat" cmpd="sng">
              <a:solidFill>
                <a:srgbClr val="000000"/>
              </a:solidFill>
              <a:prstDash val="solid"/>
              <a:miter/>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用户</a:t>
              </a:r>
            </a:p>
          </p:txBody>
        </p:sp>
        <p:sp>
          <p:nvSpPr>
            <p:cNvPr id="102" name="椭圆 101">
              <a:extLst>
                <a:ext uri="{FF2B5EF4-FFF2-40B4-BE49-F238E27FC236}">
                  <a16:creationId xmlns:a16="http://schemas.microsoft.com/office/drawing/2014/main" id="{3924B3E3-658E-4B67-A52F-5207B63F223C}"/>
                </a:ext>
              </a:extLst>
            </p:cNvPr>
            <p:cNvSpPr/>
            <p:nvPr/>
          </p:nvSpPr>
          <p:spPr>
            <a:xfrm>
              <a:off x="3775" y="302"/>
              <a:ext cx="1528" cy="602"/>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密码</a:t>
              </a:r>
            </a:p>
          </p:txBody>
        </p:sp>
        <p:cxnSp>
          <p:nvCxnSpPr>
            <p:cNvPr id="103" name="直接箭头连接符 102">
              <a:extLst>
                <a:ext uri="{FF2B5EF4-FFF2-40B4-BE49-F238E27FC236}">
                  <a16:creationId xmlns:a16="http://schemas.microsoft.com/office/drawing/2014/main" id="{9D336906-B120-4E9C-AB14-FC04A8F35E90}"/>
                </a:ext>
              </a:extLst>
            </p:cNvPr>
            <p:cNvCxnSpPr/>
            <p:nvPr/>
          </p:nvCxnSpPr>
          <p:spPr>
            <a:xfrm flipV="1">
              <a:off x="4535" y="1829"/>
              <a:ext cx="1573" cy="386"/>
            </a:xfrm>
            <a:prstGeom prst="straightConnector1">
              <a:avLst/>
            </a:prstGeom>
            <a:ln w="9525" cap="flat" cmpd="sng">
              <a:solidFill>
                <a:srgbClr val="000000"/>
              </a:solidFill>
              <a:prstDash val="solid"/>
              <a:headEnd type="none" w="med" len="med"/>
              <a:tailEnd type="none" w="med" len="med"/>
            </a:ln>
          </p:spPr>
        </p:cxnSp>
        <p:sp>
          <p:nvSpPr>
            <p:cNvPr id="104" name="椭圆 103">
              <a:extLst>
                <a:ext uri="{FF2B5EF4-FFF2-40B4-BE49-F238E27FC236}">
                  <a16:creationId xmlns:a16="http://schemas.microsoft.com/office/drawing/2014/main" id="{5CDA5A96-B96A-4091-804B-20300FB8893D}"/>
                </a:ext>
              </a:extLst>
            </p:cNvPr>
            <p:cNvSpPr/>
            <p:nvPr/>
          </p:nvSpPr>
          <p:spPr>
            <a:xfrm>
              <a:off x="5975" y="1413"/>
              <a:ext cx="1789" cy="601"/>
            </a:xfrm>
            <a:prstGeom prst="ellipse">
              <a:avLst/>
            </a:prstGeom>
            <a:noFill/>
            <a:ln w="9525" cap="flat" cmpd="sng">
              <a:solidFill>
                <a:srgbClr val="000000"/>
              </a:solidFill>
              <a:prstDash val="solid"/>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手机号</a:t>
              </a:r>
            </a:p>
          </p:txBody>
        </p:sp>
      </p:grpSp>
      <p:cxnSp>
        <p:nvCxnSpPr>
          <p:cNvPr id="105" name="直接箭头连接符 104">
            <a:extLst>
              <a:ext uri="{FF2B5EF4-FFF2-40B4-BE49-F238E27FC236}">
                <a16:creationId xmlns:a16="http://schemas.microsoft.com/office/drawing/2014/main" id="{41160DFB-7434-48E6-B732-A9BA0C9736BD}"/>
              </a:ext>
            </a:extLst>
          </p:cNvPr>
          <p:cNvCxnSpPr/>
          <p:nvPr/>
        </p:nvCxnSpPr>
        <p:spPr>
          <a:xfrm>
            <a:off x="9339044" y="2069474"/>
            <a:ext cx="953135" cy="360045"/>
          </a:xfrm>
          <a:prstGeom prst="straightConnector1">
            <a:avLst/>
          </a:prstGeom>
          <a:ln w="9525" cap="flat" cmpd="sng">
            <a:solidFill>
              <a:srgbClr val="000000"/>
            </a:solidFill>
            <a:prstDash val="solid"/>
            <a:headEnd type="none" w="med" len="med"/>
            <a:tailEnd type="none" w="med" len="med"/>
          </a:ln>
        </p:spPr>
      </p:cxnSp>
      <p:sp>
        <p:nvSpPr>
          <p:cNvPr id="106" name="椭圆 105">
            <a:extLst>
              <a:ext uri="{FF2B5EF4-FFF2-40B4-BE49-F238E27FC236}">
                <a16:creationId xmlns:a16="http://schemas.microsoft.com/office/drawing/2014/main" id="{4F59FAEA-FCF4-4654-9F4D-F63D080E624F}"/>
              </a:ext>
            </a:extLst>
          </p:cNvPr>
          <p:cNvSpPr/>
          <p:nvPr/>
        </p:nvSpPr>
        <p:spPr>
          <a:xfrm>
            <a:off x="10149304" y="2373004"/>
            <a:ext cx="996315" cy="429260"/>
          </a:xfrm>
          <a:prstGeom prst="ellipse">
            <a:avLst/>
          </a:prstGeom>
          <a:noFill/>
          <a:ln w="9525" cap="flat" cmpd="sng">
            <a:solidFill>
              <a:srgbClr val="000000"/>
            </a:solidFill>
            <a:prstDash val="solid"/>
            <a:headEnd type="none" w="med" len="med"/>
            <a:tailEnd type="none" w="med" len="med"/>
          </a:ln>
        </p:spPr>
        <p:txBody>
          <a:bodyPr upright="1"/>
          <a:lstStyle/>
          <a:p>
            <a:pPr indent="133350" algn="just">
              <a:spcAft>
                <a:spcPts val="0"/>
              </a:spcAft>
            </a:pPr>
            <a:r>
              <a:rPr lang="zh-CN" sz="1050" kern="100">
                <a:effectLst/>
                <a:latin typeface="Times New Roman" panose="02020603050405020304" pitchFamily="18" charset="0"/>
                <a:ea typeface="宋体" panose="02010600030101010101" pitchFamily="2" charset="-122"/>
              </a:rPr>
              <a:t>心情</a:t>
            </a:r>
          </a:p>
        </p:txBody>
      </p:sp>
      <p:cxnSp>
        <p:nvCxnSpPr>
          <p:cNvPr id="107" name="直接箭头连接符 106">
            <a:extLst>
              <a:ext uri="{FF2B5EF4-FFF2-40B4-BE49-F238E27FC236}">
                <a16:creationId xmlns:a16="http://schemas.microsoft.com/office/drawing/2014/main" id="{801F0EEF-4C73-4C69-A45D-62E1C3C98448}"/>
              </a:ext>
            </a:extLst>
          </p:cNvPr>
          <p:cNvCxnSpPr/>
          <p:nvPr/>
        </p:nvCxnSpPr>
        <p:spPr>
          <a:xfrm flipH="1">
            <a:off x="8477349" y="2193299"/>
            <a:ext cx="483870" cy="577850"/>
          </a:xfrm>
          <a:prstGeom prst="straightConnector1">
            <a:avLst/>
          </a:prstGeom>
          <a:ln w="9525" cap="flat" cmpd="sng">
            <a:solidFill>
              <a:srgbClr val="000000"/>
            </a:solidFill>
            <a:prstDash val="solid"/>
            <a:headEnd type="none" w="med" len="med"/>
            <a:tailEnd type="none" w="med" len="med"/>
          </a:ln>
        </p:spPr>
      </p:cxnSp>
      <p:sp>
        <p:nvSpPr>
          <p:cNvPr id="108" name="椭圆 107">
            <a:extLst>
              <a:ext uri="{FF2B5EF4-FFF2-40B4-BE49-F238E27FC236}">
                <a16:creationId xmlns:a16="http://schemas.microsoft.com/office/drawing/2014/main" id="{3C09FEDC-28C0-443F-8ADA-F11199B84CDB}"/>
              </a:ext>
            </a:extLst>
          </p:cNvPr>
          <p:cNvSpPr/>
          <p:nvPr/>
        </p:nvSpPr>
        <p:spPr>
          <a:xfrm>
            <a:off x="7978874" y="2771149"/>
            <a:ext cx="996315" cy="474980"/>
          </a:xfrm>
          <a:prstGeom prst="ellipse">
            <a:avLst/>
          </a:prstGeom>
          <a:noFill/>
          <a:ln w="9525" cap="flat" cmpd="sng">
            <a:solidFill>
              <a:srgbClr val="000000"/>
            </a:solidFill>
            <a:prstDash val="solid"/>
            <a:headEnd type="none" w="med" len="med"/>
            <a:tailEnd type="none" w="med" len="med"/>
          </a:ln>
        </p:spPr>
        <p:txBody>
          <a:bodyPr upright="1"/>
          <a:lstStyle/>
          <a:p>
            <a:pPr indent="133350" algn="just">
              <a:spcAft>
                <a:spcPts val="0"/>
              </a:spcAft>
            </a:pPr>
            <a:r>
              <a:rPr lang="zh-CN" sz="1050" kern="100">
                <a:effectLst/>
                <a:latin typeface="Times New Roman" panose="02020603050405020304" pitchFamily="18" charset="0"/>
                <a:ea typeface="宋体" panose="02010600030101010101" pitchFamily="2" charset="-122"/>
              </a:rPr>
              <a:t>事件</a:t>
            </a:r>
          </a:p>
        </p:txBody>
      </p:sp>
      <p:cxnSp>
        <p:nvCxnSpPr>
          <p:cNvPr id="109" name="直接连接符 108">
            <a:extLst>
              <a:ext uri="{FF2B5EF4-FFF2-40B4-BE49-F238E27FC236}">
                <a16:creationId xmlns:a16="http://schemas.microsoft.com/office/drawing/2014/main" id="{63306109-0143-46AE-B014-83AB9AFBC1E9}"/>
              </a:ext>
            </a:extLst>
          </p:cNvPr>
          <p:cNvCxnSpPr/>
          <p:nvPr/>
        </p:nvCxnSpPr>
        <p:spPr>
          <a:xfrm flipH="1">
            <a:off x="7763609" y="2061219"/>
            <a:ext cx="814705" cy="502920"/>
          </a:xfrm>
          <a:prstGeom prst="line">
            <a:avLst/>
          </a:prstGeom>
        </p:spPr>
        <p:style>
          <a:lnRef idx="2">
            <a:schemeClr val="dk1"/>
          </a:lnRef>
          <a:fillRef idx="0">
            <a:schemeClr val="dk1"/>
          </a:fillRef>
          <a:effectRef idx="1">
            <a:schemeClr val="dk1"/>
          </a:effectRef>
          <a:fontRef idx="minor">
            <a:schemeClr val="tx1"/>
          </a:fontRef>
        </p:style>
      </p:cxnSp>
      <p:sp>
        <p:nvSpPr>
          <p:cNvPr id="110" name="椭圆 109">
            <a:extLst>
              <a:ext uri="{FF2B5EF4-FFF2-40B4-BE49-F238E27FC236}">
                <a16:creationId xmlns:a16="http://schemas.microsoft.com/office/drawing/2014/main" id="{D4BDF1AA-F7F5-4DD7-ADFD-315CC1687679}"/>
              </a:ext>
            </a:extLst>
          </p:cNvPr>
          <p:cNvSpPr/>
          <p:nvPr/>
        </p:nvSpPr>
        <p:spPr>
          <a:xfrm>
            <a:off x="6913344" y="2494289"/>
            <a:ext cx="996315" cy="474980"/>
          </a:xfrm>
          <a:prstGeom prst="ellipse">
            <a:avLst/>
          </a:prstGeom>
          <a:noFill/>
          <a:ln w="9525" cap="flat" cmpd="sng">
            <a:solidFill>
              <a:srgbClr val="000000"/>
            </a:solidFill>
            <a:prstDash val="solid"/>
            <a:headEnd type="none" w="med" len="med"/>
            <a:tailEnd type="none" w="med" len="med"/>
          </a:ln>
        </p:spPr>
        <p:txBody>
          <a:bodyPr upright="1"/>
          <a:lstStyle/>
          <a:p>
            <a:pPr indent="133350" algn="just">
              <a:spcAft>
                <a:spcPts val="0"/>
              </a:spcAft>
            </a:pPr>
            <a:r>
              <a:rPr lang="zh-CN" sz="1050" kern="100">
                <a:effectLst/>
                <a:latin typeface="Times New Roman" panose="02020603050405020304" pitchFamily="18" charset="0"/>
                <a:ea typeface="宋体" panose="02010600030101010101" pitchFamily="2" charset="-122"/>
              </a:rPr>
              <a:t>图片</a:t>
            </a:r>
          </a:p>
        </p:txBody>
      </p:sp>
      <p:cxnSp>
        <p:nvCxnSpPr>
          <p:cNvPr id="111" name="直接连接符 110">
            <a:extLst>
              <a:ext uri="{FF2B5EF4-FFF2-40B4-BE49-F238E27FC236}">
                <a16:creationId xmlns:a16="http://schemas.microsoft.com/office/drawing/2014/main" id="{A6FC871B-3324-4C04-A06E-B4690AAA1133}"/>
              </a:ext>
            </a:extLst>
          </p:cNvPr>
          <p:cNvCxnSpPr/>
          <p:nvPr/>
        </p:nvCxnSpPr>
        <p:spPr>
          <a:xfrm>
            <a:off x="8961219" y="2193299"/>
            <a:ext cx="808355" cy="588645"/>
          </a:xfrm>
          <a:prstGeom prst="line">
            <a:avLst/>
          </a:prstGeom>
        </p:spPr>
        <p:style>
          <a:lnRef idx="2">
            <a:schemeClr val="dk1"/>
          </a:lnRef>
          <a:fillRef idx="0">
            <a:schemeClr val="dk1"/>
          </a:fillRef>
          <a:effectRef idx="1">
            <a:schemeClr val="dk1"/>
          </a:effectRef>
          <a:fontRef idx="minor">
            <a:schemeClr val="tx1"/>
          </a:fontRef>
        </p:style>
      </p:cxnSp>
      <p:cxnSp>
        <p:nvCxnSpPr>
          <p:cNvPr id="112" name="直接连接符 111">
            <a:extLst>
              <a:ext uri="{FF2B5EF4-FFF2-40B4-BE49-F238E27FC236}">
                <a16:creationId xmlns:a16="http://schemas.microsoft.com/office/drawing/2014/main" id="{0C98E1F5-AF73-4AA4-B697-B1F8FA40069C}"/>
              </a:ext>
            </a:extLst>
          </p:cNvPr>
          <p:cNvCxnSpPr/>
          <p:nvPr/>
        </p:nvCxnSpPr>
        <p:spPr>
          <a:xfrm flipH="1" flipV="1">
            <a:off x="7573109" y="1932949"/>
            <a:ext cx="1005205" cy="115570"/>
          </a:xfrm>
          <a:prstGeom prst="line">
            <a:avLst/>
          </a:prstGeom>
        </p:spPr>
        <p:style>
          <a:lnRef idx="2">
            <a:schemeClr val="dk1"/>
          </a:lnRef>
          <a:fillRef idx="0">
            <a:schemeClr val="dk1"/>
          </a:fillRef>
          <a:effectRef idx="1">
            <a:schemeClr val="dk1"/>
          </a:effectRef>
          <a:fontRef idx="minor">
            <a:schemeClr val="tx1"/>
          </a:fontRef>
        </p:style>
      </p:cxnSp>
      <p:sp>
        <p:nvSpPr>
          <p:cNvPr id="113" name="椭圆 112">
            <a:extLst>
              <a:ext uri="{FF2B5EF4-FFF2-40B4-BE49-F238E27FC236}">
                <a16:creationId xmlns:a16="http://schemas.microsoft.com/office/drawing/2014/main" id="{D471BE5E-1DB4-49F4-A2CB-BDADC3418727}"/>
              </a:ext>
            </a:extLst>
          </p:cNvPr>
          <p:cNvSpPr/>
          <p:nvPr/>
        </p:nvSpPr>
        <p:spPr>
          <a:xfrm>
            <a:off x="6202144" y="1636404"/>
            <a:ext cx="1401445" cy="474980"/>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00" kern="100">
                <a:effectLst/>
                <a:latin typeface="Times New Roman" panose="02020603050405020304" pitchFamily="18" charset="0"/>
                <a:ea typeface="宋体" panose="02010600030101010101" pitchFamily="2" charset="-122"/>
              </a:rPr>
              <a:t>是否属于草稿</a:t>
            </a:r>
            <a:endParaRPr lang="zh-CN" sz="1050" kern="100">
              <a:effectLst/>
              <a:latin typeface="Times New Roman" panose="02020603050405020304" pitchFamily="18" charset="0"/>
              <a:ea typeface="宋体" panose="02010600030101010101" pitchFamily="2" charset="-122"/>
            </a:endParaRPr>
          </a:p>
        </p:txBody>
      </p:sp>
      <p:sp>
        <p:nvSpPr>
          <p:cNvPr id="114" name="椭圆 113">
            <a:extLst>
              <a:ext uri="{FF2B5EF4-FFF2-40B4-BE49-F238E27FC236}">
                <a16:creationId xmlns:a16="http://schemas.microsoft.com/office/drawing/2014/main" id="{AD9EEE77-0A39-480B-840C-C9043C6A77B3}"/>
              </a:ext>
            </a:extLst>
          </p:cNvPr>
          <p:cNvSpPr/>
          <p:nvPr/>
        </p:nvSpPr>
        <p:spPr>
          <a:xfrm>
            <a:off x="9143464" y="2781944"/>
            <a:ext cx="1251585" cy="474980"/>
          </a:xfrm>
          <a:prstGeom prst="ellipse">
            <a:avLst/>
          </a:prstGeom>
          <a:noFill/>
          <a:ln w="9525" cap="flat" cmpd="sng">
            <a:solidFill>
              <a:srgbClr val="000000"/>
            </a:solidFill>
            <a:prstDash val="solid"/>
            <a:headEnd type="none" w="med" len="med"/>
            <a:tailEnd type="none" w="med" len="med"/>
          </a:ln>
        </p:spPr>
        <p:txBody>
          <a:bodyPr upright="1"/>
          <a:lstStyle/>
          <a:p>
            <a:pPr indent="133350" algn="just">
              <a:spcAft>
                <a:spcPts val="0"/>
              </a:spcAft>
            </a:pPr>
            <a:r>
              <a:rPr lang="zh-CN" sz="1050" kern="100">
                <a:effectLst/>
                <a:latin typeface="Times New Roman" panose="02020603050405020304" pitchFamily="18" charset="0"/>
                <a:ea typeface="宋体" panose="02010600030101010101" pitchFamily="2" charset="-122"/>
              </a:rPr>
              <a:t>详细内容</a:t>
            </a:r>
          </a:p>
        </p:txBody>
      </p:sp>
      <p:grpSp>
        <p:nvGrpSpPr>
          <p:cNvPr id="115" name="组合 114">
            <a:extLst>
              <a:ext uri="{FF2B5EF4-FFF2-40B4-BE49-F238E27FC236}">
                <a16:creationId xmlns:a16="http://schemas.microsoft.com/office/drawing/2014/main" id="{066162B0-516B-4276-9577-8B8CF2D050D9}"/>
              </a:ext>
            </a:extLst>
          </p:cNvPr>
          <p:cNvGrpSpPr>
            <a:grpSpLocks noRot="1"/>
          </p:cNvGrpSpPr>
          <p:nvPr/>
        </p:nvGrpSpPr>
        <p:grpSpPr>
          <a:xfrm>
            <a:off x="6096000" y="669122"/>
            <a:ext cx="5760085" cy="1790700"/>
            <a:chOff x="0" y="0"/>
            <a:chExt cx="9018" cy="2820"/>
          </a:xfrm>
        </p:grpSpPr>
        <p:sp>
          <p:nvSpPr>
            <p:cNvPr id="116" name="矩形 115">
              <a:extLst>
                <a:ext uri="{FF2B5EF4-FFF2-40B4-BE49-F238E27FC236}">
                  <a16:creationId xmlns:a16="http://schemas.microsoft.com/office/drawing/2014/main" id="{6887F0F4-A963-41B3-B795-A7F56D95DB51}"/>
                </a:ext>
              </a:extLst>
            </p:cNvPr>
            <p:cNvSpPr>
              <a:spLocks noChangeAspect="1" noTextEdit="1"/>
            </p:cNvSpPr>
            <p:nvPr/>
          </p:nvSpPr>
          <p:spPr>
            <a:xfrm>
              <a:off x="0" y="0"/>
              <a:ext cx="9018" cy="2820"/>
            </a:xfrm>
            <a:prstGeom prst="rect">
              <a:avLst/>
            </a:prstGeom>
            <a:noFill/>
            <a:ln>
              <a:noFill/>
            </a:ln>
          </p:spPr>
          <p:txBody>
            <a:bodyPr upright="1"/>
            <a:lstStyle/>
            <a:p>
              <a:endParaRPr lang="zh-CN" altLang="en-US"/>
            </a:p>
          </p:txBody>
        </p:sp>
        <p:sp>
          <p:nvSpPr>
            <p:cNvPr id="117" name="矩形 116">
              <a:extLst>
                <a:ext uri="{FF2B5EF4-FFF2-40B4-BE49-F238E27FC236}">
                  <a16:creationId xmlns:a16="http://schemas.microsoft.com/office/drawing/2014/main" id="{67BA31DD-786D-4AF3-ABBE-D10C255023AF}"/>
                </a:ext>
              </a:extLst>
            </p:cNvPr>
            <p:cNvSpPr/>
            <p:nvPr/>
          </p:nvSpPr>
          <p:spPr>
            <a:xfrm>
              <a:off x="3915" y="1969"/>
              <a:ext cx="1155" cy="450"/>
            </a:xfrm>
            <a:prstGeom prst="rect">
              <a:avLst/>
            </a:prstGeom>
            <a:noFill/>
            <a:ln w="9525" cap="flat" cmpd="sng">
              <a:solidFill>
                <a:srgbClr val="000000"/>
              </a:solidFill>
              <a:prstDash val="solid"/>
              <a:miter/>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日记</a:t>
              </a:r>
            </a:p>
          </p:txBody>
        </p:sp>
        <p:cxnSp>
          <p:nvCxnSpPr>
            <p:cNvPr id="118" name="直接箭头连接符 117">
              <a:extLst>
                <a:ext uri="{FF2B5EF4-FFF2-40B4-BE49-F238E27FC236}">
                  <a16:creationId xmlns:a16="http://schemas.microsoft.com/office/drawing/2014/main" id="{62FE09AB-EA31-4B44-8349-894D8CB4482E}"/>
                </a:ext>
              </a:extLst>
            </p:cNvPr>
            <p:cNvCxnSpPr/>
            <p:nvPr/>
          </p:nvCxnSpPr>
          <p:spPr>
            <a:xfrm flipH="1" flipV="1">
              <a:off x="3577" y="1387"/>
              <a:ext cx="916" cy="582"/>
            </a:xfrm>
            <a:prstGeom prst="straightConnector1">
              <a:avLst/>
            </a:prstGeom>
            <a:ln w="9525" cap="flat" cmpd="sng">
              <a:solidFill>
                <a:srgbClr val="000000"/>
              </a:solidFill>
              <a:prstDash val="solid"/>
              <a:headEnd type="none" w="med" len="med"/>
              <a:tailEnd type="none" w="med" len="med"/>
            </a:ln>
          </p:spPr>
        </p:cxnSp>
        <p:sp>
          <p:nvSpPr>
            <p:cNvPr id="119" name="椭圆 118">
              <a:extLst>
                <a:ext uri="{FF2B5EF4-FFF2-40B4-BE49-F238E27FC236}">
                  <a16:creationId xmlns:a16="http://schemas.microsoft.com/office/drawing/2014/main" id="{F3FABA18-A3B5-414B-BB7E-5F3568FF23B8}"/>
                </a:ext>
              </a:extLst>
            </p:cNvPr>
            <p:cNvSpPr/>
            <p:nvPr/>
          </p:nvSpPr>
          <p:spPr>
            <a:xfrm>
              <a:off x="2220" y="873"/>
              <a:ext cx="1590" cy="602"/>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手机号</a:t>
              </a:r>
            </a:p>
          </p:txBody>
        </p:sp>
        <p:cxnSp>
          <p:nvCxnSpPr>
            <p:cNvPr id="120" name="直接箭头连接符 119">
              <a:extLst>
                <a:ext uri="{FF2B5EF4-FFF2-40B4-BE49-F238E27FC236}">
                  <a16:creationId xmlns:a16="http://schemas.microsoft.com/office/drawing/2014/main" id="{2912C297-1DD4-4820-9017-40E942989A21}"/>
                </a:ext>
              </a:extLst>
            </p:cNvPr>
            <p:cNvCxnSpPr/>
            <p:nvPr/>
          </p:nvCxnSpPr>
          <p:spPr>
            <a:xfrm flipV="1">
              <a:off x="4493" y="1417"/>
              <a:ext cx="857" cy="552"/>
            </a:xfrm>
            <a:prstGeom prst="straightConnector1">
              <a:avLst/>
            </a:prstGeom>
            <a:ln w="9525" cap="flat" cmpd="sng">
              <a:solidFill>
                <a:srgbClr val="000000"/>
              </a:solidFill>
              <a:prstDash val="solid"/>
              <a:headEnd type="none" w="med" len="med"/>
              <a:tailEnd type="none" w="med" len="med"/>
            </a:ln>
          </p:spPr>
        </p:cxnSp>
        <p:sp>
          <p:nvSpPr>
            <p:cNvPr id="121" name="椭圆 120">
              <a:extLst>
                <a:ext uri="{FF2B5EF4-FFF2-40B4-BE49-F238E27FC236}">
                  <a16:creationId xmlns:a16="http://schemas.microsoft.com/office/drawing/2014/main" id="{53870520-6589-4E0E-A892-E46B64F67414}"/>
                </a:ext>
              </a:extLst>
            </p:cNvPr>
            <p:cNvSpPr/>
            <p:nvPr/>
          </p:nvSpPr>
          <p:spPr>
            <a:xfrm>
              <a:off x="5115" y="903"/>
              <a:ext cx="1605" cy="602"/>
            </a:xfrm>
            <a:prstGeom prst="ellipse">
              <a:avLst/>
            </a:prstGeom>
            <a:noFill/>
            <a:ln w="9525" cap="flat" cmpd="sng">
              <a:solidFill>
                <a:srgbClr val="000000"/>
              </a:solidFill>
              <a:prstDash val="solid"/>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日期</a:t>
              </a:r>
            </a:p>
            <a:p>
              <a:pPr algn="just">
                <a:spcAft>
                  <a:spcPts val="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cxnSp>
          <p:nvCxnSpPr>
            <p:cNvPr id="122" name="直接箭头连接符 121">
              <a:extLst>
                <a:ext uri="{FF2B5EF4-FFF2-40B4-BE49-F238E27FC236}">
                  <a16:creationId xmlns:a16="http://schemas.microsoft.com/office/drawing/2014/main" id="{7FBE2D09-B745-406D-BB01-BFA53F75F7ED}"/>
                </a:ext>
              </a:extLst>
            </p:cNvPr>
            <p:cNvCxnSpPr/>
            <p:nvPr/>
          </p:nvCxnSpPr>
          <p:spPr>
            <a:xfrm flipV="1">
              <a:off x="5070" y="2187"/>
              <a:ext cx="1755" cy="7"/>
            </a:xfrm>
            <a:prstGeom prst="straightConnector1">
              <a:avLst/>
            </a:prstGeom>
            <a:ln w="9525" cap="flat" cmpd="sng">
              <a:solidFill>
                <a:srgbClr val="000000"/>
              </a:solidFill>
              <a:prstDash val="solid"/>
              <a:headEnd type="none" w="med" len="med"/>
              <a:tailEnd type="none" w="med" len="med"/>
            </a:ln>
          </p:spPr>
        </p:cxnSp>
        <p:sp>
          <p:nvSpPr>
            <p:cNvPr id="123" name="椭圆 122">
              <a:extLst>
                <a:ext uri="{FF2B5EF4-FFF2-40B4-BE49-F238E27FC236}">
                  <a16:creationId xmlns:a16="http://schemas.microsoft.com/office/drawing/2014/main" id="{8362AA9D-7ADD-434B-9EC9-ED6341B3B247}"/>
                </a:ext>
              </a:extLst>
            </p:cNvPr>
            <p:cNvSpPr/>
            <p:nvPr/>
          </p:nvSpPr>
          <p:spPr>
            <a:xfrm>
              <a:off x="6825" y="1909"/>
              <a:ext cx="1560" cy="555"/>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天气</a:t>
              </a:r>
            </a:p>
          </p:txBody>
        </p:sp>
        <p:cxnSp>
          <p:nvCxnSpPr>
            <p:cNvPr id="124" name="直接箭头连接符 123">
              <a:extLst>
                <a:ext uri="{FF2B5EF4-FFF2-40B4-BE49-F238E27FC236}">
                  <a16:creationId xmlns:a16="http://schemas.microsoft.com/office/drawing/2014/main" id="{28FA94F4-1727-43FA-8D36-22205BE01BA2}"/>
                </a:ext>
              </a:extLst>
            </p:cNvPr>
            <p:cNvCxnSpPr/>
            <p:nvPr/>
          </p:nvCxnSpPr>
          <p:spPr>
            <a:xfrm flipV="1">
              <a:off x="4493" y="916"/>
              <a:ext cx="1" cy="1053"/>
            </a:xfrm>
            <a:prstGeom prst="straightConnector1">
              <a:avLst/>
            </a:prstGeom>
            <a:ln w="9525" cap="flat" cmpd="sng">
              <a:solidFill>
                <a:srgbClr val="000000"/>
              </a:solidFill>
              <a:prstDash val="solid"/>
              <a:headEnd type="none" w="med" len="med"/>
              <a:tailEnd type="none" w="med" len="med"/>
            </a:ln>
          </p:spPr>
        </p:cxnSp>
        <p:sp>
          <p:nvSpPr>
            <p:cNvPr id="125" name="椭圆 124">
              <a:extLst>
                <a:ext uri="{FF2B5EF4-FFF2-40B4-BE49-F238E27FC236}">
                  <a16:creationId xmlns:a16="http://schemas.microsoft.com/office/drawing/2014/main" id="{0ADBBEBB-8847-4648-BFE3-3026C7B7D596}"/>
                </a:ext>
              </a:extLst>
            </p:cNvPr>
            <p:cNvSpPr/>
            <p:nvPr/>
          </p:nvSpPr>
          <p:spPr>
            <a:xfrm>
              <a:off x="3885" y="314"/>
              <a:ext cx="1447" cy="602"/>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标题</a:t>
              </a:r>
            </a:p>
            <a:p>
              <a:pPr algn="just">
                <a:spcAft>
                  <a:spcPts val="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73124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anim calcmode="lin" valueType="num">
                                      <p:cBhvr additive="base">
                                        <p:cTn id="22" dur="500" fill="hold"/>
                                        <p:tgtEl>
                                          <p:spTgt spid="86"/>
                                        </p:tgtEl>
                                        <p:attrNameLst>
                                          <p:attrName>ppt_x</p:attrName>
                                        </p:attrNameLst>
                                      </p:cBhvr>
                                      <p:tavLst>
                                        <p:tav tm="0">
                                          <p:val>
                                            <p:strVal val="#ppt_x"/>
                                          </p:val>
                                        </p:tav>
                                        <p:tav tm="100000">
                                          <p:val>
                                            <p:strVal val="#ppt_x"/>
                                          </p:val>
                                        </p:tav>
                                      </p:tavLst>
                                    </p:anim>
                                    <p:anim calcmode="lin" valueType="num">
                                      <p:cBhvr additive="base">
                                        <p:cTn id="23" dur="500" fill="hold"/>
                                        <p:tgtEl>
                                          <p:spTgt spid="8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05"/>
                                        </p:tgtEl>
                                        <p:attrNameLst>
                                          <p:attrName>style.visibility</p:attrName>
                                        </p:attrNameLst>
                                      </p:cBhvr>
                                      <p:to>
                                        <p:strVal val="visible"/>
                                      </p:to>
                                    </p:set>
                                    <p:anim calcmode="lin" valueType="num">
                                      <p:cBhvr additive="base">
                                        <p:cTn id="26" dur="500" fill="hold"/>
                                        <p:tgtEl>
                                          <p:spTgt spid="105"/>
                                        </p:tgtEl>
                                        <p:attrNameLst>
                                          <p:attrName>ppt_x</p:attrName>
                                        </p:attrNameLst>
                                      </p:cBhvr>
                                      <p:tavLst>
                                        <p:tav tm="0">
                                          <p:val>
                                            <p:strVal val="#ppt_x"/>
                                          </p:val>
                                        </p:tav>
                                        <p:tav tm="100000">
                                          <p:val>
                                            <p:strVal val="#ppt_x"/>
                                          </p:val>
                                        </p:tav>
                                      </p:tavLst>
                                    </p:anim>
                                    <p:anim calcmode="lin" valueType="num">
                                      <p:cBhvr additive="base">
                                        <p:cTn id="27" dur="500" fill="hold"/>
                                        <p:tgtEl>
                                          <p:spTgt spid="10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6"/>
                                        </p:tgtEl>
                                        <p:attrNameLst>
                                          <p:attrName>style.visibility</p:attrName>
                                        </p:attrNameLst>
                                      </p:cBhvr>
                                      <p:to>
                                        <p:strVal val="visible"/>
                                      </p:to>
                                    </p:set>
                                    <p:anim calcmode="lin" valueType="num">
                                      <p:cBhvr additive="base">
                                        <p:cTn id="30" dur="500" fill="hold"/>
                                        <p:tgtEl>
                                          <p:spTgt spid="106"/>
                                        </p:tgtEl>
                                        <p:attrNameLst>
                                          <p:attrName>ppt_x</p:attrName>
                                        </p:attrNameLst>
                                      </p:cBhvr>
                                      <p:tavLst>
                                        <p:tav tm="0">
                                          <p:val>
                                            <p:strVal val="#ppt_x"/>
                                          </p:val>
                                        </p:tav>
                                        <p:tav tm="100000">
                                          <p:val>
                                            <p:strVal val="#ppt_x"/>
                                          </p:val>
                                        </p:tav>
                                      </p:tavLst>
                                    </p:anim>
                                    <p:anim calcmode="lin" valueType="num">
                                      <p:cBhvr additive="base">
                                        <p:cTn id="31" dur="500" fill="hold"/>
                                        <p:tgtEl>
                                          <p:spTgt spid="106"/>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07"/>
                                        </p:tgtEl>
                                        <p:attrNameLst>
                                          <p:attrName>style.visibility</p:attrName>
                                        </p:attrNameLst>
                                      </p:cBhvr>
                                      <p:to>
                                        <p:strVal val="visible"/>
                                      </p:to>
                                    </p:set>
                                    <p:anim calcmode="lin" valueType="num">
                                      <p:cBhvr additive="base">
                                        <p:cTn id="34" dur="500" fill="hold"/>
                                        <p:tgtEl>
                                          <p:spTgt spid="107"/>
                                        </p:tgtEl>
                                        <p:attrNameLst>
                                          <p:attrName>ppt_x</p:attrName>
                                        </p:attrNameLst>
                                      </p:cBhvr>
                                      <p:tavLst>
                                        <p:tav tm="0">
                                          <p:val>
                                            <p:strVal val="#ppt_x"/>
                                          </p:val>
                                        </p:tav>
                                        <p:tav tm="100000">
                                          <p:val>
                                            <p:strVal val="#ppt_x"/>
                                          </p:val>
                                        </p:tav>
                                      </p:tavLst>
                                    </p:anim>
                                    <p:anim calcmode="lin" valueType="num">
                                      <p:cBhvr additive="base">
                                        <p:cTn id="35" dur="500" fill="hold"/>
                                        <p:tgtEl>
                                          <p:spTgt spid="10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8"/>
                                        </p:tgtEl>
                                        <p:attrNameLst>
                                          <p:attrName>style.visibility</p:attrName>
                                        </p:attrNameLst>
                                      </p:cBhvr>
                                      <p:to>
                                        <p:strVal val="visible"/>
                                      </p:to>
                                    </p:set>
                                    <p:anim calcmode="lin" valueType="num">
                                      <p:cBhvr additive="base">
                                        <p:cTn id="38" dur="500" fill="hold"/>
                                        <p:tgtEl>
                                          <p:spTgt spid="108"/>
                                        </p:tgtEl>
                                        <p:attrNameLst>
                                          <p:attrName>ppt_x</p:attrName>
                                        </p:attrNameLst>
                                      </p:cBhvr>
                                      <p:tavLst>
                                        <p:tav tm="0">
                                          <p:val>
                                            <p:strVal val="#ppt_x"/>
                                          </p:val>
                                        </p:tav>
                                        <p:tav tm="100000">
                                          <p:val>
                                            <p:strVal val="#ppt_x"/>
                                          </p:val>
                                        </p:tav>
                                      </p:tavLst>
                                    </p:anim>
                                    <p:anim calcmode="lin" valueType="num">
                                      <p:cBhvr additive="base">
                                        <p:cTn id="39" dur="500" fill="hold"/>
                                        <p:tgtEl>
                                          <p:spTgt spid="108"/>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09"/>
                                        </p:tgtEl>
                                        <p:attrNameLst>
                                          <p:attrName>style.visibility</p:attrName>
                                        </p:attrNameLst>
                                      </p:cBhvr>
                                      <p:to>
                                        <p:strVal val="visible"/>
                                      </p:to>
                                    </p:set>
                                    <p:anim calcmode="lin" valueType="num">
                                      <p:cBhvr additive="base">
                                        <p:cTn id="42" dur="500" fill="hold"/>
                                        <p:tgtEl>
                                          <p:spTgt spid="109"/>
                                        </p:tgtEl>
                                        <p:attrNameLst>
                                          <p:attrName>ppt_x</p:attrName>
                                        </p:attrNameLst>
                                      </p:cBhvr>
                                      <p:tavLst>
                                        <p:tav tm="0">
                                          <p:val>
                                            <p:strVal val="#ppt_x"/>
                                          </p:val>
                                        </p:tav>
                                        <p:tav tm="100000">
                                          <p:val>
                                            <p:strVal val="#ppt_x"/>
                                          </p:val>
                                        </p:tav>
                                      </p:tavLst>
                                    </p:anim>
                                    <p:anim calcmode="lin" valueType="num">
                                      <p:cBhvr additive="base">
                                        <p:cTn id="43" dur="500" fill="hold"/>
                                        <p:tgtEl>
                                          <p:spTgt spid="10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0"/>
                                        </p:tgtEl>
                                        <p:attrNameLst>
                                          <p:attrName>style.visibility</p:attrName>
                                        </p:attrNameLst>
                                      </p:cBhvr>
                                      <p:to>
                                        <p:strVal val="visible"/>
                                      </p:to>
                                    </p:set>
                                    <p:anim calcmode="lin" valueType="num">
                                      <p:cBhvr additive="base">
                                        <p:cTn id="46" dur="500" fill="hold"/>
                                        <p:tgtEl>
                                          <p:spTgt spid="110"/>
                                        </p:tgtEl>
                                        <p:attrNameLst>
                                          <p:attrName>ppt_x</p:attrName>
                                        </p:attrNameLst>
                                      </p:cBhvr>
                                      <p:tavLst>
                                        <p:tav tm="0">
                                          <p:val>
                                            <p:strVal val="#ppt_x"/>
                                          </p:val>
                                        </p:tav>
                                        <p:tav tm="100000">
                                          <p:val>
                                            <p:strVal val="#ppt_x"/>
                                          </p:val>
                                        </p:tav>
                                      </p:tavLst>
                                    </p:anim>
                                    <p:anim calcmode="lin" valueType="num">
                                      <p:cBhvr additive="base">
                                        <p:cTn id="47" dur="500" fill="hold"/>
                                        <p:tgtEl>
                                          <p:spTgt spid="110"/>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11"/>
                                        </p:tgtEl>
                                        <p:attrNameLst>
                                          <p:attrName>style.visibility</p:attrName>
                                        </p:attrNameLst>
                                      </p:cBhvr>
                                      <p:to>
                                        <p:strVal val="visible"/>
                                      </p:to>
                                    </p:set>
                                    <p:anim calcmode="lin" valueType="num">
                                      <p:cBhvr additive="base">
                                        <p:cTn id="50" dur="500" fill="hold"/>
                                        <p:tgtEl>
                                          <p:spTgt spid="111"/>
                                        </p:tgtEl>
                                        <p:attrNameLst>
                                          <p:attrName>ppt_x</p:attrName>
                                        </p:attrNameLst>
                                      </p:cBhvr>
                                      <p:tavLst>
                                        <p:tav tm="0">
                                          <p:val>
                                            <p:strVal val="#ppt_x"/>
                                          </p:val>
                                        </p:tav>
                                        <p:tav tm="100000">
                                          <p:val>
                                            <p:strVal val="#ppt_x"/>
                                          </p:val>
                                        </p:tav>
                                      </p:tavLst>
                                    </p:anim>
                                    <p:anim calcmode="lin" valueType="num">
                                      <p:cBhvr additive="base">
                                        <p:cTn id="51" dur="500" fill="hold"/>
                                        <p:tgtEl>
                                          <p:spTgt spid="11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12"/>
                                        </p:tgtEl>
                                        <p:attrNameLst>
                                          <p:attrName>style.visibility</p:attrName>
                                        </p:attrNameLst>
                                      </p:cBhvr>
                                      <p:to>
                                        <p:strVal val="visible"/>
                                      </p:to>
                                    </p:set>
                                    <p:anim calcmode="lin" valueType="num">
                                      <p:cBhvr additive="base">
                                        <p:cTn id="54" dur="500" fill="hold"/>
                                        <p:tgtEl>
                                          <p:spTgt spid="112"/>
                                        </p:tgtEl>
                                        <p:attrNameLst>
                                          <p:attrName>ppt_x</p:attrName>
                                        </p:attrNameLst>
                                      </p:cBhvr>
                                      <p:tavLst>
                                        <p:tav tm="0">
                                          <p:val>
                                            <p:strVal val="#ppt_x"/>
                                          </p:val>
                                        </p:tav>
                                        <p:tav tm="100000">
                                          <p:val>
                                            <p:strVal val="#ppt_x"/>
                                          </p:val>
                                        </p:tav>
                                      </p:tavLst>
                                    </p:anim>
                                    <p:anim calcmode="lin" valueType="num">
                                      <p:cBhvr additive="base">
                                        <p:cTn id="55" dur="500" fill="hold"/>
                                        <p:tgtEl>
                                          <p:spTgt spid="11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13"/>
                                        </p:tgtEl>
                                        <p:attrNameLst>
                                          <p:attrName>style.visibility</p:attrName>
                                        </p:attrNameLst>
                                      </p:cBhvr>
                                      <p:to>
                                        <p:strVal val="visible"/>
                                      </p:to>
                                    </p:set>
                                    <p:anim calcmode="lin" valueType="num">
                                      <p:cBhvr additive="base">
                                        <p:cTn id="58" dur="500" fill="hold"/>
                                        <p:tgtEl>
                                          <p:spTgt spid="113"/>
                                        </p:tgtEl>
                                        <p:attrNameLst>
                                          <p:attrName>ppt_x</p:attrName>
                                        </p:attrNameLst>
                                      </p:cBhvr>
                                      <p:tavLst>
                                        <p:tav tm="0">
                                          <p:val>
                                            <p:strVal val="#ppt_x"/>
                                          </p:val>
                                        </p:tav>
                                        <p:tav tm="100000">
                                          <p:val>
                                            <p:strVal val="#ppt_x"/>
                                          </p:val>
                                        </p:tav>
                                      </p:tavLst>
                                    </p:anim>
                                    <p:anim calcmode="lin" valueType="num">
                                      <p:cBhvr additive="base">
                                        <p:cTn id="59" dur="500" fill="hold"/>
                                        <p:tgtEl>
                                          <p:spTgt spid="11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14"/>
                                        </p:tgtEl>
                                        <p:attrNameLst>
                                          <p:attrName>style.visibility</p:attrName>
                                        </p:attrNameLst>
                                      </p:cBhvr>
                                      <p:to>
                                        <p:strVal val="visible"/>
                                      </p:to>
                                    </p:set>
                                    <p:anim calcmode="lin" valueType="num">
                                      <p:cBhvr additive="base">
                                        <p:cTn id="62" dur="500" fill="hold"/>
                                        <p:tgtEl>
                                          <p:spTgt spid="114"/>
                                        </p:tgtEl>
                                        <p:attrNameLst>
                                          <p:attrName>ppt_x</p:attrName>
                                        </p:attrNameLst>
                                      </p:cBhvr>
                                      <p:tavLst>
                                        <p:tav tm="0">
                                          <p:val>
                                            <p:strVal val="#ppt_x"/>
                                          </p:val>
                                        </p:tav>
                                        <p:tav tm="100000">
                                          <p:val>
                                            <p:strVal val="#ppt_x"/>
                                          </p:val>
                                        </p:tav>
                                      </p:tavLst>
                                    </p:anim>
                                    <p:anim calcmode="lin" valueType="num">
                                      <p:cBhvr additive="base">
                                        <p:cTn id="63" dur="500" fill="hold"/>
                                        <p:tgtEl>
                                          <p:spTgt spid="114"/>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115"/>
                                        </p:tgtEl>
                                        <p:attrNameLst>
                                          <p:attrName>style.visibility</p:attrName>
                                        </p:attrNameLst>
                                      </p:cBhvr>
                                      <p:to>
                                        <p:strVal val="visible"/>
                                      </p:to>
                                    </p:set>
                                    <p:anim calcmode="lin" valueType="num">
                                      <p:cBhvr additive="base">
                                        <p:cTn id="66" dur="500" fill="hold"/>
                                        <p:tgtEl>
                                          <p:spTgt spid="115"/>
                                        </p:tgtEl>
                                        <p:attrNameLst>
                                          <p:attrName>ppt_x</p:attrName>
                                        </p:attrNameLst>
                                      </p:cBhvr>
                                      <p:tavLst>
                                        <p:tav tm="0">
                                          <p:val>
                                            <p:strVal val="#ppt_x"/>
                                          </p:val>
                                        </p:tav>
                                        <p:tav tm="100000">
                                          <p:val>
                                            <p:strVal val="#ppt_x"/>
                                          </p:val>
                                        </p:tav>
                                      </p:tavLst>
                                    </p:anim>
                                    <p:anim calcmode="lin" valueType="num">
                                      <p:cBhvr additive="base">
                                        <p:cTn id="67"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86" grpId="0"/>
      <p:bldP spid="106" grpId="0" animBg="1"/>
      <p:bldP spid="108" grpId="0" animBg="1"/>
      <p:bldP spid="110" grpId="0" animBg="1"/>
      <p:bldP spid="113" grpId="0" animBg="1"/>
      <p:bldP spid="1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实体和属性的定义</a:t>
            </a:r>
            <a:endParaRPr lang="zh-CN" altLang="en-US" sz="2400" dirty="0">
              <a:solidFill>
                <a:srgbClr val="7E3C3C"/>
              </a:solidFill>
              <a:latin typeface="思源宋体 Heavy" panose="02020900000000000000" charset="-122"/>
              <a:ea typeface="思源宋体 Heavy" panose="02020900000000000000" charset="-122"/>
            </a:endParaRPr>
          </a:p>
        </p:txBody>
      </p:sp>
      <p:sp>
        <p:nvSpPr>
          <p:cNvPr id="2" name="矩形 1">
            <a:extLst>
              <a:ext uri="{FF2B5EF4-FFF2-40B4-BE49-F238E27FC236}">
                <a16:creationId xmlns:a16="http://schemas.microsoft.com/office/drawing/2014/main" id="{9160743B-932B-4DFA-B97E-F83898FD280D}"/>
              </a:ext>
            </a:extLst>
          </p:cNvPr>
          <p:cNvSpPr/>
          <p:nvPr/>
        </p:nvSpPr>
        <p:spPr>
          <a:xfrm>
            <a:off x="84841" y="2912887"/>
            <a:ext cx="5867428" cy="615553"/>
          </a:xfrm>
          <a:prstGeom prst="rect">
            <a:avLst/>
          </a:prstGeom>
        </p:spPr>
        <p:txBody>
          <a:bodyPr wrap="square">
            <a:spAutoFit/>
          </a:bodyPr>
          <a:lstStyle/>
          <a:p>
            <a:pPr marL="266700" algn="just">
              <a:spcAft>
                <a:spcPts val="0"/>
              </a:spcAft>
            </a:pPr>
            <a:r>
              <a:rPr lang="zh-CN" altLang="zh-CN" sz="2000" b="1" kern="100" dirty="0">
                <a:effectLst/>
                <a:latin typeface="Times New Roman" panose="02020603050405020304" pitchFamily="18" charset="0"/>
                <a:ea typeface="宋体" panose="02010600030101010101" pitchFamily="2" charset="-122"/>
              </a:rPr>
              <a:t>设置模块</a:t>
            </a:r>
            <a:endParaRPr lang="zh-CN" altLang="zh-CN" sz="1400" kern="100" dirty="0">
              <a:latin typeface="Times New Roman" panose="02020603050405020304" pitchFamily="18" charset="0"/>
              <a:ea typeface="宋体" panose="02010600030101010101" pitchFamily="2" charset="-122"/>
            </a:endParaRPr>
          </a:p>
          <a:p>
            <a:pPr algn="just">
              <a:spcAft>
                <a:spcPts val="0"/>
              </a:spcAft>
            </a:pPr>
            <a:r>
              <a:rPr lang="en-US" altLang="zh-CN" sz="1400" kern="100" dirty="0">
                <a:latin typeface="Times New Roman" panose="02020603050405020304" pitchFamily="18" charset="0"/>
                <a:ea typeface="宋体" panose="02010600030101010101" pitchFamily="2" charset="-122"/>
              </a:rPr>
              <a:t>      </a:t>
            </a:r>
            <a:r>
              <a:rPr lang="zh-CN" altLang="zh-CN" sz="1400" kern="100" dirty="0">
                <a:latin typeface="Times New Roman" panose="02020603050405020304" pitchFamily="18" charset="0"/>
                <a:ea typeface="宋体" panose="02010600030101010101" pitchFamily="2" charset="-122"/>
              </a:rPr>
              <a:t>设置信息</a:t>
            </a:r>
            <a:r>
              <a:rPr lang="en-US" altLang="zh-CN" sz="1400" kern="100" dirty="0">
                <a:latin typeface="Times New Roman" panose="02020603050405020304" pitchFamily="18" charset="0"/>
                <a:ea typeface="宋体" panose="02010600030101010101" pitchFamily="2" charset="-122"/>
              </a:rPr>
              <a:t>(ID</a:t>
            </a:r>
            <a:r>
              <a:rPr lang="zh-CN" altLang="zh-CN" sz="1400" kern="100" dirty="0">
                <a:latin typeface="Times New Roman" panose="02020603050405020304" pitchFamily="18" charset="0"/>
                <a:ea typeface="宋体" panose="02010600030101010101" pitchFamily="2" charset="-122"/>
              </a:rPr>
              <a:t>、用户</a:t>
            </a:r>
            <a:r>
              <a:rPr lang="en-US" altLang="zh-CN" sz="1400" kern="100" dirty="0">
                <a:latin typeface="Times New Roman" panose="02020603050405020304" pitchFamily="18" charset="0"/>
                <a:ea typeface="宋体" panose="02010600030101010101" pitchFamily="2" charset="-122"/>
              </a:rPr>
              <a:t>ID</a:t>
            </a:r>
            <a:r>
              <a:rPr lang="zh-CN" altLang="zh-CN" sz="1400" kern="100" dirty="0">
                <a:latin typeface="Times New Roman" panose="02020603050405020304" pitchFamily="18" charset="0"/>
                <a:ea typeface="宋体" panose="02010600030101010101" pitchFamily="2" charset="-122"/>
              </a:rPr>
              <a:t>、是否上锁、解锁的</a:t>
            </a:r>
            <a:r>
              <a:rPr lang="en-US" altLang="zh-CN" sz="1400" kern="100" dirty="0">
                <a:latin typeface="Times New Roman" panose="02020603050405020304" pitchFamily="18" charset="0"/>
                <a:ea typeface="宋体" panose="02010600030101010101" pitchFamily="2" charset="-122"/>
              </a:rPr>
              <a:t>key</a:t>
            </a:r>
            <a:r>
              <a:rPr lang="zh-CN" altLang="zh-CN" sz="1400" kern="100" dirty="0">
                <a:latin typeface="Times New Roman" panose="02020603050405020304" pitchFamily="18" charset="0"/>
                <a:ea typeface="宋体" panose="02010600030101010101" pitchFamily="2" charset="-122"/>
              </a:rPr>
              <a:t>值、上次上传的时间</a:t>
            </a:r>
            <a:r>
              <a:rPr lang="en-US" altLang="zh-CN" sz="1400"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p:txBody>
      </p:sp>
      <p:grpSp>
        <p:nvGrpSpPr>
          <p:cNvPr id="19" name="组合 18">
            <a:extLst>
              <a:ext uri="{FF2B5EF4-FFF2-40B4-BE49-F238E27FC236}">
                <a16:creationId xmlns:a16="http://schemas.microsoft.com/office/drawing/2014/main" id="{9EC792F5-DF06-4183-9E87-CC8DAF6B3345}"/>
              </a:ext>
            </a:extLst>
          </p:cNvPr>
          <p:cNvGrpSpPr>
            <a:grpSpLocks noRot="1"/>
          </p:cNvGrpSpPr>
          <p:nvPr/>
        </p:nvGrpSpPr>
        <p:grpSpPr>
          <a:xfrm>
            <a:off x="-460592" y="1002803"/>
            <a:ext cx="6273166" cy="1950206"/>
            <a:chOff x="0" y="10"/>
            <a:chExt cx="9018" cy="2820"/>
          </a:xfrm>
        </p:grpSpPr>
        <p:sp>
          <p:nvSpPr>
            <p:cNvPr id="20" name="矩形 19">
              <a:extLst>
                <a:ext uri="{FF2B5EF4-FFF2-40B4-BE49-F238E27FC236}">
                  <a16:creationId xmlns:a16="http://schemas.microsoft.com/office/drawing/2014/main" id="{6DA0313B-DFC0-4D71-B918-2B486AB86807}"/>
                </a:ext>
              </a:extLst>
            </p:cNvPr>
            <p:cNvSpPr>
              <a:spLocks noChangeAspect="1" noTextEdit="1"/>
            </p:cNvSpPr>
            <p:nvPr/>
          </p:nvSpPr>
          <p:spPr>
            <a:xfrm>
              <a:off x="0" y="10"/>
              <a:ext cx="9018" cy="2820"/>
            </a:xfrm>
            <a:prstGeom prst="rect">
              <a:avLst/>
            </a:prstGeom>
            <a:noFill/>
            <a:ln>
              <a:noFill/>
            </a:ln>
          </p:spPr>
          <p:txBody>
            <a:bodyPr upright="1"/>
            <a:lstStyle/>
            <a:p>
              <a:endParaRPr lang="zh-CN" altLang="en-US"/>
            </a:p>
          </p:txBody>
        </p:sp>
        <p:sp>
          <p:nvSpPr>
            <p:cNvPr id="21" name="矩形 20">
              <a:extLst>
                <a:ext uri="{FF2B5EF4-FFF2-40B4-BE49-F238E27FC236}">
                  <a16:creationId xmlns:a16="http://schemas.microsoft.com/office/drawing/2014/main" id="{D5C207B4-2F96-4756-8A29-2BD266B983BE}"/>
                </a:ext>
              </a:extLst>
            </p:cNvPr>
            <p:cNvSpPr/>
            <p:nvPr/>
          </p:nvSpPr>
          <p:spPr>
            <a:xfrm>
              <a:off x="3915" y="1969"/>
              <a:ext cx="1155" cy="450"/>
            </a:xfrm>
            <a:prstGeom prst="rect">
              <a:avLst/>
            </a:prstGeom>
            <a:noFill/>
            <a:ln w="9525" cap="flat" cmpd="sng">
              <a:solidFill>
                <a:srgbClr val="000000"/>
              </a:solidFill>
              <a:prstDash val="solid"/>
              <a:miter/>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设置</a:t>
              </a:r>
            </a:p>
          </p:txBody>
        </p:sp>
        <p:cxnSp>
          <p:nvCxnSpPr>
            <p:cNvPr id="22" name="直接箭头连接符 21">
              <a:extLst>
                <a:ext uri="{FF2B5EF4-FFF2-40B4-BE49-F238E27FC236}">
                  <a16:creationId xmlns:a16="http://schemas.microsoft.com/office/drawing/2014/main" id="{1B577371-802C-4615-897E-3911A2EA2863}"/>
                </a:ext>
              </a:extLst>
            </p:cNvPr>
            <p:cNvCxnSpPr/>
            <p:nvPr/>
          </p:nvCxnSpPr>
          <p:spPr>
            <a:xfrm flipH="1" flipV="1">
              <a:off x="4138" y="881"/>
              <a:ext cx="388" cy="1044"/>
            </a:xfrm>
            <a:prstGeom prst="straightConnector1">
              <a:avLst/>
            </a:prstGeom>
            <a:ln w="9525" cap="flat" cmpd="sng">
              <a:solidFill>
                <a:srgbClr val="000000"/>
              </a:solidFill>
              <a:prstDash val="solid"/>
              <a:headEnd type="none" w="med" len="med"/>
              <a:tailEnd type="none" w="med" len="med"/>
            </a:ln>
          </p:spPr>
        </p:cxnSp>
        <p:sp>
          <p:nvSpPr>
            <p:cNvPr id="23" name="椭圆 22">
              <a:extLst>
                <a:ext uri="{FF2B5EF4-FFF2-40B4-BE49-F238E27FC236}">
                  <a16:creationId xmlns:a16="http://schemas.microsoft.com/office/drawing/2014/main" id="{DDFB2101-0E51-4189-9A07-B44AE6837E9E}"/>
                </a:ext>
              </a:extLst>
            </p:cNvPr>
            <p:cNvSpPr/>
            <p:nvPr/>
          </p:nvSpPr>
          <p:spPr>
            <a:xfrm>
              <a:off x="3353" y="279"/>
              <a:ext cx="1590" cy="602"/>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用户</a:t>
              </a:r>
              <a:r>
                <a:rPr lang="en-US" sz="1050" kern="100">
                  <a:effectLst/>
                  <a:latin typeface="Times New Roman" panose="02020603050405020304" pitchFamily="18" charset="0"/>
                  <a:ea typeface="宋体" panose="02010600030101010101" pitchFamily="2" charset="-122"/>
                </a:rPr>
                <a:t>ID</a:t>
              </a:r>
              <a:endParaRPr lang="zh-CN" sz="1050" kern="100">
                <a:effectLst/>
                <a:latin typeface="Times New Roman" panose="02020603050405020304" pitchFamily="18" charset="0"/>
                <a:ea typeface="宋体" panose="02010600030101010101" pitchFamily="2" charset="-122"/>
              </a:endParaRPr>
            </a:p>
          </p:txBody>
        </p:sp>
        <p:cxnSp>
          <p:nvCxnSpPr>
            <p:cNvPr id="24" name="直接箭头连接符 23">
              <a:extLst>
                <a:ext uri="{FF2B5EF4-FFF2-40B4-BE49-F238E27FC236}">
                  <a16:creationId xmlns:a16="http://schemas.microsoft.com/office/drawing/2014/main" id="{E102ACFB-9A55-4DB4-BF09-4A969602DE7D}"/>
                </a:ext>
              </a:extLst>
            </p:cNvPr>
            <p:cNvCxnSpPr>
              <a:endCxn id="25" idx="3"/>
            </p:cNvCxnSpPr>
            <p:nvPr/>
          </p:nvCxnSpPr>
          <p:spPr>
            <a:xfrm flipV="1">
              <a:off x="4502" y="1164"/>
              <a:ext cx="781" cy="775"/>
            </a:xfrm>
            <a:prstGeom prst="straightConnector1">
              <a:avLst/>
            </a:prstGeom>
            <a:ln w="9525" cap="flat" cmpd="sng">
              <a:solidFill>
                <a:srgbClr val="000000"/>
              </a:solidFill>
              <a:prstDash val="solid"/>
              <a:headEnd type="none" w="med" len="med"/>
              <a:tailEnd type="none" w="med" len="med"/>
            </a:ln>
          </p:spPr>
        </p:cxnSp>
        <p:sp>
          <p:nvSpPr>
            <p:cNvPr id="25" name="椭圆 24">
              <a:extLst>
                <a:ext uri="{FF2B5EF4-FFF2-40B4-BE49-F238E27FC236}">
                  <a16:creationId xmlns:a16="http://schemas.microsoft.com/office/drawing/2014/main" id="{612F24D4-0F0D-484D-8174-8D4F1F2FE81D}"/>
                </a:ext>
              </a:extLst>
            </p:cNvPr>
            <p:cNvSpPr/>
            <p:nvPr/>
          </p:nvSpPr>
          <p:spPr>
            <a:xfrm>
              <a:off x="5024" y="650"/>
              <a:ext cx="1768" cy="602"/>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是否上锁</a:t>
              </a:r>
            </a:p>
          </p:txBody>
        </p:sp>
        <p:cxnSp>
          <p:nvCxnSpPr>
            <p:cNvPr id="26" name="直接箭头连接符 25">
              <a:extLst>
                <a:ext uri="{FF2B5EF4-FFF2-40B4-BE49-F238E27FC236}">
                  <a16:creationId xmlns:a16="http://schemas.microsoft.com/office/drawing/2014/main" id="{CD3693FB-9284-44BD-BC38-9E5467517E1B}"/>
                </a:ext>
              </a:extLst>
            </p:cNvPr>
            <p:cNvCxnSpPr/>
            <p:nvPr/>
          </p:nvCxnSpPr>
          <p:spPr>
            <a:xfrm flipV="1">
              <a:off x="4500" y="1535"/>
              <a:ext cx="1564" cy="397"/>
            </a:xfrm>
            <a:prstGeom prst="straightConnector1">
              <a:avLst/>
            </a:prstGeom>
            <a:ln w="9525" cap="flat" cmpd="sng">
              <a:solidFill>
                <a:srgbClr val="000000"/>
              </a:solidFill>
              <a:prstDash val="solid"/>
              <a:headEnd type="none" w="med" len="med"/>
              <a:tailEnd type="none" w="med" len="med"/>
            </a:ln>
          </p:spPr>
        </p:cxnSp>
        <p:sp>
          <p:nvSpPr>
            <p:cNvPr id="27" name="椭圆 26">
              <a:extLst>
                <a:ext uri="{FF2B5EF4-FFF2-40B4-BE49-F238E27FC236}">
                  <a16:creationId xmlns:a16="http://schemas.microsoft.com/office/drawing/2014/main" id="{AA0FBF18-1D24-46CE-929E-569703549512}"/>
                </a:ext>
              </a:extLst>
            </p:cNvPr>
            <p:cNvSpPr/>
            <p:nvPr/>
          </p:nvSpPr>
          <p:spPr>
            <a:xfrm>
              <a:off x="6073" y="1203"/>
              <a:ext cx="2442" cy="663"/>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解锁的</a:t>
              </a:r>
              <a:r>
                <a:rPr lang="en-US" sz="1050" kern="100">
                  <a:effectLst/>
                  <a:latin typeface="Times New Roman" panose="02020603050405020304" pitchFamily="18" charset="0"/>
                  <a:ea typeface="宋体" panose="02010600030101010101" pitchFamily="2" charset="-122"/>
                </a:rPr>
                <a:t>key</a:t>
              </a:r>
              <a:r>
                <a:rPr lang="zh-CN" sz="1050" kern="100">
                  <a:effectLst/>
                  <a:latin typeface="Times New Roman" panose="02020603050405020304" pitchFamily="18" charset="0"/>
                  <a:ea typeface="宋体" panose="02010600030101010101" pitchFamily="2" charset="-122"/>
                </a:rPr>
                <a:t>值</a:t>
              </a:r>
            </a:p>
          </p:txBody>
        </p:sp>
        <p:cxnSp>
          <p:nvCxnSpPr>
            <p:cNvPr id="28" name="直接箭头连接符 27">
              <a:extLst>
                <a:ext uri="{FF2B5EF4-FFF2-40B4-BE49-F238E27FC236}">
                  <a16:creationId xmlns:a16="http://schemas.microsoft.com/office/drawing/2014/main" id="{CFF86824-C9C8-4168-BBBA-C4893189D0E8}"/>
                </a:ext>
              </a:extLst>
            </p:cNvPr>
            <p:cNvCxnSpPr>
              <a:endCxn id="29" idx="4"/>
            </p:cNvCxnSpPr>
            <p:nvPr/>
          </p:nvCxnSpPr>
          <p:spPr>
            <a:xfrm flipH="1" flipV="1">
              <a:off x="2832" y="1431"/>
              <a:ext cx="1662" cy="502"/>
            </a:xfrm>
            <a:prstGeom prst="straightConnector1">
              <a:avLst/>
            </a:prstGeom>
            <a:ln w="9525" cap="flat" cmpd="sng">
              <a:solidFill>
                <a:srgbClr val="000000"/>
              </a:solidFill>
              <a:prstDash val="solid"/>
              <a:headEnd type="none" w="med" len="med"/>
              <a:tailEnd type="none" w="med" len="med"/>
            </a:ln>
          </p:spPr>
        </p:cxnSp>
        <p:sp>
          <p:nvSpPr>
            <p:cNvPr id="29" name="椭圆 28">
              <a:extLst>
                <a:ext uri="{FF2B5EF4-FFF2-40B4-BE49-F238E27FC236}">
                  <a16:creationId xmlns:a16="http://schemas.microsoft.com/office/drawing/2014/main" id="{C6C91968-69E3-464C-B339-8281E684A8E7}"/>
                </a:ext>
              </a:extLst>
            </p:cNvPr>
            <p:cNvSpPr/>
            <p:nvPr/>
          </p:nvSpPr>
          <p:spPr>
            <a:xfrm>
              <a:off x="1542" y="829"/>
              <a:ext cx="2581" cy="602"/>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上次上传的时间</a:t>
              </a:r>
            </a:p>
          </p:txBody>
        </p:sp>
      </p:grpSp>
      <p:sp>
        <p:nvSpPr>
          <p:cNvPr id="33" name="椭圆 32">
            <a:extLst>
              <a:ext uri="{FF2B5EF4-FFF2-40B4-BE49-F238E27FC236}">
                <a16:creationId xmlns:a16="http://schemas.microsoft.com/office/drawing/2014/main" id="{E71CE08E-20C2-42DC-9226-20AB7D892F28}"/>
              </a:ext>
            </a:extLst>
          </p:cNvPr>
          <p:cNvSpPr/>
          <p:nvPr/>
        </p:nvSpPr>
        <p:spPr>
          <a:xfrm>
            <a:off x="6721064" y="1333382"/>
            <a:ext cx="1202780" cy="382270"/>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dirty="0">
                <a:effectLst/>
                <a:latin typeface="Times New Roman" panose="02020603050405020304" pitchFamily="18" charset="0"/>
                <a:ea typeface="宋体" panose="02010600030101010101" pitchFamily="2" charset="-122"/>
              </a:rPr>
              <a:t>用户手机号</a:t>
            </a:r>
          </a:p>
        </p:txBody>
      </p:sp>
      <p:sp>
        <p:nvSpPr>
          <p:cNvPr id="34" name="椭圆 33">
            <a:extLst>
              <a:ext uri="{FF2B5EF4-FFF2-40B4-BE49-F238E27FC236}">
                <a16:creationId xmlns:a16="http://schemas.microsoft.com/office/drawing/2014/main" id="{8675EEC6-9699-4739-AD7D-97FA7192F658}"/>
              </a:ext>
            </a:extLst>
          </p:cNvPr>
          <p:cNvSpPr/>
          <p:nvPr/>
        </p:nvSpPr>
        <p:spPr>
          <a:xfrm>
            <a:off x="8882693" y="1499752"/>
            <a:ext cx="971550" cy="381635"/>
          </a:xfrm>
          <a:prstGeom prst="ellipse">
            <a:avLst/>
          </a:prstGeom>
          <a:noFill/>
          <a:ln w="9525" cap="flat" cmpd="sng">
            <a:solidFill>
              <a:srgbClr val="000000"/>
            </a:solidFill>
            <a:prstDash val="solid"/>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生日</a:t>
            </a:r>
          </a:p>
        </p:txBody>
      </p:sp>
      <p:sp>
        <p:nvSpPr>
          <p:cNvPr id="35" name="椭圆 34">
            <a:extLst>
              <a:ext uri="{FF2B5EF4-FFF2-40B4-BE49-F238E27FC236}">
                <a16:creationId xmlns:a16="http://schemas.microsoft.com/office/drawing/2014/main" id="{491094A7-6300-494F-B47D-01BB9649C6B0}"/>
              </a:ext>
            </a:extLst>
          </p:cNvPr>
          <p:cNvSpPr/>
          <p:nvPr/>
        </p:nvSpPr>
        <p:spPr>
          <a:xfrm>
            <a:off x="7974008" y="1326397"/>
            <a:ext cx="970280" cy="382270"/>
          </a:xfrm>
          <a:prstGeom prst="ellipse">
            <a:avLst/>
          </a:prstGeom>
          <a:noFill/>
          <a:ln w="9525" cap="flat" cmpd="sng">
            <a:solidFill>
              <a:srgbClr val="000000"/>
            </a:solidFill>
            <a:prstDash val="solid"/>
            <a:headEnd type="none" w="med" len="med"/>
            <a:tailEnd type="none" w="med" len="med"/>
          </a:ln>
        </p:spPr>
        <p:txBody>
          <a:bodyPr upright="1"/>
          <a:lstStyle/>
          <a:p>
            <a:pPr algn="just">
              <a:spcAft>
                <a:spcPts val="0"/>
              </a:spcAft>
            </a:pPr>
            <a:r>
              <a:rPr lang="zh-CN" sz="1050" kern="100">
                <a:effectLst/>
                <a:latin typeface="Times New Roman" panose="02020603050405020304" pitchFamily="18" charset="0"/>
                <a:ea typeface="宋体" panose="02010600030101010101" pitchFamily="2" charset="-122"/>
              </a:rPr>
              <a:t>宠物名</a:t>
            </a:r>
          </a:p>
        </p:txBody>
      </p:sp>
      <p:cxnSp>
        <p:nvCxnSpPr>
          <p:cNvPr id="36" name="直接箭头连接符 35">
            <a:extLst>
              <a:ext uri="{FF2B5EF4-FFF2-40B4-BE49-F238E27FC236}">
                <a16:creationId xmlns:a16="http://schemas.microsoft.com/office/drawing/2014/main" id="{908A571B-3AD1-432E-AE7E-450C5031CD0F}"/>
              </a:ext>
            </a:extLst>
          </p:cNvPr>
          <p:cNvCxnSpPr>
            <a:cxnSpLocks/>
          </p:cNvCxnSpPr>
          <p:nvPr/>
        </p:nvCxnSpPr>
        <p:spPr>
          <a:xfrm flipH="1" flipV="1">
            <a:off x="7629203" y="1704222"/>
            <a:ext cx="788670" cy="825500"/>
          </a:xfrm>
          <a:prstGeom prst="straightConnector1">
            <a:avLst/>
          </a:prstGeom>
          <a:ln w="9525" cap="flat" cmpd="sng">
            <a:solidFill>
              <a:srgbClr val="000000"/>
            </a:solidFill>
            <a:prstDash val="solid"/>
            <a:headEnd type="none" w="med" len="med"/>
            <a:tailEnd type="none" w="med" len="med"/>
          </a:ln>
        </p:spPr>
      </p:cxnSp>
      <p:sp>
        <p:nvSpPr>
          <p:cNvPr id="37" name="矩形 36">
            <a:extLst>
              <a:ext uri="{FF2B5EF4-FFF2-40B4-BE49-F238E27FC236}">
                <a16:creationId xmlns:a16="http://schemas.microsoft.com/office/drawing/2014/main" id="{0C8AA813-8C66-46A0-8F62-F643A7F57E45}"/>
              </a:ext>
            </a:extLst>
          </p:cNvPr>
          <p:cNvSpPr/>
          <p:nvPr/>
        </p:nvSpPr>
        <p:spPr>
          <a:xfrm>
            <a:off x="8056558" y="2551947"/>
            <a:ext cx="733425" cy="285750"/>
          </a:xfrm>
          <a:prstGeom prst="rect">
            <a:avLst/>
          </a:prstGeom>
          <a:noFill/>
          <a:ln w="9525" cap="flat" cmpd="sng">
            <a:solidFill>
              <a:srgbClr val="000000"/>
            </a:solidFill>
            <a:prstDash val="solid"/>
            <a:miter/>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宠物</a:t>
            </a:r>
          </a:p>
        </p:txBody>
      </p:sp>
      <p:cxnSp>
        <p:nvCxnSpPr>
          <p:cNvPr id="38" name="直接箭头连接符 37">
            <a:extLst>
              <a:ext uri="{FF2B5EF4-FFF2-40B4-BE49-F238E27FC236}">
                <a16:creationId xmlns:a16="http://schemas.microsoft.com/office/drawing/2014/main" id="{9D69FDCF-E6E2-41F1-9502-ADF16D3CC361}"/>
              </a:ext>
            </a:extLst>
          </p:cNvPr>
          <p:cNvCxnSpPr>
            <a:cxnSpLocks/>
          </p:cNvCxnSpPr>
          <p:nvPr/>
        </p:nvCxnSpPr>
        <p:spPr>
          <a:xfrm flipV="1">
            <a:off x="8456608" y="2296042"/>
            <a:ext cx="998855" cy="245110"/>
          </a:xfrm>
          <a:prstGeom prst="straightConnector1">
            <a:avLst/>
          </a:prstGeom>
          <a:ln w="9525" cap="flat" cmpd="sng">
            <a:solidFill>
              <a:srgbClr val="000000"/>
            </a:solidFill>
            <a:prstDash val="solid"/>
            <a:headEnd type="none" w="med" len="med"/>
            <a:tailEnd type="none" w="med" len="med"/>
          </a:ln>
        </p:spPr>
      </p:cxnSp>
      <p:sp>
        <p:nvSpPr>
          <p:cNvPr id="39" name="椭圆 38">
            <a:extLst>
              <a:ext uri="{FF2B5EF4-FFF2-40B4-BE49-F238E27FC236}">
                <a16:creationId xmlns:a16="http://schemas.microsoft.com/office/drawing/2014/main" id="{C7C84A8F-222C-4CA0-B147-B104FE58169A}"/>
              </a:ext>
            </a:extLst>
          </p:cNvPr>
          <p:cNvSpPr/>
          <p:nvPr/>
        </p:nvSpPr>
        <p:spPr>
          <a:xfrm>
            <a:off x="9371008" y="2031882"/>
            <a:ext cx="1136015" cy="381635"/>
          </a:xfrm>
          <a:prstGeom prst="ellipse">
            <a:avLst/>
          </a:prstGeom>
          <a:noFill/>
          <a:ln w="9525" cap="flat" cmpd="sng">
            <a:solidFill>
              <a:srgbClr val="000000"/>
            </a:solidFill>
            <a:prstDash val="solid"/>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体重</a:t>
            </a:r>
          </a:p>
        </p:txBody>
      </p:sp>
      <p:cxnSp>
        <p:nvCxnSpPr>
          <p:cNvPr id="40" name="直接箭头连接符 39">
            <a:extLst>
              <a:ext uri="{FF2B5EF4-FFF2-40B4-BE49-F238E27FC236}">
                <a16:creationId xmlns:a16="http://schemas.microsoft.com/office/drawing/2014/main" id="{8DC2D404-1F28-4D21-8582-FC9B22FB90AE}"/>
              </a:ext>
            </a:extLst>
          </p:cNvPr>
          <p:cNvCxnSpPr>
            <a:cxnSpLocks/>
          </p:cNvCxnSpPr>
          <p:nvPr/>
        </p:nvCxnSpPr>
        <p:spPr>
          <a:xfrm flipV="1">
            <a:off x="8443908" y="1825507"/>
            <a:ext cx="581025" cy="715645"/>
          </a:xfrm>
          <a:prstGeom prst="straightConnector1">
            <a:avLst/>
          </a:prstGeom>
          <a:ln w="9525" cap="flat" cmpd="sng">
            <a:solidFill>
              <a:srgbClr val="000000"/>
            </a:solidFill>
            <a:prstDash val="solid"/>
            <a:headEnd type="none" w="med" len="med"/>
            <a:tailEnd type="none" w="med" len="med"/>
          </a:ln>
        </p:spPr>
      </p:cxnSp>
      <p:sp>
        <p:nvSpPr>
          <p:cNvPr id="41" name="椭圆 40">
            <a:extLst>
              <a:ext uri="{FF2B5EF4-FFF2-40B4-BE49-F238E27FC236}">
                <a16:creationId xmlns:a16="http://schemas.microsoft.com/office/drawing/2014/main" id="{C745EEE5-04ED-4856-83CE-AFC9F0F54C62}"/>
              </a:ext>
            </a:extLst>
          </p:cNvPr>
          <p:cNvSpPr/>
          <p:nvPr/>
        </p:nvSpPr>
        <p:spPr>
          <a:xfrm>
            <a:off x="6423973" y="1819157"/>
            <a:ext cx="1136015" cy="381635"/>
          </a:xfrm>
          <a:prstGeom prst="ellipse">
            <a:avLst/>
          </a:prstGeom>
          <a:noFill/>
          <a:ln w="9525" cap="flat" cmpd="sng">
            <a:solidFill>
              <a:srgbClr val="000000"/>
            </a:solidFill>
            <a:prstDash val="solid"/>
            <a:headEnd type="none" w="med" len="med"/>
            <a:tailEnd type="none" w="med" len="med"/>
          </a:ln>
        </p:spPr>
        <p:txBody>
          <a:bodyPr upright="1"/>
          <a:lstStyle/>
          <a:p>
            <a:pPr algn="ctr">
              <a:spcAft>
                <a:spcPts val="0"/>
              </a:spcAft>
            </a:pPr>
            <a:r>
              <a:rPr lang="zh-CN" sz="1050" kern="100">
                <a:effectLst/>
                <a:latin typeface="Times New Roman" panose="02020603050405020304" pitchFamily="18" charset="0"/>
                <a:ea typeface="宋体" panose="02010600030101010101" pitchFamily="2" charset="-122"/>
              </a:rPr>
              <a:t>体重</a:t>
            </a:r>
          </a:p>
        </p:txBody>
      </p:sp>
      <p:cxnSp>
        <p:nvCxnSpPr>
          <p:cNvPr id="42" name="直接箭头连接符 41">
            <a:extLst>
              <a:ext uri="{FF2B5EF4-FFF2-40B4-BE49-F238E27FC236}">
                <a16:creationId xmlns:a16="http://schemas.microsoft.com/office/drawing/2014/main" id="{B33D22B3-B318-4E80-9E5F-8567D775AB95}"/>
              </a:ext>
            </a:extLst>
          </p:cNvPr>
          <p:cNvCxnSpPr>
            <a:cxnSpLocks/>
          </p:cNvCxnSpPr>
          <p:nvPr/>
        </p:nvCxnSpPr>
        <p:spPr>
          <a:xfrm flipH="1" flipV="1">
            <a:off x="7393618" y="2144912"/>
            <a:ext cx="1036955" cy="398145"/>
          </a:xfrm>
          <a:prstGeom prst="straightConnector1">
            <a:avLst/>
          </a:prstGeom>
          <a:ln w="9525" cap="flat" cmpd="sng">
            <a:solidFill>
              <a:srgbClr val="000000"/>
            </a:solidFill>
            <a:prstDash val="solid"/>
            <a:headEnd type="none" w="med" len="med"/>
            <a:tailEnd type="none" w="med" len="med"/>
          </a:ln>
        </p:spPr>
      </p:cxnSp>
      <p:cxnSp>
        <p:nvCxnSpPr>
          <p:cNvPr id="51" name="直接箭头连接符 50">
            <a:extLst>
              <a:ext uri="{FF2B5EF4-FFF2-40B4-BE49-F238E27FC236}">
                <a16:creationId xmlns:a16="http://schemas.microsoft.com/office/drawing/2014/main" id="{D168A3C5-B53C-468F-B493-55695FA5B840}"/>
              </a:ext>
            </a:extLst>
          </p:cNvPr>
          <p:cNvCxnSpPr/>
          <p:nvPr/>
        </p:nvCxnSpPr>
        <p:spPr>
          <a:xfrm flipV="1">
            <a:off x="8434383" y="1708667"/>
            <a:ext cx="35560" cy="843280"/>
          </a:xfrm>
          <a:prstGeom prst="straightConnector1">
            <a:avLst/>
          </a:prstGeom>
          <a:ln w="9525" cap="flat" cmpd="sng">
            <a:solidFill>
              <a:srgbClr val="000000"/>
            </a:solidFill>
            <a:prstDash val="solid"/>
            <a:headEnd type="none" w="med" len="med"/>
            <a:tailEnd type="none" w="med" len="med"/>
          </a:ln>
        </p:spPr>
      </p:cxnSp>
      <p:sp>
        <p:nvSpPr>
          <p:cNvPr id="52" name="矩形 51">
            <a:extLst>
              <a:ext uri="{FF2B5EF4-FFF2-40B4-BE49-F238E27FC236}">
                <a16:creationId xmlns:a16="http://schemas.microsoft.com/office/drawing/2014/main" id="{004AE24D-28C7-4EDD-85A6-8C59DC7B1A10}"/>
              </a:ext>
            </a:extLst>
          </p:cNvPr>
          <p:cNvSpPr/>
          <p:nvPr/>
        </p:nvSpPr>
        <p:spPr>
          <a:xfrm>
            <a:off x="5896288" y="2953441"/>
            <a:ext cx="6096000" cy="615553"/>
          </a:xfrm>
          <a:prstGeom prst="rect">
            <a:avLst/>
          </a:prstGeom>
        </p:spPr>
        <p:txBody>
          <a:bodyPr>
            <a:spAutoFit/>
          </a:bodyPr>
          <a:lstStyle/>
          <a:p>
            <a:pPr indent="266700" algn="just">
              <a:spcAft>
                <a:spcPts val="0"/>
              </a:spcAft>
            </a:pPr>
            <a:r>
              <a:rPr lang="zh-CN" altLang="zh-CN" sz="2000" b="1" kern="100" dirty="0">
                <a:latin typeface="Times New Roman" panose="02020603050405020304" pitchFamily="18" charset="0"/>
                <a:ea typeface="宋体" panose="02010600030101010101" pitchFamily="2" charset="-122"/>
              </a:rPr>
              <a:t>宠物模块</a:t>
            </a:r>
            <a:endParaRPr lang="zh-CN" altLang="zh-CN" sz="1400" kern="100" dirty="0">
              <a:latin typeface="Times New Roman" panose="02020603050405020304" pitchFamily="18" charset="0"/>
              <a:ea typeface="宋体" panose="02010600030101010101" pitchFamily="2" charset="-122"/>
            </a:endParaRPr>
          </a:p>
          <a:p>
            <a:pPr indent="266700" algn="just">
              <a:spcAft>
                <a:spcPts val="0"/>
              </a:spcAft>
            </a:pPr>
            <a:r>
              <a:rPr lang="zh-CN" altLang="zh-CN" sz="1400" kern="100" dirty="0">
                <a:latin typeface="Times New Roman" panose="02020603050405020304" pitchFamily="18" charset="0"/>
                <a:ea typeface="宋体" panose="02010600030101010101" pitchFamily="2" charset="-122"/>
              </a:rPr>
              <a:t>宠物信息</a:t>
            </a:r>
            <a:r>
              <a:rPr lang="en-US" altLang="zh-CN" sz="1400" kern="100" dirty="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rPr>
              <a:t>用户手机号、宠物名、体重、生日、亲密度</a:t>
            </a:r>
            <a:r>
              <a:rPr lang="en-US" altLang="zh-CN" sz="1400"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2334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ppt_x"/>
                                          </p:val>
                                        </p:tav>
                                        <p:tav tm="100000">
                                          <p:val>
                                            <p:strVal val="#ppt_x"/>
                                          </p:val>
                                        </p:tav>
                                      </p:tavLst>
                                    </p:anim>
                                    <p:anim calcmode="lin" valueType="num">
                                      <p:cBhvr additive="base">
                                        <p:cTn id="23" dur="500" fill="hold"/>
                                        <p:tgtEl>
                                          <p:spTgt spid="3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ppt_x"/>
                                          </p:val>
                                        </p:tav>
                                        <p:tav tm="100000">
                                          <p:val>
                                            <p:strVal val="#ppt_x"/>
                                          </p:val>
                                        </p:tav>
                                      </p:tavLst>
                                    </p:anim>
                                    <p:anim calcmode="lin" valueType="num">
                                      <p:cBhvr additive="base">
                                        <p:cTn id="27" dur="500" fill="hold"/>
                                        <p:tgtEl>
                                          <p:spTgt spid="3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ppt_x"/>
                                          </p:val>
                                        </p:tav>
                                        <p:tav tm="100000">
                                          <p:val>
                                            <p:strVal val="#ppt_x"/>
                                          </p:val>
                                        </p:tav>
                                      </p:tavLst>
                                    </p:anim>
                                    <p:anim calcmode="lin" valueType="num">
                                      <p:cBhvr additive="base">
                                        <p:cTn id="31" dur="5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ppt_x"/>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ppt_x"/>
                                          </p:val>
                                        </p:tav>
                                        <p:tav tm="100000">
                                          <p:val>
                                            <p:strVal val="#ppt_x"/>
                                          </p:val>
                                        </p:tav>
                                      </p:tavLst>
                                    </p:anim>
                                    <p:anim calcmode="lin" valueType="num">
                                      <p:cBhvr additive="base">
                                        <p:cTn id="39" dur="500" fill="hold"/>
                                        <p:tgtEl>
                                          <p:spTgt spid="37"/>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500" fill="hold"/>
                                        <p:tgtEl>
                                          <p:spTgt spid="38"/>
                                        </p:tgtEl>
                                        <p:attrNameLst>
                                          <p:attrName>ppt_x</p:attrName>
                                        </p:attrNameLst>
                                      </p:cBhvr>
                                      <p:tavLst>
                                        <p:tav tm="0">
                                          <p:val>
                                            <p:strVal val="#ppt_x"/>
                                          </p:val>
                                        </p:tav>
                                        <p:tav tm="100000">
                                          <p:val>
                                            <p:strVal val="#ppt_x"/>
                                          </p:val>
                                        </p:tav>
                                      </p:tavLst>
                                    </p:anim>
                                    <p:anim calcmode="lin" valueType="num">
                                      <p:cBhvr additive="base">
                                        <p:cTn id="43" dur="500" fill="hold"/>
                                        <p:tgtEl>
                                          <p:spTgt spid="3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500" fill="hold"/>
                                        <p:tgtEl>
                                          <p:spTgt spid="39"/>
                                        </p:tgtEl>
                                        <p:attrNameLst>
                                          <p:attrName>ppt_x</p:attrName>
                                        </p:attrNameLst>
                                      </p:cBhvr>
                                      <p:tavLst>
                                        <p:tav tm="0">
                                          <p:val>
                                            <p:strVal val="#ppt_x"/>
                                          </p:val>
                                        </p:tav>
                                        <p:tav tm="100000">
                                          <p:val>
                                            <p:strVal val="#ppt_x"/>
                                          </p:val>
                                        </p:tav>
                                      </p:tavLst>
                                    </p:anim>
                                    <p:anim calcmode="lin" valueType="num">
                                      <p:cBhvr additive="base">
                                        <p:cTn id="47" dur="500" fill="hold"/>
                                        <p:tgtEl>
                                          <p:spTgt spid="39"/>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fill="hold"/>
                                        <p:tgtEl>
                                          <p:spTgt spid="40"/>
                                        </p:tgtEl>
                                        <p:attrNameLst>
                                          <p:attrName>ppt_x</p:attrName>
                                        </p:attrNameLst>
                                      </p:cBhvr>
                                      <p:tavLst>
                                        <p:tav tm="0">
                                          <p:val>
                                            <p:strVal val="#ppt_x"/>
                                          </p:val>
                                        </p:tav>
                                        <p:tav tm="100000">
                                          <p:val>
                                            <p:strVal val="#ppt_x"/>
                                          </p:val>
                                        </p:tav>
                                      </p:tavLst>
                                    </p:anim>
                                    <p:anim calcmode="lin" valueType="num">
                                      <p:cBhvr additive="base">
                                        <p:cTn id="51" dur="500" fill="hold"/>
                                        <p:tgtEl>
                                          <p:spTgt spid="4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fill="hold"/>
                                        <p:tgtEl>
                                          <p:spTgt spid="41"/>
                                        </p:tgtEl>
                                        <p:attrNameLst>
                                          <p:attrName>ppt_x</p:attrName>
                                        </p:attrNameLst>
                                      </p:cBhvr>
                                      <p:tavLst>
                                        <p:tav tm="0">
                                          <p:val>
                                            <p:strVal val="#ppt_x"/>
                                          </p:val>
                                        </p:tav>
                                        <p:tav tm="100000">
                                          <p:val>
                                            <p:strVal val="#ppt_x"/>
                                          </p:val>
                                        </p:tav>
                                      </p:tavLst>
                                    </p:anim>
                                    <p:anim calcmode="lin" valueType="num">
                                      <p:cBhvr additive="base">
                                        <p:cTn id="55" dur="500" fill="hold"/>
                                        <p:tgtEl>
                                          <p:spTgt spid="41"/>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additive="base">
                                        <p:cTn id="58" dur="500" fill="hold"/>
                                        <p:tgtEl>
                                          <p:spTgt spid="42"/>
                                        </p:tgtEl>
                                        <p:attrNameLst>
                                          <p:attrName>ppt_x</p:attrName>
                                        </p:attrNameLst>
                                      </p:cBhvr>
                                      <p:tavLst>
                                        <p:tav tm="0">
                                          <p:val>
                                            <p:strVal val="#ppt_x"/>
                                          </p:val>
                                        </p:tav>
                                        <p:tav tm="100000">
                                          <p:val>
                                            <p:strVal val="#ppt_x"/>
                                          </p:val>
                                        </p:tav>
                                      </p:tavLst>
                                    </p:anim>
                                    <p:anim calcmode="lin" valueType="num">
                                      <p:cBhvr additive="base">
                                        <p:cTn id="59" dur="500" fill="hold"/>
                                        <p:tgtEl>
                                          <p:spTgt spid="42"/>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additive="base">
                                        <p:cTn id="62" dur="500" fill="hold"/>
                                        <p:tgtEl>
                                          <p:spTgt spid="51"/>
                                        </p:tgtEl>
                                        <p:attrNameLst>
                                          <p:attrName>ppt_x</p:attrName>
                                        </p:attrNameLst>
                                      </p:cBhvr>
                                      <p:tavLst>
                                        <p:tav tm="0">
                                          <p:val>
                                            <p:strVal val="#ppt_x"/>
                                          </p:val>
                                        </p:tav>
                                        <p:tav tm="100000">
                                          <p:val>
                                            <p:strVal val="#ppt_x"/>
                                          </p:val>
                                        </p:tav>
                                      </p:tavLst>
                                    </p:anim>
                                    <p:anim calcmode="lin" valueType="num">
                                      <p:cBhvr additive="base">
                                        <p:cTn id="63" dur="500" fill="hold"/>
                                        <p:tgtEl>
                                          <p:spTgt spid="51"/>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 calcmode="lin" valueType="num">
                                      <p:cBhvr additive="base">
                                        <p:cTn id="66" dur="500" fill="hold"/>
                                        <p:tgtEl>
                                          <p:spTgt spid="52"/>
                                        </p:tgtEl>
                                        <p:attrNameLst>
                                          <p:attrName>ppt_x</p:attrName>
                                        </p:attrNameLst>
                                      </p:cBhvr>
                                      <p:tavLst>
                                        <p:tav tm="0">
                                          <p:val>
                                            <p:strVal val="#ppt_x"/>
                                          </p:val>
                                        </p:tav>
                                        <p:tav tm="100000">
                                          <p:val>
                                            <p:strVal val="#ppt_x"/>
                                          </p:val>
                                        </p:tav>
                                      </p:tavLst>
                                    </p:anim>
                                    <p:anim calcmode="lin" valueType="num">
                                      <p:cBhvr additive="base">
                                        <p:cTn id="67"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3" grpId="0" animBg="1"/>
      <p:bldP spid="34" grpId="0" animBg="1"/>
      <p:bldP spid="35" grpId="0" animBg="1"/>
      <p:bldP spid="37" grpId="0" animBg="1"/>
      <p:bldP spid="39" grpId="0" animBg="1"/>
      <p:bldP spid="41" grpId="0" animBg="1"/>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设计局部</a:t>
            </a:r>
            <a:r>
              <a:rPr lang="en-US" altLang="zh-CN" sz="2400" dirty="0">
                <a:solidFill>
                  <a:srgbClr val="7E3C3C"/>
                </a:solidFill>
                <a:latin typeface="思源宋体 Heavy" panose="02020900000000000000" charset="-122"/>
                <a:ea typeface="思源宋体 Heavy" panose="02020900000000000000" charset="-122"/>
                <a:sym typeface="+mn-ea"/>
              </a:rPr>
              <a:t>ER</a:t>
            </a:r>
            <a:r>
              <a:rPr lang="zh-CN" altLang="en-US" sz="2400" dirty="0">
                <a:solidFill>
                  <a:srgbClr val="7E3C3C"/>
                </a:solidFill>
                <a:latin typeface="思源宋体 Heavy" panose="02020900000000000000" charset="-122"/>
                <a:ea typeface="思源宋体 Heavy" panose="02020900000000000000" charset="-122"/>
                <a:sym typeface="+mn-ea"/>
              </a:rPr>
              <a:t>模式</a:t>
            </a:r>
            <a:endParaRPr lang="zh-CN" altLang="en-US" sz="2400" dirty="0">
              <a:solidFill>
                <a:srgbClr val="7E3C3C"/>
              </a:solidFill>
              <a:latin typeface="思源宋体 Heavy" panose="02020900000000000000" charset="-122"/>
              <a:ea typeface="思源宋体 Heavy" panose="02020900000000000000" charset="-122"/>
            </a:endParaRPr>
          </a:p>
        </p:txBody>
      </p:sp>
      <p:sp>
        <p:nvSpPr>
          <p:cNvPr id="3" name="文本框 2">
            <a:extLst>
              <a:ext uri="{FF2B5EF4-FFF2-40B4-BE49-F238E27FC236}">
                <a16:creationId xmlns:a16="http://schemas.microsoft.com/office/drawing/2014/main" id="{BB4F6820-19A5-47E1-9BAE-9FD11F832D68}"/>
              </a:ext>
            </a:extLst>
          </p:cNvPr>
          <p:cNvSpPr txBox="1"/>
          <p:nvPr/>
        </p:nvSpPr>
        <p:spPr>
          <a:xfrm>
            <a:off x="1139519" y="3619996"/>
            <a:ext cx="3183176" cy="369332"/>
          </a:xfrm>
          <a:prstGeom prst="rect">
            <a:avLst/>
          </a:prstGeom>
          <a:noFill/>
        </p:spPr>
        <p:txBody>
          <a:bodyPr wrap="square" rtlCol="0">
            <a:spAutoFit/>
          </a:bodyPr>
          <a:lstStyle/>
          <a:p>
            <a:pPr algn="ctr"/>
            <a:r>
              <a:rPr lang="zh-CN" altLang="en-US" dirty="0"/>
              <a:t>用户信息局部</a:t>
            </a:r>
            <a:r>
              <a:rPr lang="en-US" altLang="zh-CN" dirty="0"/>
              <a:t>E-R</a:t>
            </a:r>
            <a:r>
              <a:rPr lang="zh-CN" altLang="en-US" dirty="0"/>
              <a:t>图</a:t>
            </a:r>
          </a:p>
        </p:txBody>
      </p:sp>
      <p:sp>
        <p:nvSpPr>
          <p:cNvPr id="8" name="文本框 7">
            <a:extLst>
              <a:ext uri="{FF2B5EF4-FFF2-40B4-BE49-F238E27FC236}">
                <a16:creationId xmlns:a16="http://schemas.microsoft.com/office/drawing/2014/main" id="{A5333909-49F5-450D-97CE-8690F3C5A61D}"/>
              </a:ext>
            </a:extLst>
          </p:cNvPr>
          <p:cNvSpPr txBox="1"/>
          <p:nvPr/>
        </p:nvSpPr>
        <p:spPr>
          <a:xfrm>
            <a:off x="7229878" y="3638850"/>
            <a:ext cx="3183176" cy="369332"/>
          </a:xfrm>
          <a:prstGeom prst="rect">
            <a:avLst/>
          </a:prstGeom>
          <a:noFill/>
        </p:spPr>
        <p:txBody>
          <a:bodyPr wrap="square" rtlCol="0">
            <a:spAutoFit/>
          </a:bodyPr>
          <a:lstStyle/>
          <a:p>
            <a:pPr algn="ctr"/>
            <a:r>
              <a:rPr lang="zh-CN" altLang="en-US" dirty="0"/>
              <a:t>用户设置局部</a:t>
            </a:r>
            <a:r>
              <a:rPr lang="en-US" altLang="zh-CN" dirty="0"/>
              <a:t>E-R</a:t>
            </a:r>
            <a:r>
              <a:rPr lang="zh-CN" altLang="en-US" dirty="0"/>
              <a:t>图</a:t>
            </a:r>
          </a:p>
        </p:txBody>
      </p:sp>
      <p:pic>
        <p:nvPicPr>
          <p:cNvPr id="9" name="图片 8">
            <a:extLst>
              <a:ext uri="{FF2B5EF4-FFF2-40B4-BE49-F238E27FC236}">
                <a16:creationId xmlns:a16="http://schemas.microsoft.com/office/drawing/2014/main" id="{FED1AA0D-5979-4BD3-A752-9379216583AE}"/>
              </a:ext>
            </a:extLst>
          </p:cNvPr>
          <p:cNvPicPr/>
          <p:nvPr/>
        </p:nvPicPr>
        <p:blipFill>
          <a:blip r:embed="rId4"/>
          <a:stretch>
            <a:fillRect/>
          </a:stretch>
        </p:blipFill>
        <p:spPr>
          <a:xfrm>
            <a:off x="492499" y="1259913"/>
            <a:ext cx="4477216" cy="2360083"/>
          </a:xfrm>
          <a:prstGeom prst="rect">
            <a:avLst/>
          </a:prstGeom>
          <a:noFill/>
          <a:ln>
            <a:noFill/>
          </a:ln>
        </p:spPr>
      </p:pic>
      <p:pic>
        <p:nvPicPr>
          <p:cNvPr id="10" name="图片 9">
            <a:extLst>
              <a:ext uri="{FF2B5EF4-FFF2-40B4-BE49-F238E27FC236}">
                <a16:creationId xmlns:a16="http://schemas.microsoft.com/office/drawing/2014/main" id="{2F56C57A-1667-40FB-BA4F-897BDC08868A}"/>
              </a:ext>
            </a:extLst>
          </p:cNvPr>
          <p:cNvPicPr/>
          <p:nvPr/>
        </p:nvPicPr>
        <p:blipFill>
          <a:blip r:embed="rId5"/>
          <a:stretch>
            <a:fillRect/>
          </a:stretch>
        </p:blipFill>
        <p:spPr>
          <a:xfrm>
            <a:off x="5758051" y="774737"/>
            <a:ext cx="6126830" cy="2845259"/>
          </a:xfrm>
          <a:prstGeom prst="rect">
            <a:avLst/>
          </a:prstGeom>
          <a:noFill/>
          <a:ln>
            <a:noFill/>
          </a:ln>
        </p:spPr>
      </p:pic>
    </p:spTree>
    <p:extLst>
      <p:ext uri="{BB962C8B-B14F-4D97-AF65-F5344CB8AC3E}">
        <p14:creationId xmlns:p14="http://schemas.microsoft.com/office/powerpoint/2010/main" val="274413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91A9CB76-D806-4668-96E6-16952C565EC7}"/>
              </a:ext>
            </a:extLst>
          </p:cNvPr>
          <p:cNvPicPr/>
          <p:nvPr/>
        </p:nvPicPr>
        <p:blipFill>
          <a:blip r:embed="rId3"/>
          <a:stretch>
            <a:fillRect/>
          </a:stretch>
        </p:blipFill>
        <p:spPr>
          <a:xfrm>
            <a:off x="1402768" y="3047002"/>
            <a:ext cx="1832748" cy="3586194"/>
          </a:xfrm>
          <a:prstGeom prst="rect">
            <a:avLst/>
          </a:prstGeom>
          <a:noFill/>
          <a:ln>
            <a:noFill/>
          </a:ln>
        </p:spPr>
      </p:pic>
      <p:pic>
        <p:nvPicPr>
          <p:cNvPr id="12" name="图片 11">
            <a:extLst>
              <a:ext uri="{FF2B5EF4-FFF2-40B4-BE49-F238E27FC236}">
                <a16:creationId xmlns:a16="http://schemas.microsoft.com/office/drawing/2014/main" id="{626DFCF3-41FE-477C-A7CF-50A1D36D8600}"/>
              </a:ext>
            </a:extLst>
          </p:cNvPr>
          <p:cNvPicPr/>
          <p:nvPr/>
        </p:nvPicPr>
        <p:blipFill>
          <a:blip r:embed="rId4"/>
          <a:stretch>
            <a:fillRect/>
          </a:stretch>
        </p:blipFill>
        <p:spPr>
          <a:xfrm>
            <a:off x="487170" y="621179"/>
            <a:ext cx="4123105" cy="2305684"/>
          </a:xfrm>
          <a:prstGeom prst="rect">
            <a:avLst/>
          </a:prstGeom>
          <a:noFill/>
          <a:ln>
            <a:noFill/>
          </a:ln>
        </p:spPr>
      </p:pic>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5"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设计局部</a:t>
            </a:r>
            <a:r>
              <a:rPr lang="en-US" altLang="zh-CN" sz="2400" dirty="0">
                <a:solidFill>
                  <a:srgbClr val="7E3C3C"/>
                </a:solidFill>
                <a:latin typeface="思源宋体 Heavy" panose="02020900000000000000" charset="-122"/>
                <a:ea typeface="思源宋体 Heavy" panose="02020900000000000000" charset="-122"/>
                <a:sym typeface="+mn-ea"/>
              </a:rPr>
              <a:t>ER</a:t>
            </a:r>
            <a:r>
              <a:rPr lang="zh-CN" altLang="en-US" sz="2400" dirty="0">
                <a:solidFill>
                  <a:srgbClr val="7E3C3C"/>
                </a:solidFill>
                <a:latin typeface="思源宋体 Heavy" panose="02020900000000000000" charset="-122"/>
                <a:ea typeface="思源宋体 Heavy" panose="02020900000000000000" charset="-122"/>
                <a:sym typeface="+mn-ea"/>
              </a:rPr>
              <a:t>模式</a:t>
            </a:r>
            <a:endParaRPr lang="zh-CN" altLang="en-US" sz="2400" dirty="0">
              <a:solidFill>
                <a:srgbClr val="7E3C3C"/>
              </a:solidFill>
              <a:latin typeface="思源宋体 Heavy" panose="02020900000000000000" charset="-122"/>
              <a:ea typeface="思源宋体 Heavy" panose="02020900000000000000" charset="-122"/>
            </a:endParaRPr>
          </a:p>
        </p:txBody>
      </p:sp>
      <p:pic>
        <p:nvPicPr>
          <p:cNvPr id="9" name="图片 8" descr="用户-宠物局部">
            <a:extLst>
              <a:ext uri="{FF2B5EF4-FFF2-40B4-BE49-F238E27FC236}">
                <a16:creationId xmlns:a16="http://schemas.microsoft.com/office/drawing/2014/main" id="{5B82DD6C-6691-4B14-846D-541F0CDE9BF5}"/>
              </a:ext>
            </a:extLst>
          </p:cNvPr>
          <p:cNvPicPr/>
          <p:nvPr/>
        </p:nvPicPr>
        <p:blipFill>
          <a:blip r:embed="rId6"/>
          <a:stretch>
            <a:fillRect/>
          </a:stretch>
        </p:blipFill>
        <p:spPr>
          <a:xfrm>
            <a:off x="4173311" y="3890683"/>
            <a:ext cx="3845377" cy="1719618"/>
          </a:xfrm>
          <a:prstGeom prst="rect">
            <a:avLst/>
          </a:prstGeom>
        </p:spPr>
      </p:pic>
      <p:sp>
        <p:nvSpPr>
          <p:cNvPr id="2" name="矩形 1">
            <a:extLst>
              <a:ext uri="{FF2B5EF4-FFF2-40B4-BE49-F238E27FC236}">
                <a16:creationId xmlns:a16="http://schemas.microsoft.com/office/drawing/2014/main" id="{E186CD78-B16D-4039-9180-EAD53CEEA8DF}"/>
              </a:ext>
            </a:extLst>
          </p:cNvPr>
          <p:cNvSpPr/>
          <p:nvPr/>
        </p:nvSpPr>
        <p:spPr>
          <a:xfrm>
            <a:off x="7529875" y="3013113"/>
            <a:ext cx="2172390" cy="369332"/>
          </a:xfrm>
          <a:prstGeom prst="rect">
            <a:avLst/>
          </a:prstGeom>
        </p:spPr>
        <p:txBody>
          <a:bodyPr wrap="none">
            <a:spAutoFit/>
          </a:bodyPr>
          <a:lstStyle/>
          <a:p>
            <a:pPr algn="just">
              <a:spcAft>
                <a:spcPts val="0"/>
              </a:spcAft>
            </a:pPr>
            <a:r>
              <a:rPr lang="zh-CN" altLang="zh-CN" kern="100" dirty="0">
                <a:latin typeface="Times New Roman" panose="02020603050405020304" pitchFamily="18" charset="0"/>
                <a:ea typeface="宋体" panose="02010600030101010101" pitchFamily="2" charset="-122"/>
              </a:rPr>
              <a:t>日记信息局部</a:t>
            </a:r>
            <a:r>
              <a:rPr lang="en-US" altLang="zh-CN" kern="100" dirty="0">
                <a:latin typeface="Times New Roman" panose="02020603050405020304" pitchFamily="18" charset="0"/>
                <a:ea typeface="宋体" panose="02010600030101010101" pitchFamily="2" charset="-122"/>
              </a:rPr>
              <a:t>E-R</a:t>
            </a:r>
            <a:r>
              <a:rPr lang="zh-CN" altLang="zh-CN" kern="100" dirty="0">
                <a:latin typeface="Times New Roman" panose="02020603050405020304" pitchFamily="18" charset="0"/>
                <a:ea typeface="宋体" panose="02010600030101010101" pitchFamily="2" charset="-122"/>
              </a:rPr>
              <a:t>图</a:t>
            </a:r>
          </a:p>
        </p:txBody>
      </p:sp>
      <p:sp>
        <p:nvSpPr>
          <p:cNvPr id="10" name="矩形 9">
            <a:extLst>
              <a:ext uri="{FF2B5EF4-FFF2-40B4-BE49-F238E27FC236}">
                <a16:creationId xmlns:a16="http://schemas.microsoft.com/office/drawing/2014/main" id="{6DCB312D-5AE2-4E8A-8AC7-2F07B7EF2996}"/>
              </a:ext>
            </a:extLst>
          </p:cNvPr>
          <p:cNvSpPr/>
          <p:nvPr/>
        </p:nvSpPr>
        <p:spPr>
          <a:xfrm>
            <a:off x="1462528" y="2782652"/>
            <a:ext cx="2172390" cy="369332"/>
          </a:xfrm>
          <a:prstGeom prst="rect">
            <a:avLst/>
          </a:prstGeom>
        </p:spPr>
        <p:txBody>
          <a:bodyPr wrap="none">
            <a:spAutoFit/>
          </a:bodyPr>
          <a:lstStyle/>
          <a:p>
            <a:pPr algn="just">
              <a:spcAft>
                <a:spcPts val="0"/>
              </a:spcAft>
            </a:pPr>
            <a:r>
              <a:rPr lang="zh-CN" altLang="en-US" kern="100" dirty="0">
                <a:latin typeface="Times New Roman" panose="02020603050405020304" pitchFamily="18" charset="0"/>
                <a:ea typeface="宋体" panose="02010600030101010101" pitchFamily="2" charset="-122"/>
              </a:rPr>
              <a:t>宠物</a:t>
            </a:r>
            <a:r>
              <a:rPr lang="zh-CN" altLang="zh-CN" kern="100" dirty="0">
                <a:latin typeface="Times New Roman" panose="02020603050405020304" pitchFamily="18" charset="0"/>
                <a:ea typeface="宋体" panose="02010600030101010101" pitchFamily="2" charset="-122"/>
              </a:rPr>
              <a:t>信息局部</a:t>
            </a:r>
            <a:r>
              <a:rPr lang="en-US" altLang="zh-CN" kern="100" dirty="0">
                <a:latin typeface="Times New Roman" panose="02020603050405020304" pitchFamily="18" charset="0"/>
                <a:ea typeface="宋体" panose="02010600030101010101" pitchFamily="2" charset="-122"/>
              </a:rPr>
              <a:t>E-R</a:t>
            </a:r>
            <a:r>
              <a:rPr lang="zh-CN" altLang="zh-CN" kern="100" dirty="0">
                <a:latin typeface="Times New Roman" panose="02020603050405020304" pitchFamily="18" charset="0"/>
                <a:ea typeface="宋体" panose="02010600030101010101" pitchFamily="2" charset="-122"/>
              </a:rPr>
              <a:t>图</a:t>
            </a:r>
          </a:p>
        </p:txBody>
      </p:sp>
      <p:sp>
        <p:nvSpPr>
          <p:cNvPr id="3" name="矩形 2">
            <a:extLst>
              <a:ext uri="{FF2B5EF4-FFF2-40B4-BE49-F238E27FC236}">
                <a16:creationId xmlns:a16="http://schemas.microsoft.com/office/drawing/2014/main" id="{6D661F9A-08B6-4944-B5CD-4253C7BD56E8}"/>
              </a:ext>
            </a:extLst>
          </p:cNvPr>
          <p:cNvSpPr/>
          <p:nvPr/>
        </p:nvSpPr>
        <p:spPr>
          <a:xfrm>
            <a:off x="886699" y="6488668"/>
            <a:ext cx="2864887"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撰写与修改日记局部</a:t>
            </a:r>
            <a:r>
              <a:rPr lang="en-US" altLang="zh-CN" kern="100" dirty="0">
                <a:latin typeface="Times New Roman" panose="02020603050405020304" pitchFamily="18" charset="0"/>
                <a:ea typeface="宋体" panose="02010600030101010101" pitchFamily="2" charset="-122"/>
              </a:rPr>
              <a:t>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endParaRPr lang="zh-CN" altLang="en-US" dirty="0"/>
          </a:p>
        </p:txBody>
      </p:sp>
      <p:sp>
        <p:nvSpPr>
          <p:cNvPr id="11" name="矩形 10">
            <a:extLst>
              <a:ext uri="{FF2B5EF4-FFF2-40B4-BE49-F238E27FC236}">
                <a16:creationId xmlns:a16="http://schemas.microsoft.com/office/drawing/2014/main" id="{F3629D54-5CA6-4845-9F67-33CBC8318433}"/>
              </a:ext>
            </a:extLst>
          </p:cNvPr>
          <p:cNvSpPr/>
          <p:nvPr/>
        </p:nvSpPr>
        <p:spPr>
          <a:xfrm>
            <a:off x="5009804" y="5610301"/>
            <a:ext cx="2172390" cy="369332"/>
          </a:xfrm>
          <a:prstGeom prst="rect">
            <a:avLst/>
          </a:prstGeom>
        </p:spPr>
        <p:txBody>
          <a:bodyPr wrap="none">
            <a:spAutoFit/>
          </a:bodyPr>
          <a:lstStyle/>
          <a:p>
            <a:pPr algn="just">
              <a:spcAft>
                <a:spcPts val="0"/>
              </a:spcAft>
            </a:pPr>
            <a:r>
              <a:rPr lang="zh-CN" altLang="zh-CN" kern="100" dirty="0">
                <a:latin typeface="Times New Roman" panose="02020603050405020304" pitchFamily="18" charset="0"/>
                <a:ea typeface="宋体" panose="02010600030101010101" pitchFamily="2" charset="-122"/>
              </a:rPr>
              <a:t>用户宠物局部</a:t>
            </a:r>
            <a:r>
              <a:rPr lang="en-US" altLang="zh-CN" kern="100" dirty="0">
                <a:latin typeface="Times New Roman" panose="02020603050405020304" pitchFamily="18" charset="0"/>
                <a:ea typeface="宋体" panose="02010600030101010101" pitchFamily="2" charset="-122"/>
              </a:rPr>
              <a:t>E-R</a:t>
            </a:r>
            <a:r>
              <a:rPr lang="zh-CN" altLang="zh-CN" kern="100" dirty="0">
                <a:latin typeface="Times New Roman" panose="02020603050405020304" pitchFamily="18" charset="0"/>
                <a:ea typeface="宋体" panose="02010600030101010101" pitchFamily="2" charset="-122"/>
              </a:rPr>
              <a:t>图</a:t>
            </a:r>
          </a:p>
        </p:txBody>
      </p:sp>
      <p:pic>
        <p:nvPicPr>
          <p:cNvPr id="13" name="图片 12">
            <a:extLst>
              <a:ext uri="{FF2B5EF4-FFF2-40B4-BE49-F238E27FC236}">
                <a16:creationId xmlns:a16="http://schemas.microsoft.com/office/drawing/2014/main" id="{0D9D6EEB-E6BC-4099-BEB8-FAAA6B966FCF}"/>
              </a:ext>
            </a:extLst>
          </p:cNvPr>
          <p:cNvPicPr/>
          <p:nvPr/>
        </p:nvPicPr>
        <p:blipFill>
          <a:blip r:embed="rId7"/>
          <a:stretch>
            <a:fillRect/>
          </a:stretch>
        </p:blipFill>
        <p:spPr>
          <a:xfrm>
            <a:off x="6202091" y="-40494"/>
            <a:ext cx="4827957" cy="3116052"/>
          </a:xfrm>
          <a:prstGeom prst="rect">
            <a:avLst/>
          </a:prstGeom>
          <a:noFill/>
          <a:ln>
            <a:noFill/>
          </a:ln>
        </p:spPr>
      </p:pic>
    </p:spTree>
    <p:extLst>
      <p:ext uri="{BB962C8B-B14F-4D97-AF65-F5344CB8AC3E}">
        <p14:creationId xmlns:p14="http://schemas.microsoft.com/office/powerpoint/2010/main" val="17774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0" grpId="0"/>
      <p:bldP spid="3"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设计全局</a:t>
            </a:r>
            <a:r>
              <a:rPr lang="en-US" altLang="zh-CN" sz="2400" dirty="0">
                <a:solidFill>
                  <a:srgbClr val="7E3C3C"/>
                </a:solidFill>
                <a:latin typeface="思源宋体 Heavy" panose="02020900000000000000" charset="-122"/>
                <a:ea typeface="思源宋体 Heavy" panose="02020900000000000000" charset="-122"/>
                <a:sym typeface="+mn-ea"/>
              </a:rPr>
              <a:t>ER</a:t>
            </a:r>
            <a:r>
              <a:rPr lang="zh-CN" altLang="en-US" sz="2400" dirty="0">
                <a:solidFill>
                  <a:srgbClr val="7E3C3C"/>
                </a:solidFill>
                <a:latin typeface="思源宋体 Heavy" panose="02020900000000000000" charset="-122"/>
                <a:ea typeface="思源宋体 Heavy" panose="02020900000000000000" charset="-122"/>
                <a:sym typeface="+mn-ea"/>
              </a:rPr>
              <a:t>模式</a:t>
            </a:r>
            <a:endParaRPr lang="zh-CN" altLang="en-US" sz="2400" dirty="0">
              <a:solidFill>
                <a:srgbClr val="7E3C3C"/>
              </a:solidFill>
              <a:latin typeface="思源宋体 Heavy" panose="02020900000000000000" charset="-122"/>
              <a:ea typeface="思源宋体 Heavy" panose="02020900000000000000" charset="-122"/>
            </a:endParaRPr>
          </a:p>
        </p:txBody>
      </p:sp>
      <p:pic>
        <p:nvPicPr>
          <p:cNvPr id="6" name="图片 5">
            <a:extLst>
              <a:ext uri="{FF2B5EF4-FFF2-40B4-BE49-F238E27FC236}">
                <a16:creationId xmlns:a16="http://schemas.microsoft.com/office/drawing/2014/main" id="{49A1952D-E9C6-4BA4-9621-630BA38D3693}"/>
              </a:ext>
            </a:extLst>
          </p:cNvPr>
          <p:cNvPicPr/>
          <p:nvPr/>
        </p:nvPicPr>
        <p:blipFill>
          <a:blip r:embed="rId4"/>
          <a:stretch>
            <a:fillRect/>
          </a:stretch>
        </p:blipFill>
        <p:spPr>
          <a:xfrm>
            <a:off x="2869989" y="-99157"/>
            <a:ext cx="7923702" cy="7056314"/>
          </a:xfrm>
          <a:prstGeom prst="rect">
            <a:avLst/>
          </a:prstGeom>
          <a:noFill/>
          <a:ln>
            <a:noFill/>
          </a:ln>
        </p:spPr>
      </p:pic>
    </p:spTree>
    <p:extLst>
      <p:ext uri="{BB962C8B-B14F-4D97-AF65-F5344CB8AC3E}">
        <p14:creationId xmlns:p14="http://schemas.microsoft.com/office/powerpoint/2010/main" val="319501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C100C19-2E2C-4424-BE09-22CE1E155490}"/>
              </a:ext>
            </a:extLst>
          </p:cNvPr>
          <p:cNvSpPr txBox="1"/>
          <p:nvPr/>
        </p:nvSpPr>
        <p:spPr>
          <a:xfrm>
            <a:off x="2606510" y="2464758"/>
            <a:ext cx="6809295" cy="769441"/>
          </a:xfrm>
          <a:prstGeom prst="rect">
            <a:avLst/>
          </a:prstGeom>
          <a:noFill/>
        </p:spPr>
        <p:txBody>
          <a:bodyPr wrap="square" rtlCol="0">
            <a:spAutoFit/>
          </a:bodyPr>
          <a:lstStyle/>
          <a:p>
            <a:pPr algn="ctr"/>
            <a:r>
              <a:rPr lang="zh-CN" altLang="en-US" sz="4400" dirty="0">
                <a:solidFill>
                  <a:srgbClr val="0070C0"/>
                </a:solidFill>
                <a:latin typeface="宋体" panose="02010600030101010101" pitchFamily="2" charset="-122"/>
                <a:ea typeface="宋体" panose="02010600030101010101" pitchFamily="2" charset="-122"/>
              </a:rPr>
              <a:t>逻辑结构设计</a:t>
            </a:r>
          </a:p>
        </p:txBody>
      </p:sp>
      <p:sp>
        <p:nvSpPr>
          <p:cNvPr id="12" name="圆角矩形 4">
            <a:extLst>
              <a:ext uri="{FF2B5EF4-FFF2-40B4-BE49-F238E27FC236}">
                <a16:creationId xmlns:a16="http://schemas.microsoft.com/office/drawing/2014/main" id="{5657356B-E15E-4588-A9EA-D0B79244EA9C}"/>
              </a:ext>
            </a:extLst>
          </p:cNvPr>
          <p:cNvSpPr/>
          <p:nvPr/>
        </p:nvSpPr>
        <p:spPr>
          <a:xfrm>
            <a:off x="5646667" y="3429000"/>
            <a:ext cx="728980" cy="762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Tree>
    <p:extLst>
      <p:ext uri="{BB962C8B-B14F-4D97-AF65-F5344CB8AC3E}">
        <p14:creationId xmlns:p14="http://schemas.microsoft.com/office/powerpoint/2010/main" val="1449584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表设计</a:t>
            </a:r>
            <a:endParaRPr lang="zh-CN" altLang="en-US" sz="2400" dirty="0">
              <a:solidFill>
                <a:srgbClr val="7E3C3C"/>
              </a:solidFill>
              <a:latin typeface="思源宋体 Heavy" panose="02020900000000000000" charset="-122"/>
              <a:ea typeface="思源宋体 Heavy" panose="02020900000000000000" charset="-122"/>
            </a:endParaRPr>
          </a:p>
        </p:txBody>
      </p:sp>
      <p:sp>
        <p:nvSpPr>
          <p:cNvPr id="6" name="文本框 5">
            <a:extLst>
              <a:ext uri="{FF2B5EF4-FFF2-40B4-BE49-F238E27FC236}">
                <a16:creationId xmlns:a16="http://schemas.microsoft.com/office/drawing/2014/main" id="{8C07E0F3-87D4-45F6-BC50-5D95EC2805A4}"/>
              </a:ext>
            </a:extLst>
          </p:cNvPr>
          <p:cNvSpPr txBox="1"/>
          <p:nvPr/>
        </p:nvSpPr>
        <p:spPr>
          <a:xfrm>
            <a:off x="3335383" y="3181547"/>
            <a:ext cx="1827786" cy="400110"/>
          </a:xfrm>
          <a:prstGeom prst="rect">
            <a:avLst/>
          </a:prstGeom>
          <a:noFill/>
        </p:spPr>
        <p:txBody>
          <a:bodyPr wrap="square" rtlCol="0">
            <a:spAutoFit/>
          </a:bodyPr>
          <a:lstStyle/>
          <a:p>
            <a:pPr algn="ctr"/>
            <a:r>
              <a:rPr lang="en-US" altLang="zh-CN" sz="2000" dirty="0"/>
              <a:t>user</a:t>
            </a:r>
            <a:r>
              <a:rPr lang="zh-CN" altLang="en-US" sz="2000" dirty="0"/>
              <a:t>表</a:t>
            </a:r>
          </a:p>
        </p:txBody>
      </p:sp>
      <p:sp>
        <p:nvSpPr>
          <p:cNvPr id="8" name="文本框 7">
            <a:extLst>
              <a:ext uri="{FF2B5EF4-FFF2-40B4-BE49-F238E27FC236}">
                <a16:creationId xmlns:a16="http://schemas.microsoft.com/office/drawing/2014/main" id="{43300FED-DE5B-426E-81BD-F8408D9F5DA4}"/>
              </a:ext>
            </a:extLst>
          </p:cNvPr>
          <p:cNvSpPr txBox="1"/>
          <p:nvPr/>
        </p:nvSpPr>
        <p:spPr>
          <a:xfrm>
            <a:off x="3335383" y="6162155"/>
            <a:ext cx="1827786" cy="400110"/>
          </a:xfrm>
          <a:prstGeom prst="rect">
            <a:avLst/>
          </a:prstGeom>
          <a:noFill/>
        </p:spPr>
        <p:txBody>
          <a:bodyPr wrap="square" rtlCol="0">
            <a:spAutoFit/>
          </a:bodyPr>
          <a:lstStyle/>
          <a:p>
            <a:pPr algn="ctr"/>
            <a:r>
              <a:rPr lang="en-US" altLang="zh-CN" sz="2000" dirty="0"/>
              <a:t>diary</a:t>
            </a:r>
            <a:r>
              <a:rPr lang="zh-CN" altLang="en-US" sz="2000" dirty="0"/>
              <a:t>表</a:t>
            </a:r>
          </a:p>
        </p:txBody>
      </p:sp>
      <p:graphicFrame>
        <p:nvGraphicFramePr>
          <p:cNvPr id="5" name="表格 4">
            <a:extLst>
              <a:ext uri="{FF2B5EF4-FFF2-40B4-BE49-F238E27FC236}">
                <a16:creationId xmlns:a16="http://schemas.microsoft.com/office/drawing/2014/main" id="{35B12DA6-FFDF-4880-BFB1-796244D6782A}"/>
              </a:ext>
            </a:extLst>
          </p:cNvPr>
          <p:cNvGraphicFramePr>
            <a:graphicFrameLocks noGrp="1"/>
          </p:cNvGraphicFramePr>
          <p:nvPr>
            <p:extLst>
              <p:ext uri="{D42A27DB-BD31-4B8C-83A1-F6EECF244321}">
                <p14:modId xmlns:p14="http://schemas.microsoft.com/office/powerpoint/2010/main" val="4207723671"/>
              </p:ext>
            </p:extLst>
          </p:nvPr>
        </p:nvGraphicFramePr>
        <p:xfrm>
          <a:off x="713823" y="1071032"/>
          <a:ext cx="7421670" cy="2128944"/>
        </p:xfrm>
        <a:graphic>
          <a:graphicData uri="http://schemas.openxmlformats.org/drawingml/2006/table">
            <a:tbl>
              <a:tblPr firstRow="1" firstCol="1" bandRow="1">
                <a:tableStyleId>{5C22544A-7EE6-4342-B048-85BDC9FD1C3A}</a:tableStyleId>
              </a:tblPr>
              <a:tblGrid>
                <a:gridCol w="1236655">
                  <a:extLst>
                    <a:ext uri="{9D8B030D-6E8A-4147-A177-3AD203B41FA5}">
                      <a16:colId xmlns:a16="http://schemas.microsoft.com/office/drawing/2014/main" val="3132953603"/>
                    </a:ext>
                  </a:extLst>
                </a:gridCol>
                <a:gridCol w="1236655">
                  <a:extLst>
                    <a:ext uri="{9D8B030D-6E8A-4147-A177-3AD203B41FA5}">
                      <a16:colId xmlns:a16="http://schemas.microsoft.com/office/drawing/2014/main" val="1684274341"/>
                    </a:ext>
                  </a:extLst>
                </a:gridCol>
                <a:gridCol w="1236655">
                  <a:extLst>
                    <a:ext uri="{9D8B030D-6E8A-4147-A177-3AD203B41FA5}">
                      <a16:colId xmlns:a16="http://schemas.microsoft.com/office/drawing/2014/main" val="3706818169"/>
                    </a:ext>
                  </a:extLst>
                </a:gridCol>
                <a:gridCol w="910073">
                  <a:extLst>
                    <a:ext uri="{9D8B030D-6E8A-4147-A177-3AD203B41FA5}">
                      <a16:colId xmlns:a16="http://schemas.microsoft.com/office/drawing/2014/main" val="1540825203"/>
                    </a:ext>
                  </a:extLst>
                </a:gridCol>
                <a:gridCol w="658388">
                  <a:extLst>
                    <a:ext uri="{9D8B030D-6E8A-4147-A177-3AD203B41FA5}">
                      <a16:colId xmlns:a16="http://schemas.microsoft.com/office/drawing/2014/main" val="2447716217"/>
                    </a:ext>
                  </a:extLst>
                </a:gridCol>
                <a:gridCol w="2143244">
                  <a:extLst>
                    <a:ext uri="{9D8B030D-6E8A-4147-A177-3AD203B41FA5}">
                      <a16:colId xmlns:a16="http://schemas.microsoft.com/office/drawing/2014/main" val="550232516"/>
                    </a:ext>
                  </a:extLst>
                </a:gridCol>
              </a:tblGrid>
              <a:tr h="266118">
                <a:tc>
                  <a:txBody>
                    <a:bodyPr/>
                    <a:lstStyle/>
                    <a:p>
                      <a:pPr algn="ctr">
                        <a:spcAft>
                          <a:spcPts val="0"/>
                        </a:spcAft>
                      </a:pPr>
                      <a:r>
                        <a:rPr lang="zh-CN" sz="1050" kern="100" dirty="0">
                          <a:effectLst/>
                        </a:rPr>
                        <a:t>字段名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长度限制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主键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1645661"/>
                  </a:ext>
                </a:extLst>
              </a:tr>
              <a:tr h="266118">
                <a:tc>
                  <a:txBody>
                    <a:bodyPr/>
                    <a:lstStyle/>
                    <a:p>
                      <a:pPr algn="l">
                        <a:spcAft>
                          <a:spcPts val="0"/>
                        </a:spcAft>
                      </a:pP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自增</a:t>
                      </a:r>
                      <a:r>
                        <a:rPr lang="en-US" sz="1050" kern="100">
                          <a:effectLst/>
                        </a:rPr>
                        <a:t>ID</a:t>
                      </a:r>
                      <a:r>
                        <a:rPr lang="zh-CN" sz="1050" kern="100">
                          <a:effectLst/>
                        </a:rPr>
                        <a:t>，无实义</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21156601"/>
                  </a:ext>
                </a:extLst>
              </a:tr>
              <a:tr h="266118">
                <a:tc>
                  <a:txBody>
                    <a:bodyPr/>
                    <a:lstStyle/>
                    <a:p>
                      <a:pPr algn="l">
                        <a:spcAft>
                          <a:spcPts val="0"/>
                        </a:spcAft>
                      </a:pPr>
                      <a:r>
                        <a:rPr lang="en-US" sz="1050" kern="100">
                          <a:effectLst/>
                        </a:rPr>
                        <a:t>phone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手机号</a:t>
                      </a:r>
                      <a:r>
                        <a:rPr lang="en-US" sz="1050" kern="100">
                          <a:effectLst/>
                        </a:rPr>
                        <a:t>/</a:t>
                      </a:r>
                      <a:r>
                        <a:rPr lang="zh-CN" sz="1050" kern="100">
                          <a:effectLst/>
                        </a:rPr>
                        <a:t>登陆账号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068036946"/>
                  </a:ext>
                </a:extLst>
              </a:tr>
              <a:tr h="266118">
                <a:tc>
                  <a:txBody>
                    <a:bodyPr/>
                    <a:lstStyle/>
                    <a:p>
                      <a:pPr algn="l">
                        <a:spcAft>
                          <a:spcPts val="0"/>
                        </a:spcAft>
                      </a:pPr>
                      <a:r>
                        <a:rPr lang="en-US" sz="1050" kern="100">
                          <a:effectLst/>
                        </a:rPr>
                        <a:t>password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密码</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7527541"/>
                  </a:ext>
                </a:extLst>
              </a:tr>
              <a:tr h="266118">
                <a:tc>
                  <a:txBody>
                    <a:bodyPr/>
                    <a:lstStyle/>
                    <a:p>
                      <a:pPr algn="l">
                        <a:spcAft>
                          <a:spcPts val="0"/>
                        </a:spcAft>
                      </a:pPr>
                      <a:r>
                        <a:rPr lang="en-US" sz="1050" kern="100">
                          <a:effectLst/>
                        </a:rPr>
                        <a:t>user_name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用户昵称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64481646"/>
                  </a:ext>
                </a:extLst>
              </a:tr>
              <a:tr h="532236">
                <a:tc>
                  <a:txBody>
                    <a:bodyPr/>
                    <a:lstStyle/>
                    <a:p>
                      <a:pPr algn="l">
                        <a:spcAft>
                          <a:spcPts val="0"/>
                        </a:spcAft>
                      </a:pPr>
                      <a:r>
                        <a:rPr lang="en-US" sz="1050" kern="100">
                          <a:effectLst/>
                        </a:rPr>
                        <a:t>profile_photo</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1000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dirty="0">
                          <a:effectLst/>
                        </a:rPr>
                        <a:t>头像</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33028311"/>
                  </a:ext>
                </a:extLst>
              </a:tr>
              <a:tr h="266118">
                <a:tc>
                  <a:txBody>
                    <a:bodyPr/>
                    <a:lstStyle/>
                    <a:p>
                      <a:pPr algn="l">
                        <a:spcAft>
                          <a:spcPts val="0"/>
                        </a:spcAft>
                      </a:pPr>
                      <a:r>
                        <a:rPr lang="en-US" sz="1050" kern="100">
                          <a:effectLst/>
                        </a:rPr>
                        <a:t>email</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dirty="0">
                          <a:effectLst/>
                        </a:rPr>
                        <a:t>邮箱</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80618908"/>
                  </a:ext>
                </a:extLst>
              </a:tr>
            </a:tbl>
          </a:graphicData>
        </a:graphic>
      </p:graphicFrame>
      <p:graphicFrame>
        <p:nvGraphicFramePr>
          <p:cNvPr id="9" name="表格 8">
            <a:extLst>
              <a:ext uri="{FF2B5EF4-FFF2-40B4-BE49-F238E27FC236}">
                <a16:creationId xmlns:a16="http://schemas.microsoft.com/office/drawing/2014/main" id="{6756B886-AD64-4CD9-B9A6-E1F378EFCA6A}"/>
              </a:ext>
            </a:extLst>
          </p:cNvPr>
          <p:cNvGraphicFramePr>
            <a:graphicFrameLocks noGrp="1"/>
          </p:cNvGraphicFramePr>
          <p:nvPr>
            <p:extLst>
              <p:ext uri="{D42A27DB-BD31-4B8C-83A1-F6EECF244321}">
                <p14:modId xmlns:p14="http://schemas.microsoft.com/office/powerpoint/2010/main" val="755491718"/>
              </p:ext>
            </p:extLst>
          </p:nvPr>
        </p:nvGraphicFramePr>
        <p:xfrm>
          <a:off x="713822" y="3811952"/>
          <a:ext cx="7515778" cy="2287186"/>
        </p:xfrm>
        <a:graphic>
          <a:graphicData uri="http://schemas.openxmlformats.org/drawingml/2006/table">
            <a:tbl>
              <a:tblPr firstRow="1" firstCol="1" bandRow="1">
                <a:tableStyleId>{5C22544A-7EE6-4342-B048-85BDC9FD1C3A}</a:tableStyleId>
              </a:tblPr>
              <a:tblGrid>
                <a:gridCol w="1252336">
                  <a:extLst>
                    <a:ext uri="{9D8B030D-6E8A-4147-A177-3AD203B41FA5}">
                      <a16:colId xmlns:a16="http://schemas.microsoft.com/office/drawing/2014/main" val="1299810941"/>
                    </a:ext>
                  </a:extLst>
                </a:gridCol>
                <a:gridCol w="1252336">
                  <a:extLst>
                    <a:ext uri="{9D8B030D-6E8A-4147-A177-3AD203B41FA5}">
                      <a16:colId xmlns:a16="http://schemas.microsoft.com/office/drawing/2014/main" val="2185833993"/>
                    </a:ext>
                  </a:extLst>
                </a:gridCol>
                <a:gridCol w="1252336">
                  <a:extLst>
                    <a:ext uri="{9D8B030D-6E8A-4147-A177-3AD203B41FA5}">
                      <a16:colId xmlns:a16="http://schemas.microsoft.com/office/drawing/2014/main" val="3299041115"/>
                    </a:ext>
                  </a:extLst>
                </a:gridCol>
                <a:gridCol w="921613">
                  <a:extLst>
                    <a:ext uri="{9D8B030D-6E8A-4147-A177-3AD203B41FA5}">
                      <a16:colId xmlns:a16="http://schemas.microsoft.com/office/drawing/2014/main" val="344377439"/>
                    </a:ext>
                  </a:extLst>
                </a:gridCol>
                <a:gridCol w="666736">
                  <a:extLst>
                    <a:ext uri="{9D8B030D-6E8A-4147-A177-3AD203B41FA5}">
                      <a16:colId xmlns:a16="http://schemas.microsoft.com/office/drawing/2014/main" val="3089803217"/>
                    </a:ext>
                  </a:extLst>
                </a:gridCol>
                <a:gridCol w="2170421">
                  <a:extLst>
                    <a:ext uri="{9D8B030D-6E8A-4147-A177-3AD203B41FA5}">
                      <a16:colId xmlns:a16="http://schemas.microsoft.com/office/drawing/2014/main" val="2023041105"/>
                    </a:ext>
                  </a:extLst>
                </a:gridCol>
              </a:tblGrid>
              <a:tr h="207926">
                <a:tc>
                  <a:txBody>
                    <a:bodyPr/>
                    <a:lstStyle/>
                    <a:p>
                      <a:pPr algn="ctr">
                        <a:spcAft>
                          <a:spcPts val="0"/>
                        </a:spcAft>
                      </a:pPr>
                      <a:r>
                        <a:rPr lang="zh-CN" sz="1050" kern="100" dirty="0">
                          <a:effectLst/>
                        </a:rPr>
                        <a:t>字段名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长度限制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主键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65649620"/>
                  </a:ext>
                </a:extLst>
              </a:tr>
              <a:tr h="207926">
                <a:tc>
                  <a:txBody>
                    <a:bodyPr/>
                    <a:lstStyle/>
                    <a:p>
                      <a:pPr algn="l">
                        <a:spcAft>
                          <a:spcPts val="0"/>
                        </a:spcAft>
                      </a:pP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自增</a:t>
                      </a:r>
                      <a:r>
                        <a:rPr lang="en-US" sz="1050" kern="100">
                          <a:effectLst/>
                        </a:rPr>
                        <a:t>ID</a:t>
                      </a:r>
                      <a:r>
                        <a:rPr lang="zh-CN" sz="1050" kern="100">
                          <a:effectLst/>
                        </a:rPr>
                        <a:t>，无实义</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37334382"/>
                  </a:ext>
                </a:extLst>
              </a:tr>
              <a:tr h="207926">
                <a:tc>
                  <a:txBody>
                    <a:bodyPr/>
                    <a:lstStyle/>
                    <a:p>
                      <a:pPr algn="l">
                        <a:spcAft>
                          <a:spcPts val="0"/>
                        </a:spcAft>
                      </a:pPr>
                      <a:r>
                        <a:rPr lang="en-US" sz="1050" kern="100">
                          <a:effectLst/>
                        </a:rPr>
                        <a:t>user_phone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用户手机号</a:t>
                      </a:r>
                      <a:r>
                        <a:rPr lang="en-US" sz="1050" kern="100">
                          <a:effectLst/>
                        </a:rPr>
                        <a:t>/</a:t>
                      </a:r>
                      <a:r>
                        <a:rPr lang="zh-CN" sz="1050" kern="100">
                          <a:effectLst/>
                        </a:rPr>
                        <a:t>登陆账号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8288436"/>
                  </a:ext>
                </a:extLst>
              </a:tr>
              <a:tr h="207926">
                <a:tc>
                  <a:txBody>
                    <a:bodyPr/>
                    <a:lstStyle/>
                    <a:p>
                      <a:pPr algn="l">
                        <a:spcAft>
                          <a:spcPts val="0"/>
                        </a:spcAft>
                      </a:pPr>
                      <a:r>
                        <a:rPr lang="en-US" sz="1050" kern="100">
                          <a:effectLst/>
                        </a:rPr>
                        <a:t>diary_title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50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日记标题</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89622999"/>
                  </a:ext>
                </a:extLst>
              </a:tr>
              <a:tr h="207926">
                <a:tc>
                  <a:txBody>
                    <a:bodyPr/>
                    <a:lstStyle/>
                    <a:p>
                      <a:pPr algn="l">
                        <a:spcAft>
                          <a:spcPts val="0"/>
                        </a:spcAft>
                      </a:pPr>
                      <a:r>
                        <a:rPr lang="en-US" sz="1050" kern="100">
                          <a:effectLst/>
                        </a:rPr>
                        <a:t>date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date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日期</a:t>
                      </a:r>
                      <a:r>
                        <a:rPr lang="en-US" sz="1050" kern="100">
                          <a:effectLst/>
                        </a:rPr>
                        <a:t> YYYY-MM-DD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91297864"/>
                  </a:ext>
                </a:extLst>
              </a:tr>
              <a:tr h="207926">
                <a:tc>
                  <a:txBody>
                    <a:bodyPr/>
                    <a:lstStyle/>
                    <a:p>
                      <a:pPr algn="l">
                        <a:spcAft>
                          <a:spcPts val="0"/>
                        </a:spcAft>
                      </a:pPr>
                      <a:r>
                        <a:rPr lang="en-US" sz="1050" kern="100">
                          <a:effectLst/>
                        </a:rPr>
                        <a:t>weather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50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天气</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05134850"/>
                  </a:ext>
                </a:extLst>
              </a:tr>
              <a:tr h="207926">
                <a:tc>
                  <a:txBody>
                    <a:bodyPr/>
                    <a:lstStyle/>
                    <a:p>
                      <a:pPr algn="l">
                        <a:spcAft>
                          <a:spcPts val="0"/>
                        </a:spcAft>
                      </a:pPr>
                      <a:r>
                        <a:rPr lang="en-US" sz="1050" kern="100">
                          <a:effectLst/>
                        </a:rPr>
                        <a:t>mood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心情</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25070464"/>
                  </a:ext>
                </a:extLst>
              </a:tr>
              <a:tr h="207926">
                <a:tc>
                  <a:txBody>
                    <a:bodyPr/>
                    <a:lstStyle/>
                    <a:p>
                      <a:pPr algn="l">
                        <a:spcAft>
                          <a:spcPts val="0"/>
                        </a:spcAft>
                      </a:pPr>
                      <a:r>
                        <a:rPr lang="en-US" sz="1050" kern="100">
                          <a:effectLst/>
                        </a:rPr>
                        <a:t>event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事件</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12294043"/>
                  </a:ext>
                </a:extLst>
              </a:tr>
              <a:tr h="207926">
                <a:tc>
                  <a:txBody>
                    <a:bodyPr/>
                    <a:lstStyle/>
                    <a:p>
                      <a:pPr algn="l">
                        <a:spcAft>
                          <a:spcPts val="0"/>
                        </a:spcAft>
                      </a:pPr>
                      <a:r>
                        <a:rPr lang="en-US" sz="1050" kern="100">
                          <a:effectLst/>
                        </a:rPr>
                        <a:t>picture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050" kern="100">
                          <a:effectLst/>
                        </a:rPr>
                        <a:t>图片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7126882"/>
                  </a:ext>
                </a:extLst>
              </a:tr>
              <a:tr h="207926">
                <a:tc>
                  <a:txBody>
                    <a:bodyPr/>
                    <a:lstStyle/>
                    <a:p>
                      <a:pPr algn="l">
                        <a:spcAft>
                          <a:spcPts val="0"/>
                        </a:spcAft>
                      </a:pPr>
                      <a:r>
                        <a:rPr lang="en-US" sz="1050" kern="100">
                          <a:effectLst/>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1000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050" kern="100">
                          <a:effectLst/>
                        </a:rPr>
                        <a:t>详细内容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99964724"/>
                  </a:ext>
                </a:extLst>
              </a:tr>
              <a:tr h="207926">
                <a:tc>
                  <a:txBody>
                    <a:bodyPr/>
                    <a:lstStyle/>
                    <a:p>
                      <a:pPr algn="l">
                        <a:spcAft>
                          <a:spcPts val="0"/>
                        </a:spcAft>
                      </a:pPr>
                      <a:r>
                        <a:rPr lang="en-US" sz="1050" kern="100">
                          <a:effectLst/>
                        </a:rPr>
                        <a:t>is_draft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050" kern="100">
                          <a:effectLst/>
                        </a:rPr>
                        <a:t>bool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dirty="0">
                          <a:effectLst/>
                        </a:rPr>
                        <a:t>是否属于草稿</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11356437"/>
                  </a:ext>
                </a:extLst>
              </a:tr>
            </a:tbl>
          </a:graphicData>
        </a:graphic>
      </p:graphicFrame>
    </p:spTree>
    <p:extLst>
      <p:ext uri="{BB962C8B-B14F-4D97-AF65-F5344CB8AC3E}">
        <p14:creationId xmlns:p14="http://schemas.microsoft.com/office/powerpoint/2010/main" val="318561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表设计</a:t>
            </a:r>
            <a:endParaRPr lang="zh-CN" altLang="en-US" sz="2400" dirty="0">
              <a:solidFill>
                <a:srgbClr val="7E3C3C"/>
              </a:solidFill>
              <a:latin typeface="思源宋体 Heavy" panose="02020900000000000000" charset="-122"/>
              <a:ea typeface="思源宋体 Heavy" panose="02020900000000000000" charset="-122"/>
            </a:endParaRPr>
          </a:p>
        </p:txBody>
      </p:sp>
      <p:sp>
        <p:nvSpPr>
          <p:cNvPr id="8" name="文本框 7">
            <a:extLst>
              <a:ext uri="{FF2B5EF4-FFF2-40B4-BE49-F238E27FC236}">
                <a16:creationId xmlns:a16="http://schemas.microsoft.com/office/drawing/2014/main" id="{CA78A9D8-0C7D-43B1-B0B0-FB391E401F0D}"/>
              </a:ext>
            </a:extLst>
          </p:cNvPr>
          <p:cNvSpPr txBox="1"/>
          <p:nvPr/>
        </p:nvSpPr>
        <p:spPr>
          <a:xfrm>
            <a:off x="3505671" y="2697575"/>
            <a:ext cx="2696066" cy="400110"/>
          </a:xfrm>
          <a:prstGeom prst="rect">
            <a:avLst/>
          </a:prstGeom>
          <a:noFill/>
        </p:spPr>
        <p:txBody>
          <a:bodyPr wrap="square" rtlCol="0">
            <a:spAutoFit/>
          </a:bodyPr>
          <a:lstStyle/>
          <a:p>
            <a:pPr algn="ctr"/>
            <a:r>
              <a:rPr lang="en-US" altLang="zh-CN" sz="2000" dirty="0"/>
              <a:t>setting</a:t>
            </a:r>
            <a:r>
              <a:rPr lang="zh-CN" altLang="en-US" sz="2000" dirty="0"/>
              <a:t>表</a:t>
            </a:r>
          </a:p>
        </p:txBody>
      </p:sp>
      <p:graphicFrame>
        <p:nvGraphicFramePr>
          <p:cNvPr id="6" name="表格 5">
            <a:extLst>
              <a:ext uri="{FF2B5EF4-FFF2-40B4-BE49-F238E27FC236}">
                <a16:creationId xmlns:a16="http://schemas.microsoft.com/office/drawing/2014/main" id="{FADCFE8E-F448-484D-A229-B5AA5864CA0C}"/>
              </a:ext>
            </a:extLst>
          </p:cNvPr>
          <p:cNvGraphicFramePr>
            <a:graphicFrameLocks noGrp="1"/>
          </p:cNvGraphicFramePr>
          <p:nvPr>
            <p:extLst>
              <p:ext uri="{D42A27DB-BD31-4B8C-83A1-F6EECF244321}">
                <p14:modId xmlns:p14="http://schemas.microsoft.com/office/powerpoint/2010/main" val="2115011910"/>
              </p:ext>
            </p:extLst>
          </p:nvPr>
        </p:nvGraphicFramePr>
        <p:xfrm>
          <a:off x="876593" y="926273"/>
          <a:ext cx="8170167" cy="1771302"/>
        </p:xfrm>
        <a:graphic>
          <a:graphicData uri="http://schemas.openxmlformats.org/drawingml/2006/table">
            <a:tbl>
              <a:tblPr firstRow="1" firstCol="1" bandRow="1">
                <a:tableStyleId>{5C22544A-7EE6-4342-B048-85BDC9FD1C3A}</a:tableStyleId>
              </a:tblPr>
              <a:tblGrid>
                <a:gridCol w="1361375">
                  <a:extLst>
                    <a:ext uri="{9D8B030D-6E8A-4147-A177-3AD203B41FA5}">
                      <a16:colId xmlns:a16="http://schemas.microsoft.com/office/drawing/2014/main" val="2299980527"/>
                    </a:ext>
                  </a:extLst>
                </a:gridCol>
                <a:gridCol w="1361375">
                  <a:extLst>
                    <a:ext uri="{9D8B030D-6E8A-4147-A177-3AD203B41FA5}">
                      <a16:colId xmlns:a16="http://schemas.microsoft.com/office/drawing/2014/main" val="4253224708"/>
                    </a:ext>
                  </a:extLst>
                </a:gridCol>
                <a:gridCol w="1361375">
                  <a:extLst>
                    <a:ext uri="{9D8B030D-6E8A-4147-A177-3AD203B41FA5}">
                      <a16:colId xmlns:a16="http://schemas.microsoft.com/office/drawing/2014/main" val="2977494111"/>
                    </a:ext>
                  </a:extLst>
                </a:gridCol>
                <a:gridCol w="1001857">
                  <a:extLst>
                    <a:ext uri="{9D8B030D-6E8A-4147-A177-3AD203B41FA5}">
                      <a16:colId xmlns:a16="http://schemas.microsoft.com/office/drawing/2014/main" val="2766596748"/>
                    </a:ext>
                  </a:extLst>
                </a:gridCol>
                <a:gridCol w="724788">
                  <a:extLst>
                    <a:ext uri="{9D8B030D-6E8A-4147-A177-3AD203B41FA5}">
                      <a16:colId xmlns:a16="http://schemas.microsoft.com/office/drawing/2014/main" val="4237970315"/>
                    </a:ext>
                  </a:extLst>
                </a:gridCol>
                <a:gridCol w="2359397">
                  <a:extLst>
                    <a:ext uri="{9D8B030D-6E8A-4147-A177-3AD203B41FA5}">
                      <a16:colId xmlns:a16="http://schemas.microsoft.com/office/drawing/2014/main" val="1928953140"/>
                    </a:ext>
                  </a:extLst>
                </a:gridCol>
              </a:tblGrid>
              <a:tr h="295217">
                <a:tc>
                  <a:txBody>
                    <a:bodyPr/>
                    <a:lstStyle/>
                    <a:p>
                      <a:pPr algn="ctr">
                        <a:spcAft>
                          <a:spcPts val="0"/>
                        </a:spcAft>
                      </a:pPr>
                      <a:r>
                        <a:rPr lang="zh-CN" sz="1050" kern="100">
                          <a:effectLst/>
                        </a:rPr>
                        <a:t>字段名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长度限制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主键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52954571"/>
                  </a:ext>
                </a:extLst>
              </a:tr>
              <a:tr h="295217">
                <a:tc>
                  <a:txBody>
                    <a:bodyPr/>
                    <a:lstStyle/>
                    <a:p>
                      <a:pPr algn="l">
                        <a:spcAft>
                          <a:spcPts val="0"/>
                        </a:spcAft>
                      </a:pP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自增</a:t>
                      </a:r>
                      <a:r>
                        <a:rPr lang="en-US" sz="1050" kern="100">
                          <a:effectLst/>
                        </a:rPr>
                        <a:t>ID</a:t>
                      </a:r>
                      <a:r>
                        <a:rPr lang="zh-CN" sz="1050" kern="100">
                          <a:effectLst/>
                        </a:rPr>
                        <a:t>，无实义</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007961567"/>
                  </a:ext>
                </a:extLst>
              </a:tr>
              <a:tr h="295217">
                <a:tc>
                  <a:txBody>
                    <a:bodyPr/>
                    <a:lstStyle/>
                    <a:p>
                      <a:pPr algn="l">
                        <a:spcAft>
                          <a:spcPts val="0"/>
                        </a:spcAft>
                      </a:pPr>
                      <a:r>
                        <a:rPr lang="en-US" sz="1050" kern="100">
                          <a:effectLst/>
                        </a:rPr>
                        <a:t>user_id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用户</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32549035"/>
                  </a:ext>
                </a:extLst>
              </a:tr>
              <a:tr h="295217">
                <a:tc>
                  <a:txBody>
                    <a:bodyPr/>
                    <a:lstStyle/>
                    <a:p>
                      <a:pPr algn="l">
                        <a:spcAft>
                          <a:spcPts val="0"/>
                        </a:spcAft>
                      </a:pPr>
                      <a:r>
                        <a:rPr lang="en-US" sz="1050" kern="100">
                          <a:effectLst/>
                        </a:rPr>
                        <a:t>locked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bool</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是否上锁</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62260766"/>
                  </a:ext>
                </a:extLst>
              </a:tr>
              <a:tr h="295217">
                <a:tc>
                  <a:txBody>
                    <a:bodyPr/>
                    <a:lstStyle/>
                    <a:p>
                      <a:pPr algn="l">
                        <a:spcAft>
                          <a:spcPts val="0"/>
                        </a:spcAft>
                      </a:pPr>
                      <a:r>
                        <a:rPr lang="en-US" sz="1050" kern="100">
                          <a:effectLst/>
                        </a:rPr>
                        <a:t>key</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解锁的</a:t>
                      </a:r>
                      <a:r>
                        <a:rPr lang="en-US" sz="1050" kern="100">
                          <a:effectLst/>
                        </a:rPr>
                        <a:t>key</a:t>
                      </a:r>
                      <a:r>
                        <a:rPr lang="zh-CN" sz="1050" kern="100">
                          <a:effectLst/>
                        </a:rPr>
                        <a:t>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53061694"/>
                  </a:ext>
                </a:extLst>
              </a:tr>
              <a:tr h="295217">
                <a:tc>
                  <a:txBody>
                    <a:bodyPr/>
                    <a:lstStyle/>
                    <a:p>
                      <a:pPr algn="l">
                        <a:spcAft>
                          <a:spcPts val="0"/>
                        </a:spcAft>
                      </a:pPr>
                      <a:r>
                        <a:rPr lang="en-US" sz="1050" kern="100">
                          <a:effectLst/>
                        </a:rPr>
                        <a:t>upload_time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datetime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dirty="0">
                          <a:effectLst/>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dirty="0">
                          <a:effectLst/>
                        </a:rPr>
                        <a:t>上次上传的时间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63618405"/>
                  </a:ext>
                </a:extLst>
              </a:tr>
            </a:tbl>
          </a:graphicData>
        </a:graphic>
      </p:graphicFrame>
      <p:graphicFrame>
        <p:nvGraphicFramePr>
          <p:cNvPr id="10" name="表格 9">
            <a:extLst>
              <a:ext uri="{FF2B5EF4-FFF2-40B4-BE49-F238E27FC236}">
                <a16:creationId xmlns:a16="http://schemas.microsoft.com/office/drawing/2014/main" id="{5CF2D1D9-3463-4AE2-8CD3-BD296BE4A9C2}"/>
              </a:ext>
            </a:extLst>
          </p:cNvPr>
          <p:cNvGraphicFramePr>
            <a:graphicFrameLocks noGrp="1"/>
          </p:cNvGraphicFramePr>
          <p:nvPr>
            <p:extLst>
              <p:ext uri="{D42A27DB-BD31-4B8C-83A1-F6EECF244321}">
                <p14:modId xmlns:p14="http://schemas.microsoft.com/office/powerpoint/2010/main" val="2477485243"/>
              </p:ext>
            </p:extLst>
          </p:nvPr>
        </p:nvGraphicFramePr>
        <p:xfrm>
          <a:off x="876592" y="3429000"/>
          <a:ext cx="7324726" cy="2274216"/>
        </p:xfrm>
        <a:graphic>
          <a:graphicData uri="http://schemas.openxmlformats.org/drawingml/2006/table">
            <a:tbl>
              <a:tblPr firstRow="1" firstCol="1" bandRow="1">
                <a:tableStyleId>{5C22544A-7EE6-4342-B048-85BDC9FD1C3A}</a:tableStyleId>
              </a:tblPr>
              <a:tblGrid>
                <a:gridCol w="1220501">
                  <a:extLst>
                    <a:ext uri="{9D8B030D-6E8A-4147-A177-3AD203B41FA5}">
                      <a16:colId xmlns:a16="http://schemas.microsoft.com/office/drawing/2014/main" val="3525534258"/>
                    </a:ext>
                  </a:extLst>
                </a:gridCol>
                <a:gridCol w="1220501">
                  <a:extLst>
                    <a:ext uri="{9D8B030D-6E8A-4147-A177-3AD203B41FA5}">
                      <a16:colId xmlns:a16="http://schemas.microsoft.com/office/drawing/2014/main" val="3099129588"/>
                    </a:ext>
                  </a:extLst>
                </a:gridCol>
                <a:gridCol w="1220501">
                  <a:extLst>
                    <a:ext uri="{9D8B030D-6E8A-4147-A177-3AD203B41FA5}">
                      <a16:colId xmlns:a16="http://schemas.microsoft.com/office/drawing/2014/main" val="1447733086"/>
                    </a:ext>
                  </a:extLst>
                </a:gridCol>
                <a:gridCol w="898186">
                  <a:extLst>
                    <a:ext uri="{9D8B030D-6E8A-4147-A177-3AD203B41FA5}">
                      <a16:colId xmlns:a16="http://schemas.microsoft.com/office/drawing/2014/main" val="3167116900"/>
                    </a:ext>
                  </a:extLst>
                </a:gridCol>
                <a:gridCol w="649788">
                  <a:extLst>
                    <a:ext uri="{9D8B030D-6E8A-4147-A177-3AD203B41FA5}">
                      <a16:colId xmlns:a16="http://schemas.microsoft.com/office/drawing/2014/main" val="2864462134"/>
                    </a:ext>
                  </a:extLst>
                </a:gridCol>
                <a:gridCol w="2115249">
                  <a:extLst>
                    <a:ext uri="{9D8B030D-6E8A-4147-A177-3AD203B41FA5}">
                      <a16:colId xmlns:a16="http://schemas.microsoft.com/office/drawing/2014/main" val="1812404192"/>
                    </a:ext>
                  </a:extLst>
                </a:gridCol>
              </a:tblGrid>
              <a:tr h="324888">
                <a:tc>
                  <a:txBody>
                    <a:bodyPr/>
                    <a:lstStyle/>
                    <a:p>
                      <a:pPr algn="ctr">
                        <a:spcAft>
                          <a:spcPts val="0"/>
                        </a:spcAft>
                      </a:pPr>
                      <a:r>
                        <a:rPr lang="zh-CN" sz="1050" kern="100" dirty="0">
                          <a:effectLst/>
                        </a:rPr>
                        <a:t>字段名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长度限制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主键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04079263"/>
                  </a:ext>
                </a:extLst>
              </a:tr>
              <a:tr h="324888">
                <a:tc>
                  <a:txBody>
                    <a:bodyPr/>
                    <a:lstStyle/>
                    <a:p>
                      <a:pPr algn="l">
                        <a:spcAft>
                          <a:spcPts val="0"/>
                        </a:spcAft>
                      </a:pP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自增</a:t>
                      </a:r>
                      <a:r>
                        <a:rPr lang="en-US" sz="1050" kern="100">
                          <a:effectLst/>
                        </a:rPr>
                        <a:t>ID</a:t>
                      </a:r>
                      <a:r>
                        <a:rPr lang="zh-CN" sz="1050" kern="100">
                          <a:effectLst/>
                        </a:rPr>
                        <a:t>，无实义</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19226678"/>
                  </a:ext>
                </a:extLst>
              </a:tr>
              <a:tr h="324888">
                <a:tc>
                  <a:txBody>
                    <a:bodyPr/>
                    <a:lstStyle/>
                    <a:p>
                      <a:pPr algn="l">
                        <a:spcAft>
                          <a:spcPts val="0"/>
                        </a:spcAft>
                      </a:pPr>
                      <a:r>
                        <a:rPr lang="en-US" sz="1050" kern="100">
                          <a:effectLst/>
                        </a:rPr>
                        <a:t>user_phone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用户手机号</a:t>
                      </a:r>
                      <a:r>
                        <a:rPr lang="en-US" sz="1050" kern="100">
                          <a:effectLst/>
                        </a:rPr>
                        <a:t>/</a:t>
                      </a:r>
                      <a:r>
                        <a:rPr lang="zh-CN" sz="1050" kern="100">
                          <a:effectLst/>
                        </a:rPr>
                        <a:t>登陆账号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35481750"/>
                  </a:ext>
                </a:extLst>
              </a:tr>
              <a:tr h="324888">
                <a:tc>
                  <a:txBody>
                    <a:bodyPr/>
                    <a:lstStyle/>
                    <a:p>
                      <a:pPr algn="l">
                        <a:spcAft>
                          <a:spcPts val="0"/>
                        </a:spcAft>
                      </a:pPr>
                      <a:r>
                        <a:rPr lang="en-US" sz="1050" kern="100">
                          <a:effectLst/>
                        </a:rPr>
                        <a:t>pet_name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宠物名</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25346683"/>
                  </a:ext>
                </a:extLst>
              </a:tr>
              <a:tr h="324888">
                <a:tc>
                  <a:txBody>
                    <a:bodyPr/>
                    <a:lstStyle/>
                    <a:p>
                      <a:pPr algn="l">
                        <a:spcAft>
                          <a:spcPts val="0"/>
                        </a:spcAft>
                      </a:pPr>
                      <a:r>
                        <a:rPr lang="en-US" sz="1050" kern="100">
                          <a:effectLst/>
                        </a:rPr>
                        <a:t>birthday</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date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生日</a:t>
                      </a:r>
                      <a:r>
                        <a:rPr lang="en-US" sz="1050" kern="100">
                          <a:effectLst/>
                        </a:rPr>
                        <a:t> YYYY-MM-DD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41175731"/>
                  </a:ext>
                </a:extLst>
              </a:tr>
              <a:tr h="324888">
                <a:tc>
                  <a:txBody>
                    <a:bodyPr/>
                    <a:lstStyle/>
                    <a:p>
                      <a:pPr algn="l">
                        <a:spcAft>
                          <a:spcPts val="0"/>
                        </a:spcAft>
                      </a:pPr>
                      <a:r>
                        <a:rPr lang="en-US" sz="1050" kern="100">
                          <a:effectLst/>
                        </a:rPr>
                        <a:t>weight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a:effectLst/>
                        </a:rPr>
                        <a:t>体重</a:t>
                      </a:r>
                      <a:r>
                        <a:rPr lang="en-US" sz="1050" kern="100">
                          <a:effectLst/>
                        </a:rPr>
                        <a:t>(g)</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91424843"/>
                  </a:ext>
                </a:extLst>
              </a:tr>
              <a:tr h="324888">
                <a:tc>
                  <a:txBody>
                    <a:bodyPr/>
                    <a:lstStyle/>
                    <a:p>
                      <a:pPr algn="l">
                        <a:spcAft>
                          <a:spcPts val="0"/>
                        </a:spcAft>
                      </a:pPr>
                      <a:r>
                        <a:rPr lang="en-US" sz="1050" kern="100">
                          <a:effectLst/>
                        </a:rPr>
                        <a:t>intimacy</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050" kern="100" dirty="0">
                          <a:effectLst/>
                        </a:rPr>
                        <a:t>亲密度</a:t>
                      </a:r>
                      <a:r>
                        <a:rPr lang="en-US" sz="1050" kern="100" dirty="0">
                          <a:effectLst/>
                        </a:rPr>
                        <a:t>(0-10)</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12494397"/>
                  </a:ext>
                </a:extLst>
              </a:tr>
            </a:tbl>
          </a:graphicData>
        </a:graphic>
      </p:graphicFrame>
      <p:sp>
        <p:nvSpPr>
          <p:cNvPr id="11" name="文本框 10">
            <a:extLst>
              <a:ext uri="{FF2B5EF4-FFF2-40B4-BE49-F238E27FC236}">
                <a16:creationId xmlns:a16="http://schemas.microsoft.com/office/drawing/2014/main" id="{51B5ADDE-16BA-4A23-9277-9118A0077934}"/>
              </a:ext>
            </a:extLst>
          </p:cNvPr>
          <p:cNvSpPr txBox="1"/>
          <p:nvPr/>
        </p:nvSpPr>
        <p:spPr>
          <a:xfrm>
            <a:off x="3102938" y="5703216"/>
            <a:ext cx="2872033" cy="400110"/>
          </a:xfrm>
          <a:prstGeom prst="rect">
            <a:avLst/>
          </a:prstGeom>
          <a:noFill/>
        </p:spPr>
        <p:txBody>
          <a:bodyPr wrap="square" rtlCol="0">
            <a:spAutoFit/>
          </a:bodyPr>
          <a:lstStyle/>
          <a:p>
            <a:pPr algn="ctr"/>
            <a:r>
              <a:rPr lang="en-US" altLang="zh-CN" sz="2000" dirty="0"/>
              <a:t>pet</a:t>
            </a:r>
            <a:r>
              <a:rPr lang="zh-CN" altLang="en-US" sz="2000" dirty="0"/>
              <a:t>表</a:t>
            </a:r>
            <a:endParaRPr lang="en-US" altLang="zh-CN" sz="2000" dirty="0"/>
          </a:p>
        </p:txBody>
      </p:sp>
    </p:spTree>
    <p:extLst>
      <p:ext uri="{BB962C8B-B14F-4D97-AF65-F5344CB8AC3E}">
        <p14:creationId xmlns:p14="http://schemas.microsoft.com/office/powerpoint/2010/main" val="70907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C100C19-2E2C-4424-BE09-22CE1E155490}"/>
              </a:ext>
            </a:extLst>
          </p:cNvPr>
          <p:cNvSpPr txBox="1"/>
          <p:nvPr/>
        </p:nvSpPr>
        <p:spPr>
          <a:xfrm>
            <a:off x="2606510" y="2464758"/>
            <a:ext cx="6809295" cy="769441"/>
          </a:xfrm>
          <a:prstGeom prst="rect">
            <a:avLst/>
          </a:prstGeom>
          <a:noFill/>
        </p:spPr>
        <p:txBody>
          <a:bodyPr wrap="square" rtlCol="0">
            <a:spAutoFit/>
          </a:bodyPr>
          <a:lstStyle/>
          <a:p>
            <a:pPr algn="ctr"/>
            <a:r>
              <a:rPr lang="zh-CN" altLang="en-US" sz="4400" dirty="0">
                <a:solidFill>
                  <a:srgbClr val="0070C0"/>
                </a:solidFill>
                <a:latin typeface="宋体" panose="02010600030101010101" pitchFamily="2" charset="-122"/>
                <a:ea typeface="宋体" panose="02010600030101010101" pitchFamily="2" charset="-122"/>
              </a:rPr>
              <a:t>物理结构设计</a:t>
            </a:r>
          </a:p>
        </p:txBody>
      </p:sp>
      <p:sp>
        <p:nvSpPr>
          <p:cNvPr id="12" name="圆角矩形 4">
            <a:extLst>
              <a:ext uri="{FF2B5EF4-FFF2-40B4-BE49-F238E27FC236}">
                <a16:creationId xmlns:a16="http://schemas.microsoft.com/office/drawing/2014/main" id="{5657356B-E15E-4588-A9EA-D0B79244EA9C}"/>
              </a:ext>
            </a:extLst>
          </p:cNvPr>
          <p:cNvSpPr/>
          <p:nvPr/>
        </p:nvSpPr>
        <p:spPr>
          <a:xfrm>
            <a:off x="5646667" y="3429000"/>
            <a:ext cx="728980" cy="762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Tree>
    <p:extLst>
      <p:ext uri="{BB962C8B-B14F-4D97-AF65-F5344CB8AC3E}">
        <p14:creationId xmlns:p14="http://schemas.microsoft.com/office/powerpoint/2010/main" val="190562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C100C19-2E2C-4424-BE09-22CE1E155490}"/>
              </a:ext>
            </a:extLst>
          </p:cNvPr>
          <p:cNvSpPr txBox="1"/>
          <p:nvPr/>
        </p:nvSpPr>
        <p:spPr>
          <a:xfrm>
            <a:off x="2606510" y="2464758"/>
            <a:ext cx="6809295" cy="769441"/>
          </a:xfrm>
          <a:prstGeom prst="rect">
            <a:avLst/>
          </a:prstGeom>
          <a:noFill/>
        </p:spPr>
        <p:txBody>
          <a:bodyPr wrap="square" rtlCol="0">
            <a:spAutoFit/>
          </a:bodyPr>
          <a:lstStyle/>
          <a:p>
            <a:pPr algn="ctr"/>
            <a:r>
              <a:rPr lang="zh-CN" altLang="en-US" sz="4400" dirty="0">
                <a:solidFill>
                  <a:srgbClr val="0070C0"/>
                </a:solidFill>
                <a:latin typeface="宋体" panose="02010600030101010101" pitchFamily="2" charset="-122"/>
                <a:ea typeface="宋体" panose="02010600030101010101" pitchFamily="2" charset="-122"/>
              </a:rPr>
              <a:t>补充：类图和接口的设计</a:t>
            </a:r>
          </a:p>
        </p:txBody>
      </p:sp>
      <p:sp>
        <p:nvSpPr>
          <p:cNvPr id="12" name="圆角矩形 4">
            <a:extLst>
              <a:ext uri="{FF2B5EF4-FFF2-40B4-BE49-F238E27FC236}">
                <a16:creationId xmlns:a16="http://schemas.microsoft.com/office/drawing/2014/main" id="{5657356B-E15E-4588-A9EA-D0B79244EA9C}"/>
              </a:ext>
            </a:extLst>
          </p:cNvPr>
          <p:cNvSpPr/>
          <p:nvPr/>
        </p:nvSpPr>
        <p:spPr>
          <a:xfrm>
            <a:off x="5646667" y="3429000"/>
            <a:ext cx="728980" cy="762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Tree>
    <p:extLst>
      <p:ext uri="{BB962C8B-B14F-4D97-AF65-F5344CB8AC3E}">
        <p14:creationId xmlns:p14="http://schemas.microsoft.com/office/powerpoint/2010/main" val="190130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标题</a:t>
            </a:r>
            <a:endParaRPr lang="zh-CN" altLang="en-US" sz="2400" dirty="0">
              <a:solidFill>
                <a:srgbClr val="7E3C3C"/>
              </a:solidFill>
              <a:latin typeface="思源宋体 Heavy" panose="02020900000000000000" charset="-122"/>
              <a:ea typeface="思源宋体 Heavy" panose="02020900000000000000" charset="-122"/>
            </a:endParaRPr>
          </a:p>
        </p:txBody>
      </p:sp>
      <p:sp>
        <p:nvSpPr>
          <p:cNvPr id="10" name="矩形 9">
            <a:extLst>
              <a:ext uri="{FF2B5EF4-FFF2-40B4-BE49-F238E27FC236}">
                <a16:creationId xmlns:a16="http://schemas.microsoft.com/office/drawing/2014/main" id="{9BD5B330-EA46-44CE-A7E2-FDB494B0C73A}"/>
              </a:ext>
            </a:extLst>
          </p:cNvPr>
          <p:cNvSpPr/>
          <p:nvPr/>
        </p:nvSpPr>
        <p:spPr>
          <a:xfrm>
            <a:off x="1464297" y="889843"/>
            <a:ext cx="6096000" cy="5632311"/>
          </a:xfrm>
          <a:prstGeom prst="rect">
            <a:avLst/>
          </a:prstGeom>
        </p:spPr>
        <p:txBody>
          <a:bodyPr>
            <a:spAutoFit/>
          </a:bodyPr>
          <a:lstStyle/>
          <a:p>
            <a:pPr marL="285750" indent="-285750">
              <a:buFont typeface="Arial" panose="020B0604020202020204" pitchFamily="34" charset="0"/>
              <a:buChar char="•"/>
            </a:pPr>
            <a:r>
              <a:rPr lang="zh-CN" altLang="zh-CN" dirty="0">
                <a:solidFill>
                  <a:schemeClr val="bg1">
                    <a:lumMod val="50000"/>
                  </a:schemeClr>
                </a:solidFill>
                <a:latin typeface="微软雅黑 Light" panose="020B0502040204020203" charset="-122"/>
                <a:ea typeface="微软雅黑 Light" panose="020B0502040204020203" charset="-122"/>
              </a:rPr>
              <a:t>数据库的名称为：</a:t>
            </a:r>
            <a:r>
              <a:rPr lang="en-US" altLang="zh-CN" dirty="0" err="1">
                <a:solidFill>
                  <a:schemeClr val="bg1">
                    <a:lumMod val="50000"/>
                  </a:schemeClr>
                </a:solidFill>
                <a:latin typeface="微软雅黑 Light" panose="020B0502040204020203" charset="-122"/>
                <a:ea typeface="微软雅黑 Light" panose="020B0502040204020203" charset="-122"/>
              </a:rPr>
              <a:t>db_oneday</a:t>
            </a:r>
            <a:endParaRPr lang="zh-CN" altLang="zh-CN" dirty="0">
              <a:solidFill>
                <a:schemeClr val="bg1">
                  <a:lumMod val="50000"/>
                </a:schemeClr>
              </a:solidFill>
              <a:latin typeface="微软雅黑 Light" panose="020B0502040204020203" charset="-122"/>
              <a:ea typeface="微软雅黑 Light" panose="020B0502040204020203" charset="-122"/>
            </a:endParaRPr>
          </a:p>
          <a:p>
            <a:pPr marL="285750" indent="-285750">
              <a:buFont typeface="Arial" panose="020B0604020202020204" pitchFamily="34" charset="0"/>
              <a:buChar char="•"/>
            </a:pPr>
            <a:r>
              <a:rPr lang="zh-CN" altLang="zh-CN" dirty="0">
                <a:solidFill>
                  <a:schemeClr val="bg1">
                    <a:lumMod val="50000"/>
                  </a:schemeClr>
                </a:solidFill>
                <a:latin typeface="微软雅黑 Light" panose="020B0502040204020203" charset="-122"/>
                <a:ea typeface="微软雅黑 Light" panose="020B0502040204020203" charset="-122"/>
              </a:rPr>
              <a:t>用户名：</a:t>
            </a:r>
            <a:r>
              <a:rPr lang="en-US" altLang="zh-CN" dirty="0">
                <a:solidFill>
                  <a:schemeClr val="bg1">
                    <a:lumMod val="50000"/>
                  </a:schemeClr>
                </a:solidFill>
                <a:latin typeface="微软雅黑 Light" panose="020B0502040204020203" charset="-122"/>
                <a:ea typeface="微软雅黑 Light" panose="020B0502040204020203" charset="-122"/>
              </a:rPr>
              <a:t>root</a:t>
            </a:r>
            <a:endParaRPr lang="zh-CN" altLang="zh-CN" dirty="0">
              <a:solidFill>
                <a:schemeClr val="bg1">
                  <a:lumMod val="50000"/>
                </a:schemeClr>
              </a:solidFill>
              <a:latin typeface="微软雅黑 Light" panose="020B0502040204020203" charset="-122"/>
              <a:ea typeface="微软雅黑 Light" panose="020B0502040204020203" charset="-122"/>
            </a:endParaRPr>
          </a:p>
          <a:p>
            <a:pPr marL="285750" indent="-285750">
              <a:buFont typeface="Arial" panose="020B0604020202020204" pitchFamily="34" charset="0"/>
              <a:buChar char="•"/>
            </a:pPr>
            <a:r>
              <a:rPr lang="zh-CN" altLang="zh-CN" dirty="0">
                <a:solidFill>
                  <a:schemeClr val="bg1">
                    <a:lumMod val="50000"/>
                  </a:schemeClr>
                </a:solidFill>
                <a:latin typeface="微软雅黑 Light" panose="020B0502040204020203" charset="-122"/>
                <a:ea typeface="微软雅黑 Light" panose="020B0502040204020203" charset="-122"/>
              </a:rPr>
              <a:t>密码：</a:t>
            </a:r>
            <a:r>
              <a:rPr lang="en-US" altLang="zh-CN" dirty="0">
                <a:solidFill>
                  <a:schemeClr val="bg1">
                    <a:lumMod val="50000"/>
                  </a:schemeClr>
                </a:solidFill>
                <a:latin typeface="微软雅黑 Light" panose="020B0502040204020203" charset="-122"/>
                <a:ea typeface="微软雅黑 Light" panose="020B0502040204020203" charset="-122"/>
              </a:rPr>
              <a:t>123456</a:t>
            </a:r>
            <a:endParaRPr lang="zh-CN" altLang="zh-CN" dirty="0">
              <a:solidFill>
                <a:schemeClr val="bg1">
                  <a:lumMod val="50000"/>
                </a:schemeClr>
              </a:solidFill>
              <a:latin typeface="微软雅黑 Light" panose="020B0502040204020203" charset="-122"/>
              <a:ea typeface="微软雅黑 Light" panose="020B0502040204020203" charset="-122"/>
            </a:endParaRPr>
          </a:p>
          <a:p>
            <a:pPr marL="285750" indent="-285750">
              <a:buFont typeface="Arial" panose="020B0604020202020204" pitchFamily="34" charset="0"/>
              <a:buChar char="•"/>
            </a:pPr>
            <a:r>
              <a:rPr lang="zh-CN" altLang="zh-CN" dirty="0">
                <a:solidFill>
                  <a:schemeClr val="bg1">
                    <a:lumMod val="50000"/>
                  </a:schemeClr>
                </a:solidFill>
                <a:latin typeface="微软雅黑 Light" panose="020B0502040204020203" charset="-122"/>
                <a:ea typeface="微软雅黑 Light" panose="020B0502040204020203" charset="-122"/>
              </a:rPr>
              <a:t>网络</a:t>
            </a:r>
            <a:r>
              <a:rPr lang="en-US" altLang="zh-CN" dirty="0">
                <a:solidFill>
                  <a:schemeClr val="bg1">
                    <a:lumMod val="50000"/>
                  </a:schemeClr>
                </a:solidFill>
                <a:latin typeface="微软雅黑 Light" panose="020B0502040204020203" charset="-122"/>
                <a:ea typeface="微软雅黑 Light" panose="020B0502040204020203" charset="-122"/>
              </a:rPr>
              <a:t> IP </a:t>
            </a:r>
            <a:r>
              <a:rPr lang="zh-CN" altLang="zh-CN" dirty="0">
                <a:solidFill>
                  <a:schemeClr val="bg1">
                    <a:lumMod val="50000"/>
                  </a:schemeClr>
                </a:solidFill>
                <a:latin typeface="微软雅黑 Light" panose="020B0502040204020203" charset="-122"/>
                <a:ea typeface="微软雅黑 Light" panose="020B0502040204020203" charset="-122"/>
              </a:rPr>
              <a:t>端口号：</a:t>
            </a:r>
            <a:r>
              <a:rPr lang="en-US" altLang="zh-CN" dirty="0">
                <a:solidFill>
                  <a:schemeClr val="bg1">
                    <a:lumMod val="50000"/>
                  </a:schemeClr>
                </a:solidFill>
                <a:latin typeface="微软雅黑 Light" panose="020B0502040204020203" charset="-122"/>
                <a:ea typeface="微软雅黑 Light" panose="020B0502040204020203" charset="-122"/>
              </a:rPr>
              <a:t>3306</a:t>
            </a:r>
            <a:r>
              <a:rPr lang="zh-CN" altLang="zh-CN" dirty="0">
                <a:solidFill>
                  <a:schemeClr val="bg1">
                    <a:lumMod val="50000"/>
                  </a:schemeClr>
                </a:solidFill>
                <a:latin typeface="微软雅黑 Light" panose="020B0502040204020203" charset="-122"/>
                <a:ea typeface="微软雅黑 Light" panose="020B0502040204020203" charset="-122"/>
              </a:rPr>
              <a:t>； </a:t>
            </a:r>
          </a:p>
          <a:p>
            <a:pPr marL="285750" indent="-285750">
              <a:buFont typeface="Arial" panose="020B0604020202020204" pitchFamily="34" charset="0"/>
              <a:buChar char="•"/>
            </a:pPr>
            <a:r>
              <a:rPr lang="zh-CN" altLang="zh-CN" dirty="0">
                <a:solidFill>
                  <a:schemeClr val="bg1">
                    <a:lumMod val="50000"/>
                  </a:schemeClr>
                </a:solidFill>
                <a:latin typeface="微软雅黑 Light" panose="020B0502040204020203" charset="-122"/>
                <a:ea typeface="微软雅黑 Light" panose="020B0502040204020203" charset="-122"/>
              </a:rPr>
              <a:t>字符集：</a:t>
            </a:r>
            <a:r>
              <a:rPr lang="en-US" altLang="zh-CN" dirty="0">
                <a:solidFill>
                  <a:schemeClr val="bg1">
                    <a:lumMod val="50000"/>
                  </a:schemeClr>
                </a:solidFill>
                <a:latin typeface="微软雅黑 Light" panose="020B0502040204020203" charset="-122"/>
                <a:ea typeface="微软雅黑 Light" panose="020B0502040204020203" charset="-122"/>
              </a:rPr>
              <a:t>utf8</a:t>
            </a:r>
            <a:r>
              <a:rPr lang="zh-CN" altLang="zh-CN" dirty="0">
                <a:solidFill>
                  <a:schemeClr val="bg1">
                    <a:lumMod val="50000"/>
                  </a:schemeClr>
                </a:solidFill>
                <a:latin typeface="微软雅黑 Light" panose="020B0502040204020203" charset="-122"/>
                <a:ea typeface="微软雅黑 Light" panose="020B0502040204020203" charset="-122"/>
              </a:rPr>
              <a:t>；</a:t>
            </a:r>
            <a:endParaRPr lang="en-US" altLang="zh-CN" dirty="0">
              <a:solidFill>
                <a:schemeClr val="bg1">
                  <a:lumMod val="50000"/>
                </a:schemeClr>
              </a:solidFill>
              <a:latin typeface="微软雅黑 Light" panose="020B0502040204020203" charset="-122"/>
              <a:ea typeface="微软雅黑 Light" panose="020B0502040204020203" charset="-122"/>
            </a:endParaRPr>
          </a:p>
          <a:p>
            <a:pPr marL="285750" indent="-285750">
              <a:buFont typeface="Arial" panose="020B0604020202020204" pitchFamily="34" charset="0"/>
              <a:buChar char="•"/>
            </a:pPr>
            <a:endParaRPr lang="zh-CN" altLang="zh-CN" dirty="0">
              <a:solidFill>
                <a:schemeClr val="bg1">
                  <a:lumMod val="50000"/>
                </a:schemeClr>
              </a:solidFill>
              <a:latin typeface="微软雅黑 Light" panose="020B0502040204020203" charset="-122"/>
              <a:ea typeface="微软雅黑 Light" panose="020B0502040204020203" charset="-122"/>
            </a:endParaRPr>
          </a:p>
          <a:p>
            <a:pPr marL="285750" indent="-285750">
              <a:spcAft>
                <a:spcPts val="0"/>
              </a:spcAft>
              <a:buFont typeface="Arial" panose="020B0604020202020204" pitchFamily="34" charset="0"/>
              <a:buChar char="•"/>
            </a:pPr>
            <a:r>
              <a:rPr lang="zh-CN" altLang="zh-CN" dirty="0">
                <a:solidFill>
                  <a:schemeClr val="bg1">
                    <a:lumMod val="50000"/>
                  </a:schemeClr>
                </a:solidFill>
                <a:latin typeface="微软雅黑 Light" panose="020B0502040204020203" charset="-122"/>
                <a:ea typeface="微软雅黑 Light" panose="020B0502040204020203" charset="-122"/>
              </a:rPr>
              <a:t>本次数据库的存取方法，初步拟定使用索引的途经进行存取路径设计，对表属性的索引建立，具体将在项目实施阶段决定，但遵 循以下原则： </a:t>
            </a:r>
          </a:p>
          <a:p>
            <a:pPr marL="285750" indent="-285750">
              <a:spcAft>
                <a:spcPts val="0"/>
              </a:spcAft>
              <a:buFont typeface="Arial" panose="020B0604020202020204" pitchFamily="34" charset="0"/>
              <a:buChar char="•"/>
            </a:pPr>
            <a:r>
              <a:rPr lang="en-US" altLang="zh-CN" dirty="0">
                <a:solidFill>
                  <a:schemeClr val="bg1">
                    <a:lumMod val="50000"/>
                  </a:schemeClr>
                </a:solidFill>
                <a:latin typeface="微软雅黑 Light" panose="020B0502040204020203" charset="-122"/>
                <a:ea typeface="微软雅黑 Light" panose="020B0502040204020203" charset="-122"/>
              </a:rPr>
              <a:t>1</a:t>
            </a:r>
            <a:r>
              <a:rPr lang="zh-CN" altLang="zh-CN" dirty="0">
                <a:solidFill>
                  <a:schemeClr val="bg1">
                    <a:lumMod val="50000"/>
                  </a:schemeClr>
                </a:solidFill>
                <a:latin typeface="微软雅黑 Light" panose="020B0502040204020203" charset="-122"/>
                <a:ea typeface="微软雅黑 Light" panose="020B0502040204020203" charset="-122"/>
              </a:rPr>
              <a:t>、如果一个属性经常在查询条件中出现，则考虑在这个属性上建立索引； </a:t>
            </a:r>
          </a:p>
          <a:p>
            <a:pPr marL="285750" indent="-285750">
              <a:spcAft>
                <a:spcPts val="0"/>
              </a:spcAft>
              <a:buFont typeface="Arial" panose="020B0604020202020204" pitchFamily="34" charset="0"/>
              <a:buChar char="•"/>
            </a:pPr>
            <a:r>
              <a:rPr lang="en-US" altLang="zh-CN" dirty="0">
                <a:solidFill>
                  <a:schemeClr val="bg1">
                    <a:lumMod val="50000"/>
                  </a:schemeClr>
                </a:solidFill>
                <a:latin typeface="微软雅黑 Light" panose="020B0502040204020203" charset="-122"/>
                <a:ea typeface="微软雅黑 Light" panose="020B0502040204020203" charset="-122"/>
              </a:rPr>
              <a:t>2</a:t>
            </a:r>
            <a:r>
              <a:rPr lang="zh-CN" altLang="zh-CN" dirty="0">
                <a:solidFill>
                  <a:schemeClr val="bg1">
                    <a:lumMod val="50000"/>
                  </a:schemeClr>
                </a:solidFill>
                <a:latin typeface="微软雅黑 Light" panose="020B0502040204020203" charset="-122"/>
                <a:ea typeface="微软雅黑 Light" panose="020B0502040204020203" charset="-122"/>
              </a:rPr>
              <a:t>、如果一个属性经常作为最大值或最小值等聚集函数的参数</a:t>
            </a:r>
            <a:r>
              <a:rPr lang="zh-CN" altLang="en-US" dirty="0">
                <a:solidFill>
                  <a:schemeClr val="bg1">
                    <a:lumMod val="50000"/>
                  </a:schemeClr>
                </a:solidFill>
                <a:latin typeface="微软雅黑 Light" panose="020B0502040204020203" charset="-122"/>
                <a:ea typeface="微软雅黑 Light" panose="020B0502040204020203" charset="-122"/>
              </a:rPr>
              <a:t>，</a:t>
            </a:r>
            <a:r>
              <a:rPr lang="zh-CN" altLang="zh-CN" dirty="0">
                <a:solidFill>
                  <a:schemeClr val="bg1">
                    <a:lumMod val="50000"/>
                  </a:schemeClr>
                </a:solidFill>
                <a:latin typeface="微软雅黑 Light" panose="020B0502040204020203" charset="-122"/>
                <a:ea typeface="微软雅黑 Light" panose="020B0502040204020203" charset="-122"/>
              </a:rPr>
              <a:t>则考虑在这个 属性上建立索引。 </a:t>
            </a:r>
          </a:p>
          <a:p>
            <a:pPr marL="285750" indent="-285750">
              <a:spcAft>
                <a:spcPts val="0"/>
              </a:spcAft>
              <a:buFont typeface="Arial" panose="020B0604020202020204" pitchFamily="34" charset="0"/>
              <a:buChar char="•"/>
            </a:pPr>
            <a:r>
              <a:rPr lang="zh-CN" altLang="zh-CN" dirty="0">
                <a:solidFill>
                  <a:schemeClr val="bg1">
                    <a:lumMod val="50000"/>
                  </a:schemeClr>
                </a:solidFill>
                <a:latin typeface="微软雅黑 Light" panose="020B0502040204020203" charset="-122"/>
                <a:ea typeface="微软雅黑 Light" panose="020B0502040204020203" charset="-122"/>
              </a:rPr>
              <a:t>采用</a:t>
            </a:r>
            <a:r>
              <a:rPr lang="en-US" altLang="zh-CN" dirty="0">
                <a:solidFill>
                  <a:schemeClr val="bg1">
                    <a:lumMod val="50000"/>
                  </a:schemeClr>
                </a:solidFill>
                <a:latin typeface="微软雅黑 Light" panose="020B0502040204020203" charset="-122"/>
                <a:ea typeface="微软雅黑 Light" panose="020B0502040204020203" charset="-122"/>
              </a:rPr>
              <a:t>MySQL</a:t>
            </a:r>
            <a:r>
              <a:rPr lang="zh-CN" altLang="zh-CN" dirty="0">
                <a:solidFill>
                  <a:schemeClr val="bg1">
                    <a:lumMod val="50000"/>
                  </a:schemeClr>
                </a:solidFill>
                <a:latin typeface="微软雅黑 Light" panose="020B0502040204020203" charset="-122"/>
                <a:ea typeface="微软雅黑 Light" panose="020B0502040204020203" charset="-122"/>
              </a:rPr>
              <a:t>数据库进行数据的存取操作；数据库的数据 备份、日志文件备份等数据只在故障恢复时才使用，而且数据量很 大，可以考虑放在硬盘上；将比较大的表分别存放在不同的硬盘上，可以加快存取的速度，特别是在多用户的环境下。如果后期业务扩展有需要，可做这样的处理：将日志文件和数据库对象</a:t>
            </a:r>
            <a:r>
              <a:rPr lang="en-US" altLang="zh-CN" dirty="0">
                <a:solidFill>
                  <a:schemeClr val="bg1">
                    <a:lumMod val="50000"/>
                  </a:schemeClr>
                </a:solidFill>
                <a:latin typeface="微软雅黑 Light" panose="020B0502040204020203" charset="-122"/>
                <a:ea typeface="微软雅黑 Light" panose="020B0502040204020203" charset="-122"/>
              </a:rPr>
              <a:t>(</a:t>
            </a:r>
            <a:r>
              <a:rPr lang="zh-CN" altLang="zh-CN" dirty="0">
                <a:solidFill>
                  <a:schemeClr val="bg1">
                    <a:lumMod val="50000"/>
                  </a:schemeClr>
                </a:solidFill>
                <a:latin typeface="微软雅黑 Light" panose="020B0502040204020203" charset="-122"/>
                <a:ea typeface="微软雅黑 Light" panose="020B0502040204020203" charset="-122"/>
              </a:rPr>
              <a:t>表、索引等</a:t>
            </a:r>
            <a:r>
              <a:rPr lang="en-US" altLang="zh-CN" dirty="0">
                <a:solidFill>
                  <a:schemeClr val="bg1">
                    <a:lumMod val="50000"/>
                  </a:schemeClr>
                </a:solidFill>
                <a:latin typeface="微软雅黑 Light" panose="020B0502040204020203" charset="-122"/>
                <a:ea typeface="微软雅黑 Light" panose="020B0502040204020203" charset="-122"/>
              </a:rPr>
              <a:t>)</a:t>
            </a:r>
            <a:r>
              <a:rPr lang="zh-CN" altLang="zh-CN" dirty="0">
                <a:solidFill>
                  <a:schemeClr val="bg1">
                    <a:lumMod val="50000"/>
                  </a:schemeClr>
                </a:solidFill>
                <a:latin typeface="微软雅黑 Light" panose="020B0502040204020203" charset="-122"/>
                <a:ea typeface="微软雅黑 Light" panose="020B0502040204020203" charset="-122"/>
              </a:rPr>
              <a:t>分别放在不同的硬盘可以改进系统的性能。</a:t>
            </a:r>
          </a:p>
        </p:txBody>
      </p:sp>
    </p:spTree>
    <p:extLst>
      <p:ext uri="{BB962C8B-B14F-4D97-AF65-F5344CB8AC3E}">
        <p14:creationId xmlns:p14="http://schemas.microsoft.com/office/powerpoint/2010/main" val="10972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C100C19-2E2C-4424-BE09-22CE1E155490}"/>
              </a:ext>
            </a:extLst>
          </p:cNvPr>
          <p:cNvSpPr txBox="1"/>
          <p:nvPr/>
        </p:nvSpPr>
        <p:spPr>
          <a:xfrm>
            <a:off x="2606510" y="2464758"/>
            <a:ext cx="6809295" cy="769441"/>
          </a:xfrm>
          <a:prstGeom prst="rect">
            <a:avLst/>
          </a:prstGeom>
          <a:noFill/>
        </p:spPr>
        <p:txBody>
          <a:bodyPr wrap="square" rtlCol="0">
            <a:spAutoFit/>
          </a:bodyPr>
          <a:lstStyle/>
          <a:p>
            <a:pPr algn="ctr"/>
            <a:r>
              <a:rPr lang="zh-CN" altLang="en-US" sz="4400" dirty="0">
                <a:solidFill>
                  <a:srgbClr val="0070C0"/>
                </a:solidFill>
                <a:latin typeface="宋体" panose="02010600030101010101" pitchFamily="2" charset="-122"/>
                <a:ea typeface="宋体" panose="02010600030101010101" pitchFamily="2" charset="-122"/>
              </a:rPr>
              <a:t>运用设计</a:t>
            </a:r>
          </a:p>
        </p:txBody>
      </p:sp>
      <p:sp>
        <p:nvSpPr>
          <p:cNvPr id="12" name="圆角矩形 4">
            <a:extLst>
              <a:ext uri="{FF2B5EF4-FFF2-40B4-BE49-F238E27FC236}">
                <a16:creationId xmlns:a16="http://schemas.microsoft.com/office/drawing/2014/main" id="{5657356B-E15E-4588-A9EA-D0B79244EA9C}"/>
              </a:ext>
            </a:extLst>
          </p:cNvPr>
          <p:cNvSpPr/>
          <p:nvPr/>
        </p:nvSpPr>
        <p:spPr>
          <a:xfrm>
            <a:off x="5646667" y="3429000"/>
            <a:ext cx="728980" cy="762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Tree>
    <p:extLst>
      <p:ext uri="{BB962C8B-B14F-4D97-AF65-F5344CB8AC3E}">
        <p14:creationId xmlns:p14="http://schemas.microsoft.com/office/powerpoint/2010/main" val="344381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数据字典设计</a:t>
            </a:r>
            <a:endParaRPr lang="zh-CN" altLang="en-US" sz="2400" dirty="0">
              <a:solidFill>
                <a:srgbClr val="7E3C3C"/>
              </a:solidFill>
              <a:latin typeface="思源宋体 Heavy" panose="02020900000000000000" charset="-122"/>
              <a:ea typeface="思源宋体 Heavy" panose="02020900000000000000" charset="-122"/>
            </a:endParaRPr>
          </a:p>
        </p:txBody>
      </p:sp>
      <p:sp>
        <p:nvSpPr>
          <p:cNvPr id="2" name="文本框 1">
            <a:extLst>
              <a:ext uri="{FF2B5EF4-FFF2-40B4-BE49-F238E27FC236}">
                <a16:creationId xmlns:a16="http://schemas.microsoft.com/office/drawing/2014/main" id="{288E59D3-8F02-4869-8E5A-AE32B5C82745}"/>
              </a:ext>
            </a:extLst>
          </p:cNvPr>
          <p:cNvSpPr txBox="1"/>
          <p:nvPr/>
        </p:nvSpPr>
        <p:spPr>
          <a:xfrm>
            <a:off x="666528" y="1517532"/>
            <a:ext cx="4996206" cy="1477328"/>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对数据库设计中涉及到的各种项目，如数据项、记录、系、文卷、模式、子模式等一般要建立起数据字典，以说明它们的标识符、同义名及有关信息。在本节中要说明对此数据字典设计的基本考虑</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7689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数据保密设计</a:t>
            </a:r>
            <a:endParaRPr lang="zh-CN" altLang="en-US" sz="2400" dirty="0">
              <a:solidFill>
                <a:srgbClr val="7E3C3C"/>
              </a:solidFill>
              <a:latin typeface="思源宋体 Heavy" panose="02020900000000000000" charset="-122"/>
              <a:ea typeface="思源宋体 Heavy" panose="02020900000000000000" charset="-122"/>
            </a:endParaRPr>
          </a:p>
        </p:txBody>
      </p:sp>
      <p:sp>
        <p:nvSpPr>
          <p:cNvPr id="5" name="文本框 4">
            <a:extLst>
              <a:ext uri="{FF2B5EF4-FFF2-40B4-BE49-F238E27FC236}">
                <a16:creationId xmlns:a16="http://schemas.microsoft.com/office/drawing/2014/main" id="{2AFD35B6-3EA6-4F89-A0ED-A9299D294999}"/>
              </a:ext>
            </a:extLst>
          </p:cNvPr>
          <p:cNvSpPr txBox="1"/>
          <p:nvPr/>
        </p:nvSpPr>
        <p:spPr>
          <a:xfrm>
            <a:off x="666528" y="1517532"/>
            <a:ext cx="4996206" cy="286232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后端设置过滤机制，使用过滤器对没有注册登录用户的请求进行拦截，不予放行，防止非法用户恶意操作，只有经过常规途径注册并登录的用户才能使用系统。</a:t>
            </a:r>
          </a:p>
          <a:p>
            <a:r>
              <a:rPr lang="zh-CN" altLang="en-US" dirty="0">
                <a:latin typeface="宋体" panose="02010600030101010101" pitchFamily="2" charset="-122"/>
                <a:ea typeface="宋体" panose="02010600030101010101" pitchFamily="2" charset="-122"/>
              </a:rPr>
              <a:t>    后端对前端提交的数据进行校验，防止有用户通过非正规途径使用恶意的数据包对服务器发送请求造成服务器端出现异常。</a:t>
            </a:r>
          </a:p>
          <a:p>
            <a:r>
              <a:rPr lang="zh-CN" altLang="en-US" dirty="0">
                <a:latin typeface="宋体" panose="02010600030101010101" pitchFamily="2" charset="-122"/>
                <a:ea typeface="宋体" panose="02010600030101010101" pitchFamily="2" charset="-122"/>
              </a:rPr>
              <a:t>    数据库安全性，当数据库增删改操作异常时，对当前修改请求进行撤回，保证数据的安全性和完整性。</a:t>
            </a:r>
          </a:p>
        </p:txBody>
      </p:sp>
    </p:spTree>
    <p:extLst>
      <p:ext uri="{BB962C8B-B14F-4D97-AF65-F5344CB8AC3E}">
        <p14:creationId xmlns:p14="http://schemas.microsoft.com/office/powerpoint/2010/main" val="199113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000" b="-10000"/>
          </a:stretch>
        </a:blip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5B7E504-085D-49ED-801E-F8BCD0439C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1206" y="1311161"/>
            <a:ext cx="1589586" cy="15421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contourClr>
              <a:srgbClr val="C0C0C0"/>
            </a:contourClr>
          </a:sp3d>
        </p:spPr>
      </p:pic>
      <p:sp>
        <p:nvSpPr>
          <p:cNvPr id="12" name="圆角矩形 4">
            <a:extLst>
              <a:ext uri="{FF2B5EF4-FFF2-40B4-BE49-F238E27FC236}">
                <a16:creationId xmlns:a16="http://schemas.microsoft.com/office/drawing/2014/main" id="{5657356B-E15E-4588-A9EA-D0B79244EA9C}"/>
              </a:ext>
            </a:extLst>
          </p:cNvPr>
          <p:cNvSpPr/>
          <p:nvPr/>
        </p:nvSpPr>
        <p:spPr>
          <a:xfrm>
            <a:off x="5731510" y="4253617"/>
            <a:ext cx="728980" cy="762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3" name="文本框 44">
            <a:extLst>
              <a:ext uri="{FF2B5EF4-FFF2-40B4-BE49-F238E27FC236}">
                <a16:creationId xmlns:a16="http://schemas.microsoft.com/office/drawing/2014/main" id="{740C3550-06FA-41E1-A319-DAA2A1F68043}"/>
              </a:ext>
            </a:extLst>
          </p:cNvPr>
          <p:cNvSpPr txBox="1"/>
          <p:nvPr>
            <p:custDataLst>
              <p:tags r:id="rId1"/>
            </p:custDataLst>
          </p:nvPr>
        </p:nvSpPr>
        <p:spPr>
          <a:xfrm>
            <a:off x="4830210" y="3274478"/>
            <a:ext cx="2591910" cy="811761"/>
          </a:xfrm>
          <a:prstGeom prst="rect">
            <a:avLst/>
          </a:prstGeom>
          <a:noFill/>
          <a:ln w="3175">
            <a:noFill/>
            <a:prstDash val="dash"/>
          </a:ln>
          <a:effectLst>
            <a:reflection endPos="0" dir="5400000" sy="-100000" algn="bl" rotWithShape="0"/>
          </a:effectLst>
          <a:extLst>
            <a:ext uri="{909E8E84-426E-40DD-AFC4-6F175D3DCCD1}">
              <a14:hiddenFill xmlns:a14="http://schemas.microsoft.com/office/drawing/2010/main">
                <a:solidFill>
                  <a:schemeClr val="bg2"/>
                </a:solidFill>
              </a14:hiddenFill>
            </a:ext>
          </a:extLst>
        </p:spPr>
        <p:txBody>
          <a:bodyPr wrap="none" lIns="72000" tIns="36195" rIns="72000" bIns="36195" rtlCol="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a:lnSpc>
                <a:spcPct val="100000"/>
              </a:lnSpc>
              <a:spcBef>
                <a:spcPts val="800"/>
              </a:spcBef>
              <a:spcAft>
                <a:spcPts val="0"/>
              </a:spcAft>
              <a:buSzPct val="100000"/>
              <a:buNone/>
            </a:pPr>
            <a:r>
              <a:rPr lang="en-US" altLang="zh-CN" sz="4800" b="1" spc="240" baseline="0" dirty="0">
                <a:ln w="3175">
                  <a:noFill/>
                  <a:prstDash val="dash"/>
                </a:ln>
                <a:solidFill>
                  <a:srgbClr val="0070C0"/>
                </a:solidFill>
                <a:effectLst/>
                <a:uFillTx/>
                <a:latin typeface="Arial" panose="020B0604020202020204" pitchFamily="34" charset="0"/>
                <a:ea typeface="微软雅黑" panose="020B0503020204020204" pitchFamily="34" charset="-122"/>
                <a:cs typeface="微软雅黑" panose="020B0503020204020204" pitchFamily="34" charset="-122"/>
                <a:sym typeface="+mn-ea"/>
              </a:rPr>
              <a:t>Oneday</a:t>
            </a:r>
          </a:p>
        </p:txBody>
      </p:sp>
      <p:sp>
        <p:nvSpPr>
          <p:cNvPr id="20" name="Title 6">
            <a:extLst>
              <a:ext uri="{FF2B5EF4-FFF2-40B4-BE49-F238E27FC236}">
                <a16:creationId xmlns:a16="http://schemas.microsoft.com/office/drawing/2014/main" id="{F2B99400-7E39-47DB-9C5D-AE037F56B366}"/>
              </a:ext>
            </a:extLst>
          </p:cNvPr>
          <p:cNvSpPr txBox="1"/>
          <p:nvPr>
            <p:custDataLst>
              <p:tags r:id="rId2"/>
            </p:custDataLst>
          </p:nvPr>
        </p:nvSpPr>
        <p:spPr>
          <a:xfrm>
            <a:off x="4753572" y="4910850"/>
            <a:ext cx="2684854" cy="68865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fontAlgn="auto">
              <a:lnSpc>
                <a:spcPct val="100000"/>
              </a:lnSpc>
              <a:spcBef>
                <a:spcPts val="800"/>
              </a:spcBef>
              <a:spcAft>
                <a:spcPts val="0"/>
              </a:spcAft>
              <a:buSzPct val="100000"/>
              <a:buNone/>
            </a:pPr>
            <a:r>
              <a:rPr lang="zh-CN" altLang="en-US" sz="4000" b="1" spc="133" dirty="0">
                <a:ln w="3175">
                  <a:noFill/>
                  <a:prstDash val="dash"/>
                </a:ln>
                <a:solidFill>
                  <a:srgbClr val="0070C0"/>
                </a:solidFill>
                <a:latin typeface="宋体" panose="02010600030101010101" pitchFamily="2" charset="-122"/>
                <a:ea typeface="宋体" panose="02010600030101010101" pitchFamily="2" charset="-122"/>
                <a:cs typeface="微软雅黑" panose="020B0503020204020204" pitchFamily="34" charset="-122"/>
                <a:sym typeface="+mn-ea"/>
              </a:rPr>
              <a:t>谢谢大家</a:t>
            </a:r>
          </a:p>
        </p:txBody>
      </p:sp>
    </p:spTree>
    <p:extLst>
      <p:ext uri="{BB962C8B-B14F-4D97-AF65-F5344CB8AC3E}">
        <p14:creationId xmlns:p14="http://schemas.microsoft.com/office/powerpoint/2010/main" val="414594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C100C19-2E2C-4424-BE09-22CE1E155490}"/>
              </a:ext>
            </a:extLst>
          </p:cNvPr>
          <p:cNvSpPr txBox="1"/>
          <p:nvPr/>
        </p:nvSpPr>
        <p:spPr>
          <a:xfrm>
            <a:off x="2606510" y="2464758"/>
            <a:ext cx="6809295" cy="769441"/>
          </a:xfrm>
          <a:prstGeom prst="rect">
            <a:avLst/>
          </a:prstGeom>
          <a:noFill/>
        </p:spPr>
        <p:txBody>
          <a:bodyPr wrap="square" rtlCol="0">
            <a:spAutoFit/>
          </a:bodyPr>
          <a:lstStyle/>
          <a:p>
            <a:pPr algn="ctr"/>
            <a:r>
              <a:rPr lang="zh-CN" altLang="en-US" sz="4400" dirty="0">
                <a:solidFill>
                  <a:srgbClr val="0070C0"/>
                </a:solidFill>
                <a:latin typeface="宋体" panose="02010600030101010101" pitchFamily="2" charset="-122"/>
                <a:ea typeface="宋体" panose="02010600030101010101" pitchFamily="2" charset="-122"/>
              </a:rPr>
              <a:t>提问环节</a:t>
            </a:r>
          </a:p>
        </p:txBody>
      </p:sp>
      <p:sp>
        <p:nvSpPr>
          <p:cNvPr id="12" name="圆角矩形 4">
            <a:extLst>
              <a:ext uri="{FF2B5EF4-FFF2-40B4-BE49-F238E27FC236}">
                <a16:creationId xmlns:a16="http://schemas.microsoft.com/office/drawing/2014/main" id="{5657356B-E15E-4588-A9EA-D0B79244EA9C}"/>
              </a:ext>
            </a:extLst>
          </p:cNvPr>
          <p:cNvSpPr/>
          <p:nvPr/>
        </p:nvSpPr>
        <p:spPr>
          <a:xfrm>
            <a:off x="5646667" y="3429000"/>
            <a:ext cx="728980" cy="762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Tree>
    <p:extLst>
      <p:ext uri="{BB962C8B-B14F-4D97-AF65-F5344CB8AC3E}">
        <p14:creationId xmlns:p14="http://schemas.microsoft.com/office/powerpoint/2010/main" val="103069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类图</a:t>
            </a:r>
            <a:endParaRPr lang="zh-CN" altLang="en-US" sz="2400" dirty="0">
              <a:solidFill>
                <a:srgbClr val="7E3C3C"/>
              </a:solidFill>
              <a:latin typeface="思源宋体 Heavy" panose="02020900000000000000" charset="-122"/>
              <a:ea typeface="思源宋体 Heavy" panose="02020900000000000000" charset="-122"/>
            </a:endParaRPr>
          </a:p>
        </p:txBody>
      </p:sp>
      <p:pic>
        <p:nvPicPr>
          <p:cNvPr id="3" name="图片 2">
            <a:extLst>
              <a:ext uri="{FF2B5EF4-FFF2-40B4-BE49-F238E27FC236}">
                <a16:creationId xmlns:a16="http://schemas.microsoft.com/office/drawing/2014/main" id="{2D39BDFA-BBF4-4F04-B67A-CA4FA7364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259" y="0"/>
            <a:ext cx="6830965" cy="6858000"/>
          </a:xfrm>
          <a:prstGeom prst="rect">
            <a:avLst/>
          </a:prstGeom>
        </p:spPr>
      </p:pic>
    </p:spTree>
    <p:extLst>
      <p:ext uri="{BB962C8B-B14F-4D97-AF65-F5344CB8AC3E}">
        <p14:creationId xmlns:p14="http://schemas.microsoft.com/office/powerpoint/2010/main" val="42511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接口</a:t>
            </a:r>
            <a:endParaRPr lang="zh-CN" altLang="en-US" sz="2400" dirty="0">
              <a:solidFill>
                <a:srgbClr val="7E3C3C"/>
              </a:solidFill>
              <a:latin typeface="思源宋体 Heavy" panose="02020900000000000000" charset="-122"/>
              <a:ea typeface="思源宋体 Heavy" panose="02020900000000000000" charset="-122"/>
            </a:endParaRPr>
          </a:p>
        </p:txBody>
      </p:sp>
      <p:pic>
        <p:nvPicPr>
          <p:cNvPr id="3" name="图片 2">
            <a:extLst>
              <a:ext uri="{FF2B5EF4-FFF2-40B4-BE49-F238E27FC236}">
                <a16:creationId xmlns:a16="http://schemas.microsoft.com/office/drawing/2014/main" id="{43B9FB08-CB78-4106-8436-281D8BA734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87777"/>
            <a:ext cx="12192000" cy="5213024"/>
          </a:xfrm>
          <a:prstGeom prst="rect">
            <a:avLst/>
          </a:prstGeom>
        </p:spPr>
      </p:pic>
    </p:spTree>
    <p:extLst>
      <p:ext uri="{BB962C8B-B14F-4D97-AF65-F5344CB8AC3E}">
        <p14:creationId xmlns:p14="http://schemas.microsoft.com/office/powerpoint/2010/main" val="365691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C100C19-2E2C-4424-BE09-22CE1E155490}"/>
              </a:ext>
            </a:extLst>
          </p:cNvPr>
          <p:cNvSpPr txBox="1"/>
          <p:nvPr/>
        </p:nvSpPr>
        <p:spPr>
          <a:xfrm>
            <a:off x="2606510" y="2464758"/>
            <a:ext cx="6809295" cy="769441"/>
          </a:xfrm>
          <a:prstGeom prst="rect">
            <a:avLst/>
          </a:prstGeom>
          <a:noFill/>
        </p:spPr>
        <p:txBody>
          <a:bodyPr wrap="square" rtlCol="0">
            <a:spAutoFit/>
          </a:bodyPr>
          <a:lstStyle/>
          <a:p>
            <a:pPr algn="ctr"/>
            <a:r>
              <a:rPr lang="zh-CN" altLang="en-US" sz="4400" dirty="0">
                <a:solidFill>
                  <a:srgbClr val="0070C0"/>
                </a:solidFill>
                <a:latin typeface="宋体" panose="02010600030101010101" pitchFamily="2" charset="-122"/>
                <a:ea typeface="宋体" panose="02010600030101010101" pitchFamily="2" charset="-122"/>
              </a:rPr>
              <a:t>外部设计</a:t>
            </a:r>
          </a:p>
        </p:txBody>
      </p:sp>
      <p:sp>
        <p:nvSpPr>
          <p:cNvPr id="12" name="圆角矩形 4">
            <a:extLst>
              <a:ext uri="{FF2B5EF4-FFF2-40B4-BE49-F238E27FC236}">
                <a16:creationId xmlns:a16="http://schemas.microsoft.com/office/drawing/2014/main" id="{5657356B-E15E-4588-A9EA-D0B79244EA9C}"/>
              </a:ext>
            </a:extLst>
          </p:cNvPr>
          <p:cNvSpPr/>
          <p:nvPr/>
        </p:nvSpPr>
        <p:spPr>
          <a:xfrm>
            <a:off x="5646667" y="3429000"/>
            <a:ext cx="728980" cy="762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Tree>
    <p:extLst>
      <p:ext uri="{BB962C8B-B14F-4D97-AF65-F5344CB8AC3E}">
        <p14:creationId xmlns:p14="http://schemas.microsoft.com/office/powerpoint/2010/main" val="157946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标识符和状态</a:t>
            </a:r>
          </a:p>
        </p:txBody>
      </p:sp>
      <p:sp>
        <p:nvSpPr>
          <p:cNvPr id="6" name="文本框 5">
            <a:extLst>
              <a:ext uri="{FF2B5EF4-FFF2-40B4-BE49-F238E27FC236}">
                <a16:creationId xmlns:a16="http://schemas.microsoft.com/office/drawing/2014/main" id="{8DD38A9E-02E2-46CD-953F-A023E881C692}"/>
              </a:ext>
            </a:extLst>
          </p:cNvPr>
          <p:cNvSpPr txBox="1"/>
          <p:nvPr/>
        </p:nvSpPr>
        <p:spPr>
          <a:xfrm>
            <a:off x="1166594" y="1856896"/>
            <a:ext cx="4335780" cy="1323439"/>
          </a:xfrm>
          <a:prstGeom prst="rect">
            <a:avLst/>
          </a:prstGeom>
          <a:noFill/>
        </p:spPr>
        <p:txBody>
          <a:bodyPr wrap="square" rtlCol="0">
            <a:spAutoFit/>
          </a:bodyPr>
          <a:lstStyle/>
          <a:p>
            <a:pPr marL="285750" lvl="0" indent="-285750">
              <a:buFont typeface="Arial" panose="020B0604020202020204" pitchFamily="34" charset="0"/>
              <a:buChar char="•"/>
            </a:pP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数据库软件的名称：</a:t>
            </a:r>
            <a:r>
              <a:rPr lang="en-US" altLang="zh-CN" sz="2000" dirty="0" err="1">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mysql</a:t>
            </a:r>
            <a:endPar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endParaRPr>
          </a:p>
          <a:p>
            <a:pPr marL="285750" lvl="0" indent="-285750">
              <a:buFont typeface="Arial" panose="020B0604020202020204" pitchFamily="34" charset="0"/>
              <a:buChar char="•"/>
            </a:pPr>
            <a:endPar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endParaRPr>
          </a:p>
          <a:p>
            <a:pPr marL="285750" lvl="0" indent="-285750">
              <a:buFont typeface="Arial" panose="020B0604020202020204" pitchFamily="34" charset="0"/>
              <a:buChar char="•"/>
            </a:pP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数据库的名称为：</a:t>
            </a:r>
            <a:r>
              <a:rPr lang="en-US" altLang="zh-CN" sz="2000" dirty="0" err="1">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db_oneday</a:t>
            </a:r>
            <a:endPar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endParaRPr>
          </a:p>
          <a:p>
            <a:pPr marL="285750" lvl="0" indent="-285750">
              <a:buFont typeface="Arial" panose="020B0604020202020204" pitchFamily="34" charset="0"/>
              <a:buChar char="•"/>
            </a:pPr>
            <a:endPar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Tree>
    <p:extLst>
      <p:ext uri="{BB962C8B-B14F-4D97-AF65-F5344CB8AC3E}">
        <p14:creationId xmlns:p14="http://schemas.microsoft.com/office/powerpoint/2010/main" val="319385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命名约定</a:t>
            </a:r>
          </a:p>
        </p:txBody>
      </p:sp>
      <p:sp>
        <p:nvSpPr>
          <p:cNvPr id="6" name="文本框 5">
            <a:extLst>
              <a:ext uri="{FF2B5EF4-FFF2-40B4-BE49-F238E27FC236}">
                <a16:creationId xmlns:a16="http://schemas.microsoft.com/office/drawing/2014/main" id="{8DD38A9E-02E2-46CD-953F-A023E881C692}"/>
              </a:ext>
            </a:extLst>
          </p:cNvPr>
          <p:cNvSpPr txBox="1"/>
          <p:nvPr/>
        </p:nvSpPr>
        <p:spPr>
          <a:xfrm>
            <a:off x="1166594" y="1856896"/>
            <a:ext cx="4335780" cy="3785652"/>
          </a:xfrm>
          <a:prstGeom prst="rect">
            <a:avLst/>
          </a:prstGeom>
          <a:noFill/>
        </p:spPr>
        <p:txBody>
          <a:bodyPr wrap="square" rtlCol="0">
            <a:spAutoFit/>
          </a:bodyPr>
          <a:lstStyle/>
          <a:p>
            <a:pPr marL="285750" lvl="0" indent="-285750">
              <a:buFont typeface="Arial" panose="020B0604020202020204" pitchFamily="34" charset="0"/>
              <a:buChar char="•"/>
            </a:pP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只能使用英文字母，数字，下划线，并以英文字母开头，库、表、字段全部采用小写</a:t>
            </a:r>
            <a:endPar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endParaRPr>
          </a:p>
          <a:p>
            <a:pPr marL="285750" lvl="0" indent="-285750">
              <a:buFont typeface="Arial" panose="020B0604020202020204" pitchFamily="34" charset="0"/>
              <a:buChar char="•"/>
            </a:pPr>
            <a:endPar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endParaRPr>
          </a:p>
          <a:p>
            <a:pPr marL="285750" lvl="0" indent="-285750">
              <a:buFont typeface="Arial" panose="020B0604020202020204" pitchFamily="34" charset="0"/>
              <a:buChar char="•"/>
            </a:pP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数据库命名：</a:t>
            </a:r>
            <a:r>
              <a:rPr lang="en-US" altLang="zh-CN" sz="2000" dirty="0" err="1">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db</a:t>
            </a: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加下划线加项目名</a:t>
            </a:r>
            <a:endPar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endParaRPr>
          </a:p>
          <a:p>
            <a:pPr marL="285750" lvl="0" indent="-285750">
              <a:buFont typeface="Arial" panose="020B0604020202020204" pitchFamily="34" charset="0"/>
              <a:buChar char="•"/>
            </a:pPr>
            <a:endPar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endParaRPr>
          </a:p>
          <a:p>
            <a:pPr marL="285750" lvl="0" indent="-285750">
              <a:buFont typeface="Arial" panose="020B0604020202020204" pitchFamily="34" charset="0"/>
              <a:buChar char="•"/>
            </a:pP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表命名：不超过三个单词，使用下划线隔开</a:t>
            </a:r>
            <a:endPar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endParaRPr>
          </a:p>
          <a:p>
            <a:pPr marL="285750" lvl="0" indent="-285750">
              <a:buFont typeface="Arial" panose="020B0604020202020204" pitchFamily="34" charset="0"/>
              <a:buChar char="•"/>
            </a:pPr>
            <a:endPar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endParaRPr>
          </a:p>
          <a:p>
            <a:pPr marL="285750" lvl="0" indent="-285750">
              <a:buFont typeface="Arial" panose="020B0604020202020204" pitchFamily="34" charset="0"/>
              <a:buChar char="•"/>
            </a:pP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字段命名：表的主键一般都约定成为</a:t>
            </a:r>
            <a:r>
              <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id</a:t>
            </a: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，自增类型，是别的表的外键均使用</a:t>
            </a:r>
            <a:r>
              <a:rPr lang="en-US" altLang="zh-CN" sz="2000" dirty="0" err="1">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xxx_id</a:t>
            </a: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的方式来表明。</a:t>
            </a:r>
          </a:p>
        </p:txBody>
      </p:sp>
    </p:spTree>
    <p:extLst>
      <p:ext uri="{BB962C8B-B14F-4D97-AF65-F5344CB8AC3E}">
        <p14:creationId xmlns:p14="http://schemas.microsoft.com/office/powerpoint/2010/main" val="3943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6C5C91-8236-4B65-84A5-1FAED8886E56}"/>
              </a:ext>
            </a:extLst>
          </p:cNvPr>
          <p:cNvPicPr>
            <a:picLocks noChangeAspect="1"/>
          </p:cNvPicPr>
          <p:nvPr/>
        </p:nvPicPr>
        <p:blipFill>
          <a:blip r:embed="rId3" cstate="print">
            <a:extLst>
              <a:ext uri="{28A0092B-C50C-407E-A947-70E740481C1C}">
                <a14:useLocalDpi xmlns:a14="http://schemas.microsoft.com/office/drawing/2010/main" val="0"/>
              </a:ext>
            </a:extLst>
          </a:blip>
          <a:srcRect l="13819" t="7053"/>
          <a:stretch>
            <a:fillRect/>
          </a:stretch>
        </p:blipFill>
        <p:spPr>
          <a:xfrm rot="19671926">
            <a:off x="-527441" y="-306058"/>
            <a:ext cx="2387938" cy="1287097"/>
          </a:xfrm>
          <a:custGeom>
            <a:avLst/>
            <a:gdLst>
              <a:gd name="connsiteX0" fmla="*/ 1025093 w 3027742"/>
              <a:gd name="connsiteY0" fmla="*/ 0 h 1631951"/>
              <a:gd name="connsiteX1" fmla="*/ 3027742 w 3027742"/>
              <a:gd name="connsiteY1" fmla="*/ 1257943 h 1631951"/>
              <a:gd name="connsiteX2" fmla="*/ 3027742 w 3027742"/>
              <a:gd name="connsiteY2" fmla="*/ 1631951 h 1631951"/>
              <a:gd name="connsiteX3" fmla="*/ 0 w 3027742"/>
              <a:gd name="connsiteY3" fmla="*/ 1631951 h 1631951"/>
              <a:gd name="connsiteX4" fmla="*/ 1025093 w 3027742"/>
              <a:gd name="connsiteY4" fmla="*/ 0 h 163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7742" h="1631951">
                <a:moveTo>
                  <a:pt x="1025093" y="0"/>
                </a:moveTo>
                <a:lnTo>
                  <a:pt x="3027742" y="1257943"/>
                </a:lnTo>
                <a:lnTo>
                  <a:pt x="3027742" y="1631951"/>
                </a:lnTo>
                <a:lnTo>
                  <a:pt x="0" y="1631951"/>
                </a:lnTo>
                <a:lnTo>
                  <a:pt x="1025093" y="0"/>
                </a:lnTo>
                <a:close/>
              </a:path>
            </a:pathLst>
          </a:custGeom>
        </p:spPr>
      </p:pic>
      <p:sp>
        <p:nvSpPr>
          <p:cNvPr id="7" name="文本框 6">
            <a:extLst>
              <a:ext uri="{FF2B5EF4-FFF2-40B4-BE49-F238E27FC236}">
                <a16:creationId xmlns:a16="http://schemas.microsoft.com/office/drawing/2014/main" id="{35948301-80AB-44E6-A9FF-9587A46058E2}"/>
              </a:ext>
            </a:extLst>
          </p:cNvPr>
          <p:cNvSpPr txBox="1"/>
          <p:nvPr/>
        </p:nvSpPr>
        <p:spPr>
          <a:xfrm>
            <a:off x="428304" y="337490"/>
            <a:ext cx="3183176" cy="460375"/>
          </a:xfrm>
          <a:prstGeom prst="rect">
            <a:avLst/>
          </a:prstGeom>
          <a:noFill/>
        </p:spPr>
        <p:txBody>
          <a:bodyPr wrap="square" rtlCol="0">
            <a:spAutoFit/>
          </a:bodyPr>
          <a:lstStyle/>
          <a:p>
            <a:r>
              <a:rPr lang="zh-CN" altLang="en-US" sz="2400" dirty="0">
                <a:solidFill>
                  <a:srgbClr val="7E3C3C"/>
                </a:solidFill>
                <a:latin typeface="思源宋体 Heavy" panose="02020900000000000000" charset="-122"/>
                <a:ea typeface="思源宋体 Heavy" panose="02020900000000000000" charset="-122"/>
                <a:sym typeface="+mn-ea"/>
              </a:rPr>
              <a:t>设计约定</a:t>
            </a:r>
          </a:p>
        </p:txBody>
      </p:sp>
      <p:sp>
        <p:nvSpPr>
          <p:cNvPr id="6" name="文本框 5">
            <a:extLst>
              <a:ext uri="{FF2B5EF4-FFF2-40B4-BE49-F238E27FC236}">
                <a16:creationId xmlns:a16="http://schemas.microsoft.com/office/drawing/2014/main" id="{8DD38A9E-02E2-46CD-953F-A023E881C692}"/>
              </a:ext>
            </a:extLst>
          </p:cNvPr>
          <p:cNvSpPr txBox="1"/>
          <p:nvPr/>
        </p:nvSpPr>
        <p:spPr>
          <a:xfrm>
            <a:off x="1166594" y="1856896"/>
            <a:ext cx="4335780" cy="2554545"/>
          </a:xfrm>
          <a:prstGeom prst="rect">
            <a:avLst/>
          </a:prstGeom>
          <a:noFill/>
        </p:spPr>
        <p:txBody>
          <a:bodyPr wrap="square" rtlCol="0">
            <a:spAutoFit/>
          </a:bodyPr>
          <a:lstStyle/>
          <a:p>
            <a:pPr marL="285750" lvl="0" indent="-285750">
              <a:buFont typeface="Arial" panose="020B0604020202020204" pitchFamily="34" charset="0"/>
              <a:buChar char="•"/>
            </a:pP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在本系统中，数据库的设计采用</a:t>
            </a:r>
            <a:r>
              <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Visio</a:t>
            </a: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进行，并且采用面向对象的设计方法，首先进行对象实体的设计，最后将对象持久化到数据库中，所有的表和表之间的关联</a:t>
            </a:r>
            <a:r>
              <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(ER</a:t>
            </a: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图</a:t>
            </a:r>
            <a:r>
              <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a:t>
            </a: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都采用标准的</a:t>
            </a:r>
            <a:r>
              <a:rPr lang="en-US" altLang="zh-CN"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Visio</a:t>
            </a:r>
            <a:r>
              <a:rPr lang="zh-CN" altLang="en-US" sz="2000" dirty="0">
                <a:solidFill>
                  <a:schemeClr val="bg1">
                    <a:lumMod val="50000"/>
                  </a:schemeClr>
                </a:solidFill>
                <a:latin typeface="微软雅黑 Light" panose="020B0502040204020203" charset="-122"/>
                <a:ea typeface="微软雅黑 Light" panose="020B0502040204020203" charset="-122"/>
                <a:cs typeface="微软雅黑 Light" panose="020B0502040204020203" charset="-122"/>
              </a:rPr>
              <a:t>设计工具进行，这样能够将整个系统的设计和数据库设计有机的结合起来。</a:t>
            </a:r>
          </a:p>
        </p:txBody>
      </p:sp>
    </p:spTree>
    <p:extLst>
      <p:ext uri="{BB962C8B-B14F-4D97-AF65-F5344CB8AC3E}">
        <p14:creationId xmlns:p14="http://schemas.microsoft.com/office/powerpoint/2010/main" val="100645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C100C19-2E2C-4424-BE09-22CE1E155490}"/>
              </a:ext>
            </a:extLst>
          </p:cNvPr>
          <p:cNvSpPr txBox="1"/>
          <p:nvPr/>
        </p:nvSpPr>
        <p:spPr>
          <a:xfrm>
            <a:off x="2691352" y="975324"/>
            <a:ext cx="6809295" cy="769441"/>
          </a:xfrm>
          <a:prstGeom prst="rect">
            <a:avLst/>
          </a:prstGeom>
          <a:noFill/>
        </p:spPr>
        <p:txBody>
          <a:bodyPr wrap="square" rtlCol="0">
            <a:spAutoFit/>
          </a:bodyPr>
          <a:lstStyle/>
          <a:p>
            <a:pPr algn="ctr"/>
            <a:r>
              <a:rPr lang="zh-CN" altLang="en-US" sz="4400" dirty="0">
                <a:solidFill>
                  <a:srgbClr val="0070C0"/>
                </a:solidFill>
                <a:latin typeface="宋体" panose="02010600030101010101" pitchFamily="2" charset="-122"/>
                <a:ea typeface="宋体" panose="02010600030101010101" pitchFamily="2" charset="-122"/>
              </a:rPr>
              <a:t>结构设计</a:t>
            </a:r>
          </a:p>
        </p:txBody>
      </p:sp>
      <p:sp>
        <p:nvSpPr>
          <p:cNvPr id="19" name="椭圆 18">
            <a:extLst>
              <a:ext uri="{FF2B5EF4-FFF2-40B4-BE49-F238E27FC236}">
                <a16:creationId xmlns:a16="http://schemas.microsoft.com/office/drawing/2014/main" id="{AF68422B-D395-4E0C-B7A1-8EA0F31F4B17}"/>
              </a:ext>
            </a:extLst>
          </p:cNvPr>
          <p:cNvSpPr/>
          <p:nvPr/>
        </p:nvSpPr>
        <p:spPr>
          <a:xfrm>
            <a:off x="4442131" y="2067310"/>
            <a:ext cx="546414" cy="546414"/>
          </a:xfrm>
          <a:prstGeom prst="ellipse">
            <a:avLst/>
          </a:prstGeom>
          <a:solidFill>
            <a:schemeClr val="bg1"/>
          </a:solidFill>
          <a:ln w="28575">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86B52"/>
                </a:solidFill>
                <a:latin typeface="Impact" panose="020B0806030902050204" pitchFamily="34" charset="0"/>
              </a:rPr>
              <a:t>1</a:t>
            </a:r>
            <a:endParaRPr lang="zh-CN" altLang="en-US" sz="2000" dirty="0">
              <a:solidFill>
                <a:srgbClr val="C86B52"/>
              </a:solidFill>
              <a:latin typeface="Impact" panose="020B0806030902050204" pitchFamily="34" charset="0"/>
            </a:endParaRPr>
          </a:p>
        </p:txBody>
      </p:sp>
      <p:sp>
        <p:nvSpPr>
          <p:cNvPr id="20" name="椭圆 19">
            <a:extLst>
              <a:ext uri="{FF2B5EF4-FFF2-40B4-BE49-F238E27FC236}">
                <a16:creationId xmlns:a16="http://schemas.microsoft.com/office/drawing/2014/main" id="{B42B680A-ADE7-42CD-8F42-227EFEE176D9}"/>
              </a:ext>
            </a:extLst>
          </p:cNvPr>
          <p:cNvSpPr/>
          <p:nvPr/>
        </p:nvSpPr>
        <p:spPr>
          <a:xfrm>
            <a:off x="4442131" y="3155793"/>
            <a:ext cx="546414" cy="546414"/>
          </a:xfrm>
          <a:prstGeom prst="ellipse">
            <a:avLst/>
          </a:prstGeom>
          <a:solidFill>
            <a:schemeClr val="bg1"/>
          </a:solidFill>
          <a:ln w="28575">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86B52"/>
                </a:solidFill>
                <a:latin typeface="Impact" panose="020B0806030902050204" pitchFamily="34" charset="0"/>
              </a:rPr>
              <a:t>2</a:t>
            </a:r>
            <a:endParaRPr lang="zh-CN" altLang="en-US" sz="2000" dirty="0">
              <a:solidFill>
                <a:srgbClr val="C86B52"/>
              </a:solidFill>
              <a:latin typeface="Impact" panose="020B0806030902050204" pitchFamily="34" charset="0"/>
            </a:endParaRPr>
          </a:p>
        </p:txBody>
      </p:sp>
      <p:sp>
        <p:nvSpPr>
          <p:cNvPr id="21" name="椭圆 20">
            <a:extLst>
              <a:ext uri="{FF2B5EF4-FFF2-40B4-BE49-F238E27FC236}">
                <a16:creationId xmlns:a16="http://schemas.microsoft.com/office/drawing/2014/main" id="{7A068E38-78AA-4622-8FB9-A408DB8DC696}"/>
              </a:ext>
            </a:extLst>
          </p:cNvPr>
          <p:cNvSpPr/>
          <p:nvPr/>
        </p:nvSpPr>
        <p:spPr>
          <a:xfrm>
            <a:off x="4442131" y="4244277"/>
            <a:ext cx="546414" cy="546414"/>
          </a:xfrm>
          <a:prstGeom prst="ellipse">
            <a:avLst/>
          </a:prstGeom>
          <a:solidFill>
            <a:schemeClr val="bg1"/>
          </a:solidFill>
          <a:ln w="28575">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86B52"/>
                </a:solidFill>
                <a:latin typeface="Impact" panose="020B0806030902050204" pitchFamily="34" charset="0"/>
              </a:rPr>
              <a:t>3</a:t>
            </a:r>
            <a:endParaRPr lang="zh-CN" altLang="en-US" sz="2000" dirty="0">
              <a:solidFill>
                <a:srgbClr val="C86B52"/>
              </a:solidFill>
              <a:latin typeface="Impact" panose="020B0806030902050204" pitchFamily="34" charset="0"/>
            </a:endParaRPr>
          </a:p>
        </p:txBody>
      </p:sp>
      <p:sp>
        <p:nvSpPr>
          <p:cNvPr id="5" name="文本框 4">
            <a:extLst>
              <a:ext uri="{FF2B5EF4-FFF2-40B4-BE49-F238E27FC236}">
                <a16:creationId xmlns:a16="http://schemas.microsoft.com/office/drawing/2014/main" id="{0F1FB937-68AB-4D74-8564-1C50E0FB6B52}"/>
              </a:ext>
            </a:extLst>
          </p:cNvPr>
          <p:cNvSpPr txBox="1"/>
          <p:nvPr/>
        </p:nvSpPr>
        <p:spPr>
          <a:xfrm>
            <a:off x="5193072" y="2078907"/>
            <a:ext cx="3025302"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概念结构设计</a:t>
            </a:r>
          </a:p>
        </p:txBody>
      </p:sp>
      <p:sp>
        <p:nvSpPr>
          <p:cNvPr id="22" name="文本框 21">
            <a:extLst>
              <a:ext uri="{FF2B5EF4-FFF2-40B4-BE49-F238E27FC236}">
                <a16:creationId xmlns:a16="http://schemas.microsoft.com/office/drawing/2014/main" id="{B8ADD2C4-BC5D-43FB-9781-0F154C97EB60}"/>
              </a:ext>
            </a:extLst>
          </p:cNvPr>
          <p:cNvSpPr txBox="1"/>
          <p:nvPr/>
        </p:nvSpPr>
        <p:spPr>
          <a:xfrm>
            <a:off x="5193072" y="3167390"/>
            <a:ext cx="3025302"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逻辑结构设计</a:t>
            </a:r>
          </a:p>
        </p:txBody>
      </p:sp>
      <p:sp>
        <p:nvSpPr>
          <p:cNvPr id="23" name="文本框 22">
            <a:extLst>
              <a:ext uri="{FF2B5EF4-FFF2-40B4-BE49-F238E27FC236}">
                <a16:creationId xmlns:a16="http://schemas.microsoft.com/office/drawing/2014/main" id="{104AACCC-9479-4047-9DE4-20C6EF19DF16}"/>
              </a:ext>
            </a:extLst>
          </p:cNvPr>
          <p:cNvSpPr txBox="1"/>
          <p:nvPr/>
        </p:nvSpPr>
        <p:spPr>
          <a:xfrm>
            <a:off x="5193072" y="4244277"/>
            <a:ext cx="3025302"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物理结构设计</a:t>
            </a:r>
          </a:p>
        </p:txBody>
      </p:sp>
      <p:sp>
        <p:nvSpPr>
          <p:cNvPr id="24" name="圆角矩形 4">
            <a:extLst>
              <a:ext uri="{FF2B5EF4-FFF2-40B4-BE49-F238E27FC236}">
                <a16:creationId xmlns:a16="http://schemas.microsoft.com/office/drawing/2014/main" id="{9572F304-0F0A-4BC9-91D8-D26DD3236738}"/>
              </a:ext>
            </a:extLst>
          </p:cNvPr>
          <p:cNvSpPr/>
          <p:nvPr/>
        </p:nvSpPr>
        <p:spPr>
          <a:xfrm>
            <a:off x="5731509" y="1876661"/>
            <a:ext cx="728980" cy="7620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Tree>
    <p:extLst>
      <p:ext uri="{BB962C8B-B14F-4D97-AF65-F5344CB8AC3E}">
        <p14:creationId xmlns:p14="http://schemas.microsoft.com/office/powerpoint/2010/main" val="217515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80">
                                          <p:stCondLst>
                                            <p:cond delay="0"/>
                                          </p:stCondLst>
                                        </p:cTn>
                                        <p:tgtEl>
                                          <p:spTgt spid="24"/>
                                        </p:tgtEl>
                                      </p:cBhvr>
                                    </p:animEffect>
                                    <p:anim calcmode="lin" valueType="num">
                                      <p:cBhvr>
                                        <p:cTn id="2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9" dur="26">
                                          <p:stCondLst>
                                            <p:cond delay="650"/>
                                          </p:stCondLst>
                                        </p:cTn>
                                        <p:tgtEl>
                                          <p:spTgt spid="24"/>
                                        </p:tgtEl>
                                      </p:cBhvr>
                                      <p:to x="100000" y="60000"/>
                                    </p:animScale>
                                    <p:animScale>
                                      <p:cBhvr>
                                        <p:cTn id="30" dur="166" decel="50000">
                                          <p:stCondLst>
                                            <p:cond delay="676"/>
                                          </p:stCondLst>
                                        </p:cTn>
                                        <p:tgtEl>
                                          <p:spTgt spid="24"/>
                                        </p:tgtEl>
                                      </p:cBhvr>
                                      <p:to x="100000" y="100000"/>
                                    </p:animScale>
                                    <p:animScale>
                                      <p:cBhvr>
                                        <p:cTn id="31" dur="26">
                                          <p:stCondLst>
                                            <p:cond delay="1312"/>
                                          </p:stCondLst>
                                        </p:cTn>
                                        <p:tgtEl>
                                          <p:spTgt spid="24"/>
                                        </p:tgtEl>
                                      </p:cBhvr>
                                      <p:to x="100000" y="80000"/>
                                    </p:animScale>
                                    <p:animScale>
                                      <p:cBhvr>
                                        <p:cTn id="32" dur="166" decel="50000">
                                          <p:stCondLst>
                                            <p:cond delay="1338"/>
                                          </p:stCondLst>
                                        </p:cTn>
                                        <p:tgtEl>
                                          <p:spTgt spid="24"/>
                                        </p:tgtEl>
                                      </p:cBhvr>
                                      <p:to x="100000" y="100000"/>
                                    </p:animScale>
                                    <p:animScale>
                                      <p:cBhvr>
                                        <p:cTn id="33" dur="26">
                                          <p:stCondLst>
                                            <p:cond delay="1642"/>
                                          </p:stCondLst>
                                        </p:cTn>
                                        <p:tgtEl>
                                          <p:spTgt spid="24"/>
                                        </p:tgtEl>
                                      </p:cBhvr>
                                      <p:to x="100000" y="90000"/>
                                    </p:animScale>
                                    <p:animScale>
                                      <p:cBhvr>
                                        <p:cTn id="34" dur="166" decel="50000">
                                          <p:stCondLst>
                                            <p:cond delay="1668"/>
                                          </p:stCondLst>
                                        </p:cTn>
                                        <p:tgtEl>
                                          <p:spTgt spid="24"/>
                                        </p:tgtEl>
                                      </p:cBhvr>
                                      <p:to x="100000" y="100000"/>
                                    </p:animScale>
                                    <p:animScale>
                                      <p:cBhvr>
                                        <p:cTn id="35" dur="26">
                                          <p:stCondLst>
                                            <p:cond delay="1808"/>
                                          </p:stCondLst>
                                        </p:cTn>
                                        <p:tgtEl>
                                          <p:spTgt spid="24"/>
                                        </p:tgtEl>
                                      </p:cBhvr>
                                      <p:to x="100000" y="95000"/>
                                    </p:animScale>
                                    <p:animScale>
                                      <p:cBhvr>
                                        <p:cTn id="36" dur="166" decel="50000">
                                          <p:stCondLst>
                                            <p:cond delay="1834"/>
                                          </p:stCondLst>
                                        </p:cTn>
                                        <p:tgtEl>
                                          <p:spTgt spid="2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P spid="20" grpId="0" animBg="1"/>
      <p:bldP spid="21" grpId="0" animBg="1"/>
      <p:bldP spid="5" grpId="0"/>
      <p:bldP spid="22" grpId="0"/>
      <p:bldP spid="23" grpId="0"/>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HASNOTE" val="true"/>
  <p:tag name="NOTESHAPEID" val="4"/>
  <p:tag name="KSO_WM_UNIT_TEXTBOXSTYLE_SHAPETYPE" val="0"/>
  <p:tag name="KSO_WM_UNIT_TEXTBOXSTYLE_TEMPLATETYPE" val="0"/>
  <p:tag name="KSO_WM_UNIT_ISCONTENTSTITLE" val="0"/>
  <p:tag name="KSO_WM_UNIT_PRESET_TEXT" val="WPS极墨简约斜条标题"/>
  <p:tag name="KSO_WM_UNIT_NOCLEAR"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mixed20201956_48*a*1"/>
  <p:tag name="KSO_WM_TEMPLATE_CATEGORY" val="mixed"/>
  <p:tag name="KSO_WM_TEMPLATE_INDEX" val="20201956"/>
  <p:tag name="KSO_WM_UNIT_LAYERLEVEL" val="1"/>
  <p:tag name="KSO_WM_TAG_VERSION" val="1.0"/>
  <p:tag name="KSO_WM_BEAUTIFY_FLAG" val="#wm#"/>
  <p:tag name="KSO_WM_UNIT_TEXTBOXSTYLE_GUID" val="{0ecde5ef-c44f-49aa-9c06-8b70fe622dfc}"/>
  <p:tag name="KSO_WM_UNIT_TEXTBOXSTYLE_TEMPLATEID" val="3131246"/>
  <p:tag name="KSO_WM_UNIT_TEXTBOXSTYLE_TYPE" val="1"/>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3.25"/>
  <p:tag name="KSO_WM_UNIT_TEXTBOXSTYLE_ADJUSTTOP" val="0_-4.049999"/>
  <p:tag name="KSO_WM_UNIT_TEXTBOXSTYLE_ADJUSTWIDTH" val="100_21.45"/>
  <p:tag name="KSO_WM_UNIT_TEXTBOXSTYLE_ADJUSTHEIGTH" val="100_8.1"/>
  <p:tag name="KSO_WM_UNIT_HIGHLIGHT" val="0"/>
  <p:tag name="KSO_WM_UNIT_COMPATIBLE" val="0"/>
  <p:tag name="KSO_WM_UNIT_DIAGRAM_ISNUMVISUAL" val="0"/>
  <p:tag name="KSO_WM_UNIT_DIAGRAM_ISREFERUNIT" val="0"/>
  <p:tag name="KSO_WM_UNIT_TYPE" val="i"/>
  <p:tag name="KSO_WM_UNIT_INDEX" val="2"/>
  <p:tag name="KSO_WM_UNIT_ID" val="mixed20201885_6*i*2"/>
  <p:tag name="KSO_WM_TEMPLATE_CATEGORY" val="mixed"/>
  <p:tag name="KSO_WM_TEMPLATE_INDEX" val="20201885"/>
  <p:tag name="KSO_WM_UNIT_LAYERLEVEL" val="1"/>
  <p:tag name="KSO_WM_TAG_VERSION" val="1.0"/>
  <p:tag name="KSO_WM_BEAUTIFY_FLAG" val="#wm#"/>
  <p:tag name="KSO_WM_UNIT_TEXTBOXSTYLE_GUID" val="{6e4b03d6-5086-418c-b2a6-543c5972024b}"/>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1"/>
  <p:tag name="KSO_WM_UNIT_ID" val="mixed20201885_6*f*1"/>
  <p:tag name="KSO_WM_TEMPLATE_CATEGORY" val="mixed"/>
  <p:tag name="KSO_WM_TEMPLATE_INDEX" val="20201885"/>
  <p:tag name="KSO_WM_UNIT_LAYERLEVEL" val="1"/>
  <p:tag name="KSO_WM_TAG_VERSION" val="1.0"/>
  <p:tag name="KSO_WM_BEAUTIFY_FLAG" val="#wm#"/>
  <p:tag name="KSO_WM_UNIT_PRESET_TEXT" val="单击此处输入小标题"/>
  <p:tag name="KSO_WM_UNIT_TEXTBOXSTYLE_GUID" val="{6e4b03d6-5086-418c-b2a6-543c5972024b}"/>
  <p:tag name="KSO_WM_UNIT_TEXTBOXSTYLE_TEMPLATEID" val="3132907"/>
  <p:tag name="KSO_WM_UNIT_TEXTBOXSTYLE_TYPE" val="5"/>
</p:tagLst>
</file>

<file path=ppt/tags/tag4.xml><?xml version="1.0" encoding="utf-8"?>
<p:tagLst xmlns:a="http://schemas.openxmlformats.org/drawingml/2006/main" xmlns:r="http://schemas.openxmlformats.org/officeDocument/2006/relationships" xmlns:p="http://schemas.openxmlformats.org/presentationml/2006/main">
  <p:tag name="HASNOTE" val="true"/>
  <p:tag name="NOTESHAPEID" val="4"/>
  <p:tag name="KSO_WM_UNIT_TEXTBOXSTYLE_SHAPETYPE" val="0"/>
  <p:tag name="KSO_WM_UNIT_TEXTBOXSTYLE_TEMPLATETYPE" val="0"/>
  <p:tag name="KSO_WM_UNIT_ISCONTENTSTITLE" val="0"/>
  <p:tag name="KSO_WM_UNIT_PRESET_TEXT" val="WPS极墨简约斜条标题"/>
  <p:tag name="KSO_WM_UNIT_NOCLEAR"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mixed20201956_48*a*1"/>
  <p:tag name="KSO_WM_TEMPLATE_CATEGORY" val="mixed"/>
  <p:tag name="KSO_WM_TEMPLATE_INDEX" val="20201956"/>
  <p:tag name="KSO_WM_UNIT_LAYERLEVEL" val="1"/>
  <p:tag name="KSO_WM_TAG_VERSION" val="1.0"/>
  <p:tag name="KSO_WM_BEAUTIFY_FLAG" val="#wm#"/>
  <p:tag name="KSO_WM_UNIT_TEXTBOXSTYLE_GUID" val="{0ecde5ef-c44f-49aa-9c06-8b70fe622dfc}"/>
  <p:tag name="KSO_WM_UNIT_TEXTBOXSTYLE_TEMPLATEID" val="3131246"/>
  <p:tag name="KSO_WM_UNIT_TEXTBOXSTYLE_TYPE" val="1"/>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1"/>
  <p:tag name="KSO_WM_UNIT_ID" val="mixed20201885_6*f*1"/>
  <p:tag name="KSO_WM_TEMPLATE_CATEGORY" val="mixed"/>
  <p:tag name="KSO_WM_TEMPLATE_INDEX" val="20201885"/>
  <p:tag name="KSO_WM_UNIT_LAYERLEVEL" val="1"/>
  <p:tag name="KSO_WM_TAG_VERSION" val="1.0"/>
  <p:tag name="KSO_WM_BEAUTIFY_FLAG" val="#wm#"/>
  <p:tag name="KSO_WM_UNIT_PRESET_TEXT" val="单击此处输入小标题"/>
  <p:tag name="KSO_WM_UNIT_TEXTBOXSTYLE_GUID" val="{6e4b03d6-5086-418c-b2a6-543c5972024b}"/>
  <p:tag name="KSO_WM_UNIT_TEXTBOXSTYLE_TEMPLATEID" val="3132907"/>
  <p:tag name="KSO_WM_UNIT_TEXTBOXSTYLE_TYPE" val="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1078</Words>
  <Application>Microsoft Office PowerPoint</Application>
  <PresentationFormat>宽屏</PresentationFormat>
  <Paragraphs>295</Paragraphs>
  <Slides>25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等线</vt:lpstr>
      <vt:lpstr>等线 Light</vt:lpstr>
      <vt:lpstr>思源宋体 Heavy</vt:lpstr>
      <vt:lpstr>宋体</vt:lpstr>
      <vt:lpstr>微软雅黑 Light</vt:lpstr>
      <vt:lpstr>Arial</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1049203433@qq.com</dc:creator>
  <cp:lastModifiedBy>1049203433@qq.com</cp:lastModifiedBy>
  <cp:revision>23</cp:revision>
  <dcterms:created xsi:type="dcterms:W3CDTF">2020-04-11T12:35:40Z</dcterms:created>
  <dcterms:modified xsi:type="dcterms:W3CDTF">2020-04-12T13:32:58Z</dcterms:modified>
</cp:coreProperties>
</file>