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95" r:id="rId2"/>
    <p:sldId id="284" r:id="rId3"/>
    <p:sldId id="285" r:id="rId4"/>
    <p:sldId id="262" r:id="rId5"/>
    <p:sldId id="286" r:id="rId6"/>
    <p:sldId id="261" r:id="rId7"/>
    <p:sldId id="287" r:id="rId8"/>
    <p:sldId id="265" r:id="rId9"/>
    <p:sldId id="288" r:id="rId10"/>
    <p:sldId id="272" r:id="rId11"/>
    <p:sldId id="289" r:id="rId12"/>
    <p:sldId id="296" r:id="rId13"/>
    <p:sldId id="290" r:id="rId14"/>
    <p:sldId id="279" r:id="rId15"/>
    <p:sldId id="297" r:id="rId16"/>
    <p:sldId id="292" r:id="rId17"/>
    <p:sldId id="266" r:id="rId18"/>
    <p:sldId id="293" r:id="rId19"/>
    <p:sldId id="264" r:id="rId20"/>
    <p:sldId id="294" r:id="rId21"/>
    <p:sldId id="269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2208" autoAdjust="0"/>
  </p:normalViewPr>
  <p:slideViewPr>
    <p:cSldViewPr snapToGrid="0" snapToObjects="1">
      <p:cViewPr varScale="1">
        <p:scale>
          <a:sx n="84" d="100"/>
          <a:sy n="84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3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.modao.cc/app/21a76c962e912653d5312902b8a159c8d3e238a5?simulator_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prstClr val="white"/>
                </a:solidFill>
              </a:rPr>
              <a:t>Oneday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系统设计说明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372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678860" cy="399600"/>
          </a:xfrm>
        </p:spPr>
        <p:txBody>
          <a:bodyPr/>
          <a:lstStyle/>
          <a:p>
            <a:r>
              <a:rPr kumimoji="1" lang="zh-CN" altLang="en-US" dirty="0"/>
              <a:t>开发、测试及运行环境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2760687-6C5E-498D-A5D7-DC30FBBE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17777"/>
              </p:ext>
            </p:extLst>
          </p:nvPr>
        </p:nvGraphicFramePr>
        <p:xfrm>
          <a:off x="695270" y="1564371"/>
          <a:ext cx="9692455" cy="395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66">
                  <a:extLst>
                    <a:ext uri="{9D8B030D-6E8A-4147-A177-3AD203B41FA5}">
                      <a16:colId xmlns:a16="http://schemas.microsoft.com/office/drawing/2014/main" val="1287465630"/>
                    </a:ext>
                  </a:extLst>
                </a:gridCol>
                <a:gridCol w="7233189">
                  <a:extLst>
                    <a:ext uri="{9D8B030D-6E8A-4147-A177-3AD203B41FA5}">
                      <a16:colId xmlns:a16="http://schemas.microsoft.com/office/drawing/2014/main" val="634573483"/>
                    </a:ext>
                  </a:extLst>
                </a:gridCol>
              </a:tblGrid>
              <a:tr h="784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标准配置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96805"/>
                  </a:ext>
                </a:extLst>
              </a:tr>
              <a:tr h="57150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开发环境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Xcode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9.4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7618"/>
                  </a:ext>
                </a:extLst>
              </a:tr>
              <a:tr h="4699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Eclipse 2019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39222"/>
                  </a:ext>
                </a:extLst>
              </a:tr>
              <a:tr h="40609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测试环境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iOS 13.4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63018"/>
                  </a:ext>
                </a:extLst>
              </a:tr>
              <a:tr h="541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1.7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87848"/>
                  </a:ext>
                </a:extLst>
              </a:tr>
              <a:tr h="526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jre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1.8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139196"/>
                  </a:ext>
                </a:extLst>
              </a:tr>
              <a:tr h="651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运行环境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iOS 13.4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软件系统结构图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678860" cy="399600"/>
          </a:xfrm>
        </p:spPr>
        <p:txBody>
          <a:bodyPr/>
          <a:lstStyle/>
          <a:p>
            <a:r>
              <a:rPr kumimoji="1" lang="zh-CN" altLang="en-US" dirty="0"/>
              <a:t>软件系统结构图</a:t>
            </a:r>
          </a:p>
        </p:txBody>
      </p:sp>
      <p:pic>
        <p:nvPicPr>
          <p:cNvPr id="8" name="图片 7" descr="层次结构图">
            <a:extLst>
              <a:ext uri="{FF2B5EF4-FFF2-40B4-BE49-F238E27FC236}">
                <a16:creationId xmlns:a16="http://schemas.microsoft.com/office/drawing/2014/main" id="{EBA80659-92BE-4730-9494-15541F90E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820" y="1136159"/>
            <a:ext cx="10844772" cy="50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Five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功能模块设计概述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功能模块设计概述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641D1C-840D-4EE0-9AE6-80CB3E99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26230"/>
              </p:ext>
            </p:extLst>
          </p:nvPr>
        </p:nvGraphicFramePr>
        <p:xfrm>
          <a:off x="1333500" y="1112236"/>
          <a:ext cx="8206740" cy="43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016">
                  <a:extLst>
                    <a:ext uri="{9D8B030D-6E8A-4147-A177-3AD203B41FA5}">
                      <a16:colId xmlns:a16="http://schemas.microsoft.com/office/drawing/2014/main" val="4211373628"/>
                    </a:ext>
                  </a:extLst>
                </a:gridCol>
                <a:gridCol w="6202724">
                  <a:extLst>
                    <a:ext uri="{9D8B030D-6E8A-4147-A177-3AD203B41FA5}">
                      <a16:colId xmlns:a16="http://schemas.microsoft.com/office/drawing/2014/main" val="3126019884"/>
                    </a:ext>
                  </a:extLst>
                </a:gridCol>
              </a:tblGrid>
              <a:tr h="30508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统计系统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5577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模块名称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功能概述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368571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日期统计模块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显示有日记记录的日期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592631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标签统计模块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分别对天气，事件，心情标签的使用情况进行统计，然后显示出来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831013"/>
                  </a:ext>
                </a:extLst>
              </a:tr>
              <a:tr h="2546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主界面系统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96672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模块名称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功能概述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005032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新增日记模块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新增日记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950472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查找日记模块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通过标签选择查找记录过的日记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108446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萌宠互动模块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通过与宠物互动，增加与宠物的亲密度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608238"/>
                  </a:ext>
                </a:extLst>
              </a:tr>
              <a:tr h="2546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个人中心系统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87044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模块名称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功能概述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446421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查找日记模块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通过标签选择查找记录过的日记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597801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账号管理模块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实现账号注册，登出，登录等功能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265756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同步云端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将用户信息同步云端，即使切换设备，信息还在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916564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密码锁模块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使用密码锁，增加安全性，非本人操作看不了日记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495145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通知权限模块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设置是否提示应用通知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94913"/>
                  </a:ext>
                </a:extLst>
              </a:tr>
              <a:tr h="25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草稿箱模块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查询该账号的草稿箱内容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65039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07AECAD-A8B6-42B7-B89E-C610AC30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2626" y="2561696"/>
            <a:ext cx="16585526" cy="73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功能模块设计概述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7AECAD-A8B6-42B7-B89E-C610AC30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2626" y="2561696"/>
            <a:ext cx="16585526" cy="73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936FC1-0870-47A3-934B-B16B673E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283684"/>
            <a:ext cx="8987616" cy="49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Six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数据库设计概述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167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数据库设计概述</a:t>
            </a:r>
          </a:p>
        </p:txBody>
      </p:sp>
      <p:sp>
        <p:nvSpPr>
          <p:cNvPr id="20" name="燕尾形 19"/>
          <p:cNvSpPr/>
          <p:nvPr/>
        </p:nvSpPr>
        <p:spPr>
          <a:xfrm>
            <a:off x="3183390" y="1570359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448235" y="2222307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9295689" y="1476447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201246" y="4025808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9508350" y="212765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3402428" y="4567412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948" y="162324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数据库环境说明</a:t>
            </a:r>
          </a:p>
        </p:txBody>
      </p:sp>
      <p:sp>
        <p:nvSpPr>
          <p:cNvPr id="27" name="矩形 26"/>
          <p:cNvSpPr/>
          <p:nvPr/>
        </p:nvSpPr>
        <p:spPr>
          <a:xfrm>
            <a:off x="396986" y="2256590"/>
            <a:ext cx="2895668" cy="154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sz="1400" dirty="0">
                <a:latin typeface="+mn-ea"/>
              </a:rPr>
              <a:t>数据库软件的名称：</a:t>
            </a:r>
            <a:r>
              <a:rPr lang="en-US" altLang="zh-CN" sz="1400" dirty="0" err="1">
                <a:latin typeface="+mn-ea"/>
              </a:rPr>
              <a:t>mysql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数据库的名称为：</a:t>
            </a:r>
            <a:r>
              <a:rPr lang="en-US" altLang="zh-CN" sz="1400" dirty="0">
                <a:latin typeface="+mn-ea"/>
              </a:rPr>
              <a:t>   </a:t>
            </a:r>
            <a:r>
              <a:rPr lang="en-US" altLang="zh-CN" sz="1400" dirty="0" err="1">
                <a:latin typeface="+mn-ea"/>
              </a:rPr>
              <a:t>db_oneday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编程工具：</a:t>
            </a:r>
            <a:r>
              <a:rPr lang="en-US" altLang="zh-CN" sz="1400" dirty="0">
                <a:latin typeface="+mn-ea"/>
              </a:rPr>
              <a:t>             Eclipse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用户名：</a:t>
            </a:r>
            <a:r>
              <a:rPr lang="en-US" altLang="zh-CN" sz="1400" dirty="0">
                <a:latin typeface="+mn-ea"/>
              </a:rPr>
              <a:t>	               root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密码：</a:t>
            </a:r>
            <a:r>
              <a:rPr lang="en-US" altLang="zh-CN" sz="1400" dirty="0">
                <a:latin typeface="+mn-ea"/>
              </a:rPr>
              <a:t>	              123456</a:t>
            </a:r>
            <a:endParaRPr lang="zh-CN" altLang="zh-CN" sz="140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60177" y="15432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数据库命名规则</a:t>
            </a:r>
          </a:p>
        </p:txBody>
      </p:sp>
      <p:sp>
        <p:nvSpPr>
          <p:cNvPr id="29" name="矩形 28"/>
          <p:cNvSpPr/>
          <p:nvPr/>
        </p:nvSpPr>
        <p:spPr>
          <a:xfrm>
            <a:off x="4412453" y="1970373"/>
            <a:ext cx="4600918" cy="181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基础规则：只能使用英文字母，数字，下划线，并以英文字母开头，库、表、字段全部采用小写</a:t>
            </a:r>
          </a:p>
          <a:p>
            <a:pPr>
              <a:lnSpc>
                <a:spcPct val="130000"/>
              </a:lnSpc>
            </a:pPr>
            <a:r>
              <a:rPr lang="zh-CN" altLang="zh-CN" sz="1400" dirty="0">
                <a:latin typeface="+mn-ea"/>
              </a:rPr>
              <a:t>数据库命名：</a:t>
            </a:r>
            <a:r>
              <a:rPr lang="en-US" altLang="zh-CN" sz="1400" dirty="0" err="1">
                <a:latin typeface="+mn-ea"/>
              </a:rPr>
              <a:t>db</a:t>
            </a:r>
            <a:r>
              <a:rPr lang="zh-CN" altLang="zh-CN" sz="1400" dirty="0">
                <a:latin typeface="+mn-ea"/>
              </a:rPr>
              <a:t>加下划线加项目名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表命名：不超过三个单词，使用下划线隔开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字段命名：表的主键一般都约定成为</a:t>
            </a:r>
            <a:r>
              <a:rPr lang="en-US" altLang="zh-CN" sz="1400" dirty="0">
                <a:latin typeface="+mn-ea"/>
              </a:rPr>
              <a:t>id</a:t>
            </a:r>
            <a:r>
              <a:rPr lang="zh-CN" altLang="zh-CN" sz="1400" dirty="0">
                <a:latin typeface="+mn-ea"/>
              </a:rPr>
              <a:t>，自增类型，是别的表的外键均使用</a:t>
            </a:r>
            <a:r>
              <a:rPr lang="en-US" altLang="zh-CN" sz="1400" dirty="0" err="1">
                <a:latin typeface="+mn-ea"/>
              </a:rPr>
              <a:t>xxx_id</a:t>
            </a:r>
            <a:r>
              <a:rPr lang="zh-CN" altLang="zh-CN" sz="1400" dirty="0">
                <a:latin typeface="+mn-ea"/>
              </a:rPr>
              <a:t>的方式来表明</a:t>
            </a:r>
            <a:r>
              <a:rPr lang="zh-CN" altLang="zh-CN" dirty="0"/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540327" y="4021349"/>
            <a:ext cx="223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安全性设计说明</a:t>
            </a:r>
          </a:p>
        </p:txBody>
      </p:sp>
      <p:sp>
        <p:nvSpPr>
          <p:cNvPr id="31" name="矩形 30"/>
          <p:cNvSpPr/>
          <p:nvPr/>
        </p:nvSpPr>
        <p:spPr>
          <a:xfrm>
            <a:off x="432213" y="4624058"/>
            <a:ext cx="2668442" cy="174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/>
              <a:t>数据库系统采用安全的用户名加口令方式登录。用户在使用此系统时，由于不同的用户登录密码不同，而且增加了密码设置，相当于对数据的访问设置了权限，所以说是安全的。</a:t>
            </a:r>
          </a:p>
        </p:txBody>
      </p:sp>
      <p:sp>
        <p:nvSpPr>
          <p:cNvPr id="35" name="燕尾形 22">
            <a:extLst>
              <a:ext uri="{FF2B5EF4-FFF2-40B4-BE49-F238E27FC236}">
                <a16:creationId xmlns:a16="http://schemas.microsoft.com/office/drawing/2014/main" id="{DF189E63-586D-4D30-8242-561C5E608C66}"/>
              </a:ext>
            </a:extLst>
          </p:cNvPr>
          <p:cNvSpPr/>
          <p:nvPr/>
        </p:nvSpPr>
        <p:spPr>
          <a:xfrm>
            <a:off x="9321068" y="4016993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36" name="矩形 31">
            <a:extLst>
              <a:ext uri="{FF2B5EF4-FFF2-40B4-BE49-F238E27FC236}">
                <a16:creationId xmlns:a16="http://schemas.microsoft.com/office/drawing/2014/main" id="{8DBD4890-DFAB-46EC-8FFF-52B5610BECA7}"/>
              </a:ext>
            </a:extLst>
          </p:cNvPr>
          <p:cNvSpPr/>
          <p:nvPr/>
        </p:nvSpPr>
        <p:spPr>
          <a:xfrm>
            <a:off x="9522250" y="4558597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4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371630-884B-4163-AD2D-7403032C570D}"/>
              </a:ext>
            </a:extLst>
          </p:cNvPr>
          <p:cNvSpPr/>
          <p:nvPr/>
        </p:nvSpPr>
        <p:spPr>
          <a:xfrm>
            <a:off x="4460177" y="3961819"/>
            <a:ext cx="223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表汇总和表设计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2FECEA-DF29-4DAD-B854-1DB27723D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12699"/>
              </p:ext>
            </p:extLst>
          </p:nvPr>
        </p:nvGraphicFramePr>
        <p:xfrm>
          <a:off x="4515901" y="4421458"/>
          <a:ext cx="4575446" cy="2035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055">
                  <a:extLst>
                    <a:ext uri="{9D8B030D-6E8A-4147-A177-3AD203B41FA5}">
                      <a16:colId xmlns:a16="http://schemas.microsoft.com/office/drawing/2014/main" val="1929355842"/>
                    </a:ext>
                  </a:extLst>
                </a:gridCol>
                <a:gridCol w="3141391">
                  <a:extLst>
                    <a:ext uri="{9D8B030D-6E8A-4147-A177-3AD203B41FA5}">
                      <a16:colId xmlns:a16="http://schemas.microsoft.com/office/drawing/2014/main" val="828894292"/>
                    </a:ext>
                  </a:extLst>
                </a:gridCol>
              </a:tblGrid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表汇总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126081"/>
                  </a:ext>
                </a:extLst>
              </a:tr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存放用户基础信息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643766"/>
                  </a:ext>
                </a:extLst>
              </a:tr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diary</a:t>
                      </a: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存放日记的基础信息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838954"/>
                  </a:ext>
                </a:extLst>
              </a:tr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content</a:t>
                      </a: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存放日记的详细内容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9278503"/>
                  </a:ext>
                </a:extLst>
              </a:tr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setting</a:t>
                      </a: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存放用户的设置信息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9944090"/>
                  </a:ext>
                </a:extLst>
              </a:tr>
              <a:tr h="339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pet</a:t>
                      </a: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存放宠物信息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16327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D66A02-35E1-484C-B64A-1C4D5544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59" y="4622647"/>
            <a:ext cx="10308444" cy="62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Seven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用户界面设计概述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987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用户界面设计概述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42" name="直接连接符 20"/>
          <p:cNvCxnSpPr/>
          <p:nvPr/>
        </p:nvCxnSpPr>
        <p:spPr>
          <a:xfrm>
            <a:off x="332537" y="1405744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57894" y="1379196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登录页</a:t>
            </a:r>
          </a:p>
        </p:txBody>
      </p:sp>
      <p:sp>
        <p:nvSpPr>
          <p:cNvPr id="44" name="矩形 43"/>
          <p:cNvSpPr/>
          <p:nvPr/>
        </p:nvSpPr>
        <p:spPr>
          <a:xfrm>
            <a:off x="472250" y="1779306"/>
            <a:ext cx="3369068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登录时，先输入账号和密码，系统验证该帐号的有效性，有效则显示主页信息。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登陆界面包括账号密码的输入以及登陆、注册、找回密码等功能。</a:t>
            </a:r>
          </a:p>
        </p:txBody>
      </p:sp>
      <p:cxnSp>
        <p:nvCxnSpPr>
          <p:cNvPr id="45" name="直接连接符 24"/>
          <p:cNvCxnSpPr/>
          <p:nvPr/>
        </p:nvCxnSpPr>
        <p:spPr>
          <a:xfrm>
            <a:off x="4014573" y="1379196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109545" y="1283945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主页面</a:t>
            </a:r>
          </a:p>
        </p:txBody>
      </p:sp>
      <p:sp>
        <p:nvSpPr>
          <p:cNvPr id="47" name="矩形 46"/>
          <p:cNvSpPr/>
          <p:nvPr/>
        </p:nvSpPr>
        <p:spPr>
          <a:xfrm>
            <a:off x="4099781" y="1678877"/>
            <a:ext cx="3530785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主页面包括宠物档案和宠物互动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点击主页面左上角跳转到搜索页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右上角跳转到日记编写页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左下角是统计页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zh-CN" sz="1400" dirty="0"/>
              <a:t>右下角则可进入个人中心</a:t>
            </a:r>
            <a:r>
              <a:rPr lang="en-US" altLang="zh-CN" sz="1400" dirty="0"/>
              <a:t>  </a:t>
            </a:r>
            <a:endParaRPr lang="zh-CN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8" name="直接连接符 27"/>
          <p:cNvCxnSpPr/>
          <p:nvPr/>
        </p:nvCxnSpPr>
        <p:spPr>
          <a:xfrm>
            <a:off x="332537" y="3851167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472250" y="377610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日记编写页</a:t>
            </a:r>
          </a:p>
        </p:txBody>
      </p:sp>
      <p:sp>
        <p:nvSpPr>
          <p:cNvPr id="50" name="矩形 49"/>
          <p:cNvSpPr/>
          <p:nvPr/>
        </p:nvSpPr>
        <p:spPr>
          <a:xfrm>
            <a:off x="376140" y="4183884"/>
            <a:ext cx="2617259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心情标签选择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事件标签选择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保存回到主页面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详情记录面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1" name="直接连接符 20">
            <a:extLst>
              <a:ext uri="{FF2B5EF4-FFF2-40B4-BE49-F238E27FC236}">
                <a16:creationId xmlns:a16="http://schemas.microsoft.com/office/drawing/2014/main" id="{7E5519E8-CF9C-449D-86BF-F5DAC941A322}"/>
              </a:ext>
            </a:extLst>
          </p:cNvPr>
          <p:cNvCxnSpPr/>
          <p:nvPr/>
        </p:nvCxnSpPr>
        <p:spPr>
          <a:xfrm>
            <a:off x="7076294" y="1407905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790E55B8-F547-4AE3-8E29-17F3AF55B328}"/>
              </a:ext>
            </a:extLst>
          </p:cNvPr>
          <p:cNvSpPr/>
          <p:nvPr/>
        </p:nvSpPr>
        <p:spPr>
          <a:xfrm>
            <a:off x="7212706" y="1379196"/>
            <a:ext cx="2613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搜索页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385E5BA-044A-4D95-AAD5-B23135A24697}"/>
              </a:ext>
            </a:extLst>
          </p:cNvPr>
          <p:cNvSpPr/>
          <p:nvPr/>
        </p:nvSpPr>
        <p:spPr>
          <a:xfrm>
            <a:off x="7214936" y="1762667"/>
            <a:ext cx="3369068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en-US" sz="1400" dirty="0"/>
              <a:t>搜索日记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</a:t>
            </a:r>
            <a:r>
              <a:rPr lang="zh-CN" altLang="en-US" sz="1400" dirty="0"/>
              <a:t> 删除搜索记录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·  </a:t>
            </a:r>
            <a:r>
              <a:rPr lang="zh-CN" altLang="en-US" sz="1400" dirty="0"/>
              <a:t>重新点击标签取消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·</a:t>
            </a:r>
            <a:r>
              <a:rPr lang="zh-CN" altLang="en-US" sz="1400" dirty="0"/>
              <a:t>  按重置取消所有标签的选择</a:t>
            </a:r>
          </a:p>
        </p:txBody>
      </p:sp>
      <p:cxnSp>
        <p:nvCxnSpPr>
          <p:cNvPr id="56" name="直接连接符 27">
            <a:extLst>
              <a:ext uri="{FF2B5EF4-FFF2-40B4-BE49-F238E27FC236}">
                <a16:creationId xmlns:a16="http://schemas.microsoft.com/office/drawing/2014/main" id="{4535E590-7AF6-4DD3-B2CC-4BE42896B7B6}"/>
              </a:ext>
            </a:extLst>
          </p:cNvPr>
          <p:cNvCxnSpPr/>
          <p:nvPr/>
        </p:nvCxnSpPr>
        <p:spPr>
          <a:xfrm>
            <a:off x="2611640" y="3851167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F7B3F05-4C50-4486-9E57-9E9CDFF1F150}"/>
              </a:ext>
            </a:extLst>
          </p:cNvPr>
          <p:cNvSpPr/>
          <p:nvPr/>
        </p:nvSpPr>
        <p:spPr>
          <a:xfrm>
            <a:off x="2743682" y="3800255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统计页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4470CF1-FB75-4C59-9660-C62FEBD7C369}"/>
              </a:ext>
            </a:extLst>
          </p:cNvPr>
          <p:cNvSpPr/>
          <p:nvPr/>
        </p:nvSpPr>
        <p:spPr>
          <a:xfrm>
            <a:off x="2705944" y="4208980"/>
            <a:ext cx="261725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· </a:t>
            </a:r>
            <a:r>
              <a:rPr lang="zh-CN" altLang="en-US" sz="1400" dirty="0"/>
              <a:t>月历，该月内曾记录日期标记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心情统计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事件统计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天气统计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统计页面分享</a:t>
            </a:r>
          </a:p>
        </p:txBody>
      </p: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324269BA-9304-44DC-B788-E5D4555F26AB}"/>
              </a:ext>
            </a:extLst>
          </p:cNvPr>
          <p:cNvCxnSpPr/>
          <p:nvPr/>
        </p:nvCxnSpPr>
        <p:spPr>
          <a:xfrm>
            <a:off x="8301755" y="3839938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81B1CA34-47C0-45AA-B629-EC049886106F}"/>
              </a:ext>
            </a:extLst>
          </p:cNvPr>
          <p:cNvSpPr/>
          <p:nvPr/>
        </p:nvSpPr>
        <p:spPr>
          <a:xfrm>
            <a:off x="8393492" y="3785904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个人中心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0204E8-3056-47D2-AD86-0869588E65BD}"/>
              </a:ext>
            </a:extLst>
          </p:cNvPr>
          <p:cNvSpPr/>
          <p:nvPr/>
        </p:nvSpPr>
        <p:spPr>
          <a:xfrm>
            <a:off x="8367602" y="4190633"/>
            <a:ext cx="261725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个人信息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密码锁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版本更新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用户隐私说明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用户帮助</a:t>
            </a:r>
          </a:p>
        </p:txBody>
      </p:sp>
      <p:cxnSp>
        <p:nvCxnSpPr>
          <p:cNvPr id="62" name="直接连接符 27">
            <a:extLst>
              <a:ext uri="{FF2B5EF4-FFF2-40B4-BE49-F238E27FC236}">
                <a16:creationId xmlns:a16="http://schemas.microsoft.com/office/drawing/2014/main" id="{AD4EE736-3A3F-4A06-A9CE-FEA082340D3D}"/>
              </a:ext>
            </a:extLst>
          </p:cNvPr>
          <p:cNvCxnSpPr/>
          <p:nvPr/>
        </p:nvCxnSpPr>
        <p:spPr>
          <a:xfrm>
            <a:off x="9712211" y="1407905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69685E6-CF49-4F47-B0F9-EA8DBB82FE3D}"/>
              </a:ext>
            </a:extLst>
          </p:cNvPr>
          <p:cNvSpPr/>
          <p:nvPr/>
        </p:nvSpPr>
        <p:spPr>
          <a:xfrm>
            <a:off x="9883280" y="1324974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搜索结果页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AAF74CF-3B33-4FF0-9A46-AA3B876239B6}"/>
              </a:ext>
            </a:extLst>
          </p:cNvPr>
          <p:cNvSpPr/>
          <p:nvPr/>
        </p:nvSpPr>
        <p:spPr>
          <a:xfrm>
            <a:off x="9883280" y="1733989"/>
            <a:ext cx="261725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显示所有搜索结果</a:t>
            </a:r>
          </a:p>
        </p:txBody>
      </p:sp>
      <p:cxnSp>
        <p:nvCxnSpPr>
          <p:cNvPr id="65" name="直接连接符 27">
            <a:extLst>
              <a:ext uri="{FF2B5EF4-FFF2-40B4-BE49-F238E27FC236}">
                <a16:creationId xmlns:a16="http://schemas.microsoft.com/office/drawing/2014/main" id="{EB3B576C-A570-498C-B534-7C27C0C13520}"/>
              </a:ext>
            </a:extLst>
          </p:cNvPr>
          <p:cNvCxnSpPr/>
          <p:nvPr/>
        </p:nvCxnSpPr>
        <p:spPr>
          <a:xfrm>
            <a:off x="5635324" y="3880838"/>
            <a:ext cx="0" cy="1193801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B11CA37-50F0-49E6-B5AF-B6C2795B3B81}"/>
              </a:ext>
            </a:extLst>
          </p:cNvPr>
          <p:cNvSpPr/>
          <p:nvPr/>
        </p:nvSpPr>
        <p:spPr>
          <a:xfrm>
            <a:off x="5659760" y="3785904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日记内容显示页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1CC59C5-1F15-4E5A-A059-BCF9F8601558}"/>
              </a:ext>
            </a:extLst>
          </p:cNvPr>
          <p:cNvSpPr/>
          <p:nvPr/>
        </p:nvSpPr>
        <p:spPr>
          <a:xfrm>
            <a:off x="5684496" y="4186014"/>
            <a:ext cx="261725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日记详情显示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·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其他</a:t>
            </a:r>
          </a:p>
        </p:txBody>
      </p:sp>
      <p:sp>
        <p:nvSpPr>
          <p:cNvPr id="6" name="文本框 5">
            <a:hlinkClick r:id="rId2"/>
            <a:extLst>
              <a:ext uri="{FF2B5EF4-FFF2-40B4-BE49-F238E27FC236}">
                <a16:creationId xmlns:a16="http://schemas.microsoft.com/office/drawing/2014/main" id="{CDC72482-D496-4EF4-B864-A66C5E608455}"/>
              </a:ext>
            </a:extLst>
          </p:cNvPr>
          <p:cNvSpPr txBox="1"/>
          <p:nvPr/>
        </p:nvSpPr>
        <p:spPr>
          <a:xfrm>
            <a:off x="3841838" y="500248"/>
            <a:ext cx="157495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原型链接</a:t>
            </a: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49" grpId="0"/>
      <p:bldP spid="50" grpId="0"/>
      <p:bldP spid="52" grpId="0"/>
      <p:bldP spid="55" grpId="0"/>
      <p:bldP spid="57" grpId="0"/>
      <p:bldP spid="58" grpId="0"/>
      <p:bldP spid="60" grpId="0"/>
      <p:bldP spid="61" grpId="0"/>
      <p:bldP spid="63" grpId="0"/>
      <p:bldP spid="64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3000" y="476859"/>
            <a:ext cx="5785627" cy="944802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22999" y="1488920"/>
            <a:ext cx="5785627" cy="495054"/>
          </a:xfrm>
        </p:spPr>
        <p:txBody>
          <a:bodyPr/>
          <a:lstStyle/>
          <a:p>
            <a:r>
              <a:rPr kumimoji="1" lang="en-US" altLang="zh-CN" dirty="0"/>
              <a:t>00 </a:t>
            </a:r>
            <a:r>
              <a:rPr kumimoji="1" lang="zh-CN" altLang="en-US" dirty="0"/>
              <a:t>文档介绍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22995" y="2247063"/>
            <a:ext cx="5785627" cy="495054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01 </a:t>
            </a:r>
            <a:r>
              <a:rPr kumimoji="1" lang="zh-CN" altLang="en-US" dirty="0">
                <a:solidFill>
                  <a:srgbClr val="FFFFFF"/>
                </a:solidFill>
              </a:rPr>
              <a:t>系统概述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423003" y="2719645"/>
            <a:ext cx="5785627" cy="495054"/>
          </a:xfrm>
        </p:spPr>
        <p:txBody>
          <a:bodyPr/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设计约束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22994" y="3206086"/>
            <a:ext cx="5785627" cy="495054"/>
          </a:xfrm>
        </p:spPr>
        <p:txBody>
          <a:bodyPr/>
          <a:lstStyle/>
          <a:p>
            <a:r>
              <a:rPr kumimoji="1" lang="en-US" altLang="zh-CN" dirty="0"/>
              <a:t>03 </a:t>
            </a:r>
            <a:r>
              <a:rPr kumimoji="1" lang="zh-CN" altLang="en-US" dirty="0"/>
              <a:t>开发、测试与运行环境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423003" y="3701140"/>
            <a:ext cx="5785627" cy="495054"/>
          </a:xfrm>
        </p:spPr>
        <p:txBody>
          <a:bodyPr/>
          <a:lstStyle/>
          <a:p>
            <a:r>
              <a:rPr kumimoji="1" lang="en-US" altLang="zh-CN" dirty="0"/>
              <a:t>04 </a:t>
            </a:r>
            <a:r>
              <a:rPr kumimoji="1" lang="zh-CN" altLang="en-US" dirty="0"/>
              <a:t>软件系统结构图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422990" y="4191051"/>
            <a:ext cx="5785627" cy="495054"/>
          </a:xfrm>
        </p:spPr>
        <p:txBody>
          <a:bodyPr/>
          <a:lstStyle/>
          <a:p>
            <a:r>
              <a:rPr kumimoji="1" lang="en-US" altLang="zh-CN" dirty="0"/>
              <a:t>05 </a:t>
            </a:r>
            <a:r>
              <a:rPr kumimoji="1" lang="zh-CN" altLang="en-US" dirty="0"/>
              <a:t>功能模块设计概述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E1BFCDD3-17DE-499A-A1C3-7D51FB2B5A17}"/>
              </a:ext>
            </a:extLst>
          </p:cNvPr>
          <p:cNvSpPr txBox="1">
            <a:spLocks/>
          </p:cNvSpPr>
          <p:nvPr/>
        </p:nvSpPr>
        <p:spPr>
          <a:xfrm>
            <a:off x="1422992" y="467572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06 </a:t>
            </a:r>
            <a:r>
              <a:rPr kumimoji="1" lang="zh-CN" altLang="en-US" dirty="0"/>
              <a:t>数据库设计概述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8E687D7D-FAEE-4AA3-BF34-E871A02273E9}"/>
              </a:ext>
            </a:extLst>
          </p:cNvPr>
          <p:cNvSpPr txBox="1">
            <a:spLocks/>
          </p:cNvSpPr>
          <p:nvPr/>
        </p:nvSpPr>
        <p:spPr>
          <a:xfrm>
            <a:off x="1422989" y="514474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07</a:t>
            </a:r>
            <a:r>
              <a:rPr kumimoji="1" lang="zh-CN" altLang="en-US" dirty="0"/>
              <a:t> 用户界面设计概述</a:t>
            </a:r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900A58A9-0894-47D9-A06F-C52B67DABD81}"/>
              </a:ext>
            </a:extLst>
          </p:cNvPr>
          <p:cNvSpPr txBox="1">
            <a:spLocks/>
          </p:cNvSpPr>
          <p:nvPr/>
        </p:nvSpPr>
        <p:spPr>
          <a:xfrm>
            <a:off x="1422986" y="558547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08 </a:t>
            </a:r>
            <a:r>
              <a:rPr kumimoji="1" lang="zh-CN" altLang="en-US" dirty="0"/>
              <a:t>综合考虑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Eight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综合考虑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30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EIGHT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综合考虑</a:t>
            </a:r>
          </a:p>
        </p:txBody>
      </p:sp>
      <p:sp>
        <p:nvSpPr>
          <p:cNvPr id="78" name="矩形 77"/>
          <p:cNvSpPr/>
          <p:nvPr/>
        </p:nvSpPr>
        <p:spPr>
          <a:xfrm>
            <a:off x="6535053" y="3802988"/>
            <a:ext cx="207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系统运行预期</a:t>
            </a:r>
          </a:p>
        </p:txBody>
      </p:sp>
      <p:sp>
        <p:nvSpPr>
          <p:cNvPr id="79" name="矩形 78"/>
          <p:cNvSpPr/>
          <p:nvPr/>
        </p:nvSpPr>
        <p:spPr>
          <a:xfrm>
            <a:off x="6164140" y="4279974"/>
            <a:ext cx="276972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系统正式使用时，登录、宠物互动、记录等的流程正常。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6107286" y="1308703"/>
            <a:ext cx="2505451" cy="2237291"/>
            <a:chOff x="4537612" y="1551447"/>
            <a:chExt cx="3116777" cy="2892196"/>
          </a:xfrm>
        </p:grpSpPr>
        <p:grpSp>
          <p:nvGrpSpPr>
            <p:cNvPr id="8" name="组 7"/>
            <p:cNvGrpSpPr/>
            <p:nvPr/>
          </p:nvGrpSpPr>
          <p:grpSpPr>
            <a:xfrm>
              <a:off x="4537612" y="1551447"/>
              <a:ext cx="3116777" cy="2892196"/>
              <a:chOff x="4537612" y="1551447"/>
              <a:chExt cx="3116777" cy="2892196"/>
            </a:xfrm>
          </p:grpSpPr>
          <p:sp>
            <p:nvSpPr>
              <p:cNvPr id="61" name="等腰三角形 16"/>
              <p:cNvSpPr/>
              <p:nvPr/>
            </p:nvSpPr>
            <p:spPr>
              <a:xfrm flipH="1">
                <a:off x="4537614" y="1551447"/>
                <a:ext cx="3116775" cy="268687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62" name="直接连接符 17"/>
              <p:cNvCxnSpPr>
                <a:stCxn id="64" idx="0"/>
              </p:cNvCxnSpPr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6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2925617" y="37513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性能分析</a:t>
            </a:r>
          </a:p>
        </p:txBody>
      </p:sp>
      <p:sp>
        <p:nvSpPr>
          <p:cNvPr id="109" name="矩形 108"/>
          <p:cNvSpPr/>
          <p:nvPr/>
        </p:nvSpPr>
        <p:spPr>
          <a:xfrm>
            <a:off x="2298487" y="4213049"/>
            <a:ext cx="2769729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能够满足多人同时在线浏览网页，多人同时进行有关</a:t>
            </a:r>
            <a:r>
              <a:rPr lang="en-US" altLang="zh-CN" sz="1400" dirty="0" err="1">
                <a:latin typeface="+mn-ea"/>
              </a:rPr>
              <a:t>oneday</a:t>
            </a:r>
            <a:r>
              <a:rPr lang="zh-CN" altLang="zh-CN" sz="1400" dirty="0">
                <a:latin typeface="+mn-ea"/>
              </a:rPr>
              <a:t>系统的相关操作。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· </a:t>
            </a:r>
            <a:r>
              <a:rPr lang="zh-CN" altLang="zh-CN" sz="1400" dirty="0">
                <a:latin typeface="+mn-ea"/>
              </a:rPr>
              <a:t>能够满足用户随时随地记录生活的点滴。</a:t>
            </a:r>
          </a:p>
        </p:txBody>
      </p:sp>
      <p:grpSp>
        <p:nvGrpSpPr>
          <p:cNvPr id="110" name="组 109"/>
          <p:cNvGrpSpPr/>
          <p:nvPr/>
        </p:nvGrpSpPr>
        <p:grpSpPr>
          <a:xfrm>
            <a:off x="2243203" y="1379196"/>
            <a:ext cx="2606008" cy="2255131"/>
            <a:chOff x="4537612" y="1551446"/>
            <a:chExt cx="3116776" cy="2892197"/>
          </a:xfrm>
        </p:grpSpPr>
        <p:grpSp>
          <p:nvGrpSpPr>
            <p:cNvPr id="111" name="组 110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13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14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8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9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Zero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文档介绍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选题背景和意义</a:t>
            </a:r>
          </a:p>
        </p:txBody>
      </p:sp>
      <p:sp>
        <p:nvSpPr>
          <p:cNvPr id="20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4622801" y="2287752"/>
            <a:ext cx="1744132" cy="1503562"/>
            <a:chOff x="4622801" y="2287752"/>
            <a:chExt cx="1744132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25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120467" y="2287752"/>
            <a:ext cx="1744132" cy="15035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244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2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652001" y="2287752"/>
            <a:ext cx="1744132" cy="15035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17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22761" y="38729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文档目的与范围</a:t>
            </a:r>
            <a:endParaRPr lang="zh-CN" altLang="en-US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1645" y="4231317"/>
            <a:ext cx="2042441" cy="2275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目的：这篇文档提供了对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Oneday</a:t>
            </a: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系统的总览，详细说明了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Oneday</a:t>
            </a: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系统的结构和内部设计，为程序开发提供直接的支持。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范围：介绍了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Oneday</a:t>
            </a: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项目的登录系统、使用系统。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407381" y="38433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读者对象</a:t>
            </a:r>
            <a:endParaRPr lang="zh-CN" altLang="en-US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73845" y="4231317"/>
            <a:ext cx="2161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</a:rPr>
              <a:t>对象：</a:t>
            </a:r>
            <a:r>
              <a:rPr lang="zh-CN" altLang="en-US" sz="1200" dirty="0">
                <a:solidFill>
                  <a:schemeClr val="bg1"/>
                </a:solidFill>
              </a:rPr>
              <a:t>项目成员和指导人员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970069" y="38821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参考文献</a:t>
            </a:r>
            <a:endParaRPr lang="zh-CN" altLang="en-US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8D23C-A9B9-4735-ADBB-3C90CE116171}"/>
              </a:ext>
            </a:extLst>
          </p:cNvPr>
          <p:cNvSpPr txBox="1"/>
          <p:nvPr/>
        </p:nvSpPr>
        <p:spPr>
          <a:xfrm>
            <a:off x="9955767" y="4351887"/>
            <a:ext cx="1666119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200" kern="100" dirty="0">
                <a:solidFill>
                  <a:schemeClr val="bg1"/>
                </a:solidFill>
                <a:latin typeface="+mn-ea"/>
              </a:rPr>
              <a:t>应用市场上同类型</a:t>
            </a:r>
            <a:r>
              <a:rPr lang="en-US" altLang="zh-CN" sz="1200" kern="100" dirty="0">
                <a:solidFill>
                  <a:schemeClr val="bg1"/>
                </a:solidFill>
                <a:latin typeface="+mn-ea"/>
              </a:rPr>
              <a:t> app </a:t>
            </a:r>
            <a:r>
              <a:rPr lang="zh-CN" altLang="zh-CN" sz="1200" kern="100" dirty="0">
                <a:solidFill>
                  <a:schemeClr val="bg1"/>
                </a:solidFill>
                <a:latin typeface="+mn-ea"/>
              </a:rPr>
              <a:t>的系统设计说明书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8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prstClr val="white"/>
                </a:solidFill>
              </a:rPr>
              <a:t>系统概述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系统概述</a:t>
            </a:r>
          </a:p>
        </p:txBody>
      </p:sp>
      <p:sp>
        <p:nvSpPr>
          <p:cNvPr id="43" name="矩形 42"/>
          <p:cNvSpPr/>
          <p:nvPr/>
        </p:nvSpPr>
        <p:spPr>
          <a:xfrm>
            <a:off x="1341708" y="1950867"/>
            <a:ext cx="8144037" cy="173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+mn-ea"/>
              </a:rPr>
              <a:t> 	</a:t>
            </a:r>
            <a:r>
              <a:rPr lang="en-US" altLang="zh-CN" dirty="0" err="1"/>
              <a:t>Oneday</a:t>
            </a:r>
            <a:r>
              <a:rPr lang="zh-CN" altLang="zh-CN" dirty="0"/>
              <a:t>是一款主打轻松记录日常的</a:t>
            </a:r>
            <a:r>
              <a:rPr lang="en-US" altLang="zh-CN" dirty="0"/>
              <a:t> app</a:t>
            </a:r>
            <a:r>
              <a:rPr lang="zh-CN" altLang="zh-CN" dirty="0"/>
              <a:t>，希望通过与虚拟宠物互动，同时通过标签与数字这种更“具象”的符号保留身边的日常。面向所有想要记录生活的用户，通过简单的标签选择就可以轻松记录日常。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设计约束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设计约束</a:t>
            </a:r>
          </a:p>
        </p:txBody>
      </p:sp>
      <p:sp>
        <p:nvSpPr>
          <p:cNvPr id="20" name="矩形 19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0342" y="1661572"/>
            <a:ext cx="6106055" cy="22560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85446" y="4161730"/>
            <a:ext cx="6106055" cy="22560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4297" y="1642954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 可用性：</a:t>
            </a:r>
          </a:p>
        </p:txBody>
      </p:sp>
      <p:sp>
        <p:nvSpPr>
          <p:cNvPr id="25" name="矩形 24"/>
          <p:cNvSpPr/>
          <p:nvPr/>
        </p:nvSpPr>
        <p:spPr>
          <a:xfrm>
            <a:off x="5987568" y="1974350"/>
            <a:ext cx="5331708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(1)</a:t>
            </a:r>
            <a:r>
              <a:rPr lang="zh-CN" altLang="zh-CN" sz="1600" dirty="0">
                <a:latin typeface="+mn-ea"/>
              </a:rPr>
              <a:t>易操作，易理解，界面设计简洁易用。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(2)</a:t>
            </a:r>
            <a:r>
              <a:rPr lang="zh-CN" altLang="zh-CN" sz="1600" dirty="0">
                <a:latin typeface="+mn-ea"/>
              </a:rPr>
              <a:t>容错能力：具有一定的容错和抗干扰能力，当用户输入格式错误时，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系统有提示并可以再次输入。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(3)</a:t>
            </a:r>
            <a:r>
              <a:rPr lang="zh-CN" altLang="zh-CN" sz="1600" dirty="0">
                <a:latin typeface="+mn-ea"/>
              </a:rPr>
              <a:t>实用：利用时间碎片就可以写一篇有趣的日记。</a:t>
            </a:r>
          </a:p>
        </p:txBody>
      </p:sp>
      <p:sp>
        <p:nvSpPr>
          <p:cNvPr id="26" name="矩形 25"/>
          <p:cNvSpPr/>
          <p:nvPr/>
        </p:nvSpPr>
        <p:spPr>
          <a:xfrm>
            <a:off x="5929983" y="43545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安全性：</a:t>
            </a:r>
          </a:p>
        </p:txBody>
      </p:sp>
      <p:sp>
        <p:nvSpPr>
          <p:cNvPr id="27" name="矩形 26"/>
          <p:cNvSpPr/>
          <p:nvPr/>
        </p:nvSpPr>
        <p:spPr>
          <a:xfrm>
            <a:off x="5987568" y="4853859"/>
            <a:ext cx="5331708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(1)</a:t>
            </a:r>
            <a:r>
              <a:rPr lang="zh-CN" altLang="zh-CN" sz="1600" dirty="0"/>
              <a:t>日记加密，防止隐私泄露。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(2)</a:t>
            </a:r>
            <a:r>
              <a:rPr lang="zh-CN" altLang="zh-CN" sz="1600" dirty="0"/>
              <a:t>程序运行过程中导出的密钥、密文等文件存放在一个安全的文件夹。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 </a:t>
            </a:r>
            <a:endParaRPr lang="zh-CN" altLang="zh-CN" sz="1600" dirty="0"/>
          </a:p>
        </p:txBody>
      </p:sp>
      <p:sp>
        <p:nvSpPr>
          <p:cNvPr id="31" name="矩形 30"/>
          <p:cNvSpPr/>
          <p:nvPr/>
        </p:nvSpPr>
        <p:spPr>
          <a:xfrm>
            <a:off x="903101" y="2994369"/>
            <a:ext cx="4167052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· </a:t>
            </a:r>
            <a:r>
              <a:rPr lang="zh-CN" altLang="zh-CN" sz="1600" dirty="0"/>
              <a:t>以用户为中心。设计由用户控制的界面，而不是界面控制用户。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· </a:t>
            </a:r>
            <a:r>
              <a:rPr lang="zh-CN" altLang="zh-CN" sz="1600" dirty="0"/>
              <a:t>清楚一致的设计。所有界面的风格都保持一致，且易于理解。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· </a:t>
            </a:r>
            <a:r>
              <a:rPr lang="zh-CN" altLang="zh-CN" sz="1600" dirty="0"/>
              <a:t>拥有良好的直觉特征。以用户熟悉的现实世界事务的抽象来给用户暗示或隐喻，来帮助用户迅速学会软件的使用。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· </a:t>
            </a:r>
            <a:r>
              <a:rPr lang="zh-CN" altLang="zh-CN" sz="1600" dirty="0"/>
              <a:t>较快的响应速度。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· </a:t>
            </a:r>
            <a:r>
              <a:rPr lang="zh-CN" altLang="zh-CN" sz="1600" dirty="0"/>
              <a:t>简单且美观。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7418" y="1698876"/>
            <a:ext cx="4555837" cy="13234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0" dirty="0">
                <a:solidFill>
                  <a:schemeClr val="accent1"/>
                </a:solidFill>
                <a:latin typeface="微软雅黑"/>
                <a:ea typeface="微软雅黑"/>
              </a:rPr>
              <a:t>设计约束</a:t>
            </a:r>
            <a:endParaRPr lang="en-US" altLang="zh-CN" sz="8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0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6573125" cy="822360"/>
          </a:xfrm>
        </p:spPr>
        <p:txBody>
          <a:bodyPr/>
          <a:lstStyle/>
          <a:p>
            <a:r>
              <a:rPr kumimoji="1" lang="zh-CN" altLang="en-US" dirty="0"/>
              <a:t>开发、测试与运行环境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1094</Words>
  <Application>Microsoft Office PowerPoint</Application>
  <PresentationFormat>宽屏</PresentationFormat>
  <Paragraphs>206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微软雅黑</vt:lpstr>
      <vt:lpstr>Arial</vt:lpstr>
      <vt:lpstr>Calibri</vt:lpstr>
      <vt:lpstr>Times New Roman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kevin</dc:creator>
  <cp:lastModifiedBy>kevin cai</cp:lastModifiedBy>
  <cp:revision>21</cp:revision>
  <dcterms:created xsi:type="dcterms:W3CDTF">2015-08-18T02:51:41Z</dcterms:created>
  <dcterms:modified xsi:type="dcterms:W3CDTF">2020-04-05T14:35:50Z</dcterms:modified>
</cp:coreProperties>
</file>