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2" r:id="rId3"/>
    <p:sldId id="333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2C2"/>
    <a:srgbClr val="0049EE"/>
    <a:srgbClr val="CCD5EA"/>
    <a:srgbClr val="E4E7F1"/>
    <a:srgbClr val="CCD4EA"/>
    <a:srgbClr val="001F67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1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200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108486-78B9-9A46-B354-C469E5D49BE6}"/>
              </a:ext>
            </a:extLst>
          </p:cNvPr>
          <p:cNvSpPr/>
          <p:nvPr userDrawn="1"/>
        </p:nvSpPr>
        <p:spPr>
          <a:xfrm>
            <a:off x="402256" y="-12383"/>
            <a:ext cx="11789744" cy="6870383"/>
          </a:xfrm>
          <a:prstGeom prst="rect">
            <a:avLst/>
          </a:prstGeom>
          <a:blipFill>
            <a:blip r:embed="rId2"/>
            <a:srcRect/>
            <a:stretch>
              <a:fillRect l="-32361" r="-9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366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gradFill>
          <a:gsLst>
            <a:gs pos="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92309E-4254-7342-8DA9-0743FC0E1B67}"/>
              </a:ext>
            </a:extLst>
          </p:cNvPr>
          <p:cNvGrpSpPr/>
          <p:nvPr userDrawn="1"/>
        </p:nvGrpSpPr>
        <p:grpSpPr>
          <a:xfrm>
            <a:off x="0" y="1869021"/>
            <a:ext cx="4061011" cy="3487928"/>
            <a:chOff x="-9071" y="441107"/>
            <a:chExt cx="3309226" cy="2842234"/>
          </a:xfrm>
          <a:gradFill>
            <a:gsLst>
              <a:gs pos="36000">
                <a:srgbClr val="9BE1FC">
                  <a:lumMod val="40000"/>
                  <a:lumOff val="60000"/>
                </a:srgbClr>
              </a:gs>
              <a:gs pos="85000">
                <a:srgbClr val="004FFE">
                  <a:lumMod val="20000"/>
                  <a:lumOff val="80000"/>
                </a:srgbClr>
              </a:gs>
            </a:gsLst>
            <a:lin ang="8100000" scaled="1"/>
          </a:gradFill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F98E5437-FF27-8E44-8589-A2F9F41142B0}"/>
                </a:ext>
              </a:extLst>
            </p:cNvPr>
            <p:cNvSpPr/>
            <p:nvPr userDrawn="1"/>
          </p:nvSpPr>
          <p:spPr>
            <a:xfrm rot="5400000">
              <a:off x="-92673" y="524709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F720297B-387E-B14B-A0B5-F6813DBC20B4}"/>
                </a:ext>
              </a:extLst>
            </p:cNvPr>
            <p:cNvSpPr/>
            <p:nvPr userDrawn="1"/>
          </p:nvSpPr>
          <p:spPr>
            <a:xfrm rot="5400000">
              <a:off x="1001766" y="524710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65CA4CFA-3D5B-714C-8066-FEBC55CC1072}"/>
                </a:ext>
              </a:extLst>
            </p:cNvPr>
            <p:cNvSpPr/>
            <p:nvPr userDrawn="1"/>
          </p:nvSpPr>
          <p:spPr>
            <a:xfrm rot="5400000">
              <a:off x="454623" y="1509631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A5AF9309-9581-CD47-8879-5EFA5F3F2770}"/>
                </a:ext>
              </a:extLst>
            </p:cNvPr>
            <p:cNvSpPr/>
            <p:nvPr userDrawn="1"/>
          </p:nvSpPr>
          <p:spPr>
            <a:xfrm rot="5400000">
              <a:off x="1557323" y="1509632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55C0E1CD-63BC-5440-988B-A1E4A3FD9E2D}"/>
                </a:ext>
              </a:extLst>
            </p:cNvPr>
            <p:cNvSpPr/>
            <p:nvPr userDrawn="1"/>
          </p:nvSpPr>
          <p:spPr>
            <a:xfrm rot="5400000">
              <a:off x="2260011" y="2490204"/>
              <a:ext cx="851888" cy="734386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C4736B60-53EA-AF44-AB3C-4189DF6F724F}"/>
                </a:ext>
              </a:extLst>
            </p:cNvPr>
            <p:cNvSpPr/>
            <p:nvPr userDrawn="1"/>
          </p:nvSpPr>
          <p:spPr>
            <a:xfrm rot="5400000">
              <a:off x="2690181" y="1921939"/>
              <a:ext cx="655158" cy="564791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50633157-B143-614C-AC06-40113503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550" y="2693865"/>
            <a:ext cx="6462643" cy="1325563"/>
          </a:xfrm>
        </p:spPr>
        <p:txBody>
          <a:bodyPr/>
          <a:lstStyle>
            <a:lvl1pPr>
              <a:defRPr sz="4000" b="0" i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25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04B0AAA-8DB9-0F41-8160-B8FEE3CC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1" y="445479"/>
            <a:ext cx="10515600" cy="453091"/>
          </a:xfrm>
        </p:spPr>
        <p:txBody>
          <a:bodyPr>
            <a:noAutofit/>
          </a:bodyPr>
          <a:lstStyle>
            <a:lvl1pPr>
              <a:defRPr sz="3200" b="0" i="0" spc="120" baseline="0">
                <a:solidFill>
                  <a:srgbClr val="001E67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538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39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108486-78B9-9A46-B354-C469E5D49BE6}"/>
              </a:ext>
            </a:extLst>
          </p:cNvPr>
          <p:cNvSpPr/>
          <p:nvPr userDrawn="1"/>
        </p:nvSpPr>
        <p:spPr>
          <a:xfrm>
            <a:off x="402256" y="-12383"/>
            <a:ext cx="11789744" cy="6870383"/>
          </a:xfrm>
          <a:prstGeom prst="rect">
            <a:avLst/>
          </a:prstGeom>
          <a:blipFill>
            <a:blip r:embed="rId2"/>
            <a:srcRect/>
            <a:stretch>
              <a:fillRect l="-32361" r="-9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65002-F913-6440-B21B-FF3E46DDF9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8840" y="2262913"/>
            <a:ext cx="1812501" cy="24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A6424-9AF8-D24F-BF2D-EFA21E37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78CB2-977A-D14F-924C-3600F1B1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E62FB-783C-1349-B8F7-84307CAC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1439-3664-DF40-80C9-AEAC5E75D64A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3AE54-BACA-AE4A-99CE-91DD669D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84BE-00F5-E446-88E2-0A04E29A2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2547-EE54-3B4E-B43C-94139D4C3D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0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AE5E31-C1B9-554C-969B-0C75F29A25DB}"/>
              </a:ext>
            </a:extLst>
          </p:cNvPr>
          <p:cNvSpPr txBox="1"/>
          <p:nvPr/>
        </p:nvSpPr>
        <p:spPr>
          <a:xfrm>
            <a:off x="416857" y="2505670"/>
            <a:ext cx="1151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AI</a:t>
            </a:r>
            <a:r>
              <a:rPr kumimoji="1" lang="zh-CN" altLang="en-US" sz="5400" b="1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大模型自助建工单、自助解决问题</a:t>
            </a:r>
          </a:p>
        </p:txBody>
      </p:sp>
    </p:spTree>
    <p:extLst>
      <p:ext uri="{BB962C8B-B14F-4D97-AF65-F5344CB8AC3E}">
        <p14:creationId xmlns:p14="http://schemas.microsoft.com/office/powerpoint/2010/main" val="2753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45E9CFC-E1D6-604D-BBED-8194E5884E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26159" y="3562597"/>
            <a:ext cx="778336" cy="0"/>
          </a:xfrm>
          <a:prstGeom prst="line">
            <a:avLst/>
          </a:prstGeom>
          <a:ln w="25400"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B0067BF-3BA1-3146-896C-B6E5EE9E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大模型自助解决问题架构一览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830A291-2276-DD4A-AE5F-671BF636ADAF}"/>
              </a:ext>
            </a:extLst>
          </p:cNvPr>
          <p:cNvCxnSpPr>
            <a:cxnSpLocks/>
          </p:cNvCxnSpPr>
          <p:nvPr/>
        </p:nvCxnSpPr>
        <p:spPr>
          <a:xfrm>
            <a:off x="1365717" y="1838440"/>
            <a:ext cx="0" cy="115086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D40208A-1ECF-334C-B489-2AB625278817}"/>
              </a:ext>
            </a:extLst>
          </p:cNvPr>
          <p:cNvSpPr txBox="1"/>
          <p:nvPr/>
        </p:nvSpPr>
        <p:spPr>
          <a:xfrm>
            <a:off x="1350371" y="1929005"/>
            <a:ext cx="380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6AD78F35-19C2-D84D-B928-FB611503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7" y="2150828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2909FC82-63C7-E241-95AF-AA4FAC88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3" y="3051348"/>
            <a:ext cx="514587" cy="741354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ED4D15A-DF9D-9549-869B-F9044B9E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3" y="3203748"/>
            <a:ext cx="514587" cy="74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0BE41-3093-9742-8E15-1CCA9B6E7F72}"/>
              </a:ext>
            </a:extLst>
          </p:cNvPr>
          <p:cNvSpPr txBox="1"/>
          <p:nvPr/>
        </p:nvSpPr>
        <p:spPr>
          <a:xfrm>
            <a:off x="564552" y="3908933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话务服务器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688EF-0F36-7145-9983-E90143319857}"/>
              </a:ext>
            </a:extLst>
          </p:cNvPr>
          <p:cNvSpPr txBox="1"/>
          <p:nvPr/>
        </p:nvSpPr>
        <p:spPr>
          <a:xfrm>
            <a:off x="1540663" y="3908933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CC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服务器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ADB526-12C8-F74B-97AC-049CE832B84C}"/>
              </a:ext>
            </a:extLst>
          </p:cNvPr>
          <p:cNvSpPr/>
          <p:nvPr/>
        </p:nvSpPr>
        <p:spPr>
          <a:xfrm>
            <a:off x="423821" y="2989306"/>
            <a:ext cx="1902338" cy="114658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19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9C78BCC9-8997-3641-9897-AFBF225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07" y="2303228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FB43CC5-CF3A-E04E-892C-40B1C5128807}"/>
              </a:ext>
            </a:extLst>
          </p:cNvPr>
          <p:cNvCxnSpPr>
            <a:cxnSpLocks/>
          </p:cNvCxnSpPr>
          <p:nvPr/>
        </p:nvCxnSpPr>
        <p:spPr>
          <a:xfrm>
            <a:off x="1339794" y="4140675"/>
            <a:ext cx="0" cy="36076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C:\Users\ecoffey\AppData\Local\Temp\Rar$DRa0.189\Cisco Icons November\30060_Device_phone_3025\Png_256\30060_Device_phone_3025_warning_256.png">
            <a:extLst>
              <a:ext uri="{FF2B5EF4-FFF2-40B4-BE49-F238E27FC236}">
                <a16:creationId xmlns:a16="http://schemas.microsoft.com/office/drawing/2014/main" id="{05229E94-BC97-9E47-A1C3-985EF281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0" y="4590126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coffey\AppData\Local\Temp\Rar$DRa0.189\Cisco Icons November\30060_Device_phone_3025\Png_256\30060_Device_phone_3025_admindown_256.png">
            <a:extLst>
              <a:ext uri="{FF2B5EF4-FFF2-40B4-BE49-F238E27FC236}">
                <a16:creationId xmlns:a16="http://schemas.microsoft.com/office/drawing/2014/main" id="{90ACAD48-81F9-D14A-8033-F6C030F4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8" y="4592041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58045A7-2ABE-694D-9BEE-0D8657E6DA1E}"/>
              </a:ext>
            </a:extLst>
          </p:cNvPr>
          <p:cNvSpPr txBox="1"/>
          <p:nvPr/>
        </p:nvSpPr>
        <p:spPr>
          <a:xfrm>
            <a:off x="845961" y="5097538"/>
            <a:ext cx="11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桌面各型号话机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9A19C12-9BBF-1B4C-9915-16EF989ACE00}"/>
              </a:ext>
            </a:extLst>
          </p:cNvPr>
          <p:cNvSpPr/>
          <p:nvPr/>
        </p:nvSpPr>
        <p:spPr>
          <a:xfrm>
            <a:off x="596826" y="4497887"/>
            <a:ext cx="1496974" cy="887836"/>
          </a:xfrm>
          <a:prstGeom prst="roundRect">
            <a:avLst/>
          </a:prstGeom>
          <a:noFill/>
          <a:ln cmpd="sng">
            <a:solidFill>
              <a:schemeClr val="accent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42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F05E778-F3E7-F945-9B42-EBAEDF6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4" y="3058548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4FF2989-8896-144F-A088-A048308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" y="3213870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F4FFD5FA-3013-E041-857E-1FF14BCF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07" y="2968257"/>
            <a:ext cx="649064" cy="6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DD824CA4-7290-9745-853D-3AFA2CD9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67" y="3125222"/>
            <a:ext cx="649065" cy="6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702428C3-606D-D046-9C02-8F3DB61E388B}"/>
              </a:ext>
            </a:extLst>
          </p:cNvPr>
          <p:cNvSpPr/>
          <p:nvPr/>
        </p:nvSpPr>
        <p:spPr>
          <a:xfrm>
            <a:off x="3104495" y="2883209"/>
            <a:ext cx="2332563" cy="143208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995233-1CE1-9A48-BD72-8DE8B1997FF5}"/>
              </a:ext>
            </a:extLst>
          </p:cNvPr>
          <p:cNvSpPr/>
          <p:nvPr/>
        </p:nvSpPr>
        <p:spPr>
          <a:xfrm>
            <a:off x="3553109" y="4027247"/>
            <a:ext cx="1401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AutoSolve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系统</a:t>
            </a:r>
            <a:endParaRPr lang="zh-CN" altLang="en-US" sz="1400" dirty="0"/>
          </a:p>
        </p:txBody>
      </p:sp>
      <p:pic>
        <p:nvPicPr>
          <p:cNvPr id="49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E2F206DC-AAD4-2C44-A95A-57C4A7F8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49" y="2946906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B17DC4E-E34B-C64B-A67B-DB5B2DA0E33E}"/>
              </a:ext>
            </a:extLst>
          </p:cNvPr>
          <p:cNvSpPr txBox="1"/>
          <p:nvPr/>
        </p:nvSpPr>
        <p:spPr>
          <a:xfrm>
            <a:off x="3246332" y="3816554"/>
            <a:ext cx="115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Voice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TTS/ASR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EB4BCEE-E1EE-CE4D-B73B-CB468E62CAD9}"/>
              </a:ext>
            </a:extLst>
          </p:cNvPr>
          <p:cNvSpPr txBox="1"/>
          <p:nvPr/>
        </p:nvSpPr>
        <p:spPr>
          <a:xfrm>
            <a:off x="4329495" y="3816554"/>
            <a:ext cx="115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信息交互与存储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3C1792-9893-8F4B-8827-862D1294102D}"/>
              </a:ext>
            </a:extLst>
          </p:cNvPr>
          <p:cNvSpPr/>
          <p:nvPr/>
        </p:nvSpPr>
        <p:spPr>
          <a:xfrm>
            <a:off x="6419856" y="4067695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甲方工单系统</a:t>
            </a:r>
            <a:endParaRPr lang="zh-CN" altLang="en-US" sz="1400" dirty="0"/>
          </a:p>
        </p:txBody>
      </p:sp>
      <p:pic>
        <p:nvPicPr>
          <p:cNvPr id="56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17849B94-38B4-B145-8738-30536F3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2932156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A2FAFE8-724A-F741-A61F-3C92CBD71E66}"/>
              </a:ext>
            </a:extLst>
          </p:cNvPr>
          <p:cNvCxnSpPr>
            <a:cxnSpLocks/>
          </p:cNvCxnSpPr>
          <p:nvPr/>
        </p:nvCxnSpPr>
        <p:spPr>
          <a:xfrm flipH="1" flipV="1">
            <a:off x="4231381" y="2513035"/>
            <a:ext cx="0" cy="375064"/>
          </a:xfrm>
          <a:prstGeom prst="line">
            <a:avLst/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5F552B2-28F0-D446-AD9D-35B2CF0319EC}"/>
              </a:ext>
            </a:extLst>
          </p:cNvPr>
          <p:cNvSpPr/>
          <p:nvPr/>
        </p:nvSpPr>
        <p:spPr>
          <a:xfrm>
            <a:off x="6222130" y="2801077"/>
            <a:ext cx="1638101" cy="155623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FB0BF6-3E13-674B-B2EF-0C4AF9242DAA}"/>
              </a:ext>
            </a:extLst>
          </p:cNvPr>
          <p:cNvSpPr txBox="1"/>
          <p:nvPr/>
        </p:nvSpPr>
        <p:spPr>
          <a:xfrm>
            <a:off x="353430" y="5496123"/>
            <a:ext cx="11635370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用户来电呼入到呼叫中心系统后，</a:t>
            </a:r>
            <a:r>
              <a:rPr kumimoji="1" lang="en-US" altLang="zh-CN" dirty="0"/>
              <a:t>IVR</a:t>
            </a:r>
            <a:r>
              <a:rPr kumimoji="1" lang="zh-CN" altLang="en-US" dirty="0"/>
              <a:t>提供进入自助问题解决选项，用户选择该选项；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呼叫中心系统与自助问题解决系统，通过大模型系统交互，自助解决问题，如了解某产品、解决一些问题等；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解决问题后，将本次处理的文本结果、录音推送给工单系统，并发短信与用户确认满意度。</a:t>
            </a:r>
          </a:p>
        </p:txBody>
      </p:sp>
      <p:pic>
        <p:nvPicPr>
          <p:cNvPr id="61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1CC9F283-EC17-AD41-8689-1604FF7B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46" y="3116340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A6B16D68-9B5E-3C4F-B97E-0113BE9E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99" y="3084379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9">
            <a:extLst>
              <a:ext uri="{FF2B5EF4-FFF2-40B4-BE49-F238E27FC236}">
                <a16:creationId xmlns:a16="http://schemas.microsoft.com/office/drawing/2014/main" id="{86B56E6B-5DB2-B84F-8B7A-8CEF13DD6573}"/>
              </a:ext>
            </a:extLst>
          </p:cNvPr>
          <p:cNvSpPr>
            <a:spLocks/>
          </p:cNvSpPr>
          <p:nvPr/>
        </p:nvSpPr>
        <p:spPr bwMode="auto">
          <a:xfrm flipH="1">
            <a:off x="551711" y="1120393"/>
            <a:ext cx="1638101" cy="718047"/>
          </a:xfrm>
          <a:custGeom>
            <a:avLst/>
            <a:gdLst>
              <a:gd name="T0" fmla="*/ 877 w 1097"/>
              <a:gd name="T1" fmla="*/ 661 h 661"/>
              <a:gd name="T2" fmla="*/ 1097 w 1097"/>
              <a:gd name="T3" fmla="*/ 465 h 661"/>
              <a:gd name="T4" fmla="*/ 921 w 1097"/>
              <a:gd name="T5" fmla="*/ 285 h 661"/>
              <a:gd name="T6" fmla="*/ 651 w 1097"/>
              <a:gd name="T7" fmla="*/ 0 h 661"/>
              <a:gd name="T8" fmla="*/ 409 w 1097"/>
              <a:gd name="T9" fmla="*/ 139 h 661"/>
              <a:gd name="T10" fmla="*/ 321 w 1097"/>
              <a:gd name="T11" fmla="*/ 106 h 661"/>
              <a:gd name="T12" fmla="*/ 185 w 1097"/>
              <a:gd name="T13" fmla="*/ 233 h 661"/>
              <a:gd name="T14" fmla="*/ 188 w 1097"/>
              <a:gd name="T15" fmla="*/ 259 h 661"/>
              <a:gd name="T16" fmla="*/ 0 w 1097"/>
              <a:gd name="T17" fmla="*/ 465 h 661"/>
              <a:gd name="T18" fmla="*/ 220 w 1097"/>
              <a:gd name="T19" fmla="*/ 661 h 661"/>
              <a:gd name="T20" fmla="*/ 877 w 1097"/>
              <a:gd name="T21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661">
                <a:moveTo>
                  <a:pt x="877" y="661"/>
                </a:moveTo>
                <a:cubicBezTo>
                  <a:pt x="999" y="661"/>
                  <a:pt x="1097" y="586"/>
                  <a:pt x="1097" y="465"/>
                </a:cubicBezTo>
                <a:cubicBezTo>
                  <a:pt x="1097" y="358"/>
                  <a:pt x="1042" y="289"/>
                  <a:pt x="921" y="285"/>
                </a:cubicBezTo>
                <a:cubicBezTo>
                  <a:pt x="921" y="135"/>
                  <a:pt x="801" y="0"/>
                  <a:pt x="651" y="0"/>
                </a:cubicBezTo>
                <a:cubicBezTo>
                  <a:pt x="545" y="0"/>
                  <a:pt x="453" y="49"/>
                  <a:pt x="409" y="139"/>
                </a:cubicBezTo>
                <a:cubicBezTo>
                  <a:pt x="385" y="118"/>
                  <a:pt x="354" y="106"/>
                  <a:pt x="321" y="106"/>
                </a:cubicBezTo>
                <a:cubicBezTo>
                  <a:pt x="246" y="106"/>
                  <a:pt x="185" y="159"/>
                  <a:pt x="185" y="233"/>
                </a:cubicBezTo>
                <a:cubicBezTo>
                  <a:pt x="185" y="242"/>
                  <a:pt x="186" y="251"/>
                  <a:pt x="188" y="259"/>
                </a:cubicBezTo>
                <a:cubicBezTo>
                  <a:pt x="82" y="275"/>
                  <a:pt x="0" y="354"/>
                  <a:pt x="0" y="465"/>
                </a:cubicBezTo>
                <a:cubicBezTo>
                  <a:pt x="0" y="586"/>
                  <a:pt x="99" y="661"/>
                  <a:pt x="220" y="661"/>
                </a:cubicBezTo>
                <a:lnTo>
                  <a:pt x="877" y="661"/>
                </a:lnTo>
                <a:close/>
              </a:path>
            </a:pathLst>
          </a:custGeom>
          <a:gradFill flip="none" rotWithShape="1">
            <a:gsLst>
              <a:gs pos="100000">
                <a:srgbClr val="CFCFCF">
                  <a:lumMod val="79000"/>
                  <a:lumOff val="21000"/>
                </a:srgbClr>
              </a:gs>
              <a:gs pos="0">
                <a:srgbClr val="E6E6E6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gradFill>
              <a:gsLst>
                <a:gs pos="0">
                  <a:schemeClr val="bg1">
                    <a:lumMod val="88000"/>
                  </a:schemeClr>
                </a:gs>
                <a:gs pos="100000">
                  <a:schemeClr val="bg1">
                    <a:lumMod val="69000"/>
                  </a:schemeClr>
                </a:gs>
              </a:gsLst>
              <a:lin ang="5400000" scaled="0"/>
            </a:gradFill>
            <a:miter lim="800000"/>
          </a:ln>
        </p:spPr>
        <p:txBody>
          <a:bodyPr lIns="68550" tIns="137102" rIns="68550" bIns="34275" anchor="ctr"/>
          <a:lstStyle/>
          <a:p>
            <a:pPr marL="3571" indent="-3571" algn="ctr" defTabSz="45623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7023"/>
              </a:buClr>
              <a:defRPr/>
            </a:pPr>
            <a:r>
              <a:rPr lang="en-US" altLang="zh-CN" dirty="0">
                <a:solidFill>
                  <a:srgbClr val="08252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PSTN</a:t>
            </a:r>
            <a:endParaRPr lang="en-US" dirty="0">
              <a:solidFill>
                <a:srgbClr val="08252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35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3C3C6E4-32FC-184A-9F10-AB149D1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18" y="1304941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9C0D49B5-5632-DC4B-AC67-8BFC5E3A0D5F}"/>
              </a:ext>
            </a:extLst>
          </p:cNvPr>
          <p:cNvSpPr/>
          <p:nvPr/>
        </p:nvSpPr>
        <p:spPr>
          <a:xfrm>
            <a:off x="3104495" y="1182815"/>
            <a:ext cx="2321141" cy="13276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800611-CE29-4043-B210-2AEA8EC08828}"/>
              </a:ext>
            </a:extLst>
          </p:cNvPr>
          <p:cNvSpPr/>
          <p:nvPr/>
        </p:nvSpPr>
        <p:spPr>
          <a:xfrm>
            <a:off x="3625570" y="2237344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企业私有大模型</a:t>
            </a:r>
            <a:endParaRPr lang="zh-CN" altLang="en-US" sz="14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2E82D77-EDE4-1F4D-B274-65DBD6F46DFA}"/>
              </a:ext>
            </a:extLst>
          </p:cNvPr>
          <p:cNvCxnSpPr>
            <a:cxnSpLocks/>
          </p:cNvCxnSpPr>
          <p:nvPr/>
        </p:nvCxnSpPr>
        <p:spPr>
          <a:xfrm>
            <a:off x="5466606" y="3673274"/>
            <a:ext cx="748788" cy="0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1B281DB-F099-0849-BD25-7146D125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812" y="1303357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45E9CFC-E1D6-604D-BBED-8194E5884E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26159" y="3562597"/>
            <a:ext cx="778336" cy="0"/>
          </a:xfrm>
          <a:prstGeom prst="line">
            <a:avLst/>
          </a:prstGeom>
          <a:ln w="25400"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B0067BF-3BA1-3146-896C-B6E5EE9E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1" y="445479"/>
            <a:ext cx="10911886" cy="453091"/>
          </a:xfrm>
        </p:spPr>
        <p:txBody>
          <a:bodyPr/>
          <a:lstStyle/>
          <a:p>
            <a:r>
              <a:rPr kumimoji="1" lang="en" altLang="zh-CN" dirty="0"/>
              <a:t>Overview of the architecture of the LLM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Center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830A291-2276-DD4A-AE5F-671BF636ADAF}"/>
              </a:ext>
            </a:extLst>
          </p:cNvPr>
          <p:cNvCxnSpPr>
            <a:cxnSpLocks/>
          </p:cNvCxnSpPr>
          <p:nvPr/>
        </p:nvCxnSpPr>
        <p:spPr>
          <a:xfrm>
            <a:off x="1365717" y="1838440"/>
            <a:ext cx="0" cy="115086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D40208A-1ECF-334C-B489-2AB625278817}"/>
              </a:ext>
            </a:extLst>
          </p:cNvPr>
          <p:cNvSpPr txBox="1"/>
          <p:nvPr/>
        </p:nvSpPr>
        <p:spPr>
          <a:xfrm>
            <a:off x="1322686" y="1900482"/>
            <a:ext cx="104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T1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or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sip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6AD78F35-19C2-D84D-B928-FB611503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7" y="2150828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2909FC82-63C7-E241-95AF-AA4FAC88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3" y="3051348"/>
            <a:ext cx="514587" cy="741354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ED4D15A-DF9D-9549-869B-F9044B9E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3" y="3203748"/>
            <a:ext cx="514587" cy="74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0BE41-3093-9742-8E15-1CCA9B6E7F72}"/>
              </a:ext>
            </a:extLst>
          </p:cNvPr>
          <p:cNvSpPr txBox="1"/>
          <p:nvPr/>
        </p:nvSpPr>
        <p:spPr>
          <a:xfrm>
            <a:off x="579522" y="3899492"/>
            <a:ext cx="1137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Call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Server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688EF-0F36-7145-9983-E90143319857}"/>
              </a:ext>
            </a:extLst>
          </p:cNvPr>
          <p:cNvSpPr txBox="1"/>
          <p:nvPr/>
        </p:nvSpPr>
        <p:spPr>
          <a:xfrm>
            <a:off x="1540663" y="3908933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CC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Server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ADB526-12C8-F74B-97AC-049CE832B84C}"/>
              </a:ext>
            </a:extLst>
          </p:cNvPr>
          <p:cNvSpPr/>
          <p:nvPr/>
        </p:nvSpPr>
        <p:spPr>
          <a:xfrm>
            <a:off x="423821" y="2989306"/>
            <a:ext cx="1902338" cy="114658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19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9C78BCC9-8997-3641-9897-AFBF225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07" y="2303228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FB43CC5-CF3A-E04E-892C-40B1C5128807}"/>
              </a:ext>
            </a:extLst>
          </p:cNvPr>
          <p:cNvCxnSpPr>
            <a:cxnSpLocks/>
          </p:cNvCxnSpPr>
          <p:nvPr/>
        </p:nvCxnSpPr>
        <p:spPr>
          <a:xfrm>
            <a:off x="1339794" y="4140675"/>
            <a:ext cx="0" cy="36076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C:\Users\ecoffey\AppData\Local\Temp\Rar$DRa0.189\Cisco Icons November\30060_Device_phone_3025\Png_256\30060_Device_phone_3025_warning_256.png">
            <a:extLst>
              <a:ext uri="{FF2B5EF4-FFF2-40B4-BE49-F238E27FC236}">
                <a16:creationId xmlns:a16="http://schemas.microsoft.com/office/drawing/2014/main" id="{05229E94-BC97-9E47-A1C3-985EF281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0" y="4590126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coffey\AppData\Local\Temp\Rar$DRa0.189\Cisco Icons November\30060_Device_phone_3025\Png_256\30060_Device_phone_3025_admindown_256.png">
            <a:extLst>
              <a:ext uri="{FF2B5EF4-FFF2-40B4-BE49-F238E27FC236}">
                <a16:creationId xmlns:a16="http://schemas.microsoft.com/office/drawing/2014/main" id="{90ACAD48-81F9-D14A-8033-F6C030F4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8" y="4592041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58045A7-2ABE-694D-9BEE-0D8657E6DA1E}"/>
              </a:ext>
            </a:extLst>
          </p:cNvPr>
          <p:cNvSpPr txBox="1"/>
          <p:nvPr/>
        </p:nvSpPr>
        <p:spPr>
          <a:xfrm>
            <a:off x="845961" y="5097538"/>
            <a:ext cx="11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Desktop Phones</a:t>
            </a:r>
            <a:endParaRPr lang="zh-CN" altLang="en-US" sz="10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9A19C12-9BBF-1B4C-9915-16EF989ACE00}"/>
              </a:ext>
            </a:extLst>
          </p:cNvPr>
          <p:cNvSpPr/>
          <p:nvPr/>
        </p:nvSpPr>
        <p:spPr>
          <a:xfrm>
            <a:off x="596826" y="4497887"/>
            <a:ext cx="1496974" cy="887836"/>
          </a:xfrm>
          <a:prstGeom prst="roundRect">
            <a:avLst/>
          </a:prstGeom>
          <a:noFill/>
          <a:ln cmpd="sng">
            <a:solidFill>
              <a:schemeClr val="accent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42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F05E778-F3E7-F945-9B42-EBAEDF6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4" y="3058548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4FF2989-8896-144F-A088-A048308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" y="3213870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702428C3-606D-D046-9C02-8F3DB61E388B}"/>
              </a:ext>
            </a:extLst>
          </p:cNvPr>
          <p:cNvSpPr/>
          <p:nvPr/>
        </p:nvSpPr>
        <p:spPr>
          <a:xfrm>
            <a:off x="3104495" y="2883209"/>
            <a:ext cx="2332563" cy="143208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995233-1CE1-9A48-BD72-8DE8B1997FF5}"/>
              </a:ext>
            </a:extLst>
          </p:cNvPr>
          <p:cNvSpPr/>
          <p:nvPr/>
        </p:nvSpPr>
        <p:spPr>
          <a:xfrm>
            <a:off x="3403016" y="40087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AutoSolve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endParaRPr lang="zh-CN" altLang="en-US" sz="1400" dirty="0"/>
          </a:p>
        </p:txBody>
      </p:sp>
      <p:pic>
        <p:nvPicPr>
          <p:cNvPr id="49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E2F206DC-AAD4-2C44-A95A-57C4A7F8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526" y="3046016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B17DC4E-E34B-C64B-A67B-DB5B2DA0E33E}"/>
              </a:ext>
            </a:extLst>
          </p:cNvPr>
          <p:cNvSpPr txBox="1"/>
          <p:nvPr/>
        </p:nvSpPr>
        <p:spPr>
          <a:xfrm>
            <a:off x="3793146" y="3788764"/>
            <a:ext cx="115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Voice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TTS/ASR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3C1792-9893-8F4B-8827-862D1294102D}"/>
              </a:ext>
            </a:extLst>
          </p:cNvPr>
          <p:cNvSpPr/>
          <p:nvPr/>
        </p:nvSpPr>
        <p:spPr>
          <a:xfrm>
            <a:off x="6419856" y="4067695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Ticket</a:t>
            </a: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endParaRPr lang="zh-CN" altLang="en-US" sz="1400" dirty="0"/>
          </a:p>
        </p:txBody>
      </p:sp>
      <p:pic>
        <p:nvPicPr>
          <p:cNvPr id="56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17849B94-38B4-B145-8738-30536F3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2932156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A2FAFE8-724A-F741-A61F-3C92CBD71E66}"/>
              </a:ext>
            </a:extLst>
          </p:cNvPr>
          <p:cNvCxnSpPr>
            <a:cxnSpLocks/>
          </p:cNvCxnSpPr>
          <p:nvPr/>
        </p:nvCxnSpPr>
        <p:spPr>
          <a:xfrm flipH="1" flipV="1">
            <a:off x="4231381" y="2513035"/>
            <a:ext cx="0" cy="375064"/>
          </a:xfrm>
          <a:prstGeom prst="line">
            <a:avLst/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5F552B2-28F0-D446-AD9D-35B2CF0319EC}"/>
              </a:ext>
            </a:extLst>
          </p:cNvPr>
          <p:cNvSpPr/>
          <p:nvPr/>
        </p:nvSpPr>
        <p:spPr>
          <a:xfrm>
            <a:off x="6222130" y="2801077"/>
            <a:ext cx="1638101" cy="155623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FB0BF6-3E13-674B-B2EF-0C4AF9242DAA}"/>
              </a:ext>
            </a:extLst>
          </p:cNvPr>
          <p:cNvSpPr txBox="1"/>
          <p:nvPr/>
        </p:nvSpPr>
        <p:spPr>
          <a:xfrm>
            <a:off x="278315" y="5552126"/>
            <a:ext cx="11913685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1200" dirty="0"/>
              <a:t>After a user calls into the call center system, the IVR provides an option to enter the self-service problem solving system, and the user selects this option;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1200" dirty="0"/>
              <a:t>The call center system interacts with the self-service problem solving system through a large model system to solve problems by themselves, such as understanding a product, solving some problems, etc.;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sz="1200" dirty="0"/>
              <a:t>After solving the problem, the text results and recordings of this processing are pushed to the work order system, and a text message is sent to confirm the user's satisfaction.</a:t>
            </a:r>
            <a:endParaRPr kumimoji="1" lang="zh-CN" altLang="en-US" sz="1200" dirty="0"/>
          </a:p>
        </p:txBody>
      </p:sp>
      <p:pic>
        <p:nvPicPr>
          <p:cNvPr id="61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1CC9F283-EC17-AD41-8689-1604FF7B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12" y="3089268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A6B16D68-9B5E-3C4F-B97E-0113BE9E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99" y="3084379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9">
            <a:extLst>
              <a:ext uri="{FF2B5EF4-FFF2-40B4-BE49-F238E27FC236}">
                <a16:creationId xmlns:a16="http://schemas.microsoft.com/office/drawing/2014/main" id="{86B56E6B-5DB2-B84F-8B7A-8CEF13DD6573}"/>
              </a:ext>
            </a:extLst>
          </p:cNvPr>
          <p:cNvSpPr>
            <a:spLocks/>
          </p:cNvSpPr>
          <p:nvPr/>
        </p:nvSpPr>
        <p:spPr bwMode="auto">
          <a:xfrm flipH="1">
            <a:off x="551711" y="1120393"/>
            <a:ext cx="1638101" cy="718047"/>
          </a:xfrm>
          <a:custGeom>
            <a:avLst/>
            <a:gdLst>
              <a:gd name="T0" fmla="*/ 877 w 1097"/>
              <a:gd name="T1" fmla="*/ 661 h 661"/>
              <a:gd name="T2" fmla="*/ 1097 w 1097"/>
              <a:gd name="T3" fmla="*/ 465 h 661"/>
              <a:gd name="T4" fmla="*/ 921 w 1097"/>
              <a:gd name="T5" fmla="*/ 285 h 661"/>
              <a:gd name="T6" fmla="*/ 651 w 1097"/>
              <a:gd name="T7" fmla="*/ 0 h 661"/>
              <a:gd name="T8" fmla="*/ 409 w 1097"/>
              <a:gd name="T9" fmla="*/ 139 h 661"/>
              <a:gd name="T10" fmla="*/ 321 w 1097"/>
              <a:gd name="T11" fmla="*/ 106 h 661"/>
              <a:gd name="T12" fmla="*/ 185 w 1097"/>
              <a:gd name="T13" fmla="*/ 233 h 661"/>
              <a:gd name="T14" fmla="*/ 188 w 1097"/>
              <a:gd name="T15" fmla="*/ 259 h 661"/>
              <a:gd name="T16" fmla="*/ 0 w 1097"/>
              <a:gd name="T17" fmla="*/ 465 h 661"/>
              <a:gd name="T18" fmla="*/ 220 w 1097"/>
              <a:gd name="T19" fmla="*/ 661 h 661"/>
              <a:gd name="T20" fmla="*/ 877 w 1097"/>
              <a:gd name="T21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661">
                <a:moveTo>
                  <a:pt x="877" y="661"/>
                </a:moveTo>
                <a:cubicBezTo>
                  <a:pt x="999" y="661"/>
                  <a:pt x="1097" y="586"/>
                  <a:pt x="1097" y="465"/>
                </a:cubicBezTo>
                <a:cubicBezTo>
                  <a:pt x="1097" y="358"/>
                  <a:pt x="1042" y="289"/>
                  <a:pt x="921" y="285"/>
                </a:cubicBezTo>
                <a:cubicBezTo>
                  <a:pt x="921" y="135"/>
                  <a:pt x="801" y="0"/>
                  <a:pt x="651" y="0"/>
                </a:cubicBezTo>
                <a:cubicBezTo>
                  <a:pt x="545" y="0"/>
                  <a:pt x="453" y="49"/>
                  <a:pt x="409" y="139"/>
                </a:cubicBezTo>
                <a:cubicBezTo>
                  <a:pt x="385" y="118"/>
                  <a:pt x="354" y="106"/>
                  <a:pt x="321" y="106"/>
                </a:cubicBezTo>
                <a:cubicBezTo>
                  <a:pt x="246" y="106"/>
                  <a:pt x="185" y="159"/>
                  <a:pt x="185" y="233"/>
                </a:cubicBezTo>
                <a:cubicBezTo>
                  <a:pt x="185" y="242"/>
                  <a:pt x="186" y="251"/>
                  <a:pt x="188" y="259"/>
                </a:cubicBezTo>
                <a:cubicBezTo>
                  <a:pt x="82" y="275"/>
                  <a:pt x="0" y="354"/>
                  <a:pt x="0" y="465"/>
                </a:cubicBezTo>
                <a:cubicBezTo>
                  <a:pt x="0" y="586"/>
                  <a:pt x="99" y="661"/>
                  <a:pt x="220" y="661"/>
                </a:cubicBezTo>
                <a:lnTo>
                  <a:pt x="877" y="661"/>
                </a:lnTo>
                <a:close/>
              </a:path>
            </a:pathLst>
          </a:custGeom>
          <a:gradFill flip="none" rotWithShape="1">
            <a:gsLst>
              <a:gs pos="100000">
                <a:srgbClr val="CFCFCF">
                  <a:lumMod val="79000"/>
                  <a:lumOff val="21000"/>
                </a:srgbClr>
              </a:gs>
              <a:gs pos="0">
                <a:srgbClr val="E6E6E6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gradFill>
              <a:gsLst>
                <a:gs pos="0">
                  <a:schemeClr val="bg1">
                    <a:lumMod val="88000"/>
                  </a:schemeClr>
                </a:gs>
                <a:gs pos="100000">
                  <a:schemeClr val="bg1">
                    <a:lumMod val="69000"/>
                  </a:schemeClr>
                </a:gs>
              </a:gsLst>
              <a:lin ang="5400000" scaled="0"/>
            </a:gradFill>
            <a:miter lim="800000"/>
          </a:ln>
        </p:spPr>
        <p:txBody>
          <a:bodyPr lIns="68550" tIns="137102" rIns="68550" bIns="34275" anchor="ctr"/>
          <a:lstStyle/>
          <a:p>
            <a:pPr marL="3571" indent="-3571" algn="ctr" defTabSz="45623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7023"/>
              </a:buClr>
              <a:defRPr/>
            </a:pPr>
            <a:r>
              <a:rPr lang="en-US" altLang="zh-CN" dirty="0">
                <a:solidFill>
                  <a:srgbClr val="08252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PSTN</a:t>
            </a:r>
            <a:endParaRPr lang="en-US" dirty="0">
              <a:solidFill>
                <a:srgbClr val="08252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35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3C3C6E4-32FC-184A-9F10-AB149D1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18" y="1304941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9C0D49B5-5632-DC4B-AC67-8BFC5E3A0D5F}"/>
              </a:ext>
            </a:extLst>
          </p:cNvPr>
          <p:cNvSpPr/>
          <p:nvPr/>
        </p:nvSpPr>
        <p:spPr>
          <a:xfrm>
            <a:off x="3104495" y="1182815"/>
            <a:ext cx="2321141" cy="13276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800611-CE29-4043-B210-2AEA8EC08828}"/>
              </a:ext>
            </a:extLst>
          </p:cNvPr>
          <p:cNvSpPr/>
          <p:nvPr/>
        </p:nvSpPr>
        <p:spPr>
          <a:xfrm>
            <a:off x="3397989" y="2246474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</a:t>
            </a:r>
            <a:r>
              <a:rPr kumimoji="1" lang="en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rivate</a:t>
            </a:r>
            <a:r>
              <a:rPr kumimoji="1" lang="e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large model</a:t>
            </a:r>
            <a:endParaRPr lang="zh-CN" altLang="en-US" sz="14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2E82D77-EDE4-1F4D-B274-65DBD6F46DFA}"/>
              </a:ext>
            </a:extLst>
          </p:cNvPr>
          <p:cNvCxnSpPr>
            <a:cxnSpLocks/>
          </p:cNvCxnSpPr>
          <p:nvPr/>
        </p:nvCxnSpPr>
        <p:spPr>
          <a:xfrm>
            <a:off x="5466606" y="3673274"/>
            <a:ext cx="748788" cy="0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1B281DB-F099-0849-BD25-7146D125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812" y="1303357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E355986-9C3B-C848-AD39-9604F0CCC5C1}"/>
              </a:ext>
            </a:extLst>
          </p:cNvPr>
          <p:cNvSpPr txBox="1">
            <a:spLocks/>
          </p:cNvSpPr>
          <p:nvPr/>
        </p:nvSpPr>
        <p:spPr bwMode="black">
          <a:xfrm>
            <a:off x="488965" y="2690367"/>
            <a:ext cx="4378597" cy="1661993"/>
          </a:xfrm>
          <a:prstGeom prst="rect">
            <a:avLst/>
          </a:prstGeom>
          <a:ln>
            <a:noFill/>
          </a:ln>
          <a:effectLst>
            <a:softEdge rad="88900"/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微软雅黑" pitchFamily="34" charset="-122"/>
                <a:ea typeface="+mj-ea"/>
                <a:cs typeface="微软雅黑" pitchFamily="34" charset="-122"/>
              </a:defRPr>
            </a:lvl1pPr>
          </a:lstStyle>
          <a:p>
            <a:pPr defTabSz="914400"/>
            <a:r>
              <a:rPr kumimoji="1" lang="zh-CN" altLang="en-US" sz="5400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感谢观看</a:t>
            </a:r>
            <a:endParaRPr kumimoji="1" lang="en-US" altLang="zh-CN" sz="5400" dirty="0">
              <a:solidFill>
                <a:srgbClr val="0049E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defTabSz="914400"/>
            <a:r>
              <a:rPr kumimoji="1" lang="zh-CN" altLang="en-US" sz="5400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欢迎扫码 </a:t>
            </a:r>
            <a:endParaRPr kumimoji="1" lang="en-US" altLang="zh-CN" sz="5400" dirty="0">
              <a:solidFill>
                <a:srgbClr val="0049E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3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254</Words>
  <Application>Microsoft Macintosh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Alibaba PuHuiTi L</vt:lpstr>
      <vt:lpstr>Alibaba PuHuiTi M</vt:lpstr>
      <vt:lpstr>Alibaba PuHuiTi R</vt:lpstr>
      <vt:lpstr>Arial</vt:lpstr>
      <vt:lpstr>Office 主题​​</vt:lpstr>
      <vt:lpstr>PowerPoint 演示文稿</vt:lpstr>
      <vt:lpstr>大模型自助解决问题架构一览</vt:lpstr>
      <vt:lpstr>Overview of the architecture of the LLM Call Center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Lehear@163.com</dc:creator>
  <cp:lastModifiedBy>Jack</cp:lastModifiedBy>
  <cp:revision>425</cp:revision>
  <dcterms:created xsi:type="dcterms:W3CDTF">2020-10-26T13:10:50Z</dcterms:created>
  <dcterms:modified xsi:type="dcterms:W3CDTF">2025-03-09T11:31:37Z</dcterms:modified>
</cp:coreProperties>
</file>