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6"/>
  </p:notesMasterIdLst>
  <p:handoutMasterIdLst>
    <p:handoutMasterId r:id="rId17"/>
  </p:handoutMasterIdLst>
  <p:sldIdLst>
    <p:sldId id="257" r:id="rId2"/>
    <p:sldId id="258" r:id="rId3"/>
    <p:sldId id="259" r:id="rId4"/>
    <p:sldId id="274" r:id="rId5"/>
    <p:sldId id="260" r:id="rId6"/>
    <p:sldId id="275" r:id="rId7"/>
    <p:sldId id="276" r:id="rId8"/>
    <p:sldId id="277" r:id="rId9"/>
    <p:sldId id="278" r:id="rId10"/>
    <p:sldId id="279" r:id="rId11"/>
    <p:sldId id="283" r:id="rId12"/>
    <p:sldId id="282" r:id="rId13"/>
    <p:sldId id="284"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3684" autoAdjust="0"/>
    <p:restoredTop sz="94677" autoAdjust="0"/>
  </p:normalViewPr>
  <p:slideViewPr>
    <p:cSldViewPr snapToGrid="0" snapToObjects="1">
      <p:cViewPr varScale="1">
        <p:scale>
          <a:sx n="103" d="100"/>
          <a:sy n="103" d="100"/>
        </p:scale>
        <p:origin x="-57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C9A7BE-8A8B-0246-BC42-8C5D5F445066}" type="datetimeFigureOut">
              <a:rPr lang="en-US" smtClean="0"/>
              <a:pPr/>
              <a:t>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EFDF9-0B43-F14E-AB3D-F687FD1148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CC197-0532-284F-AB9D-6DA03A493CF1}" type="datetimeFigureOut">
              <a:rPr lang="en-US" smtClean="0"/>
              <a:pPr/>
              <a:t>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2A56D2-0466-FE49-97CF-167878C4B36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65ED2A-B01C-4D4B-9D6E-487A77648F38}" type="datetime1">
              <a:rPr lang="en-US" smtClean="0"/>
              <a:pPr/>
              <a:t>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200"/>
            </a:lvl1pPr>
          </a:lstStyle>
          <a:p>
            <a:r>
              <a:rPr lang="en-US" b="1" dirty="0" err="1" smtClean="0"/>
              <a:t>freeknowledgemission-list@meetup.com</a:t>
            </a:r>
            <a:r>
              <a:rPr lang="en-US" b="1" dirty="0" smtClean="0"/>
              <a:t> </a:t>
            </a:r>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C82D5-7530-B145-B5EF-D8945F697163}" type="datetime1">
              <a:rPr lang="en-US" smtClean="0"/>
              <a:pPr/>
              <a:t>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0069"/>
            <a:ext cx="2057400" cy="4646094"/>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480069"/>
            <a:ext cx="6019800" cy="4646094"/>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4C87A3C-4C4F-904F-BA60-4D95CABD1505}" type="datetime1">
              <a:rPr lang="en-US" smtClean="0"/>
              <a:pPr/>
              <a:t>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1200"/>
            </a:lvl1pPr>
          </a:lstStyle>
          <a:p>
            <a:r>
              <a:rPr lang="en-US" b="1" dirty="0" err="1" smtClean="0"/>
              <a:t>freeknowledgemission-list@meetup.com</a:t>
            </a:r>
            <a:r>
              <a:rPr lang="en-US" b="1"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3361A-F611-1847-B923-B2DC995A947C}" type="datetime1">
              <a:rPr lang="en-US" smtClean="0"/>
              <a:pPr/>
              <a:t>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6A9245-AD45-DB40-9B59-0A7F38CE8092}" type="datetime1">
              <a:rPr lang="en-US" smtClean="0"/>
              <a:pPr/>
              <a:t>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AE2FF-329E-234D-8F76-E9B8A28B7EEC}" type="datetime1">
              <a:rPr lang="en-US" smtClean="0"/>
              <a:pPr/>
              <a:t>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CAE89-48A0-074E-B634-09FDC2392BB1}" type="datetime1">
              <a:rPr lang="en-US" smtClean="0"/>
              <a:pPr/>
              <a:t>1/20/18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B73A5-A4E8-0B42-9A36-207E5FA0D902}" type="datetime1">
              <a:rPr lang="en-US" smtClean="0"/>
              <a:pPr/>
              <a:t>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099"/>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435100"/>
            <a:ext cx="5111750" cy="46111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597149"/>
            <a:ext cx="3008313" cy="34491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7E557-E2D2-6B45-95D1-CC214A27976D}" type="datetime1">
              <a:rPr lang="en-US" smtClean="0"/>
              <a:pPr/>
              <a:t>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546055"/>
            <a:ext cx="5486400" cy="32545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C6993-BBB0-A24B-AC51-EAE4CA7E25EC}" type="datetime1">
              <a:rPr lang="en-US" smtClean="0"/>
              <a:pPr/>
              <a:t>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44042"/>
            <a:ext cx="8229600" cy="9668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510872"/>
            <a:ext cx="8229600" cy="352255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671FB-4625-F74C-A319-BE00E2B12E84}" type="datetime1">
              <a:rPr lang="en-US" smtClean="0"/>
              <a:pPr/>
              <a:t>1/20/18</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4EBED-D9F4-C14F-A374-CF3A2B3E36A8}" type="slidenum">
              <a:rPr lang="en-US" smtClean="0"/>
              <a:pPr/>
              <a:t>‹#›</a:t>
            </a:fld>
            <a:endParaRPr lang="en-US" dirty="0"/>
          </a:p>
        </p:txBody>
      </p:sp>
      <p:pic>
        <p:nvPicPr>
          <p:cNvPr id="9" name="Picture 8" descr="Problem-validation-idea-generation.jpg"/>
          <p:cNvPicPr>
            <a:picLocks noChangeAspect="1"/>
          </p:cNvPicPr>
          <p:nvPr userDrawn="1"/>
        </p:nvPicPr>
        <p:blipFill>
          <a:blip r:embed="rId13"/>
          <a:stretch>
            <a:fillRect/>
          </a:stretch>
        </p:blipFill>
        <p:spPr>
          <a:xfrm>
            <a:off x="1342106" y="295348"/>
            <a:ext cx="1248694" cy="1248694"/>
          </a:xfrm>
          <a:prstGeom prst="rect">
            <a:avLst/>
          </a:prstGeom>
        </p:spPr>
      </p:pic>
      <p:sp>
        <p:nvSpPr>
          <p:cNvPr id="10" name="Rectangle 9"/>
          <p:cNvSpPr/>
          <p:nvPr userDrawn="1"/>
        </p:nvSpPr>
        <p:spPr>
          <a:xfrm>
            <a:off x="2590800" y="762000"/>
            <a:ext cx="4129443" cy="369332"/>
          </a:xfrm>
          <a:prstGeom prst="rect">
            <a:avLst/>
          </a:prstGeom>
        </p:spPr>
        <p:txBody>
          <a:bodyPr wrap="none">
            <a:spAutoFit/>
          </a:bodyPr>
          <a:lstStyle/>
          <a:p>
            <a:r>
              <a:rPr lang="en-US" b="1" dirty="0" err="1" smtClean="0"/>
              <a:t>freeknowledgemission-list@meetup.com</a:t>
            </a:r>
            <a:r>
              <a:rPr lang="en-US" b="1" dirty="0" smtClean="0"/>
              <a:t>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Bit</a:t>
            </a:r>
            <a:r>
              <a:rPr lang="en-US" dirty="0" err="1" smtClean="0"/>
              <a:t>c</a:t>
            </a:r>
            <a:r>
              <a:rPr lang="en-US" dirty="0" err="1" smtClean="0"/>
              <a:t>oins</a:t>
            </a:r>
            <a:r>
              <a:rPr lang="en-US" dirty="0" smtClean="0"/>
              <a:t> </a:t>
            </a:r>
            <a:r>
              <a:rPr lang="en-US" dirty="0" smtClean="0"/>
              <a:t>and </a:t>
            </a:r>
            <a:r>
              <a:rPr lang="en-US" dirty="0" err="1" smtClean="0"/>
              <a:t>Cryptocurrency</a:t>
            </a:r>
            <a:endParaRPr lang="en-US" dirty="0"/>
          </a:p>
        </p:txBody>
      </p:sp>
      <p:sp>
        <p:nvSpPr>
          <p:cNvPr id="11" name="Subtitle 10"/>
          <p:cNvSpPr>
            <a:spLocks noGrp="1"/>
          </p:cNvSpPr>
          <p:nvPr>
            <p:ph type="subTitle" idx="1"/>
          </p:nvPr>
        </p:nvSpPr>
        <p:spPr/>
        <p:txBody>
          <a:bodyPr/>
          <a:lstStyle/>
          <a:p>
            <a:r>
              <a:rPr lang="en-US" dirty="0" smtClean="0"/>
              <a:t>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smtClean="0"/>
              <a:t>Exchanges charge for all transactions.</a:t>
            </a:r>
          </a:p>
          <a:p>
            <a:r>
              <a:rPr lang="en-US" sz="2000" dirty="0" smtClean="0"/>
              <a:t>Exchanges usually also get a small percentage of every transaction. </a:t>
            </a:r>
          </a:p>
          <a:p>
            <a:r>
              <a:rPr lang="en-US" sz="2000" dirty="0" smtClean="0"/>
              <a:t>Exchanges to be fair must (all of this is obvious):</a:t>
            </a:r>
          </a:p>
          <a:p>
            <a:pPr lvl="1"/>
            <a:r>
              <a:rPr lang="en-US" sz="1600" dirty="0" smtClean="0"/>
              <a:t>Have many transactions. Thus evaluations are measureable any time.</a:t>
            </a:r>
          </a:p>
          <a:p>
            <a:pPr lvl="1"/>
            <a:r>
              <a:rPr lang="en-US" sz="1600" dirty="0" smtClean="0"/>
              <a:t>Transactions must follow some order based on time. This can have some random components but must be clearly recorded.</a:t>
            </a:r>
          </a:p>
          <a:p>
            <a:pPr lvl="1"/>
            <a:r>
              <a:rPr lang="en-US" sz="1600" dirty="0" smtClean="0"/>
              <a:t>Have large “customers” that buy outstanding orders so that prices do not go into a free-fall. This prevents shenanigans.</a:t>
            </a:r>
          </a:p>
          <a:p>
            <a:pPr lvl="1"/>
            <a:r>
              <a:rPr lang="en-US" sz="1600" dirty="0" smtClean="0"/>
              <a:t>Not have large “customers” that are free to trade at any time with any amount. If it costs something then many shenanigans are prevented.</a:t>
            </a:r>
          </a:p>
          <a:p>
            <a:pPr lvl="1"/>
            <a:r>
              <a:rPr lang="en-US" sz="1600" dirty="0" smtClean="0"/>
              <a:t>Have controls to stop free falls of prices during a “crisis of confidence.”</a:t>
            </a:r>
          </a:p>
          <a:p>
            <a:r>
              <a:rPr lang="en-US" sz="2000" dirty="0" smtClean="0"/>
              <a:t>Remember that most exchanges are immune from paying for errors and offer limited means of recompense when things wrong.</a:t>
            </a:r>
          </a:p>
          <a:p>
            <a:r>
              <a:rPr lang="en-US" sz="2000" dirty="0" smtClean="0"/>
              <a:t>And that an exchange needs a certain level of “churn” to make money.</a:t>
            </a:r>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pPr algn="ctr"/>
            <a:r>
              <a:rPr lang="en-US" dirty="0" err="1" smtClean="0"/>
              <a:t>Cryptocurrency</a:t>
            </a:r>
            <a:endParaRPr lang="en-US" dirty="0"/>
          </a:p>
        </p:txBody>
      </p:sp>
      <p:sp>
        <p:nvSpPr>
          <p:cNvPr id="8" name="Text Placeholder 7"/>
          <p:cNvSpPr>
            <a:spLocks noGrp="1"/>
          </p:cNvSpPr>
          <p:nvPr>
            <p:ph type="body" sz="half" idx="2"/>
          </p:nvPr>
        </p:nvSpPr>
        <p:spPr/>
        <p:txBody>
          <a:bodyPr/>
          <a:lstStyle/>
          <a:p>
            <a:pPr algn="ctr"/>
            <a:r>
              <a:rPr lang="en-US" dirty="0" smtClean="0"/>
              <a:t>Technology version of gold</a:t>
            </a:r>
            <a:endParaRPr lang="en-US" dirty="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a:p>
        </p:txBody>
      </p:sp>
      <p:sp>
        <p:nvSpPr>
          <p:cNvPr id="6" name="Slide Number Placeholder 5"/>
          <p:cNvSpPr>
            <a:spLocks noGrp="1"/>
          </p:cNvSpPr>
          <p:nvPr>
            <p:ph type="sldNum" sz="quarter" idx="12"/>
          </p:nvPr>
        </p:nvSpPr>
        <p:spPr/>
        <p:txBody>
          <a:bodyPr/>
          <a:lstStyle/>
          <a:p>
            <a:fld id="{2614EBED-D9F4-C14F-A374-CF3A2B3E36A8}" type="slidenum">
              <a:rPr lang="en-US" smtClean="0"/>
              <a:pPr/>
              <a:t>11</a:t>
            </a:fld>
            <a:endParaRPr lang="en-US"/>
          </a:p>
        </p:txBody>
      </p:sp>
      <p:pic>
        <p:nvPicPr>
          <p:cNvPr id="9" name="Picture Placeholder 8" descr="sale_14038_primary_image.jpg"/>
          <p:cNvPicPr>
            <a:picLocks noGrp="1" noChangeAspect="1"/>
          </p:cNvPicPr>
          <p:nvPr>
            <p:ph type="pic" idx="1"/>
          </p:nvPr>
        </p:nvPicPr>
        <p:blipFill>
          <a:blip r:embed="rId2"/>
          <a:srcRect l="-13316" r="-13316"/>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smtClean="0"/>
              <a:t>Sold in exchanges.</a:t>
            </a:r>
          </a:p>
          <a:p>
            <a:r>
              <a:rPr lang="en-US" sz="2000" dirty="0" smtClean="0"/>
              <a:t>The peers in network are</a:t>
            </a:r>
            <a:r>
              <a:rPr lang="en-US" sz="2000" dirty="0" smtClean="0"/>
              <a:t> exchanges or </a:t>
            </a:r>
            <a:r>
              <a:rPr lang="en-US" sz="2000" dirty="0" smtClean="0"/>
              <a:t>are connected to the exchanges.</a:t>
            </a:r>
          </a:p>
          <a:p>
            <a:r>
              <a:rPr lang="en-US" sz="2000" dirty="0" smtClean="0"/>
              <a:t>The </a:t>
            </a:r>
            <a:r>
              <a:rPr lang="en-US" sz="2000" dirty="0" err="1" smtClean="0"/>
              <a:t>cryptocurrency</a:t>
            </a:r>
            <a:r>
              <a:rPr lang="en-US" sz="2000" dirty="0" smtClean="0"/>
              <a:t> is held on account in the exchanges.</a:t>
            </a:r>
          </a:p>
          <a:p>
            <a:r>
              <a:rPr lang="en-US" sz="2000" dirty="0" smtClean="0"/>
              <a:t>When you “mine” you turn over your solution to the exchange which then sends it to a peer. </a:t>
            </a:r>
          </a:p>
          <a:p>
            <a:pPr lvl="1"/>
            <a:r>
              <a:rPr lang="en-US" sz="1600" dirty="0" smtClean="0"/>
              <a:t>Exchanges have been hacked and closed down for illegal activity</a:t>
            </a:r>
          </a:p>
          <a:p>
            <a:pPr lvl="1"/>
            <a:r>
              <a:rPr lang="en-US" sz="1600" dirty="0" smtClean="0"/>
              <a:t>Kraken, an exchange, is offer zero fees this month to make up for problems</a:t>
            </a:r>
          </a:p>
          <a:p>
            <a:pPr lvl="1"/>
            <a:r>
              <a:rPr lang="en-US" sz="1600" dirty="0" smtClean="0"/>
              <a:t>Ownership of </a:t>
            </a:r>
            <a:r>
              <a:rPr lang="en-US" sz="1600" dirty="0" err="1" smtClean="0"/>
              <a:t>Bitcoin</a:t>
            </a:r>
            <a:r>
              <a:rPr lang="en-US" sz="1600" dirty="0" smtClean="0"/>
              <a:t> and other </a:t>
            </a:r>
            <a:r>
              <a:rPr lang="en-US" sz="1600" dirty="0" err="1" smtClean="0"/>
              <a:t>cryptocurrency</a:t>
            </a:r>
            <a:r>
              <a:rPr lang="en-US" sz="1600" dirty="0" smtClean="0"/>
              <a:t> is managed through exchanges and this is where most of the losses have happened.</a:t>
            </a:r>
          </a:p>
          <a:p>
            <a:r>
              <a:rPr lang="en-US" sz="2000" dirty="0" smtClean="0"/>
              <a:t>The POW is NOT used for trading and thus there are reports in the press of “bots” schemes to increase prices.</a:t>
            </a:r>
          </a:p>
          <a:p>
            <a:r>
              <a:rPr lang="en-US" sz="2000" dirty="0" err="1" smtClean="0"/>
              <a:t>Cryptocurrencies</a:t>
            </a:r>
            <a:r>
              <a:rPr lang="en-US" sz="2000" dirty="0" smtClean="0"/>
              <a:t>:</a:t>
            </a:r>
          </a:p>
          <a:p>
            <a:pPr lvl="1"/>
            <a:r>
              <a:rPr lang="en-US" sz="1600" dirty="0" smtClean="0"/>
              <a:t>Illiquid</a:t>
            </a:r>
          </a:p>
          <a:p>
            <a:pPr lvl="1"/>
            <a:r>
              <a:rPr lang="en-US" sz="1600" dirty="0" smtClean="0"/>
              <a:t>Are managed by unregulated exchanges</a:t>
            </a:r>
          </a:p>
          <a:p>
            <a:pPr lvl="1"/>
            <a:r>
              <a:rPr lang="en-US" sz="1600" dirty="0" smtClean="0"/>
              <a:t>The underlying technology (for those that use block-chains) is secure, but exchanges are another issue. </a:t>
            </a:r>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smtClean="0"/>
              <a:t>There are now multiple </a:t>
            </a:r>
            <a:r>
              <a:rPr lang="en-US" sz="2000" dirty="0" err="1" smtClean="0"/>
              <a:t>cryptocurrency</a:t>
            </a:r>
            <a:r>
              <a:rPr lang="en-US" sz="2000" dirty="0" smtClean="0"/>
              <a:t> many created, according to the press, by the Crypto Castle. Many fortunes created by </a:t>
            </a:r>
            <a:r>
              <a:rPr lang="en-US" sz="2000" dirty="0" err="1" smtClean="0"/>
              <a:t>Bitcoins</a:t>
            </a:r>
            <a:r>
              <a:rPr lang="en-US" sz="2000" dirty="0" smtClean="0"/>
              <a:t> have been used to create new </a:t>
            </a:r>
            <a:r>
              <a:rPr lang="en-US" sz="2000" dirty="0" err="1" smtClean="0"/>
              <a:t>cryptocurrencies</a:t>
            </a:r>
            <a:r>
              <a:rPr lang="en-US" sz="2000" dirty="0" smtClean="0"/>
              <a:t>.</a:t>
            </a:r>
          </a:p>
          <a:p>
            <a:r>
              <a:rPr lang="en-US" sz="2000" dirty="0" err="1" smtClean="0"/>
              <a:t>Litecoin</a:t>
            </a:r>
            <a:r>
              <a:rPr lang="en-US" sz="2000" dirty="0" smtClean="0"/>
              <a:t> (LTC) created in 2011 uses a different mining process and peer process than </a:t>
            </a:r>
            <a:r>
              <a:rPr lang="en-US" sz="2000" dirty="0" err="1" smtClean="0"/>
              <a:t>Bitcoin</a:t>
            </a:r>
            <a:r>
              <a:rPr lang="en-US" sz="2000" dirty="0" smtClean="0"/>
              <a:t> and is </a:t>
            </a:r>
            <a:r>
              <a:rPr lang="en-US" sz="2000" dirty="0" smtClean="0"/>
              <a:t>becoming </a:t>
            </a:r>
            <a:r>
              <a:rPr lang="en-US" sz="2000" dirty="0" smtClean="0"/>
              <a:t>more accepted (~$193)</a:t>
            </a:r>
          </a:p>
          <a:p>
            <a:r>
              <a:rPr lang="en-US" sz="2000" dirty="0" err="1" smtClean="0"/>
              <a:t>Ethereum</a:t>
            </a:r>
            <a:r>
              <a:rPr lang="en-US" sz="2000" dirty="0" smtClean="0"/>
              <a:t> (ETH) uses a distributed platform and uses smart contracts. It was created in 2015 (~$1050)</a:t>
            </a:r>
          </a:p>
          <a:p>
            <a:r>
              <a:rPr lang="en-US" sz="2000" dirty="0" err="1" smtClean="0"/>
              <a:t>Zcash</a:t>
            </a:r>
            <a:r>
              <a:rPr lang="en-US" sz="2000" dirty="0" smtClean="0"/>
              <a:t> (ZEC) is an open source block-chain with more security than </a:t>
            </a:r>
            <a:r>
              <a:rPr lang="en-US" sz="2000" dirty="0" err="1" smtClean="0"/>
              <a:t>Bitcoin</a:t>
            </a:r>
            <a:r>
              <a:rPr lang="en-US" sz="2000" dirty="0" smtClean="0"/>
              <a:t> created in 2016. (~$511)</a:t>
            </a:r>
          </a:p>
          <a:p>
            <a:r>
              <a:rPr lang="en-US" sz="2000" dirty="0" smtClean="0"/>
              <a:t>Dash offering untraceable transactions in 2014 but still using block-chain    (~$852). Rebranded from “</a:t>
            </a:r>
            <a:r>
              <a:rPr lang="en-US" sz="2000" dirty="0" err="1" smtClean="0"/>
              <a:t>Darkcoins</a:t>
            </a:r>
            <a:r>
              <a:rPr lang="en-US" sz="2000" dirty="0" smtClean="0"/>
              <a:t>”</a:t>
            </a:r>
          </a:p>
          <a:p>
            <a:r>
              <a:rPr lang="en-US" sz="2000" dirty="0" smtClean="0"/>
              <a:t>Ripple (XRP) is not a block-chain and does not use mining (~$1.53)</a:t>
            </a:r>
          </a:p>
          <a:p>
            <a:r>
              <a:rPr lang="en-US" sz="2000" dirty="0" err="1" smtClean="0"/>
              <a:t>Bitcoin</a:t>
            </a:r>
            <a:r>
              <a:rPr lang="en-US" sz="2000" dirty="0" smtClean="0"/>
              <a:t>, the </a:t>
            </a:r>
            <a:r>
              <a:rPr lang="en-US" sz="2000" dirty="0" err="1" smtClean="0"/>
              <a:t>orginal</a:t>
            </a:r>
            <a:r>
              <a:rPr lang="en-US" sz="2000" dirty="0" smtClean="0"/>
              <a:t>, (~$12,400)</a:t>
            </a:r>
          </a:p>
          <a:p>
            <a:endParaRPr lang="en-US" sz="2000" dirty="0" smtClean="0"/>
          </a:p>
          <a:p>
            <a:endParaRPr lang="en-US" sz="2000" dirty="0" smtClean="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Questions?</a:t>
            </a:r>
            <a:endParaRPr lang="en-US" dirty="0"/>
          </a:p>
        </p:txBody>
      </p:sp>
      <p:sp>
        <p:nvSpPr>
          <p:cNvPr id="5" name="Date Placeholder 4"/>
          <p:cNvSpPr>
            <a:spLocks noGrp="1"/>
          </p:cNvSpPr>
          <p:nvPr>
            <p:ph type="dt" sz="half" idx="10"/>
          </p:nvPr>
        </p:nvSpPr>
        <p:spPr/>
        <p:txBody>
          <a:bodyPr/>
          <a:lstStyle/>
          <a:p>
            <a:fld id="{5357E557-E2D2-6B45-95D1-CC214A27976D}" type="datetime1">
              <a:rPr lang="en-US" smtClean="0"/>
              <a:pPr/>
              <a:t>1/20/18</a:t>
            </a:fld>
            <a:endParaRPr lang="en-US"/>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2614EBED-D9F4-C14F-A374-CF3A2B3E36A8}" type="slidenum">
              <a:rPr lang="en-US" smtClean="0"/>
              <a:pPr/>
              <a:t>14</a:t>
            </a:fld>
            <a:endParaRPr lang="en-US"/>
          </a:p>
        </p:txBody>
      </p:sp>
      <p:pic>
        <p:nvPicPr>
          <p:cNvPr id="9" name="Content Placeholder 8" descr="Problem-validation-idea-generation.jpg"/>
          <p:cNvPicPr>
            <a:picLocks noGrp="1" noChangeAspect="1"/>
          </p:cNvPicPr>
          <p:nvPr>
            <p:ph idx="1"/>
          </p:nvPr>
        </p:nvPicPr>
        <p:blipFill>
          <a:blip r:embed="rId2"/>
          <a:srcRect l="-66809" r="-66809"/>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pPr algn="ctr"/>
            <a:r>
              <a:rPr lang="en-US" dirty="0" smtClean="0"/>
              <a:t>If only I had bought them when they were cheap…</a:t>
            </a:r>
            <a:endParaRPr lang="en-US" dirty="0"/>
          </a:p>
        </p:txBody>
      </p:sp>
      <p:sp>
        <p:nvSpPr>
          <p:cNvPr id="8" name="Text Placeholder 7"/>
          <p:cNvSpPr>
            <a:spLocks noGrp="1"/>
          </p:cNvSpPr>
          <p:nvPr>
            <p:ph type="body" sz="half" idx="2"/>
          </p:nvPr>
        </p:nvSpPr>
        <p:spPr/>
        <p:txBody>
          <a:bodyPr/>
          <a:lstStyle/>
          <a:p>
            <a:pPr algn="ctr"/>
            <a:r>
              <a:rPr lang="en-US" dirty="0" smtClean="0"/>
              <a:t>And I would not be doing this PPT!</a:t>
            </a:r>
            <a:endParaRPr lang="en-US" dirty="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a:p>
        </p:txBody>
      </p:sp>
      <p:sp>
        <p:nvSpPr>
          <p:cNvPr id="6" name="Slide Number Placeholder 5"/>
          <p:cNvSpPr>
            <a:spLocks noGrp="1"/>
          </p:cNvSpPr>
          <p:nvPr>
            <p:ph type="sldNum" sz="quarter" idx="12"/>
          </p:nvPr>
        </p:nvSpPr>
        <p:spPr/>
        <p:txBody>
          <a:bodyPr/>
          <a:lstStyle/>
          <a:p>
            <a:fld id="{2614EBED-D9F4-C14F-A374-CF3A2B3E36A8}" type="slidenum">
              <a:rPr lang="en-US" smtClean="0"/>
              <a:pPr/>
              <a:t>2</a:t>
            </a:fld>
            <a:endParaRPr lang="en-US"/>
          </a:p>
        </p:txBody>
      </p:sp>
      <p:pic>
        <p:nvPicPr>
          <p:cNvPr id="10" name="Picture Placeholder 9" descr="5a6146f49ca62.image.png"/>
          <p:cNvPicPr>
            <a:picLocks noGrp="1" noChangeAspect="1"/>
          </p:cNvPicPr>
          <p:nvPr>
            <p:ph type="pic" idx="1"/>
          </p:nvPr>
        </p:nvPicPr>
        <p:blipFill>
          <a:blip r:embed="rId2"/>
          <a:srcRect l="-8278" r="-8278"/>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err="1" smtClean="0"/>
              <a:t>Bitcoins</a:t>
            </a:r>
            <a:r>
              <a:rPr lang="en-US" sz="2000" dirty="0" smtClean="0"/>
              <a:t> and other </a:t>
            </a:r>
            <a:r>
              <a:rPr lang="en-US" sz="2000" dirty="0" err="1" smtClean="0"/>
              <a:t>cryptocurrencies</a:t>
            </a:r>
            <a:r>
              <a:rPr lang="en-US" sz="2000" dirty="0" smtClean="0"/>
              <a:t> are designed after the process implemented by the unknown person called Satoshi </a:t>
            </a:r>
            <a:r>
              <a:rPr lang="en-US" sz="2000" dirty="0" err="1" smtClean="0"/>
              <a:t>Nakamoto</a:t>
            </a:r>
            <a:r>
              <a:rPr lang="en-US" sz="2000" dirty="0" smtClean="0"/>
              <a:t>.</a:t>
            </a:r>
          </a:p>
          <a:p>
            <a:r>
              <a:rPr lang="en-US" sz="2000" dirty="0" smtClean="0"/>
              <a:t>Satoshi </a:t>
            </a:r>
            <a:r>
              <a:rPr lang="en-US" sz="2000" dirty="0" err="1" smtClean="0"/>
              <a:t>Nakamoto</a:t>
            </a:r>
            <a:r>
              <a:rPr lang="en-US" sz="2000" dirty="0" smtClean="0"/>
              <a:t> has disappeared. He (?) created the first reference application.</a:t>
            </a:r>
          </a:p>
          <a:p>
            <a:r>
              <a:rPr lang="en-US" sz="2000" dirty="0" smtClean="0"/>
              <a:t>Proof-of-work (POW) solutions require an entity to solve a math problem to have a resource (such as sending an email).</a:t>
            </a:r>
          </a:p>
          <a:p>
            <a:pPr lvl="1"/>
            <a:r>
              <a:rPr lang="en-US" sz="1600" dirty="0" smtClean="0"/>
              <a:t>Generally </a:t>
            </a:r>
            <a:r>
              <a:rPr lang="en-US" sz="1600" dirty="0" err="1" smtClean="0"/>
              <a:t>cryptocurrencies</a:t>
            </a:r>
            <a:r>
              <a:rPr lang="en-US" sz="1600" dirty="0" smtClean="0"/>
              <a:t> use HASHCASH like process for POW</a:t>
            </a:r>
          </a:p>
          <a:p>
            <a:pPr lvl="1"/>
            <a:r>
              <a:rPr lang="en-US" sz="1600" dirty="0" smtClean="0"/>
              <a:t>HASHCASH was invented to allow for a “cost” for each email or like process.</a:t>
            </a:r>
          </a:p>
          <a:p>
            <a:pPr lvl="1"/>
            <a:r>
              <a:rPr lang="en-US" sz="1600" dirty="0" smtClean="0"/>
              <a:t>Byzantine fault tolerance (BFT) solution not needed.</a:t>
            </a:r>
          </a:p>
          <a:p>
            <a:pPr lvl="1"/>
            <a:r>
              <a:rPr lang="en-US" sz="1600" dirty="0" smtClean="0"/>
              <a:t>The problem is hard, but it is easy to validate the solution and the solution may involve the date and time stamp and thus can’t be pre-computed.</a:t>
            </a:r>
          </a:p>
          <a:p>
            <a:r>
              <a:rPr lang="en-US" sz="2000" dirty="0" smtClean="0"/>
              <a:t>For </a:t>
            </a:r>
            <a:r>
              <a:rPr lang="en-US" sz="2000" dirty="0" err="1" smtClean="0"/>
              <a:t>Bitcoins</a:t>
            </a:r>
            <a:r>
              <a:rPr lang="en-US" sz="2000" dirty="0" smtClean="0"/>
              <a:t> a new “block chain” is validated by a POW from peers in a network of </a:t>
            </a:r>
            <a:r>
              <a:rPr lang="en-US" sz="2000" dirty="0" err="1" smtClean="0"/>
              <a:t>blockchain</a:t>
            </a:r>
            <a:r>
              <a:rPr lang="en-US" sz="2000" dirty="0" smtClean="0"/>
              <a:t> or </a:t>
            </a:r>
            <a:r>
              <a:rPr lang="en-US" sz="2000" dirty="0" err="1" smtClean="0"/>
              <a:t>hyperledger</a:t>
            </a:r>
            <a:r>
              <a:rPr lang="en-US" sz="2000" dirty="0" smtClean="0"/>
              <a:t>.</a:t>
            </a:r>
          </a:p>
          <a:p>
            <a:pPr lvl="1"/>
            <a:r>
              <a:rPr lang="en-US" sz="1600" dirty="0" smtClean="0"/>
              <a:t>This is mining. Unlike HASHCASH the POW is made more and more difficult by increasing the  number of bits.</a:t>
            </a:r>
          </a:p>
          <a:p>
            <a:pPr lvl="1"/>
            <a:r>
              <a:rPr lang="en-US" sz="1600" dirty="0" smtClean="0"/>
              <a:t>According to social media the </a:t>
            </a:r>
            <a:r>
              <a:rPr lang="en-US" sz="1600" dirty="0" err="1" smtClean="0"/>
              <a:t>Bitcoins</a:t>
            </a:r>
            <a:r>
              <a:rPr lang="en-US" sz="1600" dirty="0" smtClean="0"/>
              <a:t> difficulty is set to allow for about six </a:t>
            </a:r>
            <a:r>
              <a:rPr lang="en-US" sz="1600" dirty="0" err="1" smtClean="0"/>
              <a:t>Bitcoins</a:t>
            </a:r>
            <a:r>
              <a:rPr lang="en-US" sz="1600" dirty="0" smtClean="0"/>
              <a:t> to be mined an hour</a:t>
            </a:r>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err="1" smtClean="0"/>
              <a:t>Bitcoins</a:t>
            </a:r>
            <a:r>
              <a:rPr lang="en-US" sz="2000" dirty="0" smtClean="0"/>
              <a:t> and generally </a:t>
            </a:r>
            <a:r>
              <a:rPr lang="en-US" sz="2000" dirty="0" err="1" smtClean="0"/>
              <a:t>cryptocurrencies</a:t>
            </a:r>
            <a:r>
              <a:rPr lang="en-US" sz="2000" dirty="0" smtClean="0"/>
              <a:t> use a shared ledger that records all of the transactions.</a:t>
            </a:r>
          </a:p>
          <a:p>
            <a:r>
              <a:rPr lang="en-US" sz="2000" dirty="0" smtClean="0"/>
              <a:t>To store the current transactions a </a:t>
            </a:r>
            <a:r>
              <a:rPr lang="en-US" sz="2000" dirty="0" err="1" smtClean="0"/>
              <a:t>blockchain</a:t>
            </a:r>
            <a:r>
              <a:rPr lang="en-US" sz="2000" dirty="0" smtClean="0"/>
              <a:t> must be created. To create a </a:t>
            </a:r>
            <a:r>
              <a:rPr lang="en-US" sz="2000" dirty="0" err="1" smtClean="0"/>
              <a:t>blockchain</a:t>
            </a:r>
            <a:r>
              <a:rPr lang="en-US" sz="2000" dirty="0" smtClean="0"/>
              <a:t> a newly minted </a:t>
            </a:r>
            <a:r>
              <a:rPr lang="en-US" sz="2000" dirty="0" err="1" smtClean="0"/>
              <a:t>Bitcoin</a:t>
            </a:r>
            <a:r>
              <a:rPr lang="en-US" sz="2000" dirty="0" smtClean="0"/>
              <a:t> is used to “prove” the block. </a:t>
            </a:r>
          </a:p>
          <a:p>
            <a:r>
              <a:rPr lang="en-US" sz="2000" dirty="0" smtClean="0"/>
              <a:t>As the generation of </a:t>
            </a:r>
            <a:r>
              <a:rPr lang="en-US" sz="2000" dirty="0" err="1" smtClean="0"/>
              <a:t>Bitcoin</a:t>
            </a:r>
            <a:r>
              <a:rPr lang="en-US" sz="2000" dirty="0" smtClean="0"/>
              <a:t> is unpredictable it is very hard to “hack” the underlying </a:t>
            </a:r>
            <a:r>
              <a:rPr lang="en-US" sz="2000" dirty="0" err="1" smtClean="0"/>
              <a:t>blockchain</a:t>
            </a:r>
            <a:r>
              <a:rPr lang="en-US" sz="2000" dirty="0" smtClean="0"/>
              <a:t>. The monetization of </a:t>
            </a:r>
            <a:r>
              <a:rPr lang="en-US" sz="2000" dirty="0" err="1" smtClean="0"/>
              <a:t>Bitcoins</a:t>
            </a:r>
            <a:r>
              <a:rPr lang="en-US" sz="2000" dirty="0" smtClean="0"/>
              <a:t> creates a community of miners.</a:t>
            </a:r>
          </a:p>
          <a:p>
            <a:r>
              <a:rPr lang="en-US" sz="2000" dirty="0" smtClean="0"/>
              <a:t>The peer in the network of shared ledger copies that presents a new </a:t>
            </a:r>
            <a:r>
              <a:rPr lang="en-US" sz="2000" dirty="0" err="1" smtClean="0"/>
              <a:t>Bitcoin</a:t>
            </a:r>
            <a:r>
              <a:rPr lang="en-US" sz="2000" dirty="0" smtClean="0"/>
              <a:t> takes over the updating of the ledger. Thus it is impossible to guess which peer gets to update the ledger next. </a:t>
            </a:r>
          </a:p>
          <a:p>
            <a:r>
              <a:rPr lang="en-US" sz="2000" dirty="0" smtClean="0"/>
              <a:t>Corrupting the ledger at one peer generally means the other peers will ignore the corrupt peer unless by some means it gets the next </a:t>
            </a:r>
            <a:r>
              <a:rPr lang="en-US" sz="2000" dirty="0" err="1" smtClean="0"/>
              <a:t>Bitcoin</a:t>
            </a:r>
            <a:r>
              <a:rPr lang="en-US" sz="2000" dirty="0" smtClean="0"/>
              <a:t> and can store the new transactions in a new </a:t>
            </a:r>
            <a:r>
              <a:rPr lang="en-US" sz="2000" dirty="0" err="1" smtClean="0"/>
              <a:t>blockchain</a:t>
            </a:r>
            <a:r>
              <a:rPr lang="en-US" sz="2000" dirty="0" smtClean="0"/>
              <a:t>.</a:t>
            </a:r>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Title 15"/>
          <p:cNvSpPr>
            <a:spLocks noGrp="1"/>
          </p:cNvSpPr>
          <p:nvPr>
            <p:ph type="title"/>
          </p:nvPr>
        </p:nvSpPr>
        <p:spPr>
          <a:xfrm>
            <a:off x="1792288" y="5203031"/>
            <a:ext cx="5486400" cy="566738"/>
          </a:xfrm>
        </p:spPr>
        <p:txBody>
          <a:bodyPr/>
          <a:lstStyle/>
          <a:p>
            <a:pPr algn="ctr"/>
            <a:r>
              <a:rPr lang="en-US" dirty="0" smtClean="0"/>
              <a:t>Currency</a:t>
            </a:r>
            <a:endParaRPr lang="en-US" dirty="0"/>
          </a:p>
        </p:txBody>
      </p:sp>
      <p:sp>
        <p:nvSpPr>
          <p:cNvPr id="8" name="Text Placeholder 7"/>
          <p:cNvSpPr>
            <a:spLocks noGrp="1"/>
          </p:cNvSpPr>
          <p:nvPr>
            <p:ph type="body" sz="half" idx="2"/>
          </p:nvPr>
        </p:nvSpPr>
        <p:spPr>
          <a:xfrm>
            <a:off x="1792288" y="5769769"/>
            <a:ext cx="5486400" cy="804862"/>
          </a:xfrm>
        </p:spPr>
        <p:txBody>
          <a:bodyPr/>
          <a:lstStyle/>
          <a:p>
            <a:pPr algn="ctr"/>
            <a:r>
              <a:rPr lang="en-US" dirty="0" smtClean="0"/>
              <a:t>Or How Money Works</a:t>
            </a:r>
            <a:endParaRPr lang="en-US" dirty="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a:p>
        </p:txBody>
      </p:sp>
      <p:sp>
        <p:nvSpPr>
          <p:cNvPr id="6" name="Slide Number Placeholder 5"/>
          <p:cNvSpPr>
            <a:spLocks noGrp="1"/>
          </p:cNvSpPr>
          <p:nvPr>
            <p:ph type="sldNum" sz="quarter" idx="12"/>
          </p:nvPr>
        </p:nvSpPr>
        <p:spPr/>
        <p:txBody>
          <a:bodyPr/>
          <a:lstStyle/>
          <a:p>
            <a:fld id="{2614EBED-D9F4-C14F-A374-CF3A2B3E36A8}" type="slidenum">
              <a:rPr lang="en-US" smtClean="0"/>
              <a:pPr/>
              <a:t>5</a:t>
            </a:fld>
            <a:endParaRPr lang="en-US"/>
          </a:p>
        </p:txBody>
      </p:sp>
      <p:pic>
        <p:nvPicPr>
          <p:cNvPr id="10" name="Picture Placeholder 9" descr="Claudius_II_coin_(colourised).png"/>
          <p:cNvPicPr>
            <a:picLocks noGrp="1" noChangeAspect="1"/>
          </p:cNvPicPr>
          <p:nvPr>
            <p:ph type="pic" idx="1"/>
          </p:nvPr>
        </p:nvPicPr>
        <p:blipFill>
          <a:blip r:embed="rId2"/>
          <a:srcRect l="-32278" r="-32278"/>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smtClean="0"/>
              <a:t>Currency is a medium of exchange and means to circulate.</a:t>
            </a:r>
          </a:p>
          <a:p>
            <a:r>
              <a:rPr lang="en-US" sz="2000" dirty="0" smtClean="0"/>
              <a:t>Currency can be fiat, that is the government or a central authority orders a value. Often this include make the currency “legal tender.” That is the currency must be accepts.</a:t>
            </a:r>
            <a:r>
              <a:rPr lang="en-US" sz="1600" dirty="0" smtClean="0"/>
              <a:t> </a:t>
            </a:r>
          </a:p>
          <a:p>
            <a:r>
              <a:rPr lang="en-US" sz="2000" dirty="0" smtClean="0"/>
              <a:t>US was on various fiat values. Famously the US moved from gold to silver to devalue the currency. The US left the gold standard in the “Nixon Shock” of 1971.</a:t>
            </a:r>
          </a:p>
          <a:p>
            <a:r>
              <a:rPr lang="en-US" sz="2000" dirty="0" smtClean="0"/>
              <a:t>Inflation generally exists in the US and is an accepted way of life. Everything is adjusted to inflation.  Money gets worth less and we have more. Debt is usually available at an affordable price.</a:t>
            </a:r>
          </a:p>
          <a:p>
            <a:r>
              <a:rPr lang="en-US" sz="2000" dirty="0" smtClean="0"/>
              <a:t>Deflation exists in US when there is a financial melt-down. The recent Great Recession and the Great Depression starting in 1929 and lasting into World War 2. Money gets worth more and we have less of it. Debt is hard to get and is often at near zero interest.</a:t>
            </a:r>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smtClean="0"/>
              <a:t>Money, a form of currency, is liquid. It is accepted as payment. Actually it is against the law in most countries to refuse a local currency based payment.</a:t>
            </a:r>
          </a:p>
          <a:p>
            <a:r>
              <a:rPr lang="en-US" sz="2000" dirty="0" smtClean="0"/>
              <a:t>Illiquid forms of exchange: gold bars, silver bars, Old Master paintings, stamp collections, agriculture goods (grain, cows, copper, and so on), etc. That is the value of the item is based price that can be attained by selling it and this price can be different based on the moment (i.e. finding a buyer or “dumping” it to get whatever you can get for it). </a:t>
            </a:r>
          </a:p>
          <a:p>
            <a:r>
              <a:rPr lang="en-US" sz="2000" dirty="0" err="1" smtClean="0"/>
              <a:t>Bitcoins</a:t>
            </a:r>
            <a:r>
              <a:rPr lang="en-US" sz="2000" dirty="0" smtClean="0"/>
              <a:t> and </a:t>
            </a:r>
            <a:r>
              <a:rPr lang="en-US" sz="2000" dirty="0" err="1" smtClean="0"/>
              <a:t>crytocurrencies</a:t>
            </a:r>
            <a:r>
              <a:rPr lang="en-US" sz="2000" dirty="0" smtClean="0"/>
              <a:t> are illiquid—they are </a:t>
            </a:r>
            <a:r>
              <a:rPr lang="en-US" sz="2000" i="1" u="sng" dirty="0" smtClean="0"/>
              <a:t>not</a:t>
            </a:r>
            <a:r>
              <a:rPr lang="en-US" sz="2000" dirty="0" smtClean="0"/>
              <a:t> legal tender, by definition.</a:t>
            </a:r>
          </a:p>
          <a:p>
            <a:r>
              <a:rPr lang="en-US" sz="2000" dirty="0" err="1" smtClean="0"/>
              <a:t>Cryptocurrencies</a:t>
            </a:r>
            <a:r>
              <a:rPr lang="en-US" sz="2000" dirty="0" smtClean="0"/>
              <a:t> are by definition deflationary.</a:t>
            </a:r>
            <a:endParaRPr lang="en-US" sz="1600" dirty="0" smtClean="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Title 15"/>
          <p:cNvSpPr>
            <a:spLocks noGrp="1"/>
          </p:cNvSpPr>
          <p:nvPr>
            <p:ph type="title"/>
          </p:nvPr>
        </p:nvSpPr>
        <p:spPr>
          <a:xfrm>
            <a:off x="1792288" y="5203031"/>
            <a:ext cx="5486400" cy="566738"/>
          </a:xfrm>
        </p:spPr>
        <p:txBody>
          <a:bodyPr/>
          <a:lstStyle/>
          <a:p>
            <a:pPr algn="ctr"/>
            <a:r>
              <a:rPr lang="en-US" dirty="0" smtClean="0"/>
              <a:t>Futures</a:t>
            </a:r>
            <a:endParaRPr lang="en-US" dirty="0"/>
          </a:p>
        </p:txBody>
      </p:sp>
      <p:sp>
        <p:nvSpPr>
          <p:cNvPr id="8" name="Text Placeholder 7"/>
          <p:cNvSpPr>
            <a:spLocks noGrp="1"/>
          </p:cNvSpPr>
          <p:nvPr>
            <p:ph type="body" sz="half" idx="2"/>
          </p:nvPr>
        </p:nvSpPr>
        <p:spPr>
          <a:xfrm>
            <a:off x="1792288" y="5769769"/>
            <a:ext cx="5486400" cy="804862"/>
          </a:xfrm>
        </p:spPr>
        <p:txBody>
          <a:bodyPr/>
          <a:lstStyle/>
          <a:p>
            <a:pPr algn="ctr"/>
            <a:r>
              <a:rPr lang="en-US" dirty="0" smtClean="0"/>
              <a:t>Or How to Turn Things into Cash</a:t>
            </a:r>
            <a:endParaRPr lang="en-US" dirty="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a:p>
        </p:txBody>
      </p:sp>
      <p:sp>
        <p:nvSpPr>
          <p:cNvPr id="6" name="Slide Number Placeholder 5"/>
          <p:cNvSpPr>
            <a:spLocks noGrp="1"/>
          </p:cNvSpPr>
          <p:nvPr>
            <p:ph type="sldNum" sz="quarter" idx="12"/>
          </p:nvPr>
        </p:nvSpPr>
        <p:spPr/>
        <p:txBody>
          <a:bodyPr/>
          <a:lstStyle/>
          <a:p>
            <a:fld id="{2614EBED-D9F4-C14F-A374-CF3A2B3E36A8}" type="slidenum">
              <a:rPr lang="en-US" smtClean="0"/>
              <a:pPr/>
              <a:t>8</a:t>
            </a:fld>
            <a:endParaRPr lang="en-US"/>
          </a:p>
        </p:txBody>
      </p:sp>
      <p:pic>
        <p:nvPicPr>
          <p:cNvPr id="9" name="Picture Placeholder 8" descr="The_Miller's_Daughter_by_Anne_Anderson.jpg"/>
          <p:cNvPicPr>
            <a:picLocks noGrp="1" noChangeAspect="1"/>
          </p:cNvPicPr>
          <p:nvPr>
            <p:ph type="pic" idx="1"/>
          </p:nvPr>
        </p:nvPicPr>
        <p:blipFill>
          <a:blip r:embed="rId2"/>
          <a:srcRect l="-66183" r="-66183"/>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720"/>
            <a:ext cx="8229600" cy="4661476"/>
          </a:xfrm>
        </p:spPr>
        <p:txBody>
          <a:bodyPr>
            <a:noAutofit/>
          </a:bodyPr>
          <a:lstStyle/>
          <a:p>
            <a:r>
              <a:rPr lang="en-US" sz="2000" dirty="0" smtClean="0"/>
              <a:t>Futures are a legal agreement to buy or sell something at a predetermined price at a specified time in the future.</a:t>
            </a:r>
          </a:p>
          <a:p>
            <a:r>
              <a:rPr lang="en-US" sz="2000" dirty="0" smtClean="0"/>
              <a:t>The original use of futures contracts was to mitigate the risk of price or exchange rate movements by allowing parties to fix prices or rates in advance for future transactions. </a:t>
            </a:r>
          </a:p>
          <a:p>
            <a:r>
              <a:rPr lang="en-US" sz="2000" dirty="0" smtClean="0"/>
              <a:t>Thus if an exchange is created for a illiquid asset a futures </a:t>
            </a:r>
            <a:r>
              <a:rPr lang="en-US" sz="2000" dirty="0" smtClean="0"/>
              <a:t>allows </a:t>
            </a:r>
            <a:r>
              <a:rPr lang="en-US" sz="2000" dirty="0" smtClean="0"/>
              <a:t>prices to be known and values to be predicated in the future.</a:t>
            </a:r>
          </a:p>
          <a:p>
            <a:r>
              <a:rPr lang="en-US" sz="2000" dirty="0" smtClean="0"/>
              <a:t>Often a “future” requires only a percentage of ownership.</a:t>
            </a:r>
          </a:p>
          <a:p>
            <a:r>
              <a:rPr lang="en-US" sz="2000" dirty="0" smtClean="0"/>
              <a:t>The US and many other countries (UK has it own gold price, for example) have used futures and various versions of purchasing agreements to monetize risk and evaluate illiquid assets.</a:t>
            </a:r>
          </a:p>
          <a:p>
            <a:r>
              <a:rPr lang="en-US" sz="2000" dirty="0" err="1" smtClean="0"/>
              <a:t>Cryptocurrancies</a:t>
            </a:r>
            <a:r>
              <a:rPr lang="en-US" sz="2000" dirty="0" smtClean="0"/>
              <a:t> generally trade in an exchange using forms of futures. </a:t>
            </a:r>
          </a:p>
          <a:p>
            <a:r>
              <a:rPr lang="en-US" sz="2000" dirty="0" smtClean="0"/>
              <a:t>These are unregulated exchanges.</a:t>
            </a:r>
          </a:p>
          <a:p>
            <a:endParaRPr lang="en-US" sz="2000" dirty="0" smtClean="0"/>
          </a:p>
        </p:txBody>
      </p:sp>
      <p:sp>
        <p:nvSpPr>
          <p:cNvPr id="4" name="Date Placeholder 3"/>
          <p:cNvSpPr>
            <a:spLocks noGrp="1"/>
          </p:cNvSpPr>
          <p:nvPr>
            <p:ph type="dt" sz="half" idx="10"/>
          </p:nvPr>
        </p:nvSpPr>
        <p:spPr/>
        <p:txBody>
          <a:bodyPr/>
          <a:lstStyle/>
          <a:p>
            <a:fld id="{63E91CFD-C8C4-7A42-8FAF-B42E9FBF0144}" type="datetime1">
              <a:rPr lang="en-US" smtClean="0"/>
              <a:pPr/>
              <a:t>1/20/18</a:t>
            </a:fld>
            <a:endParaRPr lang="en-US" dirty="0"/>
          </a:p>
        </p:txBody>
      </p:sp>
      <p:sp>
        <p:nvSpPr>
          <p:cNvPr id="6" name="Slide Number Placeholder 5"/>
          <p:cNvSpPr>
            <a:spLocks noGrp="1"/>
          </p:cNvSpPr>
          <p:nvPr>
            <p:ph type="sldNum" sz="quarter" idx="12"/>
          </p:nvPr>
        </p:nvSpPr>
        <p:spPr/>
        <p:txBody>
          <a:bodyPr/>
          <a:lstStyle/>
          <a:p>
            <a:fld id="{2614EBED-D9F4-C14F-A374-CF3A2B3E36A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4415</TotalTime>
  <Words>1336</Words>
  <Application>Microsoft Macintosh PowerPoint</Application>
  <PresentationFormat>On-screen Show (4:3)</PresentationFormat>
  <Paragraphs>98</Paragraphs>
  <Slides>14</Slides>
  <Notes>0</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Bitcoins and Cryptocurrency</vt:lpstr>
      <vt:lpstr>If only I had bought them when they were cheap…</vt:lpstr>
      <vt:lpstr>Slide 3</vt:lpstr>
      <vt:lpstr>Slide 4</vt:lpstr>
      <vt:lpstr>Currency</vt:lpstr>
      <vt:lpstr>Slide 6</vt:lpstr>
      <vt:lpstr>Slide 7</vt:lpstr>
      <vt:lpstr>Futures</vt:lpstr>
      <vt:lpstr>Slide 9</vt:lpstr>
      <vt:lpstr>Slide 10</vt:lpstr>
      <vt:lpstr>Cryptocurrency</vt:lpstr>
      <vt:lpstr>Slide 12</vt:lpstr>
      <vt:lpstr>Slide 13</vt:lpstr>
      <vt:lpstr>Questions?</vt:lpstr>
    </vt:vector>
  </TitlesOfParts>
  <Company>Susan and Michael Wild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Wild</dc:creator>
  <cp:lastModifiedBy>Michael Wild</cp:lastModifiedBy>
  <cp:revision>47</cp:revision>
  <dcterms:created xsi:type="dcterms:W3CDTF">2018-01-20T20:35:08Z</dcterms:created>
  <dcterms:modified xsi:type="dcterms:W3CDTF">2018-01-21T05:16:58Z</dcterms:modified>
</cp:coreProperties>
</file>