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76" r:id="rId4"/>
    <p:sldId id="275" r:id="rId5"/>
    <p:sldId id="274" r:id="rId6"/>
    <p:sldId id="278" r:id="rId7"/>
    <p:sldId id="279" r:id="rId8"/>
    <p:sldId id="280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4" autoAdjust="0"/>
    <p:restoredTop sz="94677" autoAdjust="0"/>
  </p:normalViewPr>
  <p:slideViewPr>
    <p:cSldViewPr snapToGrid="0" snapToObjects="1">
      <p:cViewPr varScale="1">
        <p:scale>
          <a:sx n="89" d="100"/>
          <a:sy n="89" d="100"/>
        </p:scale>
        <p:origin x="75" y="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9A7BE-8A8B-0246-BC42-8C5D5F445066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FDF9-0B43-F14E-AB3D-F687FD114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CC197-0532-284F-AB9D-6DA03A493CF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A56D2-0466-FE49-97CF-167878C4B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ED2A-B01C-4D4B-9D6E-487A77648F38}" type="datetime1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b="1" dirty="0" err="1"/>
              <a:t>freeknowledgemission-list@meetup.com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82D5-7530-B145-B5EF-D8945F697163}" type="datetime1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0069"/>
            <a:ext cx="2057400" cy="464609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0069"/>
            <a:ext cx="6019800" cy="464609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7A3C-4C4F-904F-BA60-4D95CABD1505}" type="datetime1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b="1" dirty="0" err="1"/>
              <a:t>freeknowledgemission-list@meetup.com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361A-F611-1847-B923-B2DC995A947C}" type="datetime1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9245-AD45-DB40-9B59-0A7F38CE8092}" type="datetime1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E2FF-329E-234D-8F76-E9B8A28B7EEC}" type="datetime1">
              <a:rPr lang="en-US" smtClean="0"/>
              <a:pPr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AE89-48A0-074E-B634-09FDC2392BB1}" type="datetime1">
              <a:rPr lang="en-US" smtClean="0"/>
              <a:pPr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3A5-A4E8-0B42-9A36-207E5FA0D902}" type="datetime1">
              <a:rPr lang="en-US" smtClean="0"/>
              <a:pPr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09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111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97149"/>
            <a:ext cx="3008313" cy="34491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E557-E2D2-6B45-95D1-CC214A27976D}" type="datetime1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546055"/>
            <a:ext cx="5486400" cy="325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6993-BBB0-A24B-AC51-EAE4CA7E25EC}" type="datetime1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44042"/>
            <a:ext cx="8229600" cy="966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10872"/>
            <a:ext cx="8229600" cy="3522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71FB-4625-F74C-A319-BE00E2B12E84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4EBED-D9F4-C14F-A374-CF3A2B3E36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roblem-validation-idea-generation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42106" y="295348"/>
            <a:ext cx="1248694" cy="124869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590800" y="762000"/>
            <a:ext cx="412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freeknowledgemission-list@meetup.com</a:t>
            </a:r>
            <a:r>
              <a:rPr lang="en-US" b="1" dirty="0"/>
              <a:t>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yzantine_fault_toleranc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coincore.org/bitcoin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Block-chain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See </a:t>
            </a:r>
            <a:r>
              <a:rPr lang="en-US" dirty="0" err="1"/>
              <a:t>http://hyperledger-fabric.readthedocs.io/en/latest/blockchain.html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2" name="Picture Placeholder 11" descr="basic_network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802" r="-7802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720"/>
            <a:ext cx="8229600" cy="46614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A </a:t>
            </a:r>
            <a:r>
              <a:rPr lang="en-US" sz="1600" dirty="0" err="1"/>
              <a:t>blockchain</a:t>
            </a:r>
            <a:r>
              <a:rPr lang="en-US" sz="1600" dirty="0"/>
              <a:t> network is a distributed ledger that records all the transactions that take place of the network.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For this discussion we will leave </a:t>
            </a:r>
            <a:r>
              <a:rPr lang="en-US" sz="1600" dirty="0" err="1"/>
              <a:t>Bitcoins</a:t>
            </a:r>
            <a:r>
              <a:rPr lang="en-US" sz="1600" dirty="0"/>
              <a:t> and focus on an open source implementation called Fabric. Source code is found in </a:t>
            </a:r>
            <a:r>
              <a:rPr lang="en-US" sz="1600" dirty="0" err="1"/>
              <a:t>Github</a:t>
            </a:r>
            <a:r>
              <a:rPr lang="en-US" sz="1600" dirty="0"/>
              <a:t> under </a:t>
            </a:r>
            <a:r>
              <a:rPr lang="en-US" sz="1600" dirty="0" err="1"/>
              <a:t>hyperledger</a:t>
            </a:r>
            <a:r>
              <a:rPr lang="en-US" sz="1600" dirty="0"/>
              <a:t>/Fabric which was created recently in a </a:t>
            </a:r>
            <a:r>
              <a:rPr lang="en-US" sz="1600" dirty="0" err="1"/>
              <a:t>hackathon</a:t>
            </a:r>
            <a:r>
              <a:rPr lang="en-US" sz="1600" dirty="0"/>
              <a:t>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logo_hl_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12" y="3745354"/>
            <a:ext cx="6968856" cy="14983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720"/>
            <a:ext cx="8229600" cy="46614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A </a:t>
            </a:r>
            <a:r>
              <a:rPr lang="en-US" sz="1600" dirty="0" err="1"/>
              <a:t>blockchain</a:t>
            </a:r>
            <a:r>
              <a:rPr lang="en-US" sz="1600" dirty="0"/>
              <a:t> ledger is often described as </a:t>
            </a:r>
            <a:r>
              <a:rPr lang="en-US" sz="1600" b="1" dirty="0"/>
              <a:t>decentralized</a:t>
            </a:r>
            <a:r>
              <a:rPr lang="en-US" sz="1600" dirty="0"/>
              <a:t> because it is replicated across many network participants, each of whom </a:t>
            </a:r>
            <a:r>
              <a:rPr lang="en-US" sz="1600" b="1" dirty="0"/>
              <a:t>collaborate</a:t>
            </a:r>
            <a:r>
              <a:rPr lang="en-US" sz="1600" dirty="0"/>
              <a:t> in its maintenance.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Placeholder 11" descr="basic_network.png"/>
          <p:cNvPicPr>
            <a:picLocks noChangeAspect="1"/>
          </p:cNvPicPr>
          <p:nvPr/>
        </p:nvPicPr>
        <p:blipFill>
          <a:blip r:embed="rId2"/>
          <a:srcRect l="-7802" r="-7802"/>
          <a:stretch>
            <a:fillRect/>
          </a:stretch>
        </p:blipFill>
        <p:spPr>
          <a:xfrm>
            <a:off x="771838" y="1990787"/>
            <a:ext cx="7018532" cy="41634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720"/>
            <a:ext cx="8229600" cy="46614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To support the consistent update of information – and to enable a whole host of ledger functions (transacting, querying, etc) – a </a:t>
            </a:r>
            <a:r>
              <a:rPr lang="en-US" sz="1600" dirty="0" err="1"/>
              <a:t>blockchain</a:t>
            </a:r>
            <a:r>
              <a:rPr lang="en-US" sz="1600" dirty="0"/>
              <a:t> network uses </a:t>
            </a:r>
            <a:r>
              <a:rPr lang="en-US" sz="1600" b="1" dirty="0"/>
              <a:t>smart contracts</a:t>
            </a:r>
            <a:r>
              <a:rPr lang="en-US" sz="1600" dirty="0"/>
              <a:t> to provide controlled access to the ledger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Smart_Contr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7987"/>
            <a:ext cx="7972768" cy="40083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720"/>
            <a:ext cx="8229600" cy="46614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Contracts are actually “</a:t>
            </a:r>
            <a:r>
              <a:rPr lang="en-US" sz="2000" dirty="0" err="1"/>
              <a:t>chaincode</a:t>
            </a:r>
            <a:r>
              <a:rPr lang="en-US" sz="2000" dirty="0"/>
              <a:t>” and written in Go and compiled into a </a:t>
            </a:r>
            <a:r>
              <a:rPr lang="en-US" sz="2000" dirty="0" err="1"/>
              <a:t>blockchain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/>
              <a:t>This code is the read and write of information into a </a:t>
            </a:r>
            <a:r>
              <a:rPr lang="en-US" sz="2000" dirty="0" err="1"/>
              <a:t>blockchain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// Invoke is called per transaction on the </a:t>
            </a:r>
            <a:r>
              <a:rPr lang="en-US" sz="1000" dirty="0" err="1">
                <a:latin typeface="Courier New"/>
                <a:cs typeface="Courier New"/>
              </a:rPr>
              <a:t>chaincode</a:t>
            </a:r>
            <a:r>
              <a:rPr lang="en-US" sz="1000" dirty="0">
                <a:latin typeface="Courier New"/>
                <a:cs typeface="Courier New"/>
              </a:rPr>
              <a:t>. Each transaction is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// either a 'get' or a 'set' on the asset created by Init function. The Set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// method may create a new asset by specifying a new key-value pair.</a:t>
            </a:r>
          </a:p>
          <a:p>
            <a:pPr>
              <a:buNone/>
            </a:pPr>
            <a:r>
              <a:rPr lang="en-US" sz="1000" dirty="0" err="1">
                <a:latin typeface="Courier New"/>
                <a:cs typeface="Courier New"/>
              </a:rPr>
              <a:t>func</a:t>
            </a:r>
            <a:r>
              <a:rPr lang="en-US" sz="1000" dirty="0">
                <a:latin typeface="Courier New"/>
                <a:cs typeface="Courier New"/>
              </a:rPr>
              <a:t> (</a:t>
            </a:r>
            <a:r>
              <a:rPr lang="en-US" sz="1000" dirty="0" err="1">
                <a:latin typeface="Courier New"/>
                <a:cs typeface="Courier New"/>
              </a:rPr>
              <a:t>t</a:t>
            </a:r>
            <a:r>
              <a:rPr lang="en-US" sz="1000" dirty="0">
                <a:latin typeface="Courier New"/>
                <a:cs typeface="Courier New"/>
              </a:rPr>
              <a:t> *</a:t>
            </a:r>
            <a:r>
              <a:rPr lang="en-US" sz="1000" dirty="0" err="1">
                <a:latin typeface="Courier New"/>
                <a:cs typeface="Courier New"/>
              </a:rPr>
              <a:t>SimpleAsset</a:t>
            </a:r>
            <a:r>
              <a:rPr lang="en-US" sz="1000" dirty="0">
                <a:latin typeface="Courier New"/>
                <a:cs typeface="Courier New"/>
              </a:rPr>
              <a:t>) </a:t>
            </a:r>
            <a:r>
              <a:rPr lang="en-US" sz="1000" dirty="0" err="1">
                <a:latin typeface="Courier New"/>
                <a:cs typeface="Courier New"/>
              </a:rPr>
              <a:t>Invoke(stub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shim.ChaincodeStubInterface</a:t>
            </a:r>
            <a:r>
              <a:rPr lang="en-US" sz="1000" dirty="0">
                <a:latin typeface="Courier New"/>
                <a:cs typeface="Courier New"/>
              </a:rPr>
              <a:t>) </a:t>
            </a:r>
            <a:r>
              <a:rPr lang="en-US" sz="1000" dirty="0" err="1">
                <a:latin typeface="Courier New"/>
                <a:cs typeface="Courier New"/>
              </a:rPr>
              <a:t>peer.Response</a:t>
            </a:r>
            <a:r>
              <a:rPr lang="en-US" sz="1000" dirty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// Extract the function and </a:t>
            </a:r>
            <a:r>
              <a:rPr lang="en-US" sz="1000" dirty="0" err="1">
                <a:latin typeface="Courier New"/>
                <a:cs typeface="Courier New"/>
              </a:rPr>
              <a:t>args</a:t>
            </a:r>
            <a:r>
              <a:rPr lang="en-US" sz="1000" dirty="0">
                <a:latin typeface="Courier New"/>
                <a:cs typeface="Courier New"/>
              </a:rPr>
              <a:t> from the transaction proposal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fn, </a:t>
            </a:r>
            <a:r>
              <a:rPr lang="en-US" sz="1000" dirty="0" err="1">
                <a:latin typeface="Courier New"/>
                <a:cs typeface="Courier New"/>
              </a:rPr>
              <a:t>args</a:t>
            </a:r>
            <a:r>
              <a:rPr lang="en-US" sz="1000" dirty="0">
                <a:latin typeface="Courier New"/>
                <a:cs typeface="Courier New"/>
              </a:rPr>
              <a:t> := </a:t>
            </a:r>
            <a:r>
              <a:rPr lang="en-US" sz="1000" dirty="0" err="1">
                <a:latin typeface="Courier New"/>
                <a:cs typeface="Courier New"/>
              </a:rPr>
              <a:t>stub.GetFunctionAndParameters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 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var</a:t>
            </a:r>
            <a:r>
              <a:rPr lang="en-US" sz="1000" dirty="0">
                <a:latin typeface="Courier New"/>
                <a:cs typeface="Courier New"/>
              </a:rPr>
              <a:t> result string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var</a:t>
            </a:r>
            <a:r>
              <a:rPr lang="en-US" sz="1000" dirty="0">
                <a:latin typeface="Courier New"/>
                <a:cs typeface="Courier New"/>
              </a:rPr>
              <a:t> err error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if fn == "set" {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      result, err = </a:t>
            </a:r>
            <a:r>
              <a:rPr lang="en-US" sz="1000" dirty="0" err="1">
                <a:latin typeface="Courier New"/>
                <a:cs typeface="Courier New"/>
              </a:rPr>
              <a:t>set(stub</a:t>
            </a:r>
            <a:r>
              <a:rPr lang="en-US" sz="1000" dirty="0">
                <a:latin typeface="Courier New"/>
                <a:cs typeface="Courier New"/>
              </a:rPr>
              <a:t>, </a:t>
            </a:r>
            <a:r>
              <a:rPr lang="en-US" sz="1000" dirty="0" err="1">
                <a:latin typeface="Courier New"/>
                <a:cs typeface="Courier New"/>
              </a:rPr>
              <a:t>args</a:t>
            </a:r>
            <a:r>
              <a:rPr lang="en-US" sz="10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} else {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      result, err = </a:t>
            </a:r>
            <a:r>
              <a:rPr lang="en-US" sz="1000" dirty="0" err="1">
                <a:latin typeface="Courier New"/>
                <a:cs typeface="Courier New"/>
              </a:rPr>
              <a:t>get(stub</a:t>
            </a:r>
            <a:r>
              <a:rPr lang="en-US" sz="1000" dirty="0">
                <a:latin typeface="Courier New"/>
                <a:cs typeface="Courier New"/>
              </a:rPr>
              <a:t>, </a:t>
            </a:r>
            <a:r>
              <a:rPr lang="en-US" sz="1000" dirty="0" err="1">
                <a:latin typeface="Courier New"/>
                <a:cs typeface="Courier New"/>
              </a:rPr>
              <a:t>args</a:t>
            </a:r>
            <a:r>
              <a:rPr lang="en-US" sz="10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if err != nil {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      return </a:t>
            </a:r>
            <a:r>
              <a:rPr lang="en-US" sz="1000" dirty="0" err="1">
                <a:latin typeface="Courier New"/>
                <a:cs typeface="Courier New"/>
              </a:rPr>
              <a:t>shim.Error(err.Error</a:t>
            </a:r>
            <a:r>
              <a:rPr lang="en-US" sz="1000" dirty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 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// Return the result as success payload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return </a:t>
            </a:r>
            <a:r>
              <a:rPr lang="en-US" sz="1000" dirty="0" err="1">
                <a:latin typeface="Courier New"/>
                <a:cs typeface="Courier New"/>
              </a:rPr>
              <a:t>shim.Success([]byte(result</a:t>
            </a:r>
            <a:r>
              <a:rPr lang="en-US" sz="1000" dirty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}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720"/>
            <a:ext cx="8229600" cy="46614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The process of keeping the ledger transactions synchronized across the network – to ensure that ledgers only update when transactions are approved by the appropriate participants, and that when ledgers do update, they update with the same transactions in the same order – is called </a:t>
            </a:r>
            <a:r>
              <a:rPr lang="en-US" sz="1600" b="1" dirty="0"/>
              <a:t>consensus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dirty="0"/>
              <a:t>Note: There is no mining and no POW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consens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26962"/>
            <a:ext cx="4496126" cy="32272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720"/>
            <a:ext cx="8229600" cy="46614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Fabric does not use POW but instead a </a:t>
            </a:r>
            <a:r>
              <a:rPr lang="en-US" sz="2000" b="1" dirty="0"/>
              <a:t>Membership Service Provider (MSP)</a:t>
            </a:r>
            <a:r>
              <a:rPr lang="en-US" sz="2000" dirty="0"/>
              <a:t> which is a version of central authority. Without the POW the Byzantine Fault Tolerance issue surfaces. This is a roadmap item for Fabric.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https://en.wikipedia.org/wiki/Byzantine_fault_tolerance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Fabric allows private, that is not shared, transactions between peers. This allows using the ledger for biz transactions that should not be shared. For example purchase agreements.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720"/>
            <a:ext cx="8229600" cy="46614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Switching to </a:t>
            </a:r>
            <a:r>
              <a:rPr lang="en-US" sz="2000" dirty="0" err="1"/>
              <a:t>Bitcoin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Source is open.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See https://</a:t>
            </a:r>
            <a:r>
              <a:rPr lang="en-US" sz="2000" dirty="0" err="1"/>
              <a:t>github.com/bitcoin/bitcoin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The original paper: </a:t>
            </a:r>
            <a:r>
              <a:rPr lang="en-US" sz="2000" dirty="0">
                <a:hlinkClick r:id="rId2"/>
              </a:rPr>
              <a:t>https://bitcoincore.org/bitcoin.pdf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E557-E2D2-6B45-95D1-CC214A27976D}" type="datetime1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Content Placeholder 8" descr="Problem-validation-idea-generatio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66809" r="-66809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4237</TotalTime>
  <Words>406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Block-chain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Susan and Michael Wild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Wild</dc:creator>
  <cp:lastModifiedBy>Garrett Broughton</cp:lastModifiedBy>
  <cp:revision>46</cp:revision>
  <dcterms:created xsi:type="dcterms:W3CDTF">2018-01-20T20:41:06Z</dcterms:created>
  <dcterms:modified xsi:type="dcterms:W3CDTF">2018-01-21T19:01:16Z</dcterms:modified>
</cp:coreProperties>
</file>