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3" d="100"/>
          <a:sy n="73" d="100"/>
        </p:scale>
        <p:origin x="4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487E-86D4-4DDF-B530-00BDA3FE10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CFC90F-E496-40DE-811D-8C98E53FD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143883-A263-483F-ABD1-BF39660ECC8B}"/>
              </a:ext>
            </a:extLst>
          </p:cNvPr>
          <p:cNvSpPr>
            <a:spLocks noGrp="1"/>
          </p:cNvSpPr>
          <p:nvPr>
            <p:ph type="dt" sz="half" idx="10"/>
          </p:nvPr>
        </p:nvSpPr>
        <p:spPr/>
        <p:txBody>
          <a:bodyPr/>
          <a:lstStyle/>
          <a:p>
            <a:fld id="{8C4D3ED8-1C22-461F-A041-DFC49A4A3B24}" type="datetimeFigureOut">
              <a:rPr lang="en-US" smtClean="0"/>
              <a:t>11/11/2017</a:t>
            </a:fld>
            <a:endParaRPr lang="en-US"/>
          </a:p>
        </p:txBody>
      </p:sp>
      <p:sp>
        <p:nvSpPr>
          <p:cNvPr id="5" name="Footer Placeholder 4">
            <a:extLst>
              <a:ext uri="{FF2B5EF4-FFF2-40B4-BE49-F238E27FC236}">
                <a16:creationId xmlns:a16="http://schemas.microsoft.com/office/drawing/2014/main" id="{53F72026-EA33-485B-9358-586127B45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5C7BF-2ECC-497E-A7FE-5031A1DE0F3C}"/>
              </a:ext>
            </a:extLst>
          </p:cNvPr>
          <p:cNvSpPr>
            <a:spLocks noGrp="1"/>
          </p:cNvSpPr>
          <p:nvPr>
            <p:ph type="sldNum" sz="quarter" idx="12"/>
          </p:nvPr>
        </p:nvSpPr>
        <p:spPr/>
        <p:txBody>
          <a:bodyPr/>
          <a:lstStyle/>
          <a:p>
            <a:fld id="{B7BEAA7E-EA20-431D-9008-ED9DA73B772B}" type="slidenum">
              <a:rPr lang="en-US" smtClean="0"/>
              <a:t>‹#›</a:t>
            </a:fld>
            <a:endParaRPr lang="en-US"/>
          </a:p>
        </p:txBody>
      </p:sp>
    </p:spTree>
    <p:extLst>
      <p:ext uri="{BB962C8B-B14F-4D97-AF65-F5344CB8AC3E}">
        <p14:creationId xmlns:p14="http://schemas.microsoft.com/office/powerpoint/2010/main" val="167301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D16C-989C-4174-A00E-8F4E1C8537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6F63CF-300A-4BB7-8AA5-C812BF7E90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3CE97-8B94-4D26-B3CB-663B4A6FE45E}"/>
              </a:ext>
            </a:extLst>
          </p:cNvPr>
          <p:cNvSpPr>
            <a:spLocks noGrp="1"/>
          </p:cNvSpPr>
          <p:nvPr>
            <p:ph type="dt" sz="half" idx="10"/>
          </p:nvPr>
        </p:nvSpPr>
        <p:spPr/>
        <p:txBody>
          <a:bodyPr/>
          <a:lstStyle/>
          <a:p>
            <a:fld id="{8C4D3ED8-1C22-461F-A041-DFC49A4A3B24}" type="datetimeFigureOut">
              <a:rPr lang="en-US" smtClean="0"/>
              <a:t>11/11/2017</a:t>
            </a:fld>
            <a:endParaRPr lang="en-US"/>
          </a:p>
        </p:txBody>
      </p:sp>
      <p:sp>
        <p:nvSpPr>
          <p:cNvPr id="5" name="Footer Placeholder 4">
            <a:extLst>
              <a:ext uri="{FF2B5EF4-FFF2-40B4-BE49-F238E27FC236}">
                <a16:creationId xmlns:a16="http://schemas.microsoft.com/office/drawing/2014/main" id="{5BFCA4E6-3796-4141-B075-F326C5177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54A08-01AC-4ED1-9EBE-4CED37B1B39E}"/>
              </a:ext>
            </a:extLst>
          </p:cNvPr>
          <p:cNvSpPr>
            <a:spLocks noGrp="1"/>
          </p:cNvSpPr>
          <p:nvPr>
            <p:ph type="sldNum" sz="quarter" idx="12"/>
          </p:nvPr>
        </p:nvSpPr>
        <p:spPr/>
        <p:txBody>
          <a:bodyPr/>
          <a:lstStyle/>
          <a:p>
            <a:fld id="{B7BEAA7E-EA20-431D-9008-ED9DA73B772B}" type="slidenum">
              <a:rPr lang="en-US" smtClean="0"/>
              <a:t>‹#›</a:t>
            </a:fld>
            <a:endParaRPr lang="en-US"/>
          </a:p>
        </p:txBody>
      </p:sp>
    </p:spTree>
    <p:extLst>
      <p:ext uri="{BB962C8B-B14F-4D97-AF65-F5344CB8AC3E}">
        <p14:creationId xmlns:p14="http://schemas.microsoft.com/office/powerpoint/2010/main" val="2622753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D1AE0-993B-43F5-9EA7-B45874A2C9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0F4B12-6F9C-417D-9102-46ADD2B6F1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D57DA-EF1E-4543-8BEB-B406B97144D0}"/>
              </a:ext>
            </a:extLst>
          </p:cNvPr>
          <p:cNvSpPr>
            <a:spLocks noGrp="1"/>
          </p:cNvSpPr>
          <p:nvPr>
            <p:ph type="dt" sz="half" idx="10"/>
          </p:nvPr>
        </p:nvSpPr>
        <p:spPr/>
        <p:txBody>
          <a:bodyPr/>
          <a:lstStyle/>
          <a:p>
            <a:fld id="{8C4D3ED8-1C22-461F-A041-DFC49A4A3B24}" type="datetimeFigureOut">
              <a:rPr lang="en-US" smtClean="0"/>
              <a:t>11/11/2017</a:t>
            </a:fld>
            <a:endParaRPr lang="en-US"/>
          </a:p>
        </p:txBody>
      </p:sp>
      <p:sp>
        <p:nvSpPr>
          <p:cNvPr id="5" name="Footer Placeholder 4">
            <a:extLst>
              <a:ext uri="{FF2B5EF4-FFF2-40B4-BE49-F238E27FC236}">
                <a16:creationId xmlns:a16="http://schemas.microsoft.com/office/drawing/2014/main" id="{63F287EB-F278-4F99-BD92-E36C64CC3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97531-86D4-4197-A0AA-F7A1F74365CD}"/>
              </a:ext>
            </a:extLst>
          </p:cNvPr>
          <p:cNvSpPr>
            <a:spLocks noGrp="1"/>
          </p:cNvSpPr>
          <p:nvPr>
            <p:ph type="sldNum" sz="quarter" idx="12"/>
          </p:nvPr>
        </p:nvSpPr>
        <p:spPr/>
        <p:txBody>
          <a:bodyPr/>
          <a:lstStyle/>
          <a:p>
            <a:fld id="{B7BEAA7E-EA20-431D-9008-ED9DA73B772B}" type="slidenum">
              <a:rPr lang="en-US" smtClean="0"/>
              <a:t>‹#›</a:t>
            </a:fld>
            <a:endParaRPr lang="en-US"/>
          </a:p>
        </p:txBody>
      </p:sp>
    </p:spTree>
    <p:extLst>
      <p:ext uri="{BB962C8B-B14F-4D97-AF65-F5344CB8AC3E}">
        <p14:creationId xmlns:p14="http://schemas.microsoft.com/office/powerpoint/2010/main" val="343604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9157A-AD27-49AE-A94E-8B2FE992B5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694F75-EBC2-4E48-8812-4802854D02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0E4F1-DAB1-489F-8FEE-1AB3A4B4E952}"/>
              </a:ext>
            </a:extLst>
          </p:cNvPr>
          <p:cNvSpPr>
            <a:spLocks noGrp="1"/>
          </p:cNvSpPr>
          <p:nvPr>
            <p:ph type="dt" sz="half" idx="10"/>
          </p:nvPr>
        </p:nvSpPr>
        <p:spPr/>
        <p:txBody>
          <a:bodyPr/>
          <a:lstStyle/>
          <a:p>
            <a:fld id="{8C4D3ED8-1C22-461F-A041-DFC49A4A3B24}" type="datetimeFigureOut">
              <a:rPr lang="en-US" smtClean="0"/>
              <a:t>11/11/2017</a:t>
            </a:fld>
            <a:endParaRPr lang="en-US"/>
          </a:p>
        </p:txBody>
      </p:sp>
      <p:sp>
        <p:nvSpPr>
          <p:cNvPr id="5" name="Footer Placeholder 4">
            <a:extLst>
              <a:ext uri="{FF2B5EF4-FFF2-40B4-BE49-F238E27FC236}">
                <a16:creationId xmlns:a16="http://schemas.microsoft.com/office/drawing/2014/main" id="{4441BF7B-2B7C-411D-A736-B77116E4E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8FF11-8830-431C-97CE-59A1EE7D3412}"/>
              </a:ext>
            </a:extLst>
          </p:cNvPr>
          <p:cNvSpPr>
            <a:spLocks noGrp="1"/>
          </p:cNvSpPr>
          <p:nvPr>
            <p:ph type="sldNum" sz="quarter" idx="12"/>
          </p:nvPr>
        </p:nvSpPr>
        <p:spPr/>
        <p:txBody>
          <a:bodyPr/>
          <a:lstStyle/>
          <a:p>
            <a:fld id="{B7BEAA7E-EA20-431D-9008-ED9DA73B772B}" type="slidenum">
              <a:rPr lang="en-US" smtClean="0"/>
              <a:t>‹#›</a:t>
            </a:fld>
            <a:endParaRPr lang="en-US"/>
          </a:p>
        </p:txBody>
      </p:sp>
    </p:spTree>
    <p:extLst>
      <p:ext uri="{BB962C8B-B14F-4D97-AF65-F5344CB8AC3E}">
        <p14:creationId xmlns:p14="http://schemas.microsoft.com/office/powerpoint/2010/main" val="2752196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8360-C2E6-49F7-A027-41D2E432B6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C4E6BF-D0C9-45DE-AC9E-35AA77E88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6034A5-2E08-4D30-8745-109C48FF7C0E}"/>
              </a:ext>
            </a:extLst>
          </p:cNvPr>
          <p:cNvSpPr>
            <a:spLocks noGrp="1"/>
          </p:cNvSpPr>
          <p:nvPr>
            <p:ph type="dt" sz="half" idx="10"/>
          </p:nvPr>
        </p:nvSpPr>
        <p:spPr/>
        <p:txBody>
          <a:bodyPr/>
          <a:lstStyle/>
          <a:p>
            <a:fld id="{8C4D3ED8-1C22-461F-A041-DFC49A4A3B24}" type="datetimeFigureOut">
              <a:rPr lang="en-US" smtClean="0"/>
              <a:t>11/11/2017</a:t>
            </a:fld>
            <a:endParaRPr lang="en-US"/>
          </a:p>
        </p:txBody>
      </p:sp>
      <p:sp>
        <p:nvSpPr>
          <p:cNvPr id="5" name="Footer Placeholder 4">
            <a:extLst>
              <a:ext uri="{FF2B5EF4-FFF2-40B4-BE49-F238E27FC236}">
                <a16:creationId xmlns:a16="http://schemas.microsoft.com/office/drawing/2014/main" id="{DF8F3A05-6BAD-46ED-AD28-3EC2F9CB1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BFEF5-05C1-409F-8218-BA44805F0761}"/>
              </a:ext>
            </a:extLst>
          </p:cNvPr>
          <p:cNvSpPr>
            <a:spLocks noGrp="1"/>
          </p:cNvSpPr>
          <p:nvPr>
            <p:ph type="sldNum" sz="quarter" idx="12"/>
          </p:nvPr>
        </p:nvSpPr>
        <p:spPr/>
        <p:txBody>
          <a:bodyPr/>
          <a:lstStyle/>
          <a:p>
            <a:fld id="{B7BEAA7E-EA20-431D-9008-ED9DA73B772B}" type="slidenum">
              <a:rPr lang="en-US" smtClean="0"/>
              <a:t>‹#›</a:t>
            </a:fld>
            <a:endParaRPr lang="en-US"/>
          </a:p>
        </p:txBody>
      </p:sp>
    </p:spTree>
    <p:extLst>
      <p:ext uri="{BB962C8B-B14F-4D97-AF65-F5344CB8AC3E}">
        <p14:creationId xmlns:p14="http://schemas.microsoft.com/office/powerpoint/2010/main" val="829000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E02E-1D32-4FF8-A35D-E506BF0F1D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C2921-0A30-4027-BB2E-C12D84055ED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FE7582-3523-4BD8-8D9A-E199B58FC9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DC487E-B2D1-402E-8397-F83C1C7E264E}"/>
              </a:ext>
            </a:extLst>
          </p:cNvPr>
          <p:cNvSpPr>
            <a:spLocks noGrp="1"/>
          </p:cNvSpPr>
          <p:nvPr>
            <p:ph type="dt" sz="half" idx="10"/>
          </p:nvPr>
        </p:nvSpPr>
        <p:spPr/>
        <p:txBody>
          <a:bodyPr/>
          <a:lstStyle/>
          <a:p>
            <a:fld id="{8C4D3ED8-1C22-461F-A041-DFC49A4A3B24}" type="datetimeFigureOut">
              <a:rPr lang="en-US" smtClean="0"/>
              <a:t>11/11/2017</a:t>
            </a:fld>
            <a:endParaRPr lang="en-US"/>
          </a:p>
        </p:txBody>
      </p:sp>
      <p:sp>
        <p:nvSpPr>
          <p:cNvPr id="6" name="Footer Placeholder 5">
            <a:extLst>
              <a:ext uri="{FF2B5EF4-FFF2-40B4-BE49-F238E27FC236}">
                <a16:creationId xmlns:a16="http://schemas.microsoft.com/office/drawing/2014/main" id="{D0E31123-4AC2-4254-AAA8-2AB602F654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EC5B2-A84F-46D9-91DF-9E92A66C5145}"/>
              </a:ext>
            </a:extLst>
          </p:cNvPr>
          <p:cNvSpPr>
            <a:spLocks noGrp="1"/>
          </p:cNvSpPr>
          <p:nvPr>
            <p:ph type="sldNum" sz="quarter" idx="12"/>
          </p:nvPr>
        </p:nvSpPr>
        <p:spPr/>
        <p:txBody>
          <a:bodyPr/>
          <a:lstStyle/>
          <a:p>
            <a:fld id="{B7BEAA7E-EA20-431D-9008-ED9DA73B772B}" type="slidenum">
              <a:rPr lang="en-US" smtClean="0"/>
              <a:t>‹#›</a:t>
            </a:fld>
            <a:endParaRPr lang="en-US"/>
          </a:p>
        </p:txBody>
      </p:sp>
    </p:spTree>
    <p:extLst>
      <p:ext uri="{BB962C8B-B14F-4D97-AF65-F5344CB8AC3E}">
        <p14:creationId xmlns:p14="http://schemas.microsoft.com/office/powerpoint/2010/main" val="25145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7B53-3980-4C9A-AAB5-3CBAAE5907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5A6439-4954-46BA-9222-92D0A88F74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22EB40-F420-45F1-A348-176B9B7C34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15B4FC-EC79-4D75-A338-3B16B23D86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3FB06F-050D-4DE1-BCAA-72D6EB7522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F6E72E-0CB1-47C7-A1FC-C5720BF8A128}"/>
              </a:ext>
            </a:extLst>
          </p:cNvPr>
          <p:cNvSpPr>
            <a:spLocks noGrp="1"/>
          </p:cNvSpPr>
          <p:nvPr>
            <p:ph type="dt" sz="half" idx="10"/>
          </p:nvPr>
        </p:nvSpPr>
        <p:spPr/>
        <p:txBody>
          <a:bodyPr/>
          <a:lstStyle/>
          <a:p>
            <a:fld id="{8C4D3ED8-1C22-461F-A041-DFC49A4A3B24}" type="datetimeFigureOut">
              <a:rPr lang="en-US" smtClean="0"/>
              <a:t>11/11/2017</a:t>
            </a:fld>
            <a:endParaRPr lang="en-US"/>
          </a:p>
        </p:txBody>
      </p:sp>
      <p:sp>
        <p:nvSpPr>
          <p:cNvPr id="8" name="Footer Placeholder 7">
            <a:extLst>
              <a:ext uri="{FF2B5EF4-FFF2-40B4-BE49-F238E27FC236}">
                <a16:creationId xmlns:a16="http://schemas.microsoft.com/office/drawing/2014/main" id="{4D201F76-413B-44B5-9CC0-39CABA1BFF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80FE3E-DD08-4139-97ED-09FF495AC7EB}"/>
              </a:ext>
            </a:extLst>
          </p:cNvPr>
          <p:cNvSpPr>
            <a:spLocks noGrp="1"/>
          </p:cNvSpPr>
          <p:nvPr>
            <p:ph type="sldNum" sz="quarter" idx="12"/>
          </p:nvPr>
        </p:nvSpPr>
        <p:spPr/>
        <p:txBody>
          <a:bodyPr/>
          <a:lstStyle/>
          <a:p>
            <a:fld id="{B7BEAA7E-EA20-431D-9008-ED9DA73B772B}" type="slidenum">
              <a:rPr lang="en-US" smtClean="0"/>
              <a:t>‹#›</a:t>
            </a:fld>
            <a:endParaRPr lang="en-US"/>
          </a:p>
        </p:txBody>
      </p:sp>
    </p:spTree>
    <p:extLst>
      <p:ext uri="{BB962C8B-B14F-4D97-AF65-F5344CB8AC3E}">
        <p14:creationId xmlns:p14="http://schemas.microsoft.com/office/powerpoint/2010/main" val="45928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EF16-43DE-47DF-B2AD-20BD2A5E82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426009-276A-4DE2-8CB6-BCE937AC85DD}"/>
              </a:ext>
            </a:extLst>
          </p:cNvPr>
          <p:cNvSpPr>
            <a:spLocks noGrp="1"/>
          </p:cNvSpPr>
          <p:nvPr>
            <p:ph type="dt" sz="half" idx="10"/>
          </p:nvPr>
        </p:nvSpPr>
        <p:spPr/>
        <p:txBody>
          <a:bodyPr/>
          <a:lstStyle/>
          <a:p>
            <a:fld id="{8C4D3ED8-1C22-461F-A041-DFC49A4A3B24}" type="datetimeFigureOut">
              <a:rPr lang="en-US" smtClean="0"/>
              <a:t>11/11/2017</a:t>
            </a:fld>
            <a:endParaRPr lang="en-US"/>
          </a:p>
        </p:txBody>
      </p:sp>
      <p:sp>
        <p:nvSpPr>
          <p:cNvPr id="4" name="Footer Placeholder 3">
            <a:extLst>
              <a:ext uri="{FF2B5EF4-FFF2-40B4-BE49-F238E27FC236}">
                <a16:creationId xmlns:a16="http://schemas.microsoft.com/office/drawing/2014/main" id="{D2F09651-D961-47B8-8F81-AA694E47E4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F977BB-D5C2-4E0D-87F7-E7E3B1F17469}"/>
              </a:ext>
            </a:extLst>
          </p:cNvPr>
          <p:cNvSpPr>
            <a:spLocks noGrp="1"/>
          </p:cNvSpPr>
          <p:nvPr>
            <p:ph type="sldNum" sz="quarter" idx="12"/>
          </p:nvPr>
        </p:nvSpPr>
        <p:spPr/>
        <p:txBody>
          <a:bodyPr/>
          <a:lstStyle/>
          <a:p>
            <a:fld id="{B7BEAA7E-EA20-431D-9008-ED9DA73B772B}" type="slidenum">
              <a:rPr lang="en-US" smtClean="0"/>
              <a:t>‹#›</a:t>
            </a:fld>
            <a:endParaRPr lang="en-US"/>
          </a:p>
        </p:txBody>
      </p:sp>
    </p:spTree>
    <p:extLst>
      <p:ext uri="{BB962C8B-B14F-4D97-AF65-F5344CB8AC3E}">
        <p14:creationId xmlns:p14="http://schemas.microsoft.com/office/powerpoint/2010/main" val="132400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B6824-E022-4B3B-9FFD-84A99100436F}"/>
              </a:ext>
            </a:extLst>
          </p:cNvPr>
          <p:cNvSpPr>
            <a:spLocks noGrp="1"/>
          </p:cNvSpPr>
          <p:nvPr>
            <p:ph type="dt" sz="half" idx="10"/>
          </p:nvPr>
        </p:nvSpPr>
        <p:spPr/>
        <p:txBody>
          <a:bodyPr/>
          <a:lstStyle/>
          <a:p>
            <a:fld id="{8C4D3ED8-1C22-461F-A041-DFC49A4A3B24}" type="datetimeFigureOut">
              <a:rPr lang="en-US" smtClean="0"/>
              <a:t>11/11/2017</a:t>
            </a:fld>
            <a:endParaRPr lang="en-US"/>
          </a:p>
        </p:txBody>
      </p:sp>
      <p:sp>
        <p:nvSpPr>
          <p:cNvPr id="3" name="Footer Placeholder 2">
            <a:extLst>
              <a:ext uri="{FF2B5EF4-FFF2-40B4-BE49-F238E27FC236}">
                <a16:creationId xmlns:a16="http://schemas.microsoft.com/office/drawing/2014/main" id="{5C2D1B23-1320-468A-9196-67DEE862B6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BF410F-5543-44D3-92AE-9F34DD95D6C4}"/>
              </a:ext>
            </a:extLst>
          </p:cNvPr>
          <p:cNvSpPr>
            <a:spLocks noGrp="1"/>
          </p:cNvSpPr>
          <p:nvPr>
            <p:ph type="sldNum" sz="quarter" idx="12"/>
          </p:nvPr>
        </p:nvSpPr>
        <p:spPr/>
        <p:txBody>
          <a:bodyPr/>
          <a:lstStyle/>
          <a:p>
            <a:fld id="{B7BEAA7E-EA20-431D-9008-ED9DA73B772B}" type="slidenum">
              <a:rPr lang="en-US" smtClean="0"/>
              <a:t>‹#›</a:t>
            </a:fld>
            <a:endParaRPr lang="en-US"/>
          </a:p>
        </p:txBody>
      </p:sp>
    </p:spTree>
    <p:extLst>
      <p:ext uri="{BB962C8B-B14F-4D97-AF65-F5344CB8AC3E}">
        <p14:creationId xmlns:p14="http://schemas.microsoft.com/office/powerpoint/2010/main" val="82674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06B3-0CAF-4B9F-AE2D-0D2D8104B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D9CFCA-7201-4EF5-BDC1-93BEE10FED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A17716-4583-4FF5-AE43-B12465334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9591F1-7932-42D2-A932-5929B85B342D}"/>
              </a:ext>
            </a:extLst>
          </p:cNvPr>
          <p:cNvSpPr>
            <a:spLocks noGrp="1"/>
          </p:cNvSpPr>
          <p:nvPr>
            <p:ph type="dt" sz="half" idx="10"/>
          </p:nvPr>
        </p:nvSpPr>
        <p:spPr/>
        <p:txBody>
          <a:bodyPr/>
          <a:lstStyle/>
          <a:p>
            <a:fld id="{8C4D3ED8-1C22-461F-A041-DFC49A4A3B24}" type="datetimeFigureOut">
              <a:rPr lang="en-US" smtClean="0"/>
              <a:t>11/11/2017</a:t>
            </a:fld>
            <a:endParaRPr lang="en-US"/>
          </a:p>
        </p:txBody>
      </p:sp>
      <p:sp>
        <p:nvSpPr>
          <p:cNvPr id="6" name="Footer Placeholder 5">
            <a:extLst>
              <a:ext uri="{FF2B5EF4-FFF2-40B4-BE49-F238E27FC236}">
                <a16:creationId xmlns:a16="http://schemas.microsoft.com/office/drawing/2014/main" id="{4CD7D4EA-DF02-46FB-9CDC-E1D43CD34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116B5-C8BD-4ACE-A8E6-FF48017C0632}"/>
              </a:ext>
            </a:extLst>
          </p:cNvPr>
          <p:cNvSpPr>
            <a:spLocks noGrp="1"/>
          </p:cNvSpPr>
          <p:nvPr>
            <p:ph type="sldNum" sz="quarter" idx="12"/>
          </p:nvPr>
        </p:nvSpPr>
        <p:spPr/>
        <p:txBody>
          <a:bodyPr/>
          <a:lstStyle/>
          <a:p>
            <a:fld id="{B7BEAA7E-EA20-431D-9008-ED9DA73B772B}" type="slidenum">
              <a:rPr lang="en-US" smtClean="0"/>
              <a:t>‹#›</a:t>
            </a:fld>
            <a:endParaRPr lang="en-US"/>
          </a:p>
        </p:txBody>
      </p:sp>
    </p:spTree>
    <p:extLst>
      <p:ext uri="{BB962C8B-B14F-4D97-AF65-F5344CB8AC3E}">
        <p14:creationId xmlns:p14="http://schemas.microsoft.com/office/powerpoint/2010/main" val="4269787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28E7-34BC-4776-A8A8-BD9BF6435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D5F3FD-814E-408E-B82A-A7DEFF1E18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9843A7-46BF-4C13-A21B-70A6741B5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E8BDF8-0286-4CCF-8F5C-FC375B18A626}"/>
              </a:ext>
            </a:extLst>
          </p:cNvPr>
          <p:cNvSpPr>
            <a:spLocks noGrp="1"/>
          </p:cNvSpPr>
          <p:nvPr>
            <p:ph type="dt" sz="half" idx="10"/>
          </p:nvPr>
        </p:nvSpPr>
        <p:spPr/>
        <p:txBody>
          <a:bodyPr/>
          <a:lstStyle/>
          <a:p>
            <a:fld id="{8C4D3ED8-1C22-461F-A041-DFC49A4A3B24}" type="datetimeFigureOut">
              <a:rPr lang="en-US" smtClean="0"/>
              <a:t>11/11/2017</a:t>
            </a:fld>
            <a:endParaRPr lang="en-US"/>
          </a:p>
        </p:txBody>
      </p:sp>
      <p:sp>
        <p:nvSpPr>
          <p:cNvPr id="6" name="Footer Placeholder 5">
            <a:extLst>
              <a:ext uri="{FF2B5EF4-FFF2-40B4-BE49-F238E27FC236}">
                <a16:creationId xmlns:a16="http://schemas.microsoft.com/office/drawing/2014/main" id="{1904CDB5-41ED-49C5-A5B6-7F1185802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99039-3825-4E78-9637-35979FAE9A3E}"/>
              </a:ext>
            </a:extLst>
          </p:cNvPr>
          <p:cNvSpPr>
            <a:spLocks noGrp="1"/>
          </p:cNvSpPr>
          <p:nvPr>
            <p:ph type="sldNum" sz="quarter" idx="12"/>
          </p:nvPr>
        </p:nvSpPr>
        <p:spPr/>
        <p:txBody>
          <a:bodyPr/>
          <a:lstStyle/>
          <a:p>
            <a:fld id="{B7BEAA7E-EA20-431D-9008-ED9DA73B772B}" type="slidenum">
              <a:rPr lang="en-US" smtClean="0"/>
              <a:t>‹#›</a:t>
            </a:fld>
            <a:endParaRPr lang="en-US"/>
          </a:p>
        </p:txBody>
      </p:sp>
    </p:spTree>
    <p:extLst>
      <p:ext uri="{BB962C8B-B14F-4D97-AF65-F5344CB8AC3E}">
        <p14:creationId xmlns:p14="http://schemas.microsoft.com/office/powerpoint/2010/main" val="3509454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030A8C-0517-435A-BFAF-6C6DFF3F3A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6606BB-F016-484F-BFA3-D921244BE7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BB2D7-E10C-451C-828D-394F720285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D3ED8-1C22-461F-A041-DFC49A4A3B24}" type="datetimeFigureOut">
              <a:rPr lang="en-US" smtClean="0"/>
              <a:t>11/11/2017</a:t>
            </a:fld>
            <a:endParaRPr lang="en-US"/>
          </a:p>
        </p:txBody>
      </p:sp>
      <p:sp>
        <p:nvSpPr>
          <p:cNvPr id="5" name="Footer Placeholder 4">
            <a:extLst>
              <a:ext uri="{FF2B5EF4-FFF2-40B4-BE49-F238E27FC236}">
                <a16:creationId xmlns:a16="http://schemas.microsoft.com/office/drawing/2014/main" id="{39BC7A34-6A11-4518-91AC-1D17E1CDB3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42EAB8-6496-453D-85F9-658C13D4C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EAA7E-EA20-431D-9008-ED9DA73B772B}" type="slidenum">
              <a:rPr lang="en-US" smtClean="0"/>
              <a:t>‹#›</a:t>
            </a:fld>
            <a:endParaRPr lang="en-US"/>
          </a:p>
        </p:txBody>
      </p:sp>
    </p:spTree>
    <p:extLst>
      <p:ext uri="{BB962C8B-B14F-4D97-AF65-F5344CB8AC3E}">
        <p14:creationId xmlns:p14="http://schemas.microsoft.com/office/powerpoint/2010/main" val="2730366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umbr.io/blog/memory-leaks/what-is-a-memory-leak" TargetMode="External"/><Relationship Id="rId7" Type="http://schemas.openxmlformats.org/officeDocument/2006/relationships/hyperlink" Target="https://www.toptal.com/java/hunting-memory-leaks-in-java" TargetMode="External"/><Relationship Id="rId2" Type="http://schemas.openxmlformats.org/officeDocument/2006/relationships/hyperlink" Target="http://www.geeksforgeeks.org/what-is-memory-leak-how-can-we-avoid/" TargetMode="External"/><Relationship Id="rId1" Type="http://schemas.openxmlformats.org/officeDocument/2006/relationships/slideLayout" Target="../slideLayouts/slideLayout2.xml"/><Relationship Id="rId6" Type="http://schemas.openxmlformats.org/officeDocument/2006/relationships/hyperlink" Target="https://www.ibm.com/developerworks/aix/library/au-toughgame/index.html" TargetMode="External"/><Relationship Id="rId5" Type="http://schemas.openxmlformats.org/officeDocument/2006/relationships/hyperlink" Target="http://practice.geeksforgeeks.org/problems/explain-memory-leak" TargetMode="External"/><Relationship Id="rId4" Type="http://schemas.openxmlformats.org/officeDocument/2006/relationships/hyperlink" Target="https://en.wikipedia.org/wiki/Memory_leak"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A8FA-ABA6-465D-BE23-1A3768298200}"/>
              </a:ext>
            </a:extLst>
          </p:cNvPr>
          <p:cNvSpPr>
            <a:spLocks noGrp="1"/>
          </p:cNvSpPr>
          <p:nvPr>
            <p:ph type="ctrTitle"/>
          </p:nvPr>
        </p:nvSpPr>
        <p:spPr/>
        <p:txBody>
          <a:bodyPr>
            <a:normAutofit fontScale="90000"/>
          </a:bodyPr>
          <a:lstStyle/>
          <a:p>
            <a:r>
              <a:rPr lang="en-US" dirty="0"/>
              <a:t>Memory Leaks in High Level Programming Languages</a:t>
            </a:r>
            <a:br>
              <a:rPr lang="en-US" dirty="0"/>
            </a:br>
            <a:r>
              <a:rPr lang="en-US" dirty="0"/>
              <a:t>Part I</a:t>
            </a:r>
          </a:p>
        </p:txBody>
      </p:sp>
      <p:sp>
        <p:nvSpPr>
          <p:cNvPr id="3" name="Subtitle 2">
            <a:extLst>
              <a:ext uri="{FF2B5EF4-FFF2-40B4-BE49-F238E27FC236}">
                <a16:creationId xmlns:a16="http://schemas.microsoft.com/office/drawing/2014/main" id="{28C3F55C-6F94-4790-9956-D374554B2DB5}"/>
              </a:ext>
            </a:extLst>
          </p:cNvPr>
          <p:cNvSpPr>
            <a:spLocks noGrp="1"/>
          </p:cNvSpPr>
          <p:nvPr>
            <p:ph type="subTitle" idx="1"/>
          </p:nvPr>
        </p:nvSpPr>
        <p:spPr/>
        <p:txBody>
          <a:bodyPr/>
          <a:lstStyle/>
          <a:p>
            <a:r>
              <a:rPr lang="en-US" dirty="0"/>
              <a:t>By Spencer Bartz</a:t>
            </a:r>
          </a:p>
        </p:txBody>
      </p:sp>
    </p:spTree>
    <p:extLst>
      <p:ext uri="{BB962C8B-B14F-4D97-AF65-F5344CB8AC3E}">
        <p14:creationId xmlns:p14="http://schemas.microsoft.com/office/powerpoint/2010/main" val="2017472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8A53-7B18-4BCE-9A3B-CD2E69599DAD}"/>
              </a:ext>
            </a:extLst>
          </p:cNvPr>
          <p:cNvSpPr>
            <a:spLocks noGrp="1"/>
          </p:cNvSpPr>
          <p:nvPr>
            <p:ph type="title"/>
          </p:nvPr>
        </p:nvSpPr>
        <p:spPr/>
        <p:txBody>
          <a:bodyPr/>
          <a:lstStyle/>
          <a:p>
            <a:r>
              <a:rPr lang="en-US" dirty="0"/>
              <a:t>Reference Material:</a:t>
            </a:r>
          </a:p>
        </p:txBody>
      </p:sp>
      <p:sp>
        <p:nvSpPr>
          <p:cNvPr id="3" name="Content Placeholder 2">
            <a:extLst>
              <a:ext uri="{FF2B5EF4-FFF2-40B4-BE49-F238E27FC236}">
                <a16:creationId xmlns:a16="http://schemas.microsoft.com/office/drawing/2014/main" id="{15B6B784-17E7-4B2E-8890-93CF06ABB31F}"/>
              </a:ext>
            </a:extLst>
          </p:cNvPr>
          <p:cNvSpPr>
            <a:spLocks noGrp="1"/>
          </p:cNvSpPr>
          <p:nvPr>
            <p:ph idx="1"/>
          </p:nvPr>
        </p:nvSpPr>
        <p:spPr/>
        <p:txBody>
          <a:bodyPr/>
          <a:lstStyle/>
          <a:p>
            <a:r>
              <a:rPr lang="en-US" dirty="0">
                <a:hlinkClick r:id="rId2"/>
              </a:rPr>
              <a:t>http://www.geeksforgeeks.org/what-is-memory-leak-how-can-we-avoid/</a:t>
            </a:r>
            <a:endParaRPr lang="en-US" dirty="0"/>
          </a:p>
          <a:p>
            <a:r>
              <a:rPr lang="en-US" dirty="0">
                <a:hlinkClick r:id="rId3"/>
              </a:rPr>
              <a:t>https://plumbr.io/blog/memory-leaks/what-is-a-memory-leak</a:t>
            </a:r>
            <a:endParaRPr lang="en-US" dirty="0"/>
          </a:p>
          <a:p>
            <a:r>
              <a:rPr lang="en-US" dirty="0">
                <a:hlinkClick r:id="rId4"/>
              </a:rPr>
              <a:t>https://en.wikipedia.org/wiki/Memory_leak</a:t>
            </a:r>
            <a:endParaRPr lang="en-US" dirty="0"/>
          </a:p>
          <a:p>
            <a:r>
              <a:rPr lang="en-US" dirty="0">
                <a:hlinkClick r:id="rId5"/>
              </a:rPr>
              <a:t>http://practice.geeksforgeeks.org/problems/explain-memory-leak</a:t>
            </a:r>
            <a:endParaRPr lang="en-US" dirty="0"/>
          </a:p>
          <a:p>
            <a:r>
              <a:rPr lang="en-US" dirty="0">
                <a:hlinkClick r:id="rId6"/>
              </a:rPr>
              <a:t>https://www.ibm.com/developerworks/aix/library/au-toughgame/index.html</a:t>
            </a:r>
            <a:endParaRPr lang="en-US" dirty="0"/>
          </a:p>
          <a:p>
            <a:r>
              <a:rPr lang="en-US" dirty="0">
                <a:hlinkClick r:id="rId7"/>
              </a:rPr>
              <a:t>https://www.toptal.com/java/hunting-memory-leaks-in-java</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64012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0F36-23B1-482D-B649-55277B0261E7}"/>
              </a:ext>
            </a:extLst>
          </p:cNvPr>
          <p:cNvSpPr>
            <a:spLocks noGrp="1"/>
          </p:cNvSpPr>
          <p:nvPr>
            <p:ph type="title"/>
          </p:nvPr>
        </p:nvSpPr>
        <p:spPr/>
        <p:txBody>
          <a:bodyPr>
            <a:normAutofit/>
          </a:bodyPr>
          <a:lstStyle/>
          <a:p>
            <a:r>
              <a:rPr lang="en-US" dirty="0">
                <a:solidFill>
                  <a:schemeClr val="accent5">
                    <a:lumMod val="75000"/>
                  </a:schemeClr>
                </a:solidFill>
              </a:rPr>
              <a:t>What is a memory leak?</a:t>
            </a:r>
            <a:endParaRPr lang="en-US" sz="3600" dirty="0">
              <a:solidFill>
                <a:schemeClr val="accent5">
                  <a:lumMod val="75000"/>
                </a:schemeClr>
              </a:solidFill>
            </a:endParaRPr>
          </a:p>
        </p:txBody>
      </p:sp>
      <p:sp>
        <p:nvSpPr>
          <p:cNvPr id="3" name="Content Placeholder 2">
            <a:extLst>
              <a:ext uri="{FF2B5EF4-FFF2-40B4-BE49-F238E27FC236}">
                <a16:creationId xmlns:a16="http://schemas.microsoft.com/office/drawing/2014/main" id="{1B912047-BA44-4119-9110-C50E422469A1}"/>
              </a:ext>
            </a:extLst>
          </p:cNvPr>
          <p:cNvSpPr>
            <a:spLocks noGrp="1"/>
          </p:cNvSpPr>
          <p:nvPr>
            <p:ph idx="1"/>
          </p:nvPr>
        </p:nvSpPr>
        <p:spPr>
          <a:xfrm>
            <a:off x="838200" y="2177298"/>
            <a:ext cx="10515600" cy="4573126"/>
          </a:xfrm>
        </p:spPr>
        <p:txBody>
          <a:bodyPr>
            <a:normAutofit fontScale="92500" lnSpcReduction="10000"/>
          </a:bodyPr>
          <a:lstStyle/>
          <a:p>
            <a:r>
              <a:rPr lang="en-US" dirty="0"/>
              <a:t>A memory leak is a failure in a program to release discarded memory, causing impaired performance or a fatal error.</a:t>
            </a:r>
          </a:p>
          <a:p>
            <a:r>
              <a:rPr lang="en-US" dirty="0"/>
              <a:t>Memory leaks occur In OOP when an object is stored in memory but cannot be accessed by the running code. In Procedural languages which have system level memory allocation functions, reassigning pointer values, even character arrays, can cause the same problem by orphaning the memory block to which they originally pointed.</a:t>
            </a:r>
          </a:p>
          <a:p>
            <a:r>
              <a:rPr lang="en-US" dirty="0"/>
              <a:t>Allocating memory in a program typically occurs on a heap data structure and memory leaks can happen when that memory is occupied but no longer used. Some languages require explicit freeing up of memory, and others run a “garbage collector” as a background process that is </a:t>
            </a:r>
            <a:r>
              <a:rPr lang="en-US" i="1" dirty="0"/>
              <a:t>supposed</a:t>
            </a:r>
            <a:r>
              <a:rPr lang="en-US" dirty="0"/>
              <a:t> to clean up blocks of memory with no variables pointing to them.</a:t>
            </a:r>
            <a:br>
              <a:rPr lang="en-US" dirty="0"/>
            </a:br>
            <a:endParaRPr lang="en-US" dirty="0"/>
          </a:p>
        </p:txBody>
      </p:sp>
      <p:pic>
        <p:nvPicPr>
          <p:cNvPr id="4" name="Picture 3">
            <a:extLst>
              <a:ext uri="{FF2B5EF4-FFF2-40B4-BE49-F238E27FC236}">
                <a16:creationId xmlns:a16="http://schemas.microsoft.com/office/drawing/2014/main" id="{8C597487-F135-4E81-8052-3C1037E619C4}"/>
              </a:ext>
            </a:extLst>
          </p:cNvPr>
          <p:cNvPicPr>
            <a:picLocks noChangeAspect="1"/>
          </p:cNvPicPr>
          <p:nvPr/>
        </p:nvPicPr>
        <p:blipFill>
          <a:blip r:embed="rId2"/>
          <a:stretch>
            <a:fillRect/>
          </a:stretch>
        </p:blipFill>
        <p:spPr>
          <a:xfrm>
            <a:off x="7361695" y="365125"/>
            <a:ext cx="2456320" cy="1710805"/>
          </a:xfrm>
          <a:prstGeom prst="rect">
            <a:avLst/>
          </a:prstGeom>
        </p:spPr>
      </p:pic>
    </p:spTree>
    <p:extLst>
      <p:ext uri="{BB962C8B-B14F-4D97-AF65-F5344CB8AC3E}">
        <p14:creationId xmlns:p14="http://schemas.microsoft.com/office/powerpoint/2010/main" val="4149319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0D19-EF12-4373-89F3-EAECEE714C64}"/>
              </a:ext>
            </a:extLst>
          </p:cNvPr>
          <p:cNvSpPr>
            <a:spLocks noGrp="1"/>
          </p:cNvSpPr>
          <p:nvPr>
            <p:ph type="title"/>
          </p:nvPr>
        </p:nvSpPr>
        <p:spPr>
          <a:xfrm>
            <a:off x="838200" y="365125"/>
            <a:ext cx="10648406" cy="750981"/>
          </a:xfrm>
        </p:spPr>
        <p:txBody>
          <a:bodyPr>
            <a:noAutofit/>
          </a:bodyPr>
          <a:lstStyle/>
          <a:p>
            <a:r>
              <a:rPr lang="en-US" sz="3200" dirty="0">
                <a:solidFill>
                  <a:schemeClr val="accent5">
                    <a:lumMod val="75000"/>
                  </a:schemeClr>
                </a:solidFill>
              </a:rPr>
              <a:t>Who cares? Won’t the OS or garbage collector just fix it for me?</a:t>
            </a:r>
          </a:p>
        </p:txBody>
      </p:sp>
      <p:sp>
        <p:nvSpPr>
          <p:cNvPr id="4" name="Content Placeholder 2">
            <a:extLst>
              <a:ext uri="{FF2B5EF4-FFF2-40B4-BE49-F238E27FC236}">
                <a16:creationId xmlns:a16="http://schemas.microsoft.com/office/drawing/2014/main" id="{E1CEE2A2-6C9A-4317-810D-8660143F60FE}"/>
              </a:ext>
            </a:extLst>
          </p:cNvPr>
          <p:cNvSpPr txBox="1">
            <a:spLocks/>
          </p:cNvSpPr>
          <p:nvPr/>
        </p:nvSpPr>
        <p:spPr>
          <a:xfrm>
            <a:off x="838200" y="1177068"/>
            <a:ext cx="10551459" cy="15661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Usually, but not always. In some cases the “garbage” cannot be collected because it is still allocated in a running process. There are many tools and techniques to track-down or prevent memory leaks, but the responsibility rests on the programmer so the buck stops with you!</a:t>
            </a:r>
          </a:p>
        </p:txBody>
      </p:sp>
      <p:pic>
        <p:nvPicPr>
          <p:cNvPr id="5122" name="Picture 2" descr="Image result for computer nerd success meme">
            <a:extLst>
              <a:ext uri="{FF2B5EF4-FFF2-40B4-BE49-F238E27FC236}">
                <a16:creationId xmlns:a16="http://schemas.microsoft.com/office/drawing/2014/main" id="{E60B92D8-6D89-46E0-9C13-DDB3DB9DB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6989" y="2808954"/>
            <a:ext cx="4373880" cy="3915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1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5F04BB-0A2A-4EB5-B511-AB6A9846CCE8}"/>
              </a:ext>
            </a:extLst>
          </p:cNvPr>
          <p:cNvSpPr txBox="1">
            <a:spLocks/>
          </p:cNvSpPr>
          <p:nvPr/>
        </p:nvSpPr>
        <p:spPr>
          <a:xfrm>
            <a:off x="838200" y="3398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5">
                    <a:lumMod val="75000"/>
                  </a:schemeClr>
                </a:solidFill>
              </a:rPr>
              <a:t>OK, but dude I have like 100 Petabytes of RAM. Who cares about one measly block?</a:t>
            </a:r>
          </a:p>
        </p:txBody>
      </p:sp>
      <p:sp>
        <p:nvSpPr>
          <p:cNvPr id="5" name="Content Placeholder 2">
            <a:extLst>
              <a:ext uri="{FF2B5EF4-FFF2-40B4-BE49-F238E27FC236}">
                <a16:creationId xmlns:a16="http://schemas.microsoft.com/office/drawing/2014/main" id="{05B1E9B1-A81F-4FFE-84C6-1BA0113656B9}"/>
              </a:ext>
            </a:extLst>
          </p:cNvPr>
          <p:cNvSpPr>
            <a:spLocks noGrp="1"/>
          </p:cNvSpPr>
          <p:nvPr>
            <p:ph idx="1"/>
          </p:nvPr>
        </p:nvSpPr>
        <p:spPr>
          <a:xfrm>
            <a:off x="838201" y="1538705"/>
            <a:ext cx="10515600" cy="2355200"/>
          </a:xfrm>
        </p:spPr>
        <p:txBody>
          <a:bodyPr>
            <a:normAutofit/>
          </a:bodyPr>
          <a:lstStyle/>
          <a:p>
            <a:r>
              <a:rPr lang="en-US" dirty="0"/>
              <a:t>In some cases, the amount of inaccessible memory grows over time.</a:t>
            </a:r>
          </a:p>
          <a:p>
            <a:r>
              <a:rPr lang="en-US" dirty="0"/>
              <a:t>Imagine a server to which many clients connect. The server (parent process) forks/spawns a “client handler” as a separate </a:t>
            </a:r>
            <a:r>
              <a:rPr lang="en-US" b="1" dirty="0"/>
              <a:t>child process</a:t>
            </a:r>
            <a:r>
              <a:rPr lang="en-US" dirty="0"/>
              <a:t> for each client connection. We end up with something like this:</a:t>
            </a:r>
          </a:p>
          <a:p>
            <a:pPr marL="0" indent="0">
              <a:buNone/>
            </a:pPr>
            <a:endParaRPr lang="en-US" dirty="0"/>
          </a:p>
        </p:txBody>
      </p:sp>
      <p:pic>
        <p:nvPicPr>
          <p:cNvPr id="2056" name="Picture 8" descr="Image result for parent child processes">
            <a:extLst>
              <a:ext uri="{FF2B5EF4-FFF2-40B4-BE49-F238E27FC236}">
                <a16:creationId xmlns:a16="http://schemas.microsoft.com/office/drawing/2014/main" id="{5970E545-19D5-47F0-8045-0F4918810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310889"/>
            <a:ext cx="4640580" cy="3480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41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18B5-F4C3-4525-B424-D76E0BD5111F}"/>
              </a:ext>
            </a:extLst>
          </p:cNvPr>
          <p:cNvSpPr>
            <a:spLocks noGrp="1"/>
          </p:cNvSpPr>
          <p:nvPr>
            <p:ph type="title"/>
          </p:nvPr>
        </p:nvSpPr>
        <p:spPr/>
        <p:txBody>
          <a:bodyPr>
            <a:normAutofit fontScale="90000"/>
          </a:bodyPr>
          <a:lstStyle/>
          <a:p>
            <a:r>
              <a:rPr lang="en-US" dirty="0">
                <a:solidFill>
                  <a:schemeClr val="accent5">
                    <a:lumMod val="75000"/>
                  </a:schemeClr>
                </a:solidFill>
              </a:rPr>
              <a:t>How can the amount of leaked memory grow over time? It’s not like I’m feeding it miracle-grow...</a:t>
            </a:r>
          </a:p>
        </p:txBody>
      </p:sp>
      <p:sp>
        <p:nvSpPr>
          <p:cNvPr id="5" name="Content Placeholder 4">
            <a:extLst>
              <a:ext uri="{FF2B5EF4-FFF2-40B4-BE49-F238E27FC236}">
                <a16:creationId xmlns:a16="http://schemas.microsoft.com/office/drawing/2014/main" id="{0C7A5ADA-680F-411F-A89E-795D960DB702}"/>
              </a:ext>
            </a:extLst>
          </p:cNvPr>
          <p:cNvSpPr>
            <a:spLocks noGrp="1"/>
          </p:cNvSpPr>
          <p:nvPr>
            <p:ph idx="1"/>
          </p:nvPr>
        </p:nvSpPr>
        <p:spPr>
          <a:xfrm>
            <a:off x="838200" y="1597026"/>
            <a:ext cx="10515600" cy="4697095"/>
          </a:xfrm>
        </p:spPr>
        <p:txBody>
          <a:bodyPr>
            <a:normAutofit/>
          </a:bodyPr>
          <a:lstStyle/>
          <a:p>
            <a:r>
              <a:rPr lang="en-US" dirty="0"/>
              <a:t>Imagine the client handlers are actually web crawlers that store all their data in memory before writing to a file or database. Or worse yet, imagine the child processes spawn child processes of their own! (see Fig. 1 in next slide)</a:t>
            </a:r>
          </a:p>
          <a:p>
            <a:r>
              <a:rPr lang="en-US" dirty="0"/>
              <a:t>The crashed server cannot send a </a:t>
            </a:r>
            <a:r>
              <a:rPr lang="en-US" b="1" i="1" dirty="0" err="1"/>
              <a:t>sigint</a:t>
            </a:r>
            <a:r>
              <a:rPr lang="en-US" b="1" i="1" dirty="0"/>
              <a:t> </a:t>
            </a:r>
            <a:r>
              <a:rPr lang="en-US" dirty="0"/>
              <a:t>or </a:t>
            </a:r>
            <a:r>
              <a:rPr lang="en-US" b="1" i="1" dirty="0" err="1"/>
              <a:t>taskkill</a:t>
            </a:r>
            <a:r>
              <a:rPr lang="en-US" dirty="0"/>
              <a:t> command to any of the child or grandchild processes. This situation would eventually render the machine unusable until it is restarted. If only the server is restarted, it won’t be aware of the children spawned by the previous run before the crash. This would contribute to the “down time” of an application in production. </a:t>
            </a:r>
          </a:p>
          <a:p>
            <a:r>
              <a:rPr lang="en-US" dirty="0"/>
              <a:t>This causes orphaned processes which are hard to track down.</a:t>
            </a:r>
          </a:p>
          <a:p>
            <a:endParaRPr lang="en-US" dirty="0"/>
          </a:p>
        </p:txBody>
      </p:sp>
      <p:pic>
        <p:nvPicPr>
          <p:cNvPr id="3078" name="Picture 6" descr="Related image">
            <a:extLst>
              <a:ext uri="{FF2B5EF4-FFF2-40B4-BE49-F238E27FC236}">
                <a16:creationId xmlns:a16="http://schemas.microsoft.com/office/drawing/2014/main" id="{E18ED595-091E-413E-97E2-EEDA4B2C6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0494" y="5271246"/>
            <a:ext cx="1486258" cy="1586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03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D369-3B69-423D-A69A-DA92D720F362}"/>
              </a:ext>
            </a:extLst>
          </p:cNvPr>
          <p:cNvSpPr>
            <a:spLocks noGrp="1"/>
          </p:cNvSpPr>
          <p:nvPr>
            <p:ph type="title"/>
          </p:nvPr>
        </p:nvSpPr>
        <p:spPr/>
        <p:txBody>
          <a:bodyPr>
            <a:normAutofit/>
          </a:bodyPr>
          <a:lstStyle/>
          <a:p>
            <a:r>
              <a:rPr lang="en-US" dirty="0">
                <a:solidFill>
                  <a:schemeClr val="accent5">
                    <a:lumMod val="75000"/>
                  </a:schemeClr>
                </a:solidFill>
              </a:rPr>
              <a:t>Fig. 1: Processes that fork other processes.</a:t>
            </a:r>
            <a:endParaRPr lang="en-US" dirty="0"/>
          </a:p>
        </p:txBody>
      </p:sp>
      <p:pic>
        <p:nvPicPr>
          <p:cNvPr id="4098" name="Picture 2" descr="Image result for parent child processes">
            <a:extLst>
              <a:ext uri="{FF2B5EF4-FFF2-40B4-BE49-F238E27FC236}">
                <a16:creationId xmlns:a16="http://schemas.microsoft.com/office/drawing/2014/main" id="{FC2105A7-D690-4456-A87C-FEA18D166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740" y="1687830"/>
            <a:ext cx="6446520" cy="4834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29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750D-F67A-431E-8453-DCCCA8F837F8}"/>
              </a:ext>
            </a:extLst>
          </p:cNvPr>
          <p:cNvSpPr>
            <a:spLocks noGrp="1"/>
          </p:cNvSpPr>
          <p:nvPr>
            <p:ph type="title"/>
          </p:nvPr>
        </p:nvSpPr>
        <p:spPr>
          <a:xfrm>
            <a:off x="838200" y="1950083"/>
            <a:ext cx="3753395" cy="1629139"/>
          </a:xfrm>
        </p:spPr>
        <p:txBody>
          <a:bodyPr>
            <a:normAutofit fontScale="90000"/>
          </a:bodyPr>
          <a:lstStyle/>
          <a:p>
            <a:r>
              <a:rPr lang="en-US" dirty="0">
                <a:solidFill>
                  <a:schemeClr val="accent5">
                    <a:lumMod val="75000"/>
                  </a:schemeClr>
                </a:solidFill>
              </a:rPr>
              <a:t>Let’s look at a concrete example:</a:t>
            </a:r>
            <a:endParaRPr lang="en-US" dirty="0"/>
          </a:p>
        </p:txBody>
      </p:sp>
      <p:pic>
        <p:nvPicPr>
          <p:cNvPr id="4" name="Picture 3">
            <a:extLst>
              <a:ext uri="{FF2B5EF4-FFF2-40B4-BE49-F238E27FC236}">
                <a16:creationId xmlns:a16="http://schemas.microsoft.com/office/drawing/2014/main" id="{D2CF25C9-0C86-4566-B1F9-2033BFA091F1}"/>
              </a:ext>
            </a:extLst>
          </p:cNvPr>
          <p:cNvPicPr>
            <a:picLocks noChangeAspect="1"/>
          </p:cNvPicPr>
          <p:nvPr/>
        </p:nvPicPr>
        <p:blipFill>
          <a:blip r:embed="rId2"/>
          <a:stretch>
            <a:fillRect/>
          </a:stretch>
        </p:blipFill>
        <p:spPr>
          <a:xfrm>
            <a:off x="838200" y="9614"/>
            <a:ext cx="1971675" cy="1781175"/>
          </a:xfrm>
          <a:prstGeom prst="rect">
            <a:avLst/>
          </a:prstGeom>
        </p:spPr>
      </p:pic>
      <p:pic>
        <p:nvPicPr>
          <p:cNvPr id="8" name="Picture 7">
            <a:extLst>
              <a:ext uri="{FF2B5EF4-FFF2-40B4-BE49-F238E27FC236}">
                <a16:creationId xmlns:a16="http://schemas.microsoft.com/office/drawing/2014/main" id="{09041E7E-7C92-4430-B839-B5691AED0BD3}"/>
              </a:ext>
            </a:extLst>
          </p:cNvPr>
          <p:cNvPicPr>
            <a:picLocks noChangeAspect="1"/>
          </p:cNvPicPr>
          <p:nvPr/>
        </p:nvPicPr>
        <p:blipFill>
          <a:blip r:embed="rId3"/>
          <a:stretch>
            <a:fillRect/>
          </a:stretch>
        </p:blipFill>
        <p:spPr>
          <a:xfrm>
            <a:off x="4476206" y="9615"/>
            <a:ext cx="7680963" cy="6848386"/>
          </a:xfrm>
          <a:prstGeom prst="rect">
            <a:avLst/>
          </a:prstGeom>
        </p:spPr>
      </p:pic>
    </p:spTree>
    <p:extLst>
      <p:ext uri="{BB962C8B-B14F-4D97-AF65-F5344CB8AC3E}">
        <p14:creationId xmlns:p14="http://schemas.microsoft.com/office/powerpoint/2010/main" val="196788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65BF-4858-4762-B72F-F584B6D46732}"/>
              </a:ext>
            </a:extLst>
          </p:cNvPr>
          <p:cNvSpPr>
            <a:spLocks noGrp="1"/>
          </p:cNvSpPr>
          <p:nvPr>
            <p:ph type="title"/>
          </p:nvPr>
        </p:nvSpPr>
        <p:spPr>
          <a:xfrm>
            <a:off x="838200" y="365126"/>
            <a:ext cx="9481457" cy="984704"/>
          </a:xfrm>
        </p:spPr>
        <p:txBody>
          <a:bodyPr>
            <a:normAutofit fontScale="90000"/>
          </a:bodyPr>
          <a:lstStyle/>
          <a:p>
            <a:pPr algn="dist"/>
            <a:r>
              <a:rPr lang="en-US" dirty="0">
                <a:solidFill>
                  <a:schemeClr val="accent5">
                    <a:lumMod val="75000"/>
                  </a:schemeClr>
                </a:solidFill>
              </a:rPr>
              <a:t>Scope: Allocated memory is </a:t>
            </a:r>
            <a:r>
              <a:rPr lang="en-US" b="1" dirty="0">
                <a:solidFill>
                  <a:schemeClr val="accent5">
                    <a:lumMod val="75000"/>
                  </a:schemeClr>
                </a:solidFill>
              </a:rPr>
              <a:t>not</a:t>
            </a:r>
            <a:r>
              <a:rPr lang="en-US" dirty="0">
                <a:solidFill>
                  <a:schemeClr val="accent5">
                    <a:lumMod val="75000"/>
                  </a:schemeClr>
                </a:solidFill>
              </a:rPr>
              <a:t> automatically freed up when its pointer goes out of scope.</a:t>
            </a:r>
            <a:endParaRPr lang="en-US" dirty="0"/>
          </a:p>
        </p:txBody>
      </p:sp>
      <p:sp>
        <p:nvSpPr>
          <p:cNvPr id="3" name="Content Placeholder 2">
            <a:extLst>
              <a:ext uri="{FF2B5EF4-FFF2-40B4-BE49-F238E27FC236}">
                <a16:creationId xmlns:a16="http://schemas.microsoft.com/office/drawing/2014/main" id="{F422F944-0F8E-4328-97E9-C1A42555D135}"/>
              </a:ext>
            </a:extLst>
          </p:cNvPr>
          <p:cNvSpPr>
            <a:spLocks noGrp="1"/>
          </p:cNvSpPr>
          <p:nvPr>
            <p:ph idx="1"/>
          </p:nvPr>
        </p:nvSpPr>
        <p:spPr>
          <a:xfrm>
            <a:off x="838200" y="1825625"/>
            <a:ext cx="4622074" cy="417512"/>
          </a:xfrm>
        </p:spPr>
        <p:txBody>
          <a:bodyPr>
            <a:normAutofit fontScale="92500" lnSpcReduction="10000"/>
          </a:bodyPr>
          <a:lstStyle/>
          <a:p>
            <a:pPr marL="0" indent="0">
              <a:buNone/>
            </a:pPr>
            <a:r>
              <a:rPr lang="en-US" dirty="0"/>
              <a:t>Consider the following functions:</a:t>
            </a:r>
          </a:p>
        </p:txBody>
      </p:sp>
      <p:pic>
        <p:nvPicPr>
          <p:cNvPr id="4" name="Picture 3">
            <a:extLst>
              <a:ext uri="{FF2B5EF4-FFF2-40B4-BE49-F238E27FC236}">
                <a16:creationId xmlns:a16="http://schemas.microsoft.com/office/drawing/2014/main" id="{8C41F88C-AE38-4042-9482-E1EF98A99CC5}"/>
              </a:ext>
            </a:extLst>
          </p:cNvPr>
          <p:cNvPicPr>
            <a:picLocks noChangeAspect="1"/>
          </p:cNvPicPr>
          <p:nvPr/>
        </p:nvPicPr>
        <p:blipFill>
          <a:blip r:embed="rId2"/>
          <a:stretch>
            <a:fillRect/>
          </a:stretch>
        </p:blipFill>
        <p:spPr>
          <a:xfrm>
            <a:off x="838200" y="2382475"/>
            <a:ext cx="4581525" cy="2371725"/>
          </a:xfrm>
          <a:prstGeom prst="rect">
            <a:avLst/>
          </a:prstGeom>
        </p:spPr>
      </p:pic>
      <p:pic>
        <p:nvPicPr>
          <p:cNvPr id="6" name="Picture 5">
            <a:extLst>
              <a:ext uri="{FF2B5EF4-FFF2-40B4-BE49-F238E27FC236}">
                <a16:creationId xmlns:a16="http://schemas.microsoft.com/office/drawing/2014/main" id="{D934E898-F045-494D-B0C6-FC22268FB238}"/>
              </a:ext>
            </a:extLst>
          </p:cNvPr>
          <p:cNvPicPr>
            <a:picLocks noChangeAspect="1"/>
          </p:cNvPicPr>
          <p:nvPr/>
        </p:nvPicPr>
        <p:blipFill>
          <a:blip r:embed="rId3"/>
          <a:stretch>
            <a:fillRect/>
          </a:stretch>
        </p:blipFill>
        <p:spPr>
          <a:xfrm>
            <a:off x="6393452" y="2382475"/>
            <a:ext cx="4438650" cy="2371725"/>
          </a:xfrm>
          <a:prstGeom prst="rect">
            <a:avLst/>
          </a:prstGeom>
        </p:spPr>
      </p:pic>
      <p:sp>
        <p:nvSpPr>
          <p:cNvPr id="7" name="Content Placeholder 2">
            <a:extLst>
              <a:ext uri="{FF2B5EF4-FFF2-40B4-BE49-F238E27FC236}">
                <a16:creationId xmlns:a16="http://schemas.microsoft.com/office/drawing/2014/main" id="{518DB884-82BB-4A17-9386-EFBED8ADD099}"/>
              </a:ext>
            </a:extLst>
          </p:cNvPr>
          <p:cNvSpPr txBox="1">
            <a:spLocks/>
          </p:cNvSpPr>
          <p:nvPr/>
        </p:nvSpPr>
        <p:spPr>
          <a:xfrm>
            <a:off x="6301740" y="5004255"/>
            <a:ext cx="4622074" cy="18755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function </a:t>
            </a:r>
            <a:r>
              <a:rPr lang="en-US" b="1" dirty="0"/>
              <a:t>free() </a:t>
            </a:r>
            <a:r>
              <a:rPr lang="en-US" dirty="0"/>
              <a:t>releases the allocated memory. It might help to think of malloc() and free() like </a:t>
            </a:r>
            <a:r>
              <a:rPr lang="en-US" b="1" dirty="0"/>
              <a:t>begin end</a:t>
            </a:r>
            <a:r>
              <a:rPr lang="en-US" dirty="0"/>
              <a:t> in Ruby or dare I say, Pascal! </a:t>
            </a:r>
          </a:p>
        </p:txBody>
      </p:sp>
      <p:sp>
        <p:nvSpPr>
          <p:cNvPr id="8" name="Content Placeholder 2">
            <a:extLst>
              <a:ext uri="{FF2B5EF4-FFF2-40B4-BE49-F238E27FC236}">
                <a16:creationId xmlns:a16="http://schemas.microsoft.com/office/drawing/2014/main" id="{A00C8974-79A6-4415-9C0B-E6E93DC4AF63}"/>
              </a:ext>
            </a:extLst>
          </p:cNvPr>
          <p:cNvSpPr txBox="1">
            <a:spLocks/>
          </p:cNvSpPr>
          <p:nvPr/>
        </p:nvSpPr>
        <p:spPr>
          <a:xfrm>
            <a:off x="986239" y="5004255"/>
            <a:ext cx="4622074" cy="18755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 has no garbage collector so even if </a:t>
            </a:r>
            <a:r>
              <a:rPr lang="en-US" b="1" dirty="0" err="1"/>
              <a:t>ptr</a:t>
            </a:r>
            <a:r>
              <a:rPr lang="en-US" b="1" dirty="0"/>
              <a:t> </a:t>
            </a:r>
            <a:r>
              <a:rPr lang="en-US" dirty="0"/>
              <a:t>goes out of scope, the integer-sized block of memory allocated by malloc() is not freed up.</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891018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A8C8-F51B-43F6-9B9A-FF3557A10DEF}"/>
              </a:ext>
            </a:extLst>
          </p:cNvPr>
          <p:cNvSpPr>
            <a:spLocks noGrp="1"/>
          </p:cNvSpPr>
          <p:nvPr>
            <p:ph type="title"/>
          </p:nvPr>
        </p:nvSpPr>
        <p:spPr/>
        <p:txBody>
          <a:bodyPr>
            <a:normAutofit fontScale="90000"/>
          </a:bodyPr>
          <a:lstStyle/>
          <a:p>
            <a:r>
              <a:rPr lang="en-US" dirty="0">
                <a:solidFill>
                  <a:schemeClr val="accent5">
                    <a:lumMod val="75000"/>
                  </a:schemeClr>
                </a:solidFill>
              </a:rPr>
              <a:t>Next Time: Memory Leaks in type-safe languages and interpreted languages (e.g. Java and Python)</a:t>
            </a:r>
            <a:endParaRPr lang="en-US" dirty="0"/>
          </a:p>
        </p:txBody>
      </p:sp>
      <p:pic>
        <p:nvPicPr>
          <p:cNvPr id="1026" name="Picture 2" descr="Related image">
            <a:extLst>
              <a:ext uri="{FF2B5EF4-FFF2-40B4-BE49-F238E27FC236}">
                <a16:creationId xmlns:a16="http://schemas.microsoft.com/office/drawing/2014/main" id="{9BB7F8B3-AA0C-42B8-B044-1065254B58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3782" y="1825625"/>
            <a:ext cx="562443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470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1121</TotalTime>
  <Words>527</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Memory Leaks in High Level Programming Languages Part I</vt:lpstr>
      <vt:lpstr>What is a memory leak?</vt:lpstr>
      <vt:lpstr>Who cares? Won’t the OS or garbage collector just fix it for me?</vt:lpstr>
      <vt:lpstr>PowerPoint Presentation</vt:lpstr>
      <vt:lpstr>How can the amount of leaked memory grow over time? It’s not like I’m feeding it miracle-grow...</vt:lpstr>
      <vt:lpstr>Fig. 1: Processes that fork other processes.</vt:lpstr>
      <vt:lpstr>Let’s look at a concrete example:</vt:lpstr>
      <vt:lpstr>Scope: Allocated memory is not automatically freed up when its pointer goes out of scope.</vt:lpstr>
      <vt:lpstr>Next Time: Memory Leaks in type-safe languages and interpreted languages (e.g. Java and Python)</vt:lpstr>
      <vt:lpstr>Reference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Leaks in High Level Programming Languages</dc:title>
  <dc:creator>Bartz, Spencer</dc:creator>
  <cp:lastModifiedBy>Bartz, Spencer</cp:lastModifiedBy>
  <cp:revision>29</cp:revision>
  <dcterms:created xsi:type="dcterms:W3CDTF">2017-11-11T02:09:37Z</dcterms:created>
  <dcterms:modified xsi:type="dcterms:W3CDTF">2017-11-12T09:57:13Z</dcterms:modified>
</cp:coreProperties>
</file>