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0" r:id="rId3"/>
    <p:sldId id="258" r:id="rId4"/>
    <p:sldId id="259" r:id="rId5"/>
    <p:sldId id="271" r:id="rId6"/>
    <p:sldId id="273" r:id="rId7"/>
    <p:sldId id="272" r:id="rId8"/>
    <p:sldId id="266" r:id="rId9"/>
    <p:sldId id="264" r:id="rId10"/>
    <p:sldId id="265" r:id="rId11"/>
    <p:sldId id="269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5C61E-E539-49A9-87DE-F38E29534E2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3666916-9001-40A5-A011-530409A305E5}">
      <dgm:prSet phldrT="[Text]" custT="1"/>
      <dgm:spPr/>
      <dgm:t>
        <a:bodyPr/>
        <a:lstStyle/>
        <a:p>
          <a:endParaRPr lang="en-US" sz="2000" dirty="0"/>
        </a:p>
      </dgm:t>
    </dgm:pt>
    <dgm:pt modelId="{CD12AB0A-F608-4467-B11C-A37EB2B52BC4}" type="parTrans" cxnId="{3300900E-586E-4A21-AFF1-1059AED33306}">
      <dgm:prSet/>
      <dgm:spPr/>
      <dgm:t>
        <a:bodyPr/>
        <a:lstStyle/>
        <a:p>
          <a:endParaRPr lang="en-US"/>
        </a:p>
      </dgm:t>
    </dgm:pt>
    <dgm:pt modelId="{1E69105F-0C05-4135-BE3E-E1BA8B1EC6B8}" type="sibTrans" cxnId="{3300900E-586E-4A21-AFF1-1059AED33306}">
      <dgm:prSet/>
      <dgm:spPr/>
      <dgm:t>
        <a:bodyPr/>
        <a:lstStyle/>
        <a:p>
          <a:endParaRPr lang="en-US"/>
        </a:p>
      </dgm:t>
    </dgm:pt>
    <dgm:pt modelId="{7CD1D25F-9E07-421B-8CAD-450EAF53BAD8}">
      <dgm:prSet phldrT="[Text]" custT="1"/>
      <dgm:spPr/>
      <dgm:t>
        <a:bodyPr/>
        <a:lstStyle/>
        <a:p>
          <a:r>
            <a:rPr lang="en-US" sz="2600" dirty="0"/>
            <a:t>Intermediate</a:t>
          </a:r>
        </a:p>
      </dgm:t>
    </dgm:pt>
    <dgm:pt modelId="{4847EDA6-0341-4E95-8A39-4F48DEE63D63}" type="parTrans" cxnId="{A366BE80-D210-4BE3-8611-648443EBB1C2}">
      <dgm:prSet/>
      <dgm:spPr/>
      <dgm:t>
        <a:bodyPr/>
        <a:lstStyle/>
        <a:p>
          <a:endParaRPr lang="en-US"/>
        </a:p>
      </dgm:t>
    </dgm:pt>
    <dgm:pt modelId="{26A4A630-46BE-4A3B-9465-2E7FC16E2D04}" type="sibTrans" cxnId="{A366BE80-D210-4BE3-8611-648443EBB1C2}">
      <dgm:prSet/>
      <dgm:spPr/>
      <dgm:t>
        <a:bodyPr/>
        <a:lstStyle/>
        <a:p>
          <a:endParaRPr lang="en-US"/>
        </a:p>
      </dgm:t>
    </dgm:pt>
    <dgm:pt modelId="{B93E07CB-40E4-4102-BDE9-38D75CEDC6F7}">
      <dgm:prSet phldrT="[Text]" custT="1"/>
      <dgm:spPr/>
      <dgm:t>
        <a:bodyPr/>
        <a:lstStyle/>
        <a:p>
          <a:r>
            <a:rPr lang="en-US" sz="2600" dirty="0"/>
            <a:t>Beginner (Analogies)</a:t>
          </a:r>
        </a:p>
      </dgm:t>
    </dgm:pt>
    <dgm:pt modelId="{C20765FA-FF10-4A6F-BFB2-DA381E80D703}" type="parTrans" cxnId="{53B50352-594E-4B2E-B935-A4851935C2D9}">
      <dgm:prSet/>
      <dgm:spPr/>
      <dgm:t>
        <a:bodyPr/>
        <a:lstStyle/>
        <a:p>
          <a:endParaRPr lang="en-US"/>
        </a:p>
      </dgm:t>
    </dgm:pt>
    <dgm:pt modelId="{FD68BEA4-B84E-4D37-A4DD-BAA8A745723D}" type="sibTrans" cxnId="{53B50352-594E-4B2E-B935-A4851935C2D9}">
      <dgm:prSet/>
      <dgm:spPr/>
      <dgm:t>
        <a:bodyPr/>
        <a:lstStyle/>
        <a:p>
          <a:endParaRPr lang="en-US"/>
        </a:p>
      </dgm:t>
    </dgm:pt>
    <dgm:pt modelId="{222F28C6-2807-4D07-8FA9-61D36E954F0D}" type="pres">
      <dgm:prSet presAssocID="{32F5C61E-E539-49A9-87DE-F38E29534E28}" presName="Name0" presStyleCnt="0">
        <dgm:presLayoutVars>
          <dgm:dir/>
          <dgm:animLvl val="lvl"/>
          <dgm:resizeHandles val="exact"/>
        </dgm:presLayoutVars>
      </dgm:prSet>
      <dgm:spPr/>
    </dgm:pt>
    <dgm:pt modelId="{C195D63E-D0F3-48A2-99B7-AF8CE0ECC09C}" type="pres">
      <dgm:prSet presAssocID="{03666916-9001-40A5-A011-530409A305E5}" presName="Name8" presStyleCnt="0"/>
      <dgm:spPr/>
    </dgm:pt>
    <dgm:pt modelId="{084801E0-0E5D-4B08-BBDB-153E09EC530D}" type="pres">
      <dgm:prSet presAssocID="{03666916-9001-40A5-A011-530409A305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9AD9008D-19B0-4620-A7B7-8FD9DA9D5569}" type="pres">
      <dgm:prSet presAssocID="{03666916-9001-40A5-A011-530409A305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A41B263-63D3-47CD-92E2-E43864A45D9A}" type="pres">
      <dgm:prSet presAssocID="{7CD1D25F-9E07-421B-8CAD-450EAF53BAD8}" presName="Name8" presStyleCnt="0"/>
      <dgm:spPr/>
    </dgm:pt>
    <dgm:pt modelId="{81A4CEB7-BE77-49E6-8D10-FFD433216A61}" type="pres">
      <dgm:prSet presAssocID="{7CD1D25F-9E07-421B-8CAD-450EAF53BAD8}" presName="level" presStyleLbl="node1" presStyleIdx="1" presStyleCnt="3">
        <dgm:presLayoutVars>
          <dgm:chMax val="1"/>
          <dgm:bulletEnabled val="1"/>
        </dgm:presLayoutVars>
      </dgm:prSet>
      <dgm:spPr/>
    </dgm:pt>
    <dgm:pt modelId="{652C012A-5C0C-4C2A-9FFD-971369B629D7}" type="pres">
      <dgm:prSet presAssocID="{7CD1D25F-9E07-421B-8CAD-450EAF53BAD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19D213-44B1-4E3C-9523-86546AAD10A7}" type="pres">
      <dgm:prSet presAssocID="{B93E07CB-40E4-4102-BDE9-38D75CEDC6F7}" presName="Name8" presStyleCnt="0"/>
      <dgm:spPr/>
    </dgm:pt>
    <dgm:pt modelId="{A4FAEF37-6B36-4A2A-AB2D-351BE0C07732}" type="pres">
      <dgm:prSet presAssocID="{B93E07CB-40E4-4102-BDE9-38D75CEDC6F7}" presName="level" presStyleLbl="node1" presStyleIdx="2" presStyleCnt="3">
        <dgm:presLayoutVars>
          <dgm:chMax val="1"/>
          <dgm:bulletEnabled val="1"/>
        </dgm:presLayoutVars>
      </dgm:prSet>
      <dgm:spPr/>
    </dgm:pt>
    <dgm:pt modelId="{49DAB922-60DC-4438-B7B4-5723175E771B}" type="pres">
      <dgm:prSet presAssocID="{B93E07CB-40E4-4102-BDE9-38D75CEDC6F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300900E-586E-4A21-AFF1-1059AED33306}" srcId="{32F5C61E-E539-49A9-87DE-F38E29534E28}" destId="{03666916-9001-40A5-A011-530409A305E5}" srcOrd="0" destOrd="0" parTransId="{CD12AB0A-F608-4467-B11C-A37EB2B52BC4}" sibTransId="{1E69105F-0C05-4135-BE3E-E1BA8B1EC6B8}"/>
    <dgm:cxn modelId="{C6CB0C37-846D-42BB-B3D9-24E1C3B0387F}" type="presOf" srcId="{B93E07CB-40E4-4102-BDE9-38D75CEDC6F7}" destId="{A4FAEF37-6B36-4A2A-AB2D-351BE0C07732}" srcOrd="0" destOrd="0" presId="urn:microsoft.com/office/officeart/2005/8/layout/pyramid1"/>
    <dgm:cxn modelId="{70828649-3C8A-4962-8C29-CECA5AEB5AD9}" type="presOf" srcId="{03666916-9001-40A5-A011-530409A305E5}" destId="{084801E0-0E5D-4B08-BBDB-153E09EC530D}" srcOrd="0" destOrd="0" presId="urn:microsoft.com/office/officeart/2005/8/layout/pyramid1"/>
    <dgm:cxn modelId="{53B50352-594E-4B2E-B935-A4851935C2D9}" srcId="{32F5C61E-E539-49A9-87DE-F38E29534E28}" destId="{B93E07CB-40E4-4102-BDE9-38D75CEDC6F7}" srcOrd="2" destOrd="0" parTransId="{C20765FA-FF10-4A6F-BFB2-DA381E80D703}" sibTransId="{FD68BEA4-B84E-4D37-A4DD-BAA8A745723D}"/>
    <dgm:cxn modelId="{54B66754-EDFB-4342-B34C-FF626749BD5B}" type="presOf" srcId="{7CD1D25F-9E07-421B-8CAD-450EAF53BAD8}" destId="{81A4CEB7-BE77-49E6-8D10-FFD433216A61}" srcOrd="0" destOrd="0" presId="urn:microsoft.com/office/officeart/2005/8/layout/pyramid1"/>
    <dgm:cxn modelId="{A366BE80-D210-4BE3-8611-648443EBB1C2}" srcId="{32F5C61E-E539-49A9-87DE-F38E29534E28}" destId="{7CD1D25F-9E07-421B-8CAD-450EAF53BAD8}" srcOrd="1" destOrd="0" parTransId="{4847EDA6-0341-4E95-8A39-4F48DEE63D63}" sibTransId="{26A4A630-46BE-4A3B-9465-2E7FC16E2D04}"/>
    <dgm:cxn modelId="{4F0FAC89-5F8C-435A-B47B-C0DB8A6891C2}" type="presOf" srcId="{7CD1D25F-9E07-421B-8CAD-450EAF53BAD8}" destId="{652C012A-5C0C-4C2A-9FFD-971369B629D7}" srcOrd="1" destOrd="0" presId="urn:microsoft.com/office/officeart/2005/8/layout/pyramid1"/>
    <dgm:cxn modelId="{44DB46A6-A827-42DB-AFFA-70D37B7F32C2}" type="presOf" srcId="{B93E07CB-40E4-4102-BDE9-38D75CEDC6F7}" destId="{49DAB922-60DC-4438-B7B4-5723175E771B}" srcOrd="1" destOrd="0" presId="urn:microsoft.com/office/officeart/2005/8/layout/pyramid1"/>
    <dgm:cxn modelId="{C6D7BCA6-F44A-4393-A414-AF039B3D1C22}" type="presOf" srcId="{03666916-9001-40A5-A011-530409A305E5}" destId="{9AD9008D-19B0-4620-A7B7-8FD9DA9D5569}" srcOrd="1" destOrd="0" presId="urn:microsoft.com/office/officeart/2005/8/layout/pyramid1"/>
    <dgm:cxn modelId="{8AAB30CA-17EE-4B01-A50D-1B92C5097E27}" type="presOf" srcId="{32F5C61E-E539-49A9-87DE-F38E29534E28}" destId="{222F28C6-2807-4D07-8FA9-61D36E954F0D}" srcOrd="0" destOrd="0" presId="urn:microsoft.com/office/officeart/2005/8/layout/pyramid1"/>
    <dgm:cxn modelId="{0B76B7AC-016D-413C-9E42-870453B75B83}" type="presParOf" srcId="{222F28C6-2807-4D07-8FA9-61D36E954F0D}" destId="{C195D63E-D0F3-48A2-99B7-AF8CE0ECC09C}" srcOrd="0" destOrd="0" presId="urn:microsoft.com/office/officeart/2005/8/layout/pyramid1"/>
    <dgm:cxn modelId="{2F8D9F08-520C-40FF-8BEC-AD0F1E2ACCC0}" type="presParOf" srcId="{C195D63E-D0F3-48A2-99B7-AF8CE0ECC09C}" destId="{084801E0-0E5D-4B08-BBDB-153E09EC530D}" srcOrd="0" destOrd="0" presId="urn:microsoft.com/office/officeart/2005/8/layout/pyramid1"/>
    <dgm:cxn modelId="{04844A19-6C58-422E-BFD0-4A5A6F946A37}" type="presParOf" srcId="{C195D63E-D0F3-48A2-99B7-AF8CE0ECC09C}" destId="{9AD9008D-19B0-4620-A7B7-8FD9DA9D5569}" srcOrd="1" destOrd="0" presId="urn:microsoft.com/office/officeart/2005/8/layout/pyramid1"/>
    <dgm:cxn modelId="{CB0D3F2A-07DD-4E50-8D7D-271D68D82A03}" type="presParOf" srcId="{222F28C6-2807-4D07-8FA9-61D36E954F0D}" destId="{8A41B263-63D3-47CD-92E2-E43864A45D9A}" srcOrd="1" destOrd="0" presId="urn:microsoft.com/office/officeart/2005/8/layout/pyramid1"/>
    <dgm:cxn modelId="{D594C9D6-A5E2-4DEC-960D-5885C6DD1A56}" type="presParOf" srcId="{8A41B263-63D3-47CD-92E2-E43864A45D9A}" destId="{81A4CEB7-BE77-49E6-8D10-FFD433216A61}" srcOrd="0" destOrd="0" presId="urn:microsoft.com/office/officeart/2005/8/layout/pyramid1"/>
    <dgm:cxn modelId="{C34D5213-8462-42FB-B743-3AC77B9F192D}" type="presParOf" srcId="{8A41B263-63D3-47CD-92E2-E43864A45D9A}" destId="{652C012A-5C0C-4C2A-9FFD-971369B629D7}" srcOrd="1" destOrd="0" presId="urn:microsoft.com/office/officeart/2005/8/layout/pyramid1"/>
    <dgm:cxn modelId="{03AF2353-7D5A-4234-BAD5-5FF36A5FC778}" type="presParOf" srcId="{222F28C6-2807-4D07-8FA9-61D36E954F0D}" destId="{6519D213-44B1-4E3C-9523-86546AAD10A7}" srcOrd="2" destOrd="0" presId="urn:microsoft.com/office/officeart/2005/8/layout/pyramid1"/>
    <dgm:cxn modelId="{14FFBA2C-CAE3-4267-A98E-BF4EC06ACB63}" type="presParOf" srcId="{6519D213-44B1-4E3C-9523-86546AAD10A7}" destId="{A4FAEF37-6B36-4A2A-AB2D-351BE0C07732}" srcOrd="0" destOrd="0" presId="urn:microsoft.com/office/officeart/2005/8/layout/pyramid1"/>
    <dgm:cxn modelId="{BF840CC7-69EC-4D5A-BD80-1093C3B6F532}" type="presParOf" srcId="{6519D213-44B1-4E3C-9523-86546AAD10A7}" destId="{49DAB922-60DC-4438-B7B4-5723175E771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801E0-0E5D-4B08-BBDB-153E09EC530D}">
      <dsp:nvSpPr>
        <dsp:cNvPr id="0" name=""/>
        <dsp:cNvSpPr/>
      </dsp:nvSpPr>
      <dsp:spPr>
        <a:xfrm>
          <a:off x="2255814" y="0"/>
          <a:ext cx="2255814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255814" y="0"/>
        <a:ext cx="2255814" cy="1418841"/>
      </dsp:txXfrm>
    </dsp:sp>
    <dsp:sp modelId="{81A4CEB7-BE77-49E6-8D10-FFD433216A61}">
      <dsp:nvSpPr>
        <dsp:cNvPr id="0" name=""/>
        <dsp:cNvSpPr/>
      </dsp:nvSpPr>
      <dsp:spPr>
        <a:xfrm>
          <a:off x="1127907" y="1418841"/>
          <a:ext cx="4511628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Intermediate</a:t>
          </a:r>
        </a:p>
      </dsp:txBody>
      <dsp:txXfrm>
        <a:off x="1917442" y="1418841"/>
        <a:ext cx="2932558" cy="1418841"/>
      </dsp:txXfrm>
    </dsp:sp>
    <dsp:sp modelId="{A4FAEF37-6B36-4A2A-AB2D-351BE0C07732}">
      <dsp:nvSpPr>
        <dsp:cNvPr id="0" name=""/>
        <dsp:cNvSpPr/>
      </dsp:nvSpPr>
      <dsp:spPr>
        <a:xfrm>
          <a:off x="0" y="2837682"/>
          <a:ext cx="6767443" cy="1418841"/>
        </a:xfrm>
        <a:prstGeom prst="trapezoid">
          <a:avLst>
            <a:gd name="adj" fmla="val 7949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Beginner (Analogies)</a:t>
          </a:r>
        </a:p>
      </dsp:txBody>
      <dsp:txXfrm>
        <a:off x="1184302" y="2837682"/>
        <a:ext cx="4398837" cy="1418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ozips.uakron.edu/~pjh19/PowerPoint%20Presentation/Music%20Symbols%20and%20Notation%20Presentation.ppt" TargetMode="External"/><Relationship Id="rId2" Type="http://schemas.openxmlformats.org/officeDocument/2006/relationships/hyperlink" Target="https://www.youtube.com/watch?v=6gHEIF0rT2w&amp;t=117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304" y="1985203"/>
            <a:ext cx="6452461" cy="1166247"/>
          </a:xfrm>
        </p:spPr>
        <p:txBody>
          <a:bodyPr/>
          <a:lstStyle/>
          <a:p>
            <a:r>
              <a:rPr lang="en-US" dirty="0"/>
              <a:t>Music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961" y="5473720"/>
            <a:ext cx="4019227" cy="457373"/>
          </a:xfrm>
        </p:spPr>
        <p:txBody>
          <a:bodyPr/>
          <a:lstStyle/>
          <a:p>
            <a:r>
              <a:rPr lang="en-US" dirty="0"/>
              <a:t>By Free Knowledge Mission</a:t>
            </a:r>
          </a:p>
        </p:txBody>
      </p:sp>
      <p:pic>
        <p:nvPicPr>
          <p:cNvPr id="1028" name="Picture 4" descr="Image result for music">
            <a:extLst>
              <a:ext uri="{FF2B5EF4-FFF2-40B4-BE49-F238E27FC236}">
                <a16:creationId xmlns:a16="http://schemas.microsoft.com/office/drawing/2014/main" id="{B16EB225-5657-44F5-B246-FF56F700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52" y="1050009"/>
            <a:ext cx="4442847" cy="42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1890-DAC4-4021-98F0-B4800786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3D54-0A4C-4467-A5EE-1D2D0731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Signature</a:t>
            </a:r>
          </a:p>
        </p:txBody>
      </p:sp>
    </p:spTree>
    <p:extLst>
      <p:ext uri="{BB962C8B-B14F-4D97-AF65-F5344CB8AC3E}">
        <p14:creationId xmlns:p14="http://schemas.microsoft.com/office/powerpoint/2010/main" val="426098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193F-BC52-4B61-80D8-403A4DE4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985F-148D-490D-A264-554BA029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8F3C17-11A6-4AF0-A14D-8E3045AC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50" y="2643872"/>
            <a:ext cx="1681566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6B68B86-5128-4DB9-B425-17CE83C25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50" y="2643872"/>
            <a:ext cx="1850363" cy="166423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6BA04B-470F-4E9C-93E1-F08A62F1C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37" y="2650372"/>
            <a:ext cx="1657731" cy="16577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710F9A7-8D28-4D69-861E-469FA774A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20" y="2643872"/>
            <a:ext cx="920874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F560938-E607-474C-8AE2-2592ADF83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92" y="2643872"/>
            <a:ext cx="1664231" cy="166423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FE924-B275-4CEB-99A8-5494688B8F3C}"/>
              </a:ext>
            </a:extLst>
          </p:cNvPr>
          <p:cNvSpPr txBox="1"/>
          <p:nvPr/>
        </p:nvSpPr>
        <p:spPr>
          <a:xfrm>
            <a:off x="1376074" y="458757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23FFE-A71C-4FFB-AA77-AF8C32B0B96C}"/>
              </a:ext>
            </a:extLst>
          </p:cNvPr>
          <p:cNvSpPr txBox="1"/>
          <p:nvPr/>
        </p:nvSpPr>
        <p:spPr>
          <a:xfrm>
            <a:off x="3504610" y="4587578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Half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0AA6A-E8CE-4935-8CA9-C149C8C55BF0}"/>
              </a:ext>
            </a:extLst>
          </p:cNvPr>
          <p:cNvSpPr txBox="1"/>
          <p:nvPr/>
        </p:nvSpPr>
        <p:spPr>
          <a:xfrm>
            <a:off x="5522516" y="453424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FE87F-25D5-49A5-996A-FFDDA30BA78F}"/>
              </a:ext>
            </a:extLst>
          </p:cNvPr>
          <p:cNvSpPr txBox="1"/>
          <p:nvPr/>
        </p:nvSpPr>
        <p:spPr>
          <a:xfrm>
            <a:off x="7211036" y="4542910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Eighth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3CC15-0849-4CE7-AD94-EE836B41F9C4}"/>
              </a:ext>
            </a:extLst>
          </p:cNvPr>
          <p:cNvSpPr txBox="1"/>
          <p:nvPr/>
        </p:nvSpPr>
        <p:spPr>
          <a:xfrm>
            <a:off x="8993069" y="4534247"/>
            <a:ext cx="16848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/>
              <a:t>Sixteenth</a:t>
            </a:r>
          </a:p>
        </p:txBody>
      </p:sp>
    </p:spTree>
    <p:extLst>
      <p:ext uri="{BB962C8B-B14F-4D97-AF65-F5344CB8AC3E}">
        <p14:creationId xmlns:p14="http://schemas.microsoft.com/office/powerpoint/2010/main" val="11048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20 grand staffs</a:t>
            </a:r>
          </a:p>
          <a:p>
            <a:r>
              <a:rPr lang="en-US" dirty="0"/>
              <a:t>Practice staff and notes I’ve written</a:t>
            </a:r>
          </a:p>
          <a:p>
            <a:r>
              <a:rPr lang="en-US" dirty="0"/>
              <a:t>Create 20 bars in 2/4, ¾, 4/4, 6/8</a:t>
            </a:r>
          </a:p>
        </p:txBody>
      </p:sp>
    </p:spTree>
    <p:extLst>
      <p:ext uri="{BB962C8B-B14F-4D97-AF65-F5344CB8AC3E}">
        <p14:creationId xmlns:p14="http://schemas.microsoft.com/office/powerpoint/2010/main" val="19545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5895-BDF3-4345-A394-11D4FC8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Upcoming Schedule &amp; Brainstorm New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AE6-3694-41C6-B273-76B554E6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upcoming schedule</a:t>
            </a:r>
          </a:p>
          <a:p>
            <a:pPr lvl="1"/>
            <a:r>
              <a:rPr lang="en-US" dirty="0"/>
              <a:t>Music Theory, Singing, Instrument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I’ll share a couple topics</a:t>
            </a:r>
          </a:p>
          <a:p>
            <a:r>
              <a:rPr lang="en-US" dirty="0"/>
              <a:t>Each person can volunteer to share an idea</a:t>
            </a:r>
          </a:p>
          <a:p>
            <a:r>
              <a:rPr lang="en-US" dirty="0"/>
              <a:t>We’ll vote at the end</a:t>
            </a:r>
          </a:p>
          <a:p>
            <a:r>
              <a:rPr lang="en-US" dirty="0"/>
              <a:t>Winner gets creator of the week</a:t>
            </a:r>
          </a:p>
        </p:txBody>
      </p:sp>
    </p:spTree>
    <p:extLst>
      <p:ext uri="{BB962C8B-B14F-4D97-AF65-F5344CB8AC3E}">
        <p14:creationId xmlns:p14="http://schemas.microsoft.com/office/powerpoint/2010/main" val="30828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22D0-EEEE-410F-819B-CBE9B3B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356C-9CB7-4AA0-8498-CA10CB752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Lypur</a:t>
            </a:r>
            <a:r>
              <a:rPr lang="en-US" dirty="0">
                <a:hlinkClick r:id="rId2"/>
              </a:rPr>
              <a:t> – Andrew </a:t>
            </a:r>
            <a:r>
              <a:rPr lang="en-US" dirty="0" err="1">
                <a:hlinkClick r:id="rId2"/>
              </a:rPr>
              <a:t>Furmanczyk</a:t>
            </a:r>
            <a:endParaRPr lang="en-US" dirty="0"/>
          </a:p>
          <a:p>
            <a:r>
              <a:rPr lang="en-US" dirty="0">
                <a:hlinkClick r:id="rId3"/>
              </a:rPr>
              <a:t>Notes and Slides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8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1B99-8286-44A3-9D00-60567BE1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E5D3-552E-41BA-9BB1-351AE3E0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– Fun, Community, Rewarding</a:t>
            </a:r>
          </a:p>
          <a:p>
            <a:r>
              <a:rPr lang="en-US" dirty="0"/>
              <a:t>What – Share creativity in writing, singing, playing music</a:t>
            </a:r>
          </a:p>
          <a:p>
            <a:r>
              <a:rPr lang="en-US" dirty="0"/>
              <a:t>Who – Local community, Share online</a:t>
            </a:r>
          </a:p>
          <a:p>
            <a:r>
              <a:rPr lang="en-US" dirty="0"/>
              <a:t>When – Every Saturday at 10 AM</a:t>
            </a:r>
          </a:p>
          <a:p>
            <a:r>
              <a:rPr lang="en-US" dirty="0"/>
              <a:t>Where – TVF&amp;R Station 67</a:t>
            </a:r>
          </a:p>
          <a:p>
            <a:r>
              <a:rPr lang="en-US" dirty="0"/>
              <a:t>How – One hour a week</a:t>
            </a:r>
          </a:p>
          <a:p>
            <a:pPr lvl="1"/>
            <a:r>
              <a:rPr lang="en-US" dirty="0"/>
              <a:t>10 minute Intros</a:t>
            </a:r>
          </a:p>
          <a:p>
            <a:pPr lvl="1"/>
            <a:r>
              <a:rPr lang="en-US" dirty="0"/>
              <a:t>20 minute talk, 10 minute Q&amp;A</a:t>
            </a:r>
          </a:p>
          <a:p>
            <a:pPr lvl="1"/>
            <a:r>
              <a:rPr lang="en-US" dirty="0"/>
              <a:t>20 minutes brainstorming new topics</a:t>
            </a:r>
          </a:p>
        </p:txBody>
      </p:sp>
    </p:spTree>
    <p:extLst>
      <p:ext uri="{BB962C8B-B14F-4D97-AF65-F5344CB8AC3E}">
        <p14:creationId xmlns:p14="http://schemas.microsoft.com/office/powerpoint/2010/main" val="25625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Style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555E15-130D-43BA-B6D0-51EAD10E4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203227"/>
              </p:ext>
            </p:extLst>
          </p:nvPr>
        </p:nvGraphicFramePr>
        <p:xfrm>
          <a:off x="3777468" y="2133600"/>
          <a:ext cx="6767443" cy="425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EE03B8-BA67-4B18-B434-9512EC6FB45E}"/>
              </a:ext>
            </a:extLst>
          </p:cNvPr>
          <p:cNvSpPr txBox="1"/>
          <p:nvPr/>
        </p:nvSpPr>
        <p:spPr>
          <a:xfrm>
            <a:off x="5835971" y="2958014"/>
            <a:ext cx="265043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600" dirty="0"/>
              <a:t>Advanced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A94261AC-D728-4EFB-A11D-C933146C1583}"/>
              </a:ext>
            </a:extLst>
          </p:cNvPr>
          <p:cNvSpPr/>
          <p:nvPr/>
        </p:nvSpPr>
        <p:spPr>
          <a:xfrm>
            <a:off x="2168414" y="2133600"/>
            <a:ext cx="1375231" cy="42565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42B66-FA8C-469E-BEE9-2970550D7065}"/>
              </a:ext>
            </a:extLst>
          </p:cNvPr>
          <p:cNvSpPr txBox="1"/>
          <p:nvPr/>
        </p:nvSpPr>
        <p:spPr>
          <a:xfrm rot="16200000">
            <a:off x="799919" y="4072404"/>
            <a:ext cx="411222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Switch between levels</a:t>
            </a: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Mind Map Strategy – Theory, Singing, Instrument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63CDD-C84E-416C-8279-B3B523F6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16" y="1830552"/>
            <a:ext cx="8247619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FB74AA2B-3C43-484F-BDD6-1F3D11FA9163}"/>
              </a:ext>
            </a:extLst>
          </p:cNvPr>
          <p:cNvSpPr txBox="1">
            <a:spLocks noChangeArrowheads="1"/>
          </p:cNvSpPr>
          <p:nvPr/>
        </p:nvSpPr>
        <p:spPr>
          <a:xfrm>
            <a:off x="6645830" y="1843087"/>
            <a:ext cx="4707970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09583-8CB4-4CB8-AD76-1050D83F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Lesson 1 - Basics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4E408-5EC1-4FF9-BFC8-4FCF1FB8404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43088"/>
            <a:ext cx="5426128" cy="45259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(a) </a:t>
            </a:r>
            <a:r>
              <a:rPr lang="en-US" altLang="en-US" sz="2200" b="1" dirty="0"/>
              <a:t>Staff-</a:t>
            </a:r>
            <a:r>
              <a:rPr lang="en-US" altLang="en-US" sz="2200" dirty="0"/>
              <a:t> the lines on which musical notation is written</a:t>
            </a:r>
          </a:p>
          <a:p>
            <a:pPr marL="0" indent="0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(b) </a:t>
            </a:r>
            <a:r>
              <a:rPr lang="en-US" altLang="en-US" sz="2200" b="1" dirty="0"/>
              <a:t>Bar Line-</a:t>
            </a:r>
            <a:r>
              <a:rPr lang="en-US" altLang="en-US" sz="2200" dirty="0"/>
              <a:t> a line that separates the staff into measures</a:t>
            </a:r>
          </a:p>
          <a:p>
            <a:pPr marL="0" indent="0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(c) </a:t>
            </a:r>
            <a:r>
              <a:rPr lang="en-US" altLang="en-US" sz="2200" b="1" dirty="0"/>
              <a:t>Ledger Lines-</a:t>
            </a:r>
            <a:r>
              <a:rPr lang="en-US" altLang="en-US" sz="2200" dirty="0"/>
              <a:t> lines that extend the staff up and down</a:t>
            </a:r>
          </a:p>
          <a:p>
            <a:pPr marL="0" indent="0">
              <a:buNone/>
            </a:pP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(d) </a:t>
            </a:r>
            <a:r>
              <a:rPr lang="en-US" altLang="en-US" sz="2200" b="1" dirty="0"/>
              <a:t>Double Bar Line-</a:t>
            </a:r>
            <a:r>
              <a:rPr lang="en-US" altLang="en-US" sz="2200" dirty="0"/>
              <a:t> two lines that either can separate two sections of music, or end the piece</a:t>
            </a:r>
            <a:endParaRPr lang="en-US" altLang="en-US" sz="2200" b="1" dirty="0"/>
          </a:p>
        </p:txBody>
      </p:sp>
      <p:pic>
        <p:nvPicPr>
          <p:cNvPr id="5" name="Picture 6" descr="staff">
            <a:extLst>
              <a:ext uri="{FF2B5EF4-FFF2-40B4-BE49-F238E27FC236}">
                <a16:creationId xmlns:a16="http://schemas.microsoft.com/office/drawing/2014/main" id="{DBD4D8EA-4650-4B7A-BC60-D8B29CBF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4064" y="1620309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7" descr="barline">
            <a:extLst>
              <a:ext uri="{FF2B5EF4-FFF2-40B4-BE49-F238E27FC236}">
                <a16:creationId xmlns:a16="http://schemas.microsoft.com/office/drawing/2014/main" id="{627A44B2-98BF-41A6-8BEB-1D39B98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4064" y="2763309"/>
            <a:ext cx="1270000" cy="127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" descr="doublebar">
            <a:extLst>
              <a:ext uri="{FF2B5EF4-FFF2-40B4-BE49-F238E27FC236}">
                <a16:creationId xmlns:a16="http://schemas.microsoft.com/office/drawing/2014/main" id="{49E24DD2-908F-4111-89F9-7D473D7E4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64" y="512550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ordArt 11">
            <a:extLst>
              <a:ext uri="{FF2B5EF4-FFF2-40B4-BE49-F238E27FC236}">
                <a16:creationId xmlns:a16="http://schemas.microsoft.com/office/drawing/2014/main" id="{BCE6167F-3836-46B0-A1A5-4FF054D0CC3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4464" y="2001309"/>
            <a:ext cx="3048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0" name="WordArt 12">
            <a:extLst>
              <a:ext uri="{FF2B5EF4-FFF2-40B4-BE49-F238E27FC236}">
                <a16:creationId xmlns:a16="http://schemas.microsoft.com/office/drawing/2014/main" id="{D2E09745-E34B-4B19-9D01-541E6873FC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3144309"/>
            <a:ext cx="2286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1" name="WordArt 13">
            <a:extLst>
              <a:ext uri="{FF2B5EF4-FFF2-40B4-BE49-F238E27FC236}">
                <a16:creationId xmlns:a16="http://schemas.microsoft.com/office/drawing/2014/main" id="{EDBAF91E-BCD0-4F37-B44B-0AC3F6BCDDB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4287309"/>
            <a:ext cx="2286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2" name="WordArt 14">
            <a:extLst>
              <a:ext uri="{FF2B5EF4-FFF2-40B4-BE49-F238E27FC236}">
                <a16:creationId xmlns:a16="http://schemas.microsoft.com/office/drawing/2014/main" id="{07DC6FC7-4D2A-4F59-ADB8-098FD2AE025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40664" y="5506509"/>
            <a:ext cx="228600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D</a:t>
            </a:r>
          </a:p>
        </p:txBody>
      </p:sp>
      <p:pic>
        <p:nvPicPr>
          <p:cNvPr id="7" name="Picture 9" descr="ledgerlines">
            <a:extLst>
              <a:ext uri="{FF2B5EF4-FFF2-40B4-BE49-F238E27FC236}">
                <a16:creationId xmlns:a16="http://schemas.microsoft.com/office/drawing/2014/main" id="{D84B6FA7-A27A-44B5-B324-0F9C80165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64" y="4033309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13F-95C5-4700-977D-5A47275B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Clef Symbols &amp; Staff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7EB1DBC-1099-46BF-901A-74640880E58A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825625"/>
            <a:ext cx="5088467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The Treble Clef is also known as the “G Clef” because the curl in the symbol wraps around the line on the staff that is named G.</a:t>
            </a:r>
          </a:p>
          <a:p>
            <a:pPr>
              <a:buFontTx/>
              <a:buNone/>
            </a:pPr>
            <a:endParaRPr lang="en-US" altLang="en-US" sz="2200" dirty="0"/>
          </a:p>
          <a:p>
            <a:r>
              <a:rPr lang="en-US" altLang="en-US" sz="2200" dirty="0"/>
              <a:t>The Bass Clef is known as the “F Clef” because the two dots are centered on the line F.</a:t>
            </a:r>
          </a:p>
          <a:p>
            <a:endParaRPr lang="en-US" altLang="en-US" sz="2200" dirty="0"/>
          </a:p>
          <a:p>
            <a:r>
              <a:rPr lang="en-US" altLang="en-US" sz="2200" dirty="0"/>
              <a:t>Grand Staff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F6E9BAC-1E1F-4D9A-9161-9306B57663CB}"/>
              </a:ext>
            </a:extLst>
          </p:cNvPr>
          <p:cNvSpPr txBox="1">
            <a:spLocks noChangeArrowheads="1"/>
          </p:cNvSpPr>
          <p:nvPr/>
        </p:nvSpPr>
        <p:spPr>
          <a:xfrm>
            <a:off x="6350000" y="1825625"/>
            <a:ext cx="5003800" cy="45259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dirty="0"/>
          </a:p>
        </p:txBody>
      </p:sp>
      <p:pic>
        <p:nvPicPr>
          <p:cNvPr id="6" name="Picture 17" descr="bassclef">
            <a:extLst>
              <a:ext uri="{FF2B5EF4-FFF2-40B4-BE49-F238E27FC236}">
                <a16:creationId xmlns:a16="http://schemas.microsoft.com/office/drawing/2014/main" id="{9C47F8AD-EE55-42C5-BDF4-9BE432D5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541" y="1825625"/>
            <a:ext cx="2048338" cy="2048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9" descr="trebleclef">
            <a:extLst>
              <a:ext uri="{FF2B5EF4-FFF2-40B4-BE49-F238E27FC236}">
                <a16:creationId xmlns:a16="http://schemas.microsoft.com/office/drawing/2014/main" id="{CF4DE2D5-B104-4206-9B8D-87A7D56B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3625" y="1825625"/>
            <a:ext cx="1981707" cy="19817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https://upload.wikimedia.org/wikipedia/commons/thumb/4/4c/Grand_staff.svg/794px-Grand_staff.svg.png">
            <a:extLst>
              <a:ext uri="{FF2B5EF4-FFF2-40B4-BE49-F238E27FC236}">
                <a16:creationId xmlns:a16="http://schemas.microsoft.com/office/drawing/2014/main" id="{1711C3A0-675A-4DF8-B5E3-BB185541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87" y="3780036"/>
            <a:ext cx="3298825" cy="245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7B5D-5A35-4178-9D1F-7545DA39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&amp; Time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661E-B43F-4FF9-84B3-641D55A9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193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The Clef symbol will help indicate the voicing. Often times, the Treble Clef will be used for higher voices, and the Bass Clef for lower voices, but there are exceptions.</a:t>
            </a:r>
          </a:p>
          <a:p>
            <a:r>
              <a:rPr lang="en-US" altLang="en-US" dirty="0"/>
              <a:t>The Key Signature helps to identify which notes on the staff are raised and lowered, and the effect remains throughout unless an accidental cancels the effect.</a:t>
            </a:r>
          </a:p>
          <a:p>
            <a:r>
              <a:rPr lang="en-US" altLang="en-US" dirty="0"/>
              <a:t>The Time Signature sets what the rhythm of the music is. The top number identifies how many beats are in a measure, and the bottom number identifies what note value the beat is.</a:t>
            </a:r>
          </a:p>
          <a:p>
            <a:endParaRPr lang="en-US" dirty="0"/>
          </a:p>
        </p:txBody>
      </p:sp>
      <p:pic>
        <p:nvPicPr>
          <p:cNvPr id="4" name="Picture 7" descr="musicsummary">
            <a:extLst>
              <a:ext uri="{FF2B5EF4-FFF2-40B4-BE49-F238E27FC236}">
                <a16:creationId xmlns:a16="http://schemas.microsoft.com/office/drawing/2014/main" id="{C825E783-5B2C-4034-94A5-37CA047E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2176463"/>
            <a:ext cx="449580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7A9-A8B5-41F3-B406-DD571DF6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E2F7-FF6E-498E-AD36-06D842BA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musical alphabet uses the letters A-G. The lines and spaces of the Treble Clef and the Bass Clef are spelled differently.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Treble Clef from the bottom up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Every Good Boy Deserves Fudge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spaces spell the word FACE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Bass Clef from the bottom up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Green Birds Don’t Fly Away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All Cows Eat Grass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4281-EFBE-4C97-9D85-5455EF803DA7}"/>
              </a:ext>
            </a:extLst>
          </p:cNvPr>
          <p:cNvSpPr/>
          <p:nvPr/>
        </p:nvSpPr>
        <p:spPr>
          <a:xfrm>
            <a:off x="3505200" y="2065866"/>
            <a:ext cx="56388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369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A4A8-FF04-462B-8DDA-BCFD8E8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Whole, half, quarter, eight, sixteenth, thirty second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79DA-D4D3-4EA3-9044-CE8A3439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Values &amp; Stem Direction</a:t>
            </a:r>
          </a:p>
        </p:txBody>
      </p:sp>
      <p:pic>
        <p:nvPicPr>
          <p:cNvPr id="10" name="Picture 6" descr="staff">
            <a:extLst>
              <a:ext uri="{FF2B5EF4-FFF2-40B4-BE49-F238E27FC236}">
                <a16:creationId xmlns:a16="http://schemas.microsoft.com/office/drawing/2014/main" id="{C229C38F-D45A-4E97-8222-109ED91D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382" y="2286309"/>
            <a:ext cx="10120393" cy="41433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45161-B7C7-4EF6-8DF8-806C7011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0" y="4724727"/>
            <a:ext cx="687474" cy="86052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31FE66B-7F48-4AF9-8AB5-F4D663986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2" y="3714251"/>
            <a:ext cx="720056" cy="1069389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B0D1136-5B31-4010-9B57-550F84822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31159" y="3403502"/>
            <a:ext cx="707576" cy="105080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33D5DC4-AEAC-4750-BD2B-51BEDE0AD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60" y="4032892"/>
            <a:ext cx="928573" cy="1249201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AA8F81E-07F9-47E7-B291-3267DE3495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45" y="3198360"/>
            <a:ext cx="1268489" cy="1669064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5783C3A-EE5F-436B-97A6-55E5369A6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77369" y="3367152"/>
            <a:ext cx="1958250" cy="150027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83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740</TotalTime>
  <Words>476</Words>
  <Application>Microsoft Office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Arial Black</vt:lpstr>
      <vt:lpstr>Sheet music design template</vt:lpstr>
      <vt:lpstr>Music Theory</vt:lpstr>
      <vt:lpstr>Six W’s</vt:lpstr>
      <vt:lpstr>Teaching Style</vt:lpstr>
      <vt:lpstr>Example Mind Map Strategy – Theory, Singing, Instrument</vt:lpstr>
      <vt:lpstr>Lesson 1 - Basics</vt:lpstr>
      <vt:lpstr>The Clef Symbols &amp; Staff</vt:lpstr>
      <vt:lpstr>Key &amp; Time Signatures</vt:lpstr>
      <vt:lpstr>Note Names</vt:lpstr>
      <vt:lpstr>Note Values &amp; Stem Direction</vt:lpstr>
      <vt:lpstr>Lesson 4</vt:lpstr>
      <vt:lpstr>Rests</vt:lpstr>
      <vt:lpstr>Practice</vt:lpstr>
      <vt:lpstr>Upcoming Schedule &amp; Brainstorm New Topics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Theory</dc:title>
  <dc:creator>Broughton, Garrett</dc:creator>
  <cp:lastModifiedBy>Broughton, Garrett</cp:lastModifiedBy>
  <cp:revision>22</cp:revision>
  <dcterms:created xsi:type="dcterms:W3CDTF">2018-01-19T17:51:07Z</dcterms:created>
  <dcterms:modified xsi:type="dcterms:W3CDTF">2018-01-26T23:09:25Z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