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handoutMasterIdLst>
    <p:handoutMasterId r:id="rId14"/>
  </p:handoutMasterIdLst>
  <p:sldIdLst>
    <p:sldId id="258" r:id="rId2"/>
    <p:sldId id="259" r:id="rId3"/>
    <p:sldId id="274" r:id="rId4"/>
    <p:sldId id="275" r:id="rId5"/>
    <p:sldId id="276" r:id="rId6"/>
    <p:sldId id="277" r:id="rId7"/>
    <p:sldId id="278" r:id="rId8"/>
    <p:sldId id="280" r:id="rId9"/>
    <p:sldId id="279" r:id="rId10"/>
    <p:sldId id="281" r:id="rId11"/>
    <p:sldId id="273"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4" autoAdjust="0"/>
    <p:restoredTop sz="94677" autoAdjust="0"/>
  </p:normalViewPr>
  <p:slideViewPr>
    <p:cSldViewPr snapToGrid="0" snapToObjects="1">
      <p:cViewPr varScale="1">
        <p:scale>
          <a:sx n="86" d="100"/>
          <a:sy n="86" d="100"/>
        </p:scale>
        <p:origin x="100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EC9A7BE-8A8B-0246-BC42-8C5D5F445066}" type="datetimeFigureOut">
              <a:rPr lang="en-US" smtClean="0"/>
              <a:pPr/>
              <a:t>3/24/2018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F9EFDF9-0B43-F14E-AB3D-F687FD114895}"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BCC197-0532-284F-AB9D-6DA03A493CF1}" type="datetimeFigureOut">
              <a:rPr lang="en-US" smtClean="0"/>
              <a:pPr/>
              <a:t>3/24/2018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2A56D2-0466-FE49-97CF-167878C4B36B}"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565ED2A-B01C-4D4B-9D6E-487A77648F38}" type="datetime1">
              <a:rPr lang="en-US" smtClean="0"/>
              <a:pPr/>
              <a:t>3/24/2018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sz="1200"/>
            </a:lvl1pPr>
          </a:lstStyle>
          <a:p>
            <a:r>
              <a:rPr lang="en-US" b="1" dirty="0" err="1"/>
              <a:t>freeknowledgemission-list@meetup.com</a:t>
            </a:r>
            <a:r>
              <a:rPr lang="en-US" b="1" dirty="0"/>
              <a:t> </a:t>
            </a:r>
            <a:endParaRPr lang="en-US" dirty="0"/>
          </a:p>
        </p:txBody>
      </p:sp>
      <p:sp>
        <p:nvSpPr>
          <p:cNvPr id="6" name="Slide Number Placeholder 5"/>
          <p:cNvSpPr>
            <a:spLocks noGrp="1"/>
          </p:cNvSpPr>
          <p:nvPr>
            <p:ph type="sldNum" sz="quarter" idx="12"/>
          </p:nvPr>
        </p:nvSpPr>
        <p:spPr/>
        <p:txBody>
          <a:bodyPr/>
          <a:lstStyle/>
          <a:p>
            <a:fld id="{2614EBED-D9F4-C14F-A374-CF3A2B3E36A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C82D5-7530-B145-B5EF-D8945F697163}" type="datetime1">
              <a:rPr lang="en-US" smtClean="0"/>
              <a:pPr/>
              <a:t>3/24/2018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2614EBED-D9F4-C14F-A374-CF3A2B3E36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0069"/>
            <a:ext cx="2057400" cy="4646094"/>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7200" y="1480069"/>
            <a:ext cx="6019800" cy="464609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4C87A3C-4C4F-904F-BA60-4D95CABD1505}" type="datetime1">
              <a:rPr lang="en-US" smtClean="0"/>
              <a:pPr/>
              <a:t>3/24/2018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2614EBED-D9F4-C14F-A374-CF3A2B3E36A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3E91CFD-C8C4-7A42-8FAF-B42E9FBF0144}" type="datetime1">
              <a:rPr lang="en-US" smtClean="0"/>
              <a:pPr/>
              <a:t>3/24/2018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sz="1200"/>
            </a:lvl1pPr>
          </a:lstStyle>
          <a:p>
            <a:r>
              <a:rPr lang="en-US" b="1" dirty="0" err="1"/>
              <a:t>freeknowledgemission-list@meetup.com</a:t>
            </a:r>
            <a:r>
              <a:rPr lang="en-US" b="1" dirty="0"/>
              <a:t> </a:t>
            </a:r>
            <a:endParaRPr lang="en-US" dirty="0"/>
          </a:p>
          <a:p>
            <a:endParaRPr lang="en-US" dirty="0"/>
          </a:p>
        </p:txBody>
      </p:sp>
      <p:sp>
        <p:nvSpPr>
          <p:cNvPr id="6" name="Slide Number Placeholder 5"/>
          <p:cNvSpPr>
            <a:spLocks noGrp="1"/>
          </p:cNvSpPr>
          <p:nvPr>
            <p:ph type="sldNum" sz="quarter" idx="12"/>
          </p:nvPr>
        </p:nvSpPr>
        <p:spPr/>
        <p:txBody>
          <a:bodyPr/>
          <a:lstStyle/>
          <a:p>
            <a:fld id="{2614EBED-D9F4-C14F-A374-CF3A2B3E36A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73361A-F611-1847-B923-B2DC995A947C}" type="datetime1">
              <a:rPr lang="en-US" smtClean="0"/>
              <a:pPr/>
              <a:t>3/24/2018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2614EBED-D9F4-C14F-A374-CF3A2B3E36A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6A9245-AD45-DB40-9B59-0A7F38CE8092}" type="datetime1">
              <a:rPr lang="en-US" smtClean="0"/>
              <a:pPr/>
              <a:t>3/24/2018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2614EBED-D9F4-C14F-A374-CF3A2B3E36A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2AE2FF-329E-234D-8F76-E9B8A28B7EEC}" type="datetime1">
              <a:rPr lang="en-US" smtClean="0"/>
              <a:pPr/>
              <a:t>3/24/2018</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2614EBED-D9F4-C14F-A374-CF3A2B3E36A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BCAE89-48A0-074E-B634-09FDC2392BB1}" type="datetime1">
              <a:rPr lang="en-US" smtClean="0"/>
              <a:pPr/>
              <a:t>3/24/2018</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2614EBED-D9F4-C14F-A374-CF3A2B3E36A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FB73A5-A4E8-0B42-9A36-207E5FA0D902}" type="datetime1">
              <a:rPr lang="en-US" smtClean="0"/>
              <a:pPr/>
              <a:t>3/24/2018</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2614EBED-D9F4-C14F-A374-CF3A2B3E36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35099"/>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1435100"/>
            <a:ext cx="5111750" cy="461119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597149"/>
            <a:ext cx="3008313" cy="34491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57E557-E2D2-6B45-95D1-CC214A27976D}" type="datetime1">
              <a:rPr lang="en-US" smtClean="0"/>
              <a:pPr/>
              <a:t>3/24/2018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2614EBED-D9F4-C14F-A374-CF3A2B3E36A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546055"/>
            <a:ext cx="5486400" cy="32545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EC6993-BBB0-A24B-AC51-EAE4CA7E25EC}" type="datetime1">
              <a:rPr lang="en-US" smtClean="0"/>
              <a:pPr/>
              <a:t>3/24/2018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2614EBED-D9F4-C14F-A374-CF3A2B3E36A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44042"/>
            <a:ext cx="8229600" cy="96683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2510872"/>
            <a:ext cx="8229600" cy="352255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671FB-4625-F74C-A319-BE00E2B12E84}" type="datetime1">
              <a:rPr lang="en-US" smtClean="0"/>
              <a:pPr/>
              <a:t>3/24/2018</a:t>
            </a:fld>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14EBED-D9F4-C14F-A374-CF3A2B3E36A8}" type="slidenum">
              <a:rPr lang="en-US" smtClean="0"/>
              <a:pPr/>
              <a:t>‹#›</a:t>
            </a:fld>
            <a:endParaRPr lang="en-US" dirty="0"/>
          </a:p>
        </p:txBody>
      </p:sp>
      <p:pic>
        <p:nvPicPr>
          <p:cNvPr id="9" name="Picture 8" descr="Problem-validation-idea-generation.jpg"/>
          <p:cNvPicPr>
            <a:picLocks noChangeAspect="1"/>
          </p:cNvPicPr>
          <p:nvPr userDrawn="1"/>
        </p:nvPicPr>
        <p:blipFill>
          <a:blip r:embed="rId13"/>
          <a:stretch>
            <a:fillRect/>
          </a:stretch>
        </p:blipFill>
        <p:spPr>
          <a:xfrm>
            <a:off x="1342106" y="295348"/>
            <a:ext cx="1248694" cy="1248694"/>
          </a:xfrm>
          <a:prstGeom prst="rect">
            <a:avLst/>
          </a:prstGeom>
        </p:spPr>
      </p:pic>
      <p:sp>
        <p:nvSpPr>
          <p:cNvPr id="10" name="Rectangle 9"/>
          <p:cNvSpPr/>
          <p:nvPr userDrawn="1"/>
        </p:nvSpPr>
        <p:spPr>
          <a:xfrm>
            <a:off x="2590800" y="762000"/>
            <a:ext cx="4129443" cy="369332"/>
          </a:xfrm>
          <a:prstGeom prst="rect">
            <a:avLst/>
          </a:prstGeom>
        </p:spPr>
        <p:txBody>
          <a:bodyPr wrap="none">
            <a:spAutoFit/>
          </a:bodyPr>
          <a:lstStyle/>
          <a:p>
            <a:r>
              <a:rPr lang="en-US" b="1" dirty="0" err="1"/>
              <a:t>freeknowledgemission-list@meetup.com</a:t>
            </a:r>
            <a:r>
              <a:rPr lang="en-US" b="1" dirty="0"/>
              <a:t> </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pPr algn="ctr"/>
            <a:r>
              <a:rPr lang="en-US" dirty="0"/>
              <a:t>Cloud9 from AWS</a:t>
            </a:r>
          </a:p>
        </p:txBody>
      </p:sp>
      <p:sp>
        <p:nvSpPr>
          <p:cNvPr id="8" name="Text Placeholder 7"/>
          <p:cNvSpPr>
            <a:spLocks noGrp="1"/>
          </p:cNvSpPr>
          <p:nvPr>
            <p:ph type="body" sz="half" idx="2"/>
          </p:nvPr>
        </p:nvSpPr>
        <p:spPr/>
        <p:txBody>
          <a:bodyPr/>
          <a:lstStyle/>
          <a:p>
            <a:pPr algn="ctr"/>
            <a:r>
              <a:rPr lang="en-US" dirty="0"/>
              <a:t>https://aws.amazon.com/cloud9/</a:t>
            </a:r>
          </a:p>
        </p:txBody>
      </p:sp>
      <p:sp>
        <p:nvSpPr>
          <p:cNvPr id="4" name="Date Placeholder 3"/>
          <p:cNvSpPr>
            <a:spLocks noGrp="1"/>
          </p:cNvSpPr>
          <p:nvPr>
            <p:ph type="dt" sz="half" idx="10"/>
          </p:nvPr>
        </p:nvSpPr>
        <p:spPr/>
        <p:txBody>
          <a:bodyPr/>
          <a:lstStyle/>
          <a:p>
            <a:fld id="{63E91CFD-C8C4-7A42-8FAF-B42E9FBF0144}" type="datetime1">
              <a:rPr lang="en-US" smtClean="0"/>
              <a:pPr/>
              <a:t>3/24/2018</a:t>
            </a:fld>
            <a:endParaRPr lang="en-US"/>
          </a:p>
        </p:txBody>
      </p:sp>
      <p:sp>
        <p:nvSpPr>
          <p:cNvPr id="6" name="Slide Number Placeholder 5"/>
          <p:cNvSpPr>
            <a:spLocks noGrp="1"/>
          </p:cNvSpPr>
          <p:nvPr>
            <p:ph type="sldNum" sz="quarter" idx="12"/>
          </p:nvPr>
        </p:nvSpPr>
        <p:spPr/>
        <p:txBody>
          <a:bodyPr/>
          <a:lstStyle/>
          <a:p>
            <a:fld id="{2614EBED-D9F4-C14F-A374-CF3A2B3E36A8}" type="slidenum">
              <a:rPr lang="en-US" smtClean="0"/>
              <a:pPr/>
              <a:t>1</a:t>
            </a:fld>
            <a:endParaRPr lang="en-US" dirty="0"/>
          </a:p>
        </p:txBody>
      </p:sp>
      <p:pic>
        <p:nvPicPr>
          <p:cNvPr id="9" name="Picture Placeholder 8" descr="AWS_Cloud9_Asset01_R3_P.22c006faf1258710ffbdd756ec83ea97449e9da3.png"/>
          <p:cNvPicPr>
            <a:picLocks noGrp="1" noChangeAspect="1"/>
          </p:cNvPicPr>
          <p:nvPr>
            <p:ph type="pic" idx="1"/>
          </p:nvPr>
        </p:nvPicPr>
        <p:blipFill>
          <a:blip r:embed="rId2"/>
          <a:srcRect t="-5578" b="-5578"/>
          <a:stretch>
            <a:fillRect/>
          </a:stretch>
        </p:blip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2720"/>
            <a:ext cx="8229600" cy="4661476"/>
          </a:xfrm>
        </p:spPr>
        <p:txBody>
          <a:bodyPr>
            <a:noAutofit/>
          </a:bodyPr>
          <a:lstStyle/>
          <a:p>
            <a:pPr>
              <a:buNone/>
            </a:pPr>
            <a:r>
              <a:rPr lang="en-US" sz="1600" dirty="0"/>
              <a:t>I find it nice to leave a development server in AWS that I can bring up anytime by just going to it on the Internet.</a:t>
            </a:r>
          </a:p>
          <a:p>
            <a:pPr>
              <a:buNone/>
            </a:pPr>
            <a:endParaRPr lang="en-US" sz="1600" dirty="0"/>
          </a:p>
          <a:p>
            <a:pPr>
              <a:buNone/>
            </a:pPr>
            <a:r>
              <a:rPr lang="en-US" sz="1600" dirty="0"/>
              <a:t>The IDE is good enough.</a:t>
            </a:r>
          </a:p>
          <a:p>
            <a:pPr>
              <a:buNone/>
            </a:pPr>
            <a:endParaRPr lang="en-US" sz="1600" dirty="0"/>
          </a:p>
          <a:p>
            <a:pPr>
              <a:buNone/>
            </a:pPr>
            <a:r>
              <a:rPr lang="en-US" sz="1600" dirty="0"/>
              <a:t>The access to Linux and “</a:t>
            </a:r>
            <a:r>
              <a:rPr lang="en-US" sz="1600" dirty="0" err="1"/>
              <a:t>sudo</a:t>
            </a:r>
            <a:r>
              <a:rPr lang="en-US" sz="1600" dirty="0"/>
              <a:t>” allows me to make those simple changes I need.</a:t>
            </a:r>
          </a:p>
          <a:p>
            <a:pPr>
              <a:buNone/>
            </a:pPr>
            <a:endParaRPr lang="en-US" sz="1600" dirty="0"/>
          </a:p>
          <a:p>
            <a:pPr>
              <a:buNone/>
            </a:pPr>
            <a:r>
              <a:rPr lang="en-US" sz="1600" dirty="0"/>
              <a:t>The about $2.00 a month AWS charges  is just funny.</a:t>
            </a:r>
          </a:p>
          <a:p>
            <a:pPr>
              <a:buNone/>
            </a:pPr>
            <a:endParaRPr lang="en-US" sz="1600" dirty="0"/>
          </a:p>
          <a:p>
            <a:pPr>
              <a:buNone/>
            </a:pPr>
            <a:r>
              <a:rPr lang="en-US" sz="1600" dirty="0"/>
              <a:t>Or in other words, it is better than “free.”</a:t>
            </a:r>
          </a:p>
          <a:p>
            <a:pPr>
              <a:buNone/>
            </a:pPr>
            <a:endParaRPr lang="en-US" sz="1600" dirty="0"/>
          </a:p>
          <a:p>
            <a:pPr>
              <a:buNone/>
            </a:pPr>
            <a:endParaRPr lang="en-US" sz="1600" dirty="0"/>
          </a:p>
          <a:p>
            <a:pPr>
              <a:buNone/>
            </a:pPr>
            <a:endParaRPr lang="en-US" sz="1600" dirty="0"/>
          </a:p>
          <a:p>
            <a:pPr>
              <a:buNone/>
            </a:pPr>
            <a:endParaRPr lang="en-US" sz="1600" dirty="0"/>
          </a:p>
        </p:txBody>
      </p:sp>
      <p:sp>
        <p:nvSpPr>
          <p:cNvPr id="4" name="Date Placeholder 3"/>
          <p:cNvSpPr>
            <a:spLocks noGrp="1"/>
          </p:cNvSpPr>
          <p:nvPr>
            <p:ph type="dt" sz="half" idx="10"/>
          </p:nvPr>
        </p:nvSpPr>
        <p:spPr/>
        <p:txBody>
          <a:bodyPr/>
          <a:lstStyle/>
          <a:p>
            <a:fld id="{63E91CFD-C8C4-7A42-8FAF-B42E9FBF0144}" type="datetime1">
              <a:rPr lang="en-US" smtClean="0"/>
              <a:pPr/>
              <a:t>3/24/2018</a:t>
            </a:fld>
            <a:endParaRPr lang="en-US" dirty="0"/>
          </a:p>
        </p:txBody>
      </p:sp>
      <p:sp>
        <p:nvSpPr>
          <p:cNvPr id="6" name="Slide Number Placeholder 5"/>
          <p:cNvSpPr>
            <a:spLocks noGrp="1"/>
          </p:cNvSpPr>
          <p:nvPr>
            <p:ph type="sldNum" sz="quarter" idx="12"/>
          </p:nvPr>
        </p:nvSpPr>
        <p:spPr/>
        <p:txBody>
          <a:bodyPr/>
          <a:lstStyle/>
          <a:p>
            <a:fld id="{2614EBED-D9F4-C14F-A374-CF3A2B3E36A8}"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Questions?</a:t>
            </a:r>
          </a:p>
        </p:txBody>
      </p:sp>
      <p:sp>
        <p:nvSpPr>
          <p:cNvPr id="5" name="Date Placeholder 4"/>
          <p:cNvSpPr>
            <a:spLocks noGrp="1"/>
          </p:cNvSpPr>
          <p:nvPr>
            <p:ph type="dt" sz="half" idx="10"/>
          </p:nvPr>
        </p:nvSpPr>
        <p:spPr/>
        <p:txBody>
          <a:bodyPr/>
          <a:lstStyle/>
          <a:p>
            <a:fld id="{5357E557-E2D2-6B45-95D1-CC214A27976D}" type="datetime1">
              <a:rPr lang="en-US" smtClean="0"/>
              <a:pPr/>
              <a:t>3/24/2018</a:t>
            </a:fld>
            <a:endParaRPr lang="en-US"/>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2614EBED-D9F4-C14F-A374-CF3A2B3E36A8}" type="slidenum">
              <a:rPr lang="en-US" smtClean="0"/>
              <a:pPr/>
              <a:t>11</a:t>
            </a:fld>
            <a:endParaRPr lang="en-US"/>
          </a:p>
        </p:txBody>
      </p:sp>
      <p:pic>
        <p:nvPicPr>
          <p:cNvPr id="9" name="Content Placeholder 8" descr="Problem-validation-idea-generation.jpg"/>
          <p:cNvPicPr>
            <a:picLocks noGrp="1" noChangeAspect="1"/>
          </p:cNvPicPr>
          <p:nvPr>
            <p:ph idx="1"/>
          </p:nvPr>
        </p:nvPicPr>
        <p:blipFill>
          <a:blip r:embed="rId2"/>
          <a:srcRect l="-66809" r="-66809"/>
          <a:stretch>
            <a:fillRect/>
          </a:stretch>
        </p:blip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2720"/>
            <a:ext cx="8229600" cy="4661476"/>
          </a:xfrm>
        </p:spPr>
        <p:txBody>
          <a:bodyPr>
            <a:noAutofit/>
          </a:bodyPr>
          <a:lstStyle/>
          <a:p>
            <a:pPr>
              <a:buNone/>
            </a:pPr>
            <a:r>
              <a:rPr lang="en-US" sz="1600" dirty="0"/>
              <a:t>AWS has supplied a developer IDE and environment that is simple to set-up, is close to free, and avoids all the complexity of installing IDE and versions of various software.</a:t>
            </a:r>
          </a:p>
          <a:p>
            <a:pPr>
              <a:buNone/>
            </a:pPr>
            <a:endParaRPr lang="en-US" sz="1600" dirty="0"/>
          </a:p>
          <a:p>
            <a:pPr>
              <a:buNone/>
            </a:pPr>
            <a:r>
              <a:rPr lang="en-US" sz="1600" dirty="0"/>
              <a:t>AWS Cloud9 comes with tutorials to use and set-up.</a:t>
            </a:r>
          </a:p>
          <a:p>
            <a:pPr>
              <a:buNone/>
            </a:pPr>
            <a:endParaRPr lang="en-US" sz="1600" dirty="0"/>
          </a:p>
          <a:p>
            <a:pPr>
              <a:buNone/>
            </a:pPr>
            <a:r>
              <a:rPr lang="en-US" sz="1600" dirty="0"/>
              <a:t>AWS Cloud9 uses IAM to create users of your Cloud9 instances allowing for multiple developers to use the same set-up.</a:t>
            </a:r>
          </a:p>
          <a:p>
            <a:pPr>
              <a:buNone/>
            </a:pPr>
            <a:endParaRPr lang="en-US" sz="1600" dirty="0"/>
          </a:p>
          <a:p>
            <a:pPr>
              <a:buNone/>
            </a:pPr>
            <a:r>
              <a:rPr lang="en-US" sz="1600" dirty="0"/>
              <a:t>AWS Cloud9 grants a Unix server that you have “</a:t>
            </a:r>
            <a:r>
              <a:rPr lang="en-US" sz="1600" dirty="0" err="1"/>
              <a:t>sudo</a:t>
            </a:r>
            <a:r>
              <a:rPr lang="en-US" sz="1600" dirty="0"/>
              <a:t>” to add items like the “Boost” C library.</a:t>
            </a:r>
          </a:p>
          <a:p>
            <a:pPr>
              <a:buNone/>
            </a:pPr>
            <a:endParaRPr lang="en-US" sz="1600" dirty="0"/>
          </a:p>
          <a:p>
            <a:pPr>
              <a:buNone/>
            </a:pPr>
            <a:r>
              <a:rPr lang="en-US" sz="1600" dirty="0"/>
              <a:t>Usually Cloud9 is set to shutdown after 30 </a:t>
            </a:r>
            <a:r>
              <a:rPr lang="en-US" sz="1600" dirty="0" err="1"/>
              <a:t>mins</a:t>
            </a:r>
            <a:r>
              <a:rPr lang="en-US" sz="1600" dirty="0"/>
              <a:t> of activity saving money for the “free” version.</a:t>
            </a:r>
          </a:p>
          <a:p>
            <a:pPr>
              <a:buNone/>
            </a:pPr>
            <a:endParaRPr lang="en-US" sz="1600" dirty="0"/>
          </a:p>
          <a:p>
            <a:pPr>
              <a:buNone/>
            </a:pPr>
            <a:r>
              <a:rPr lang="en-US" sz="1600" dirty="0"/>
              <a:t>As this is an AWS standard instance the underlying compute can be increased or the “hardware” changed. Making it possible to develop of small systems and then change to larger or special “hardware” as needed.</a:t>
            </a:r>
          </a:p>
          <a:p>
            <a:pPr>
              <a:buNone/>
            </a:pPr>
            <a:endParaRPr lang="en-US" sz="1600" dirty="0"/>
          </a:p>
          <a:p>
            <a:pPr>
              <a:buNone/>
            </a:pPr>
            <a:endParaRPr lang="en-US" sz="1600" dirty="0"/>
          </a:p>
          <a:p>
            <a:pPr>
              <a:buNone/>
            </a:pPr>
            <a:endParaRPr lang="en-US" sz="1600" dirty="0"/>
          </a:p>
          <a:p>
            <a:pPr>
              <a:buNone/>
            </a:pPr>
            <a:endParaRPr lang="en-US" sz="1600" dirty="0"/>
          </a:p>
        </p:txBody>
      </p:sp>
      <p:sp>
        <p:nvSpPr>
          <p:cNvPr id="4" name="Date Placeholder 3"/>
          <p:cNvSpPr>
            <a:spLocks noGrp="1"/>
          </p:cNvSpPr>
          <p:nvPr>
            <p:ph type="dt" sz="half" idx="10"/>
          </p:nvPr>
        </p:nvSpPr>
        <p:spPr/>
        <p:txBody>
          <a:bodyPr/>
          <a:lstStyle/>
          <a:p>
            <a:fld id="{63E91CFD-C8C4-7A42-8FAF-B42E9FBF0144}" type="datetime1">
              <a:rPr lang="en-US" smtClean="0"/>
              <a:pPr/>
              <a:t>3/24/2018</a:t>
            </a:fld>
            <a:endParaRPr lang="en-US" dirty="0"/>
          </a:p>
        </p:txBody>
      </p:sp>
      <p:sp>
        <p:nvSpPr>
          <p:cNvPr id="6" name="Slide Number Placeholder 5"/>
          <p:cNvSpPr>
            <a:spLocks noGrp="1"/>
          </p:cNvSpPr>
          <p:nvPr>
            <p:ph type="sldNum" sz="quarter" idx="12"/>
          </p:nvPr>
        </p:nvSpPr>
        <p:spPr/>
        <p:txBody>
          <a:bodyPr/>
          <a:lstStyle/>
          <a:p>
            <a:fld id="{2614EBED-D9F4-C14F-A374-CF3A2B3E36A8}"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2720"/>
            <a:ext cx="8229600" cy="4661476"/>
          </a:xfrm>
        </p:spPr>
        <p:txBody>
          <a:bodyPr>
            <a:noAutofit/>
          </a:bodyPr>
          <a:lstStyle/>
          <a:p>
            <a:pPr>
              <a:buNone/>
            </a:pPr>
            <a:endParaRPr lang="en-US" sz="1600" dirty="0"/>
          </a:p>
          <a:p>
            <a:pPr>
              <a:buNone/>
            </a:pPr>
            <a:endParaRPr lang="en-US" sz="1600" dirty="0"/>
          </a:p>
          <a:p>
            <a:pPr>
              <a:buNone/>
            </a:pPr>
            <a:endParaRPr lang="en-US" sz="1600" dirty="0"/>
          </a:p>
          <a:p>
            <a:pPr>
              <a:buNone/>
            </a:pPr>
            <a:endParaRPr lang="en-US" sz="1600" dirty="0"/>
          </a:p>
        </p:txBody>
      </p:sp>
      <p:sp>
        <p:nvSpPr>
          <p:cNvPr id="4" name="Date Placeholder 3"/>
          <p:cNvSpPr>
            <a:spLocks noGrp="1"/>
          </p:cNvSpPr>
          <p:nvPr>
            <p:ph type="dt" sz="half" idx="10"/>
          </p:nvPr>
        </p:nvSpPr>
        <p:spPr/>
        <p:txBody>
          <a:bodyPr/>
          <a:lstStyle/>
          <a:p>
            <a:fld id="{63E91CFD-C8C4-7A42-8FAF-B42E9FBF0144}" type="datetime1">
              <a:rPr lang="en-US" smtClean="0"/>
              <a:pPr/>
              <a:t>3/24/2018</a:t>
            </a:fld>
            <a:endParaRPr lang="en-US" dirty="0"/>
          </a:p>
        </p:txBody>
      </p:sp>
      <p:sp>
        <p:nvSpPr>
          <p:cNvPr id="6" name="Slide Number Placeholder 5"/>
          <p:cNvSpPr>
            <a:spLocks noGrp="1"/>
          </p:cNvSpPr>
          <p:nvPr>
            <p:ph type="sldNum" sz="quarter" idx="12"/>
          </p:nvPr>
        </p:nvSpPr>
        <p:spPr/>
        <p:txBody>
          <a:bodyPr/>
          <a:lstStyle/>
          <a:p>
            <a:fld id="{2614EBED-D9F4-C14F-A374-CF3A2B3E36A8}" type="slidenum">
              <a:rPr lang="en-US" smtClean="0"/>
              <a:pPr/>
              <a:t>3</a:t>
            </a:fld>
            <a:endParaRPr lang="en-US"/>
          </a:p>
        </p:txBody>
      </p:sp>
      <p:pic>
        <p:nvPicPr>
          <p:cNvPr id="5" name="Picture 4" descr="Screen Shot 2018-03-24 at 8.58.08 AM.png"/>
          <p:cNvPicPr>
            <a:picLocks noChangeAspect="1"/>
          </p:cNvPicPr>
          <p:nvPr/>
        </p:nvPicPr>
        <p:blipFill>
          <a:blip r:embed="rId2"/>
          <a:stretch>
            <a:fillRect/>
          </a:stretch>
        </p:blipFill>
        <p:spPr>
          <a:xfrm>
            <a:off x="457200" y="1492720"/>
            <a:ext cx="4304571" cy="3992562"/>
          </a:xfrm>
          <a:prstGeom prst="rect">
            <a:avLst/>
          </a:prstGeom>
        </p:spPr>
      </p:pic>
      <p:pic>
        <p:nvPicPr>
          <p:cNvPr id="7" name="Picture 6" descr="Screen Shot 2018-03-24 at 9.00.46 AM.png"/>
          <p:cNvPicPr>
            <a:picLocks noChangeAspect="1"/>
          </p:cNvPicPr>
          <p:nvPr/>
        </p:nvPicPr>
        <p:blipFill>
          <a:blip r:embed="rId3"/>
          <a:stretch>
            <a:fillRect/>
          </a:stretch>
        </p:blipFill>
        <p:spPr>
          <a:xfrm>
            <a:off x="1649316" y="1898664"/>
            <a:ext cx="5879496" cy="4095668"/>
          </a:xfrm>
          <a:prstGeom prst="rect">
            <a:avLst/>
          </a:prstGeom>
        </p:spPr>
      </p:pic>
      <p:pic>
        <p:nvPicPr>
          <p:cNvPr id="8" name="Picture 7" descr="Screen Shot 2018-03-24 at 9.02.17 AM.png"/>
          <p:cNvPicPr>
            <a:picLocks noChangeAspect="1"/>
          </p:cNvPicPr>
          <p:nvPr/>
        </p:nvPicPr>
        <p:blipFill>
          <a:blip r:embed="rId4"/>
          <a:stretch>
            <a:fillRect/>
          </a:stretch>
        </p:blipFill>
        <p:spPr>
          <a:xfrm>
            <a:off x="4480425" y="3062751"/>
            <a:ext cx="4480425" cy="30914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2720"/>
            <a:ext cx="8229600" cy="4661476"/>
          </a:xfrm>
        </p:spPr>
        <p:txBody>
          <a:bodyPr>
            <a:noAutofit/>
          </a:bodyPr>
          <a:lstStyle/>
          <a:p>
            <a:pPr>
              <a:buNone/>
            </a:pPr>
            <a:endParaRPr lang="en-US" sz="1600" dirty="0"/>
          </a:p>
          <a:p>
            <a:pPr>
              <a:buNone/>
            </a:pPr>
            <a:endParaRPr lang="en-US" sz="1600" dirty="0"/>
          </a:p>
          <a:p>
            <a:pPr>
              <a:buNone/>
            </a:pPr>
            <a:endParaRPr lang="en-US" sz="1600" dirty="0"/>
          </a:p>
          <a:p>
            <a:pPr>
              <a:buNone/>
            </a:pPr>
            <a:endParaRPr lang="en-US" sz="1600" dirty="0"/>
          </a:p>
        </p:txBody>
      </p:sp>
      <p:sp>
        <p:nvSpPr>
          <p:cNvPr id="4" name="Date Placeholder 3"/>
          <p:cNvSpPr>
            <a:spLocks noGrp="1"/>
          </p:cNvSpPr>
          <p:nvPr>
            <p:ph type="dt" sz="half" idx="10"/>
          </p:nvPr>
        </p:nvSpPr>
        <p:spPr/>
        <p:txBody>
          <a:bodyPr/>
          <a:lstStyle/>
          <a:p>
            <a:fld id="{63E91CFD-C8C4-7A42-8FAF-B42E9FBF0144}" type="datetime1">
              <a:rPr lang="en-US" smtClean="0"/>
              <a:pPr/>
              <a:t>3/24/2018</a:t>
            </a:fld>
            <a:endParaRPr lang="en-US" dirty="0"/>
          </a:p>
        </p:txBody>
      </p:sp>
      <p:sp>
        <p:nvSpPr>
          <p:cNvPr id="6" name="Slide Number Placeholder 5"/>
          <p:cNvSpPr>
            <a:spLocks noGrp="1"/>
          </p:cNvSpPr>
          <p:nvPr>
            <p:ph type="sldNum" sz="quarter" idx="12"/>
          </p:nvPr>
        </p:nvSpPr>
        <p:spPr/>
        <p:txBody>
          <a:bodyPr/>
          <a:lstStyle/>
          <a:p>
            <a:fld id="{2614EBED-D9F4-C14F-A374-CF3A2B3E36A8}" type="slidenum">
              <a:rPr lang="en-US" smtClean="0"/>
              <a:pPr/>
              <a:t>4</a:t>
            </a:fld>
            <a:endParaRPr lang="en-US"/>
          </a:p>
        </p:txBody>
      </p:sp>
      <p:pic>
        <p:nvPicPr>
          <p:cNvPr id="5" name="Picture 4" descr="Screen Shot 2018-03-24 at 8.58.08 AM.png"/>
          <p:cNvPicPr>
            <a:picLocks noChangeAspect="1"/>
          </p:cNvPicPr>
          <p:nvPr/>
        </p:nvPicPr>
        <p:blipFill>
          <a:blip r:embed="rId2"/>
          <a:stretch>
            <a:fillRect/>
          </a:stretch>
        </p:blipFill>
        <p:spPr>
          <a:xfrm>
            <a:off x="457200" y="1492720"/>
            <a:ext cx="4304571" cy="3992562"/>
          </a:xfrm>
          <a:prstGeom prst="rect">
            <a:avLst/>
          </a:prstGeom>
        </p:spPr>
      </p:pic>
      <p:pic>
        <p:nvPicPr>
          <p:cNvPr id="7" name="Picture 6" descr="Screen Shot 2018-03-24 at 9.00.46 AM.png"/>
          <p:cNvPicPr>
            <a:picLocks noChangeAspect="1"/>
          </p:cNvPicPr>
          <p:nvPr/>
        </p:nvPicPr>
        <p:blipFill>
          <a:blip r:embed="rId3"/>
          <a:stretch>
            <a:fillRect/>
          </a:stretch>
        </p:blipFill>
        <p:spPr>
          <a:xfrm>
            <a:off x="1649316" y="1898664"/>
            <a:ext cx="5879496" cy="4095668"/>
          </a:xfrm>
          <a:prstGeom prst="rect">
            <a:avLst/>
          </a:prstGeom>
        </p:spPr>
      </p:pic>
      <p:pic>
        <p:nvPicPr>
          <p:cNvPr id="8" name="Picture 7" descr="Screen Shot 2018-03-24 at 9.02.17 AM.png"/>
          <p:cNvPicPr>
            <a:picLocks noChangeAspect="1"/>
          </p:cNvPicPr>
          <p:nvPr/>
        </p:nvPicPr>
        <p:blipFill>
          <a:blip r:embed="rId4"/>
          <a:stretch>
            <a:fillRect/>
          </a:stretch>
        </p:blipFill>
        <p:spPr>
          <a:xfrm>
            <a:off x="4480425" y="3062751"/>
            <a:ext cx="4480425" cy="30914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E91CFD-C8C4-7A42-8FAF-B42E9FBF0144}" type="datetime1">
              <a:rPr lang="en-US" smtClean="0"/>
              <a:pPr/>
              <a:t>3/24/2018</a:t>
            </a:fld>
            <a:endParaRPr lang="en-US" dirty="0"/>
          </a:p>
        </p:txBody>
      </p:sp>
      <p:sp>
        <p:nvSpPr>
          <p:cNvPr id="6" name="Slide Number Placeholder 5"/>
          <p:cNvSpPr>
            <a:spLocks noGrp="1"/>
          </p:cNvSpPr>
          <p:nvPr>
            <p:ph type="sldNum" sz="quarter" idx="12"/>
          </p:nvPr>
        </p:nvSpPr>
        <p:spPr/>
        <p:txBody>
          <a:bodyPr/>
          <a:lstStyle/>
          <a:p>
            <a:fld id="{2614EBED-D9F4-C14F-A374-CF3A2B3E36A8}" type="slidenum">
              <a:rPr lang="en-US" smtClean="0"/>
              <a:pPr/>
              <a:t>5</a:t>
            </a:fld>
            <a:endParaRPr lang="en-US"/>
          </a:p>
        </p:txBody>
      </p:sp>
      <p:pic>
        <p:nvPicPr>
          <p:cNvPr id="10" name="Content Placeholder 9" descr="Screen Shot 2018-03-24 at 9.05.33 AM.png"/>
          <p:cNvPicPr>
            <a:picLocks noGrp="1" noChangeAspect="1"/>
          </p:cNvPicPr>
          <p:nvPr>
            <p:ph idx="1"/>
          </p:nvPr>
        </p:nvPicPr>
        <p:blipFill>
          <a:blip r:embed="rId2"/>
          <a:srcRect l="-21570" r="-21570"/>
          <a:stretch>
            <a:fillRect/>
          </a:stretch>
        </p:blipFill>
        <p:spPr>
          <a:xfrm>
            <a:off x="-1358901" y="1497828"/>
            <a:ext cx="10846361" cy="4642621"/>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2720"/>
            <a:ext cx="8229600" cy="4661476"/>
          </a:xfrm>
        </p:spPr>
        <p:txBody>
          <a:bodyPr>
            <a:noAutofit/>
          </a:bodyPr>
          <a:lstStyle/>
          <a:p>
            <a:pPr>
              <a:buNone/>
            </a:pPr>
            <a:r>
              <a:rPr lang="en-US" sz="1600" dirty="0"/>
              <a:t>It is “free” but I pay about $1.80 a month for expenses I cannot work out. This includes 6 cents for network traffic. I assume I am cover the cost of the disk storage which is not “free.”</a:t>
            </a:r>
          </a:p>
          <a:p>
            <a:pPr>
              <a:buNone/>
            </a:pPr>
            <a:r>
              <a:rPr lang="en-US" sz="1600" dirty="0"/>
              <a:t>I installed “Boost” and use it for C++ programming.</a:t>
            </a:r>
          </a:p>
          <a:p>
            <a:pPr>
              <a:buNone/>
            </a:pPr>
            <a:endParaRPr lang="en-US" sz="1600" dirty="0"/>
          </a:p>
          <a:p>
            <a:pPr>
              <a:buNone/>
            </a:pPr>
            <a:r>
              <a:rPr lang="en-US" sz="1600" dirty="0"/>
              <a:t>Ruby, Python all appear to be installed. All the AWS “</a:t>
            </a:r>
            <a:r>
              <a:rPr lang="en-US" sz="1600" dirty="0" err="1"/>
              <a:t>thingees</a:t>
            </a:r>
            <a:r>
              <a:rPr lang="en-US" sz="1600" dirty="0"/>
              <a:t>” are available. </a:t>
            </a:r>
          </a:p>
          <a:p>
            <a:pPr>
              <a:buNone/>
            </a:pPr>
            <a:endParaRPr lang="en-US" sz="1600" dirty="0"/>
          </a:p>
          <a:p>
            <a:pPr>
              <a:buNone/>
            </a:pPr>
            <a:r>
              <a:rPr lang="en-US" sz="1600" dirty="0"/>
              <a:t>Appears to be </a:t>
            </a:r>
            <a:r>
              <a:rPr lang="en-US" sz="1600" dirty="0" err="1"/>
              <a:t>Redhat</a:t>
            </a:r>
            <a:r>
              <a:rPr lang="en-US" sz="1600" dirty="0"/>
              <a:t> Linux and they patch it for you.</a:t>
            </a:r>
          </a:p>
          <a:p>
            <a:pPr>
              <a:buNone/>
            </a:pPr>
            <a:endParaRPr lang="en-US" sz="1600" dirty="0"/>
          </a:p>
          <a:p>
            <a:pPr>
              <a:buNone/>
            </a:pPr>
            <a:r>
              <a:rPr lang="en-US" sz="1600" dirty="0"/>
              <a:t>No “projects” in the IDE. Sort of very light Eclipse. Some limited IDE features like variable tracking and various helps. Not as nice at </a:t>
            </a:r>
            <a:r>
              <a:rPr lang="en-US" sz="1600" dirty="0" err="1"/>
              <a:t>PyCharm</a:t>
            </a:r>
            <a:r>
              <a:rPr lang="en-US" sz="1600" dirty="0"/>
              <a:t> but better than many.</a:t>
            </a:r>
          </a:p>
          <a:p>
            <a:pPr>
              <a:buNone/>
            </a:pPr>
            <a:endParaRPr lang="en-US" sz="1600" dirty="0"/>
          </a:p>
          <a:p>
            <a:pPr>
              <a:buNone/>
            </a:pPr>
            <a:r>
              <a:rPr lang="en-US" sz="1600" dirty="0"/>
              <a:t>Must use IAM and create “users” to use Cloud9. It is “unsafe” to use your “root” account. You can then manage the accounts and use the URL to access you IDE set-ups without risk to hacks to your home “root” AWS account. You can have strong or not security.</a:t>
            </a:r>
          </a:p>
          <a:p>
            <a:pPr>
              <a:buNone/>
            </a:pPr>
            <a:endParaRPr lang="en-US" sz="1600" dirty="0"/>
          </a:p>
          <a:p>
            <a:pPr>
              <a:buNone/>
            </a:pPr>
            <a:endParaRPr lang="en-US" sz="1600" dirty="0"/>
          </a:p>
          <a:p>
            <a:pPr>
              <a:buNone/>
            </a:pPr>
            <a:endParaRPr lang="en-US" sz="1600" dirty="0"/>
          </a:p>
          <a:p>
            <a:pPr>
              <a:buNone/>
            </a:pPr>
            <a:endParaRPr lang="en-US" sz="1600" dirty="0"/>
          </a:p>
        </p:txBody>
      </p:sp>
      <p:sp>
        <p:nvSpPr>
          <p:cNvPr id="4" name="Date Placeholder 3"/>
          <p:cNvSpPr>
            <a:spLocks noGrp="1"/>
          </p:cNvSpPr>
          <p:nvPr>
            <p:ph type="dt" sz="half" idx="10"/>
          </p:nvPr>
        </p:nvSpPr>
        <p:spPr/>
        <p:txBody>
          <a:bodyPr/>
          <a:lstStyle/>
          <a:p>
            <a:fld id="{63E91CFD-C8C4-7A42-8FAF-B42E9FBF0144}" type="datetime1">
              <a:rPr lang="en-US" smtClean="0"/>
              <a:pPr/>
              <a:t>3/24/2018</a:t>
            </a:fld>
            <a:endParaRPr lang="en-US" dirty="0"/>
          </a:p>
        </p:txBody>
      </p:sp>
      <p:sp>
        <p:nvSpPr>
          <p:cNvPr id="6" name="Slide Number Placeholder 5"/>
          <p:cNvSpPr>
            <a:spLocks noGrp="1"/>
          </p:cNvSpPr>
          <p:nvPr>
            <p:ph type="sldNum" sz="quarter" idx="12"/>
          </p:nvPr>
        </p:nvSpPr>
        <p:spPr/>
        <p:txBody>
          <a:bodyPr/>
          <a:lstStyle/>
          <a:p>
            <a:fld id="{2614EBED-D9F4-C14F-A374-CF3A2B3E36A8}"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E91CFD-C8C4-7A42-8FAF-B42E9FBF0144}" type="datetime1">
              <a:rPr lang="en-US" smtClean="0"/>
              <a:pPr/>
              <a:t>3/24/2018</a:t>
            </a:fld>
            <a:endParaRPr lang="en-US" dirty="0"/>
          </a:p>
        </p:txBody>
      </p:sp>
      <p:sp>
        <p:nvSpPr>
          <p:cNvPr id="6" name="Slide Number Placeholder 5"/>
          <p:cNvSpPr>
            <a:spLocks noGrp="1"/>
          </p:cNvSpPr>
          <p:nvPr>
            <p:ph type="sldNum" sz="quarter" idx="12"/>
          </p:nvPr>
        </p:nvSpPr>
        <p:spPr/>
        <p:txBody>
          <a:bodyPr/>
          <a:lstStyle/>
          <a:p>
            <a:fld id="{2614EBED-D9F4-C14F-A374-CF3A2B3E36A8}" type="slidenum">
              <a:rPr lang="en-US" smtClean="0"/>
              <a:pPr/>
              <a:t>7</a:t>
            </a:fld>
            <a:endParaRPr lang="en-US"/>
          </a:p>
        </p:txBody>
      </p:sp>
      <p:pic>
        <p:nvPicPr>
          <p:cNvPr id="7" name="Content Placeholder 6" descr="Screen Shot 2018-03-24 at 9.13.15 AM.png"/>
          <p:cNvPicPr>
            <a:picLocks noGrp="1" noChangeAspect="1"/>
          </p:cNvPicPr>
          <p:nvPr>
            <p:ph idx="1"/>
          </p:nvPr>
        </p:nvPicPr>
        <p:blipFill>
          <a:blip r:embed="rId2"/>
          <a:srcRect l="-83214" r="-83214"/>
          <a:stretch>
            <a:fillRect/>
          </a:stretch>
        </p:blipFill>
        <p:spPr>
          <a:xfrm>
            <a:off x="-685800" y="1600958"/>
            <a:ext cx="4251588" cy="1819828"/>
          </a:xfrm>
        </p:spPr>
      </p:pic>
      <p:pic>
        <p:nvPicPr>
          <p:cNvPr id="8" name="Picture 7" descr="Screen Shot 2018-03-24 at 9.15.17 AM.png"/>
          <p:cNvPicPr>
            <a:picLocks noChangeAspect="1"/>
          </p:cNvPicPr>
          <p:nvPr/>
        </p:nvPicPr>
        <p:blipFill>
          <a:blip r:embed="rId3"/>
          <a:stretch>
            <a:fillRect/>
          </a:stretch>
        </p:blipFill>
        <p:spPr>
          <a:xfrm>
            <a:off x="2093446" y="1397000"/>
            <a:ext cx="6237753" cy="3329043"/>
          </a:xfrm>
          <a:prstGeom prst="rect">
            <a:avLst/>
          </a:prstGeom>
        </p:spPr>
      </p:pic>
      <p:pic>
        <p:nvPicPr>
          <p:cNvPr id="9" name="Picture 8" descr="Screen Shot 2018-03-24 at 9.21.22 AM.png"/>
          <p:cNvPicPr>
            <a:picLocks noChangeAspect="1"/>
          </p:cNvPicPr>
          <p:nvPr/>
        </p:nvPicPr>
        <p:blipFill>
          <a:blip r:embed="rId4"/>
          <a:stretch>
            <a:fillRect/>
          </a:stretch>
        </p:blipFill>
        <p:spPr>
          <a:xfrm>
            <a:off x="5054600" y="2889250"/>
            <a:ext cx="3632200" cy="298927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2720"/>
            <a:ext cx="8229600" cy="4661476"/>
          </a:xfrm>
        </p:spPr>
        <p:txBody>
          <a:bodyPr>
            <a:noAutofit/>
          </a:bodyPr>
          <a:lstStyle/>
          <a:p>
            <a:pPr>
              <a:buNone/>
            </a:pPr>
            <a:r>
              <a:rPr lang="en-US" sz="1600" dirty="0"/>
              <a:t>It is “free” but I pay about $1.80 a month for expenses I cannot work out. This includes 6 cents for network traffic. I assume I am cover the cost of the disk storage which is not “free.”</a:t>
            </a:r>
          </a:p>
          <a:p>
            <a:pPr>
              <a:buNone/>
            </a:pPr>
            <a:r>
              <a:rPr lang="en-US" sz="1600" dirty="0"/>
              <a:t>I installed “Boost” and use it for C++ programming.</a:t>
            </a:r>
          </a:p>
          <a:p>
            <a:pPr>
              <a:buNone/>
            </a:pPr>
            <a:endParaRPr lang="en-US" sz="1600" dirty="0"/>
          </a:p>
          <a:p>
            <a:pPr>
              <a:buNone/>
            </a:pPr>
            <a:r>
              <a:rPr lang="en-US" sz="1600" dirty="0"/>
              <a:t>Ruby, Python all appear to be installed. All the AWS “</a:t>
            </a:r>
            <a:r>
              <a:rPr lang="en-US" sz="1600" dirty="0" err="1"/>
              <a:t>thingees</a:t>
            </a:r>
            <a:r>
              <a:rPr lang="en-US" sz="1600" dirty="0"/>
              <a:t>” are available. </a:t>
            </a:r>
          </a:p>
          <a:p>
            <a:pPr>
              <a:buNone/>
            </a:pPr>
            <a:endParaRPr lang="en-US" sz="1600" dirty="0"/>
          </a:p>
          <a:p>
            <a:pPr>
              <a:buNone/>
            </a:pPr>
            <a:r>
              <a:rPr lang="en-US" sz="1600" dirty="0"/>
              <a:t>Appears to be </a:t>
            </a:r>
            <a:r>
              <a:rPr lang="en-US" sz="1600" dirty="0" err="1"/>
              <a:t>Redhat</a:t>
            </a:r>
            <a:r>
              <a:rPr lang="en-US" sz="1600" dirty="0"/>
              <a:t> Linux and they patch it for you.</a:t>
            </a:r>
          </a:p>
          <a:p>
            <a:pPr>
              <a:buNone/>
            </a:pPr>
            <a:endParaRPr lang="en-US" sz="1600" dirty="0"/>
          </a:p>
          <a:p>
            <a:pPr>
              <a:buNone/>
            </a:pPr>
            <a:r>
              <a:rPr lang="en-US" sz="1600" dirty="0"/>
              <a:t>No “projects” in the IDE. Sort of very light Eclipse. Some limited IDE features like variable tracking and various helps. Not as nice at </a:t>
            </a:r>
            <a:r>
              <a:rPr lang="en-US" sz="1600" dirty="0" err="1"/>
              <a:t>PyCharm</a:t>
            </a:r>
            <a:r>
              <a:rPr lang="en-US" sz="1600" dirty="0"/>
              <a:t> but better than many.</a:t>
            </a:r>
          </a:p>
          <a:p>
            <a:pPr>
              <a:buNone/>
            </a:pPr>
            <a:endParaRPr lang="en-US" sz="1600" dirty="0"/>
          </a:p>
          <a:p>
            <a:pPr>
              <a:buNone/>
            </a:pPr>
            <a:r>
              <a:rPr lang="en-US" sz="1600" dirty="0"/>
              <a:t>Must use IAM and create “users” to use Cloud9. It is “unsafe” to use your “root” account.</a:t>
            </a:r>
          </a:p>
          <a:p>
            <a:pPr>
              <a:buNone/>
            </a:pPr>
            <a:endParaRPr lang="en-US" sz="1600" dirty="0"/>
          </a:p>
          <a:p>
            <a:pPr>
              <a:buNone/>
            </a:pPr>
            <a:endParaRPr lang="en-US" sz="1600" dirty="0"/>
          </a:p>
          <a:p>
            <a:pPr>
              <a:buNone/>
            </a:pPr>
            <a:endParaRPr lang="en-US" sz="1600" dirty="0"/>
          </a:p>
          <a:p>
            <a:pPr>
              <a:buNone/>
            </a:pPr>
            <a:endParaRPr lang="en-US" sz="1600" dirty="0"/>
          </a:p>
        </p:txBody>
      </p:sp>
      <p:sp>
        <p:nvSpPr>
          <p:cNvPr id="4" name="Date Placeholder 3"/>
          <p:cNvSpPr>
            <a:spLocks noGrp="1"/>
          </p:cNvSpPr>
          <p:nvPr>
            <p:ph type="dt" sz="half" idx="10"/>
          </p:nvPr>
        </p:nvSpPr>
        <p:spPr/>
        <p:txBody>
          <a:bodyPr/>
          <a:lstStyle/>
          <a:p>
            <a:fld id="{63E91CFD-C8C4-7A42-8FAF-B42E9FBF0144}" type="datetime1">
              <a:rPr lang="en-US" smtClean="0"/>
              <a:pPr/>
              <a:t>3/24/2018</a:t>
            </a:fld>
            <a:endParaRPr lang="en-US" dirty="0"/>
          </a:p>
        </p:txBody>
      </p:sp>
      <p:sp>
        <p:nvSpPr>
          <p:cNvPr id="6" name="Slide Number Placeholder 5"/>
          <p:cNvSpPr>
            <a:spLocks noGrp="1"/>
          </p:cNvSpPr>
          <p:nvPr>
            <p:ph type="sldNum" sz="quarter" idx="12"/>
          </p:nvPr>
        </p:nvSpPr>
        <p:spPr/>
        <p:txBody>
          <a:bodyPr/>
          <a:lstStyle/>
          <a:p>
            <a:fld id="{2614EBED-D9F4-C14F-A374-CF3A2B3E36A8}"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E91CFD-C8C4-7A42-8FAF-B42E9FBF0144}" type="datetime1">
              <a:rPr lang="en-US" smtClean="0"/>
              <a:pPr/>
              <a:t>3/24/2018</a:t>
            </a:fld>
            <a:endParaRPr lang="en-US" dirty="0"/>
          </a:p>
        </p:txBody>
      </p:sp>
      <p:sp>
        <p:nvSpPr>
          <p:cNvPr id="6" name="Slide Number Placeholder 5"/>
          <p:cNvSpPr>
            <a:spLocks noGrp="1"/>
          </p:cNvSpPr>
          <p:nvPr>
            <p:ph type="sldNum" sz="quarter" idx="12"/>
          </p:nvPr>
        </p:nvSpPr>
        <p:spPr/>
        <p:txBody>
          <a:bodyPr/>
          <a:lstStyle/>
          <a:p>
            <a:fld id="{2614EBED-D9F4-C14F-A374-CF3A2B3E36A8}" type="slidenum">
              <a:rPr lang="en-US" smtClean="0"/>
              <a:pPr/>
              <a:t>9</a:t>
            </a:fld>
            <a:endParaRPr lang="en-US"/>
          </a:p>
        </p:txBody>
      </p:sp>
      <p:pic>
        <p:nvPicPr>
          <p:cNvPr id="7" name="Content Placeholder 6" descr="Screen Shot 2018-03-24 at 9.23.39 AM.png"/>
          <p:cNvPicPr>
            <a:picLocks noGrp="1" noChangeAspect="1"/>
          </p:cNvPicPr>
          <p:nvPr>
            <p:ph idx="1"/>
          </p:nvPr>
        </p:nvPicPr>
        <p:blipFill>
          <a:blip r:embed="rId2"/>
          <a:srcRect l="-36521" r="-36521"/>
          <a:stretch>
            <a:fillRect/>
          </a:stretch>
        </p:blipFill>
        <p:spPr>
          <a:xfrm>
            <a:off x="-1509870" y="1473200"/>
            <a:ext cx="10653870" cy="4560228"/>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4290</TotalTime>
  <Words>592</Words>
  <Application>Microsoft Office PowerPoint</Application>
  <PresentationFormat>On-screen Show (4:3)</PresentationFormat>
  <Paragraphs>78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Cloud9 from AWS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Susan and Michael Wild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Wild</dc:creator>
  <cp:lastModifiedBy>Garrett Broughton</cp:lastModifiedBy>
  <cp:revision>47</cp:revision>
  <dcterms:created xsi:type="dcterms:W3CDTF">2018-03-24T15:35:16Z</dcterms:created>
  <dcterms:modified xsi:type="dcterms:W3CDTF">2018-03-24T22:06:18Z</dcterms:modified>
</cp:coreProperties>
</file>