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3"/>
  </p:notesMasterIdLst>
  <p:handoutMasterIdLst>
    <p:handoutMasterId r:id="rId24"/>
  </p:handoutMasterIdLst>
  <p:sldIdLst>
    <p:sldId id="257" r:id="rId2"/>
    <p:sldId id="266" r:id="rId3"/>
    <p:sldId id="265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67" r:id="rId19"/>
    <p:sldId id="262" r:id="rId20"/>
    <p:sldId id="272" r:id="rId21"/>
    <p:sldId id="26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9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36" y="4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171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D91178-905E-4181-A080-73FBE2A7F10F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DC0C31-3BFD-43A2-B8EE-356E8F332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6552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649B93-516E-447E-9C4C-C287614C6398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7908AF-65BE-457F-9D87-289A548E6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320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908AF-65BE-457F-9D87-289A548E61F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618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041400"/>
            <a:ext cx="12192000" cy="421640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buNone/>
            </a:pPr>
            <a:endParaRPr lang="en-US" sz="4400" b="0" cap="none" spc="0">
              <a:ln w="0"/>
              <a:solidFill>
                <a:schemeClr val="tx2">
                  <a:lumMod val="50000"/>
                </a:schemeClr>
              </a:solidFill>
              <a:effectLst>
                <a:outerShdw blurRad="38100" dist="19050" dir="2700000" algn="tl" rotWithShape="0">
                  <a:schemeClr val="tx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  <a:noFill/>
        </p:spPr>
        <p:txBody>
          <a:bodyPr anchor="b"/>
          <a:lstStyle>
            <a:lvl1pPr algn="ctr">
              <a:defRPr sz="6000" b="0" cap="none" spc="0">
                <a:ln w="0"/>
                <a:solidFill>
                  <a:schemeClr val="tx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noFill/>
        </p:spPr>
        <p:txBody>
          <a:bodyPr/>
          <a:lstStyle>
            <a:lvl1pPr marL="0" indent="0" algn="ctr">
              <a:buNone/>
              <a:defRPr sz="2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tx1">
                      <a:alpha val="40000"/>
                    </a:schemeClr>
                  </a:outerShdw>
                </a:effectLst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7B1E0-F476-4322-AA53-0018286DBC2F}" type="datetime1">
              <a:rPr lang="en-US" smtClean="0"/>
              <a:t>2/16/2018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11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E9944-B6E8-44FA-B3BC-28C8F3B97A63}" type="datetime1">
              <a:rPr lang="en-US" smtClean="0"/>
              <a:t>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354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6BA2A-22AB-40C3-A6FE-08AE8F5EAD50}" type="datetime1">
              <a:rPr lang="en-US" smtClean="0"/>
              <a:t>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689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99E97-DADD-4C08-B07A-21ABC2EC9C0C}" type="datetime1">
              <a:rPr lang="en-US" smtClean="0"/>
              <a:t>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511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26430-5DC0-47CA-BF30-F2CEF34F1CCC}" type="datetime1">
              <a:rPr lang="en-US" smtClean="0"/>
              <a:t>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429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2E9D0-9F88-4809-9326-E87DB6BC4685}" type="datetime1">
              <a:rPr lang="en-US" smtClean="0"/>
              <a:t>2/16/2018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519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93925"/>
            <a:ext cx="515620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93925"/>
            <a:ext cx="5157787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BD937-36D5-440B-91A0-6786F6EDBFCD}" type="datetime1">
              <a:rPr lang="en-US" smtClean="0"/>
              <a:t>2/16/2018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851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D020A-2292-4331-AC54-713AADF8BC0C}" type="datetime1">
              <a:rPr lang="en-US" smtClean="0"/>
              <a:t>2/16/2018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067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559-F34C-48D0-A2A2-37B0B078BBAB}" type="datetime1">
              <a:rPr lang="en-US" smtClean="0"/>
              <a:t>2/16/2018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368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B5B2-44EC-4F73-968D-750C1952CA62}" type="datetime1">
              <a:rPr lang="en-US" smtClean="0"/>
              <a:t>2/16/2018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032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D9984-D554-4F72-BAB6-CB2CCA8D58F4}" type="datetime1">
              <a:rPr lang="en-US" smtClean="0"/>
              <a:t>2/16/2018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561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ABCC73E2-E386-4A38-B838-238D9BA645F8}" type="datetime1">
              <a:rPr lang="en-US" smtClean="0"/>
              <a:pPr/>
              <a:t>2/16/2018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FD068D91-5085-43EA-8734-9AB23AC095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456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400" b="0" kern="1200" cap="none" spc="0">
          <a:ln w="0"/>
          <a:solidFill>
            <a:schemeClr val="tx2">
              <a:lumMod val="50000"/>
            </a:schemeClr>
          </a:solidFill>
          <a:effectLst>
            <a:outerShdw blurRad="38100" dist="19050" dir="2700000" algn="tl" rotWithShape="0">
              <a:schemeClr val="tx1">
                <a:alpha val="4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indent="0" algn="l" defTabSz="914400" rtl="0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gozips.uakron.edu/~pjh19/PowerPoint%20Presentation/Music%20Symbols%20and%20Notation%20Presentation.ppt" TargetMode="External"/><Relationship Id="rId2" Type="http://schemas.openxmlformats.org/officeDocument/2006/relationships/hyperlink" Target="https://www.youtube.com/watch?v=6gHEIF0rT2w&amp;t=117s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6gHEIF0rT2w&amp;t=117s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jpg"/><Relationship Id="rId3" Type="http://schemas.openxmlformats.org/officeDocument/2006/relationships/image" Target="../media/image30.png"/><Relationship Id="rId7" Type="http://schemas.openxmlformats.org/officeDocument/2006/relationships/image" Target="../media/image34.jp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jpg"/><Relationship Id="rId5" Type="http://schemas.openxmlformats.org/officeDocument/2006/relationships/image" Target="../media/image32.png"/><Relationship Id="rId10" Type="http://schemas.openxmlformats.org/officeDocument/2006/relationships/image" Target="../media/image37.jpg"/><Relationship Id="rId4" Type="http://schemas.openxmlformats.org/officeDocument/2006/relationships/image" Target="../media/image31.png"/><Relationship Id="rId9" Type="http://schemas.openxmlformats.org/officeDocument/2006/relationships/image" Target="../media/image36.jp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gif"/><Relationship Id="rId3" Type="http://schemas.openxmlformats.org/officeDocument/2006/relationships/image" Target="../media/image39.jpg"/><Relationship Id="rId7" Type="http://schemas.openxmlformats.org/officeDocument/2006/relationships/image" Target="../media/image43.jp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jp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jpg"/><Relationship Id="rId9" Type="http://schemas.openxmlformats.org/officeDocument/2006/relationships/image" Target="../media/image4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82304" y="1985203"/>
            <a:ext cx="6452461" cy="1166247"/>
          </a:xfrm>
        </p:spPr>
        <p:txBody>
          <a:bodyPr>
            <a:normAutofit fontScale="90000"/>
          </a:bodyPr>
          <a:lstStyle/>
          <a:p>
            <a:r>
              <a:rPr lang="en-US" dirty="0"/>
              <a:t>Music Theory</a:t>
            </a:r>
            <a:br>
              <a:rPr lang="en-US" dirty="0"/>
            </a:br>
            <a:r>
              <a:rPr lang="en-US" dirty="0"/>
              <a:t>Lesson #2 of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60961" y="5473720"/>
            <a:ext cx="4019227" cy="457373"/>
          </a:xfrm>
        </p:spPr>
        <p:txBody>
          <a:bodyPr/>
          <a:lstStyle/>
          <a:p>
            <a:r>
              <a:rPr lang="en-US" dirty="0"/>
              <a:t>By Free Knowledge Mission</a:t>
            </a:r>
          </a:p>
        </p:txBody>
      </p:sp>
      <p:pic>
        <p:nvPicPr>
          <p:cNvPr id="1028" name="Picture 4" descr="Image result for music">
            <a:extLst>
              <a:ext uri="{FF2B5EF4-FFF2-40B4-BE49-F238E27FC236}">
                <a16:creationId xmlns:a16="http://schemas.microsoft.com/office/drawing/2014/main" id="{B16EB225-5657-44F5-B246-FF56F700C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9152" y="1050009"/>
            <a:ext cx="4442847" cy="4202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1167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41890-DAC4-4021-98F0-B48007866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#13 Circle of Fifths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73D54-0A4C-4467-A5EE-1D2D07315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FB6061-40FB-4977-AE76-8C1B04508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8990" y="1825625"/>
            <a:ext cx="583300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345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41890-DAC4-4021-98F0-B48007866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668" y="31162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#14 Key of Music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73D54-0A4C-4467-A5EE-1D2D07315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668" y="179777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BA6878-B6A1-4612-9EAB-46FC8EDCC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668" y="2358429"/>
            <a:ext cx="5082268" cy="32300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F779C39-B8D1-4573-83F6-6187390F4F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0366" y="2370186"/>
            <a:ext cx="5582330" cy="3230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345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41890-DAC4-4021-98F0-B48007866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#15 Upbeat or Pickup Beat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73D54-0A4C-4467-A5EE-1D2D07315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CBCBE3-5774-4EEA-A6DF-831BF2D755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071" y="2172003"/>
            <a:ext cx="5191125" cy="33813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0D971CE-4860-48F7-86CE-5B28028563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1888" y="1873704"/>
            <a:ext cx="3342906" cy="4303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43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41890-DAC4-4021-98F0-B48007866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#16 Basic Intervals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73D54-0A4C-4467-A5EE-1D2D07315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CE5E36-FDA2-4A5D-9675-7FD0879111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938588"/>
            <a:ext cx="6038850" cy="22383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8A5CA85-95CC-41B6-9885-0B97E5DEE0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5274" y="3968085"/>
            <a:ext cx="4078526" cy="219664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6A63CE6-F610-4AD6-8139-986A280EF6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9423" y="1825625"/>
            <a:ext cx="4389071" cy="2130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43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41890-DAC4-4021-98F0-B48007866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#17 Intermediate Intervals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73D54-0A4C-4467-A5EE-1D2D07315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98EF72-839C-4BA9-8782-B37AA9345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26420"/>
            <a:ext cx="5471283" cy="40698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057B8D3-76C2-4A31-92EA-42E045B772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4664" y="1926420"/>
            <a:ext cx="4848174" cy="4069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43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41890-DAC4-4021-98F0-B48007866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#18 Advanced Intervals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73D54-0A4C-4467-A5EE-1D2D07315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BF708C-EC05-4D97-B2E1-78C6EAD47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6705" y="3016703"/>
            <a:ext cx="7305675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43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41890-DAC4-4021-98F0-B48007866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#19 Major and Minor Triads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73D54-0A4C-4467-A5EE-1D2D07315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9F2314-94E1-4158-AC8C-B886484CB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269" y="2401250"/>
            <a:ext cx="5445463" cy="31291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F64242A-1BDD-421D-84C8-F5F84DCF3C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5119" y="2401250"/>
            <a:ext cx="4872293" cy="3129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43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41890-DAC4-4021-98F0-B48007866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#20 Scale Degrees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73D54-0A4C-4467-A5EE-1D2D07315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FA29F1-68CB-465E-B9DD-984065901A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4834" y="1825625"/>
            <a:ext cx="7219848" cy="4301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43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C5895-BDF3-4345-A394-11D4FC8C3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9BAE6-3694-41C6-B273-76B554E67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Watch all 15 videos</a:t>
            </a:r>
          </a:p>
          <a:p>
            <a:r>
              <a:rPr lang="en-US" dirty="0"/>
              <a:t>Repeat the lessons many times; especially the ones you don’t understand.</a:t>
            </a:r>
          </a:p>
          <a:p>
            <a:r>
              <a:rPr lang="en-US" dirty="0"/>
              <a:t>Write them out. Practice the lessons Andrew provides.</a:t>
            </a:r>
          </a:p>
        </p:txBody>
      </p:sp>
    </p:spTree>
    <p:extLst>
      <p:ext uri="{BB962C8B-B14F-4D97-AF65-F5344CB8AC3E}">
        <p14:creationId xmlns:p14="http://schemas.microsoft.com/office/powerpoint/2010/main" val="1954546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422D0-EEEE-410F-819B-CBE9B3BDC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82356C-9CB7-4AA0-8498-CA10CB752D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err="1">
                <a:hlinkClick r:id="rId2"/>
              </a:rPr>
              <a:t>Lypur</a:t>
            </a:r>
            <a:r>
              <a:rPr lang="en-US" dirty="0">
                <a:hlinkClick r:id="rId2"/>
              </a:rPr>
              <a:t> – Andrew </a:t>
            </a:r>
            <a:r>
              <a:rPr lang="en-US" dirty="0" err="1">
                <a:hlinkClick r:id="rId2"/>
              </a:rPr>
              <a:t>Furmanczyk</a:t>
            </a:r>
            <a:endParaRPr lang="en-US" dirty="0"/>
          </a:p>
          <a:p>
            <a:r>
              <a:rPr lang="en-US" dirty="0">
                <a:hlinkClick r:id="rId3"/>
              </a:rPr>
              <a:t>Notes and Slides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683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277A9-A8B5-41F3-B406-DD571DF66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We’ll Cover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5E2F7-FF6E-498E-AD36-06D842BAF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25000" lnSpcReduction="20000"/>
          </a:bodyPr>
          <a:lstStyle/>
          <a:p>
            <a:pPr marL="0" indent="0" algn="ctr">
              <a:lnSpc>
                <a:spcPct val="80000"/>
              </a:lnSpc>
              <a:buNone/>
            </a:pPr>
            <a:endParaRPr lang="en-US" altLang="en-US" sz="8600" dirty="0"/>
          </a:p>
          <a:p>
            <a:pPr marL="0" indent="0" algn="ctr">
              <a:lnSpc>
                <a:spcPct val="80000"/>
              </a:lnSpc>
              <a:buNone/>
            </a:pPr>
            <a:endParaRPr lang="en-US" altLang="en-US" sz="8600" dirty="0"/>
          </a:p>
          <a:p>
            <a:pPr marL="0" indent="0" algn="ctr">
              <a:lnSpc>
                <a:spcPct val="80000"/>
              </a:lnSpc>
              <a:buNone/>
            </a:pPr>
            <a:endParaRPr lang="en-US" altLang="en-US" sz="8600" dirty="0"/>
          </a:p>
          <a:p>
            <a:pPr marL="0" indent="0" algn="ctr">
              <a:lnSpc>
                <a:spcPct val="80000"/>
              </a:lnSpc>
              <a:buNone/>
            </a:pPr>
            <a:r>
              <a:rPr lang="en-US" altLang="en-US" sz="8600" dirty="0"/>
              <a:t>Check out </a:t>
            </a:r>
            <a:r>
              <a:rPr lang="en-US" sz="8600" dirty="0">
                <a:hlinkClick r:id="rId2"/>
              </a:rPr>
              <a:t> Andrew </a:t>
            </a:r>
            <a:r>
              <a:rPr lang="en-US" sz="8600" dirty="0" err="1">
                <a:hlinkClick r:id="rId2"/>
              </a:rPr>
              <a:t>Furmanczyk</a:t>
            </a:r>
            <a:r>
              <a:rPr lang="en-US" sz="8600" dirty="0"/>
              <a:t> </a:t>
            </a:r>
          </a:p>
          <a:p>
            <a:pPr algn="ctr">
              <a:lnSpc>
                <a:spcPct val="80000"/>
              </a:lnSpc>
            </a:pPr>
            <a:endParaRPr lang="en-US" sz="8600" dirty="0"/>
          </a:p>
          <a:p>
            <a:pPr algn="ctr">
              <a:lnSpc>
                <a:spcPct val="80000"/>
              </a:lnSpc>
            </a:pPr>
            <a:endParaRPr lang="en-US" sz="8600" dirty="0"/>
          </a:p>
          <a:p>
            <a:pPr marL="0" indent="0" algn="ctr">
              <a:lnSpc>
                <a:spcPct val="80000"/>
              </a:lnSpc>
              <a:buNone/>
            </a:pPr>
            <a:r>
              <a:rPr lang="en-US" sz="8600" dirty="0"/>
              <a:t>Music Theory lessons 01 – 50</a:t>
            </a:r>
          </a:p>
          <a:p>
            <a:pPr algn="ctr">
              <a:lnSpc>
                <a:spcPct val="80000"/>
              </a:lnSpc>
            </a:pPr>
            <a:endParaRPr lang="en-US" altLang="en-US" sz="5900" dirty="0"/>
          </a:p>
          <a:p>
            <a:pPr algn="ctr">
              <a:lnSpc>
                <a:spcPct val="80000"/>
              </a:lnSpc>
            </a:pPr>
            <a:endParaRPr lang="en-US" altLang="en-US" sz="5900" dirty="0"/>
          </a:p>
          <a:p>
            <a:pPr algn="ctr">
              <a:lnSpc>
                <a:spcPct val="80000"/>
              </a:lnSpc>
            </a:pPr>
            <a:endParaRPr lang="en-US" altLang="en-US" sz="5900" dirty="0"/>
          </a:p>
          <a:p>
            <a:pPr marL="0" indent="0" algn="ctr">
              <a:lnSpc>
                <a:spcPct val="80000"/>
              </a:lnSpc>
              <a:buNone/>
            </a:pPr>
            <a:r>
              <a:rPr lang="en-US" altLang="en-US" sz="8800" dirty="0"/>
              <a:t>Lesson 1 covered 01-05</a:t>
            </a:r>
          </a:p>
          <a:p>
            <a:pPr algn="ctr">
              <a:lnSpc>
                <a:spcPct val="80000"/>
              </a:lnSpc>
            </a:pPr>
            <a:endParaRPr lang="en-US" altLang="en-US" dirty="0"/>
          </a:p>
          <a:p>
            <a:pPr>
              <a:lnSpc>
                <a:spcPct val="80000"/>
              </a:lnSpc>
            </a:pPr>
            <a:endParaRPr lang="en-US" altLang="en-US" dirty="0"/>
          </a:p>
          <a:p>
            <a:pPr>
              <a:lnSpc>
                <a:spcPct val="80000"/>
              </a:lnSpc>
            </a:pPr>
            <a:endParaRPr lang="en-US" altLang="en-US" dirty="0"/>
          </a:p>
          <a:p>
            <a:pPr>
              <a:lnSpc>
                <a:spcPct val="80000"/>
              </a:lnSpc>
            </a:pPr>
            <a:endParaRPr lang="en-US" altLang="en-US" dirty="0"/>
          </a:p>
          <a:p>
            <a:pPr>
              <a:lnSpc>
                <a:spcPct val="80000"/>
              </a:lnSpc>
            </a:pPr>
            <a:endParaRPr lang="en-US" altLang="en-US" dirty="0"/>
          </a:p>
          <a:p>
            <a:pPr>
              <a:lnSpc>
                <a:spcPct val="80000"/>
              </a:lnSpc>
            </a:pPr>
            <a:endParaRPr lang="en-US" altLang="en-US" dirty="0"/>
          </a:p>
          <a:p>
            <a:pPr>
              <a:lnSpc>
                <a:spcPct val="80000"/>
              </a:lnSpc>
            </a:pPr>
            <a:endParaRPr lang="en-US" altLang="en-US" dirty="0"/>
          </a:p>
          <a:p>
            <a:pPr>
              <a:lnSpc>
                <a:spcPct val="80000"/>
              </a:lnSpc>
            </a:pPr>
            <a:endParaRPr lang="en-US" altLang="en-US" dirty="0"/>
          </a:p>
          <a:p>
            <a:pPr>
              <a:lnSpc>
                <a:spcPct val="80000"/>
              </a:lnSpc>
            </a:pPr>
            <a:endParaRPr lang="en-US" altLang="en-US" dirty="0"/>
          </a:p>
          <a:p>
            <a:pPr>
              <a:lnSpc>
                <a:spcPct val="80000"/>
              </a:lnSpc>
            </a:pPr>
            <a:endParaRPr lang="en-US" altLang="en-US" dirty="0"/>
          </a:p>
          <a:p>
            <a:pPr>
              <a:lnSpc>
                <a:spcPct val="80000"/>
              </a:lnSpc>
            </a:pPr>
            <a:endParaRPr lang="en-US" altLang="en-US" dirty="0"/>
          </a:p>
          <a:p>
            <a:pPr>
              <a:lnSpc>
                <a:spcPct val="80000"/>
              </a:lnSpc>
            </a:pPr>
            <a:endParaRPr lang="en-US" altLang="en-US" dirty="0"/>
          </a:p>
          <a:p>
            <a:pPr>
              <a:lnSpc>
                <a:spcPct val="80000"/>
              </a:lnSpc>
            </a:pPr>
            <a:endParaRPr lang="en-US" altLang="en-US" dirty="0"/>
          </a:p>
          <a:p>
            <a:pPr>
              <a:lnSpc>
                <a:spcPct val="80000"/>
              </a:lnSpc>
            </a:pPr>
            <a:endParaRPr lang="en-US" altLang="en-US" dirty="0"/>
          </a:p>
          <a:p>
            <a:pPr>
              <a:lnSpc>
                <a:spcPct val="80000"/>
              </a:lnSpc>
            </a:pPr>
            <a:endParaRPr lang="en-US" altLang="en-US" dirty="0"/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7200" dirty="0"/>
              <a:t>I’ll plan to cover 06…….16 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en-US" sz="7200" dirty="0"/>
          </a:p>
          <a:p>
            <a:pPr lvl="1">
              <a:lnSpc>
                <a:spcPct val="80000"/>
              </a:lnSpc>
              <a:spcAft>
                <a:spcPts val="600"/>
              </a:spcAft>
            </a:pPr>
            <a:r>
              <a:rPr lang="en-US" altLang="en-US" sz="7200" dirty="0"/>
              <a:t>Dotted Notes and Triplets</a:t>
            </a:r>
          </a:p>
          <a:p>
            <a:pPr lvl="1">
              <a:lnSpc>
                <a:spcPct val="80000"/>
              </a:lnSpc>
              <a:spcAft>
                <a:spcPts val="600"/>
              </a:spcAft>
            </a:pPr>
            <a:r>
              <a:rPr lang="en-US" altLang="en-US" sz="7200" dirty="0"/>
              <a:t>Time Signatures, Strong and Weak Beats</a:t>
            </a:r>
          </a:p>
          <a:p>
            <a:pPr lvl="1">
              <a:lnSpc>
                <a:spcPct val="80000"/>
              </a:lnSpc>
              <a:spcAft>
                <a:spcPts val="600"/>
              </a:spcAft>
            </a:pPr>
            <a:r>
              <a:rPr lang="en-US" altLang="en-US" sz="7200" dirty="0"/>
              <a:t>Semi Tones &amp; Whole Tones</a:t>
            </a:r>
          </a:p>
          <a:p>
            <a:pPr lvl="1">
              <a:lnSpc>
                <a:spcPct val="80000"/>
              </a:lnSpc>
              <a:spcAft>
                <a:spcPts val="600"/>
              </a:spcAft>
            </a:pPr>
            <a:r>
              <a:rPr lang="en-US" sz="7200" dirty="0"/>
              <a:t>Chromatic/Diatonic, Enharmonic Tones</a:t>
            </a:r>
          </a:p>
          <a:p>
            <a:pPr lvl="1">
              <a:lnSpc>
                <a:spcPct val="80000"/>
              </a:lnSpc>
              <a:spcAft>
                <a:spcPts val="600"/>
              </a:spcAft>
            </a:pPr>
            <a:r>
              <a:rPr lang="en-US" sz="7200" dirty="0"/>
              <a:t>Major Scale</a:t>
            </a:r>
          </a:p>
          <a:p>
            <a:pPr lvl="1">
              <a:lnSpc>
                <a:spcPct val="80000"/>
              </a:lnSpc>
              <a:spcAft>
                <a:spcPts val="600"/>
              </a:spcAft>
            </a:pPr>
            <a:r>
              <a:rPr lang="en-US" sz="7200" dirty="0"/>
              <a:t>Minor Scale (Natural &amp; Harmonic) Melodic + </a:t>
            </a:r>
          </a:p>
          <a:p>
            <a:pPr marL="457200" lvl="1" indent="0">
              <a:lnSpc>
                <a:spcPct val="80000"/>
              </a:lnSpc>
              <a:spcAft>
                <a:spcPts val="600"/>
              </a:spcAft>
              <a:buNone/>
            </a:pPr>
            <a:r>
              <a:rPr lang="en-US" sz="7200" dirty="0"/>
              <a:t>    Relative Minor</a:t>
            </a:r>
          </a:p>
          <a:p>
            <a:pPr lvl="1">
              <a:lnSpc>
                <a:spcPct val="80000"/>
              </a:lnSpc>
              <a:spcAft>
                <a:spcPts val="600"/>
              </a:spcAft>
            </a:pPr>
            <a:r>
              <a:rPr lang="en-US" sz="7200" dirty="0"/>
              <a:t>Order of Sharps and Flats + Key Signatures</a:t>
            </a:r>
          </a:p>
          <a:p>
            <a:pPr lvl="1">
              <a:lnSpc>
                <a:spcPct val="80000"/>
              </a:lnSpc>
              <a:spcAft>
                <a:spcPts val="600"/>
              </a:spcAft>
            </a:pPr>
            <a:r>
              <a:rPr lang="en-US" sz="7200" dirty="0"/>
              <a:t>Circle of Fifths</a:t>
            </a:r>
          </a:p>
          <a:p>
            <a:pPr lvl="1">
              <a:lnSpc>
                <a:spcPct val="80000"/>
              </a:lnSpc>
              <a:spcAft>
                <a:spcPts val="600"/>
              </a:spcAft>
            </a:pPr>
            <a:r>
              <a:rPr lang="en-US" sz="7200" dirty="0"/>
              <a:t>Basic Intervals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B24281-EFBE-4C97-9D85-5455EF803DA7}"/>
              </a:ext>
            </a:extLst>
          </p:cNvPr>
          <p:cNvSpPr/>
          <p:nvPr/>
        </p:nvSpPr>
        <p:spPr>
          <a:xfrm>
            <a:off x="3505200" y="2065866"/>
            <a:ext cx="5638800" cy="387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13695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E7B5D-5A35-4178-9D1F-7545DA394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Legend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A661E-B43F-4FF9-84B3-641D55A92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31933" cy="4351338"/>
          </a:xfrm>
        </p:spPr>
        <p:txBody>
          <a:bodyPr>
            <a:normAutofit/>
          </a:bodyPr>
          <a:lstStyle/>
          <a:p>
            <a:endParaRPr lang="en-US" altLang="en-US" dirty="0"/>
          </a:p>
          <a:p>
            <a:endParaRPr lang="en-US" dirty="0"/>
          </a:p>
        </p:txBody>
      </p:sp>
      <p:pic>
        <p:nvPicPr>
          <p:cNvPr id="4" name="Picture 7" descr="musicsummary">
            <a:extLst>
              <a:ext uri="{FF2B5EF4-FFF2-40B4-BE49-F238E27FC236}">
                <a16:creationId xmlns:a16="http://schemas.microsoft.com/office/drawing/2014/main" id="{C825E783-5B2C-4034-94A5-37CA047E3B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0" y="2176463"/>
            <a:ext cx="4495800" cy="3649662"/>
          </a:xfrm>
          <a:prstGeom prst="rect">
            <a:avLst/>
          </a:prstGeom>
        </p:spPr>
      </p:pic>
      <p:pic>
        <p:nvPicPr>
          <p:cNvPr id="5" name="Picture 6" descr="staff">
            <a:extLst>
              <a:ext uri="{FF2B5EF4-FFF2-40B4-BE49-F238E27FC236}">
                <a16:creationId xmlns:a16="http://schemas.microsoft.com/office/drawing/2014/main" id="{DBD4D8EA-4650-4B7A-BC60-D8B29CBF95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754464" y="1541463"/>
            <a:ext cx="1270000" cy="1270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" name="Picture 7" descr="barline">
            <a:extLst>
              <a:ext uri="{FF2B5EF4-FFF2-40B4-BE49-F238E27FC236}">
                <a16:creationId xmlns:a16="http://schemas.microsoft.com/office/drawing/2014/main" id="{627A44B2-98BF-41A6-8BEB-1D39B987A6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754464" y="2684463"/>
            <a:ext cx="1270000" cy="1270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" name="Picture 10" descr="doublebar">
            <a:extLst>
              <a:ext uri="{FF2B5EF4-FFF2-40B4-BE49-F238E27FC236}">
                <a16:creationId xmlns:a16="http://schemas.microsoft.com/office/drawing/2014/main" id="{49E24DD2-908F-4111-89F9-7D473D7E47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4464" y="5046663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9" descr="ledgerlines">
            <a:extLst>
              <a:ext uri="{FF2B5EF4-FFF2-40B4-BE49-F238E27FC236}">
                <a16:creationId xmlns:a16="http://schemas.microsoft.com/office/drawing/2014/main" id="{D84B6FA7-A27A-44B5-B324-0F9C801655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4464" y="3954463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Content Placeholder 3">
            <a:extLst>
              <a:ext uri="{FF2B5EF4-FFF2-40B4-BE49-F238E27FC236}">
                <a16:creationId xmlns:a16="http://schemas.microsoft.com/office/drawing/2014/main" id="{8B9A85A8-0EA1-4614-9906-9294B395E1A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904" y="269344"/>
            <a:ext cx="1681566" cy="1664231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</p:spPr>
      </p:pic>
      <p:pic>
        <p:nvPicPr>
          <p:cNvPr id="10" name="Content Placeholder 3">
            <a:extLst>
              <a:ext uri="{FF2B5EF4-FFF2-40B4-BE49-F238E27FC236}">
                <a16:creationId xmlns:a16="http://schemas.microsoft.com/office/drawing/2014/main" id="{7D26ECE9-0F00-4444-B6FE-92A13D56202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051" y="2326043"/>
            <a:ext cx="1850363" cy="166423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</p:spPr>
      </p:pic>
      <p:pic>
        <p:nvPicPr>
          <p:cNvPr id="11" name="Content Placeholder 3">
            <a:extLst>
              <a:ext uri="{FF2B5EF4-FFF2-40B4-BE49-F238E27FC236}">
                <a16:creationId xmlns:a16="http://schemas.microsoft.com/office/drawing/2014/main" id="{2916DCF9-9C5C-426B-8FC3-5B9A79AFE59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683" y="4531957"/>
            <a:ext cx="1657731" cy="1657731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</p:spPr>
      </p:pic>
      <p:pic>
        <p:nvPicPr>
          <p:cNvPr id="12" name="Content Placeholder 5">
            <a:extLst>
              <a:ext uri="{FF2B5EF4-FFF2-40B4-BE49-F238E27FC236}">
                <a16:creationId xmlns:a16="http://schemas.microsoft.com/office/drawing/2014/main" id="{1E0E4641-B4D2-4B8F-B534-96CA869D05C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126" y="269344"/>
            <a:ext cx="920874" cy="1664231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</p:spPr>
      </p:pic>
      <p:pic>
        <p:nvPicPr>
          <p:cNvPr id="13" name="Content Placeholder 3">
            <a:extLst>
              <a:ext uri="{FF2B5EF4-FFF2-40B4-BE49-F238E27FC236}">
                <a16:creationId xmlns:a16="http://schemas.microsoft.com/office/drawing/2014/main" id="{B0DB0126-616D-4540-A38E-33BEF7DBBDB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427" y="3954463"/>
            <a:ext cx="1664231" cy="1664231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181654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0A4A8-FF04-462B-8DDA-BCFD8E89D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8379DA-D4D3-4EA3-9044-CE8A34397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Legend #2</a:t>
            </a:r>
          </a:p>
        </p:txBody>
      </p:sp>
      <p:pic>
        <p:nvPicPr>
          <p:cNvPr id="10" name="Picture 6" descr="staff">
            <a:extLst>
              <a:ext uri="{FF2B5EF4-FFF2-40B4-BE49-F238E27FC236}">
                <a16:creationId xmlns:a16="http://schemas.microsoft.com/office/drawing/2014/main" id="{C229C38F-D45A-4E97-8222-109ED91DF5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69382" y="2557903"/>
            <a:ext cx="10120393" cy="414337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9145161-B7C7-4EF6-8DF8-806C7011A2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650" y="3385544"/>
            <a:ext cx="687474" cy="860528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A31FE66B-7F48-4AF9-8AB5-F4D6639861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0859" y="3428887"/>
            <a:ext cx="720056" cy="1069389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</p:spPr>
      </p:pic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9B0D1136-5B31-4010-9B57-550F84822C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225270" y="4629589"/>
            <a:ext cx="707576" cy="1050804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</p:spPr>
      </p:pic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033D5DC4-AEAC-4750-BD2B-51BEDE0AD6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7500" y="4741834"/>
            <a:ext cx="928573" cy="1249201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</p:spPr>
      </p:pic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4AA8F81E-07F9-47E7-B291-3267DE34954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6073" y="4248945"/>
            <a:ext cx="1268489" cy="1669064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</p:spPr>
      </p:pic>
      <p:pic>
        <p:nvPicPr>
          <p:cNvPr id="9" name="Content Placeholder 3">
            <a:extLst>
              <a:ext uri="{FF2B5EF4-FFF2-40B4-BE49-F238E27FC236}">
                <a16:creationId xmlns:a16="http://schemas.microsoft.com/office/drawing/2014/main" id="{B5783C3A-EE5F-436B-97A6-55E5369A619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231525" y="4531957"/>
            <a:ext cx="1958250" cy="150027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</p:spPr>
      </p:pic>
      <p:pic>
        <p:nvPicPr>
          <p:cNvPr id="11" name="Picture 17" descr="bassclef">
            <a:extLst>
              <a:ext uri="{FF2B5EF4-FFF2-40B4-BE49-F238E27FC236}">
                <a16:creationId xmlns:a16="http://schemas.microsoft.com/office/drawing/2014/main" id="{9C47F8AD-EE55-42C5-BDF4-9BE432D51C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134284" y="1601859"/>
            <a:ext cx="2048338" cy="2048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2" name="Picture 19" descr="trebleclef">
            <a:extLst>
              <a:ext uri="{FF2B5EF4-FFF2-40B4-BE49-F238E27FC236}">
                <a16:creationId xmlns:a16="http://schemas.microsoft.com/office/drawing/2014/main" id="{CF4DE2D5-B104-4206-9B8D-87A7D56B13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77011" y="1447180"/>
            <a:ext cx="1981707" cy="198170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3" name="Picture 2" descr="https://upload.wikimedia.org/wikipedia/commons/thumb/4/4c/Grand_staff.svg/794px-Grand_staff.svg.png">
            <a:extLst>
              <a:ext uri="{FF2B5EF4-FFF2-40B4-BE49-F238E27FC236}">
                <a16:creationId xmlns:a16="http://schemas.microsoft.com/office/drawing/2014/main" id="{1711C3A0-675A-4DF8-B5E3-BB18554142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028" y="742937"/>
            <a:ext cx="3298825" cy="2455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3186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41890-DAC4-4021-98F0-B48007866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#6 Dotted Notes &amp; Triplets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73D54-0A4C-4467-A5EE-1D2D07315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6F3681-DF6E-49F6-BDB4-9AFE7F4F9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862" y="1781287"/>
            <a:ext cx="4885975" cy="43513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5F6B16-5554-47F1-82DC-73FE570EB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8626" y="2105819"/>
            <a:ext cx="3990975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988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41890-DAC4-4021-98F0-B48007866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#7 Completing Bars, Strong &amp; Weak Beats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73D54-0A4C-4467-A5EE-1D2D07315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CF7939-76A7-421A-BC98-54538F170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871" y="1814346"/>
            <a:ext cx="3375932" cy="43626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0C15D63-702C-4456-BE41-5683906E53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7862" y="1825625"/>
            <a:ext cx="5048197" cy="429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214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41890-DAC4-4021-98F0-B48007866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#8 Semi Tones &amp; Whole Tones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73D54-0A4C-4467-A5EE-1D2D07315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FCB390-7F31-45B8-881B-188F954FE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91405"/>
            <a:ext cx="5895975" cy="38004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348F1D7-3CE5-4B7E-BE92-EE354EC035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4153" y="3096305"/>
            <a:ext cx="5743575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214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41890-DAC4-4021-98F0-B48007866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#9 Chromatic/Diatonic Enharmonic Tones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73D54-0A4C-4467-A5EE-1D2D07315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214" y="187166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C95864-A6BB-413A-B07B-FA26085BF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9457" y="1920300"/>
            <a:ext cx="7294428" cy="4162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214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41890-DAC4-4021-98F0-B48007866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#10 Major Scale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73D54-0A4C-4467-A5EE-1D2D07315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D6A200-236B-46E1-BBA7-971CF8F39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686" y="2363107"/>
            <a:ext cx="3857625" cy="304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6DCEC74-6603-43DB-ACEC-F0FDB79893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3855" y="1934482"/>
            <a:ext cx="4143375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214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41890-DAC4-4021-98F0-B48007866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#11 Minor Scale (Natural &amp; Harmonic)</a:t>
            </a:r>
            <a:br>
              <a:rPr lang="en-US" dirty="0"/>
            </a:br>
            <a:r>
              <a:rPr lang="en-US" dirty="0"/>
              <a:t>Melodic + Relative Minor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73D54-0A4C-4467-A5EE-1D2D07315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FCC706-C6A0-4C4B-86E0-E98ABCAFC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657" y="2379208"/>
            <a:ext cx="6305550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214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41890-DAC4-4021-98F0-B48007866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#12 Order of Sharps and Flats + Key Signatures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73D54-0A4C-4467-A5EE-1D2D07315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 Order</a:t>
            </a:r>
          </a:p>
          <a:p>
            <a:pPr marL="0" indent="0" algn="ctr">
              <a:buNone/>
            </a:pPr>
            <a:r>
              <a:rPr lang="en-US" dirty="0"/>
              <a:t>Sharps # Father Charles Goes Down And Ends Battle</a:t>
            </a:r>
          </a:p>
          <a:p>
            <a:pPr marL="0" indent="0" algn="ctr">
              <a:buNone/>
            </a:pPr>
            <a:r>
              <a:rPr lang="en-US" dirty="0"/>
              <a:t>Flats b Battle Ends And Down Goes Charles Father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CCD559-EE58-4E18-A67A-E046D815D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3457" y="3317247"/>
            <a:ext cx="2673804" cy="28597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C080F9B-36FB-40AD-85E1-B7AC199402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4741" y="3250883"/>
            <a:ext cx="2513424" cy="292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345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heet music design template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accent1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heet music design slides.potx" id="{09D230C4-ED1F-4782-ABA0-B528A81E30C6}" vid="{782C1FB5-44AD-41D7-B4F1-9A54F55FAEF7}"/>
    </a:ext>
  </a:extLst>
</a:theme>
</file>

<file path=ppt/theme/theme2.xml><?xml version="1.0" encoding="utf-8"?>
<a:theme xmlns:a="http://schemas.openxmlformats.org/drawingml/2006/main" name="Office Theme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Sheet music design slides</Template>
  <TotalTime>953</TotalTime>
  <Words>246</Words>
  <Application>Microsoft Office PowerPoint</Application>
  <PresentationFormat>Widescreen</PresentationFormat>
  <Paragraphs>85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Arial</vt:lpstr>
      <vt:lpstr>Sheet music design template</vt:lpstr>
      <vt:lpstr>Music Theory Lesson #2 of 5</vt:lpstr>
      <vt:lpstr>What We’ll Cover</vt:lpstr>
      <vt:lpstr>#6 Dotted Notes &amp; Triplets</vt:lpstr>
      <vt:lpstr>#7 Completing Bars, Strong &amp; Weak Beats</vt:lpstr>
      <vt:lpstr>#8 Semi Tones &amp; Whole Tones</vt:lpstr>
      <vt:lpstr>#9 Chromatic/Diatonic Enharmonic Tones</vt:lpstr>
      <vt:lpstr>#10 Major Scale</vt:lpstr>
      <vt:lpstr>#11 Minor Scale (Natural &amp; Harmonic) Melodic + Relative Minor</vt:lpstr>
      <vt:lpstr>#12 Order of Sharps and Flats + Key Signatures</vt:lpstr>
      <vt:lpstr>#13 Circle of Fifths</vt:lpstr>
      <vt:lpstr>#14 Key of Music</vt:lpstr>
      <vt:lpstr>#15 Upbeat or Pickup Beat</vt:lpstr>
      <vt:lpstr>#16 Basic Intervals</vt:lpstr>
      <vt:lpstr>#17 Intermediate Intervals</vt:lpstr>
      <vt:lpstr>#18 Advanced Intervals</vt:lpstr>
      <vt:lpstr>#19 Major and Minor Triads</vt:lpstr>
      <vt:lpstr>#20 Scale Degrees</vt:lpstr>
      <vt:lpstr>Practice</vt:lpstr>
      <vt:lpstr>Resources</vt:lpstr>
      <vt:lpstr>Legend #1</vt:lpstr>
      <vt:lpstr>Legend #2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Theory</dc:title>
  <dc:creator>Broughton, Garrett</dc:creator>
  <cp:lastModifiedBy>Garrett Broughton</cp:lastModifiedBy>
  <cp:revision>42</cp:revision>
  <dcterms:created xsi:type="dcterms:W3CDTF">2018-01-19T17:51:07Z</dcterms:created>
  <dcterms:modified xsi:type="dcterms:W3CDTF">2018-02-17T05:59:30Z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74067200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