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4" r:id="rId2"/>
    <p:sldId id="263" r:id="rId3"/>
    <p:sldId id="270" r:id="rId4"/>
    <p:sldId id="269" r:id="rId5"/>
    <p:sldId id="266" r:id="rId6"/>
    <p:sldId id="259" r:id="rId7"/>
    <p:sldId id="275" r:id="rId8"/>
    <p:sldId id="257" r:id="rId9"/>
    <p:sldId id="261" r:id="rId10"/>
    <p:sldId id="272" r:id="rId11"/>
    <p:sldId id="274" r:id="rId12"/>
    <p:sldId id="260" r:id="rId13"/>
    <p:sldId id="273" r:id="rId14"/>
    <p:sldId id="262" r:id="rId15"/>
    <p:sldId id="258" r:id="rId16"/>
    <p:sldId id="276" r:id="rId17"/>
    <p:sldId id="277" r:id="rId18"/>
    <p:sldId id="278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4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503EC-AB5C-4F50-98A3-0361B4FC780B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A42DE-160A-4E7C-89E2-22791C61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8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A42DE-160A-4E7C-89E2-22791C61C9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A42DE-160A-4E7C-89E2-22791C61C9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17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A42DE-160A-4E7C-89E2-22791C61C9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3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1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7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9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2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3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5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8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4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76DD6-7086-463C-B4BA-E840F0BAD81D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2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st-lab.org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84582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b="1" i="1" dirty="0" smtClean="0"/>
              <a:t>N</a:t>
            </a:r>
            <a:r>
              <a:rPr lang="en-US" sz="3200" b="1" dirty="0" smtClean="0"/>
              <a:t>-Body Solvers in the Information, Physical &amp; Computer Sciences</a:t>
            </a:r>
            <a:endParaRPr lang="en-US" sz="3200" b="1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i="1" dirty="0" smtClean="0"/>
              <a:t>N</a:t>
            </a:r>
            <a:r>
              <a:rPr lang="en-US" sz="2400" dirty="0" smtClean="0"/>
              <a:t>-Body solvers combine </a:t>
            </a:r>
            <a:r>
              <a:rPr lang="en-US" sz="2400" b="1" i="1" dirty="0" smtClean="0"/>
              <a:t>database operations </a:t>
            </a:r>
            <a:r>
              <a:rPr lang="en-US" sz="2400" dirty="0" smtClean="0"/>
              <a:t>(range &amp; metric queries) with </a:t>
            </a:r>
            <a:r>
              <a:rPr lang="en-US" sz="2400" b="1" i="1" dirty="0" smtClean="0"/>
              <a:t>locality preserving heuristics</a:t>
            </a:r>
            <a:r>
              <a:rPr lang="en-US" sz="2400" dirty="0" smtClean="0"/>
              <a:t>, and a wide variety of </a:t>
            </a:r>
            <a:r>
              <a:rPr lang="en-US" sz="2400" b="1" i="1" dirty="0" smtClean="0"/>
              <a:t>mathematical approximations</a:t>
            </a:r>
            <a:r>
              <a:rPr lang="en-US" sz="2400" dirty="0"/>
              <a:t>.</a:t>
            </a:r>
            <a:r>
              <a:rPr lang="en-US" sz="2400" dirty="0" smtClean="0"/>
              <a:t> </a:t>
            </a:r>
            <a:r>
              <a:rPr lang="en-US" sz="2400" u="sng" dirty="0"/>
              <a:t>E</a:t>
            </a:r>
            <a:r>
              <a:rPr lang="en-US" sz="2400" u="sng" dirty="0" smtClean="0"/>
              <a:t>xamples</a:t>
            </a:r>
            <a:r>
              <a:rPr lang="en-US" sz="2400" dirty="0" smtClean="0"/>
              <a:t>: the astrophysical </a:t>
            </a:r>
            <a:r>
              <a:rPr lang="en-US" sz="2400" b="1" i="1" dirty="0" smtClean="0"/>
              <a:t>Barnes-Hut tree-code</a:t>
            </a:r>
            <a:r>
              <a:rPr lang="en-US" sz="2400" dirty="0" smtClean="0"/>
              <a:t>, the </a:t>
            </a:r>
            <a:r>
              <a:rPr lang="en-US" sz="2400" b="1" i="1" dirty="0" smtClean="0"/>
              <a:t>Fast Gauss Transform</a:t>
            </a:r>
            <a:r>
              <a:rPr lang="en-US" sz="2400" dirty="0" smtClean="0"/>
              <a:t> and so on.</a:t>
            </a:r>
          </a:p>
          <a:p>
            <a:pPr marL="457200" indent="-457200">
              <a:spcBef>
                <a:spcPts val="1800"/>
              </a:spcBef>
              <a:spcAft>
                <a:spcPts val="1800"/>
              </a:spcAft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b="1" i="1" dirty="0" smtClean="0"/>
              <a:t>generic N-Body </a:t>
            </a:r>
            <a:r>
              <a:rPr lang="en-US" sz="2400" dirty="0" smtClean="0"/>
              <a:t>model has been extended to a vast number of fast, pairwise (kernel) summation techniques in the information sciences.  </a:t>
            </a:r>
            <a:r>
              <a:rPr lang="en-US" sz="2400" u="sng" dirty="0" smtClean="0"/>
              <a:t>Examples</a:t>
            </a:r>
            <a:r>
              <a:rPr lang="en-US" sz="2400" dirty="0" smtClean="0"/>
              <a:t>: see </a:t>
            </a:r>
            <a:r>
              <a:rPr lang="en-US" sz="2400" dirty="0" smtClean="0">
                <a:hlinkClick r:id="rId2"/>
              </a:rPr>
              <a:t>www.fast-lab.org</a:t>
            </a:r>
            <a:r>
              <a:rPr lang="en-US" sz="2400" dirty="0" smtClean="0"/>
              <a:t>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b="1" i="1" dirty="0" smtClean="0"/>
              <a:t>functional programming</a:t>
            </a:r>
            <a:r>
              <a:rPr lang="en-US" sz="2400" dirty="0" smtClean="0"/>
              <a:t>,  the </a:t>
            </a:r>
            <a:r>
              <a:rPr lang="en-US" sz="2400" i="1" dirty="0" smtClean="0"/>
              <a:t>N</a:t>
            </a:r>
            <a:r>
              <a:rPr lang="en-US" sz="2400" dirty="0" smtClean="0"/>
              <a:t>-Body problem may be developed with the formal properties of </a:t>
            </a:r>
            <a:r>
              <a:rPr lang="en-US" sz="2400" b="1" i="1" dirty="0" err="1" smtClean="0"/>
              <a:t>generacity</a:t>
            </a:r>
            <a:r>
              <a:rPr lang="en-US" sz="2400" dirty="0" smtClean="0"/>
              <a:t>,</a:t>
            </a:r>
            <a:r>
              <a:rPr lang="en-US" sz="2400" dirty="0"/>
              <a:t> </a:t>
            </a:r>
            <a:r>
              <a:rPr lang="en-US" sz="2400" dirty="0" smtClean="0"/>
              <a:t>involving map, fold, reduce &amp; </a:t>
            </a:r>
            <a:r>
              <a:rPr lang="en-US" sz="2400" i="1" dirty="0" smtClean="0"/>
              <a:t>etc</a:t>
            </a:r>
            <a:r>
              <a:rPr lang="en-US" sz="2400" dirty="0" smtClean="0"/>
              <a:t>.  </a:t>
            </a:r>
            <a:r>
              <a:rPr lang="en-US" sz="2400" u="sng" dirty="0" smtClean="0"/>
              <a:t>Examples</a:t>
            </a:r>
            <a:r>
              <a:rPr lang="en-US" sz="2400" dirty="0" smtClean="0"/>
              <a:t>:  the parallel map skeleton, algorithmic skeleton frameworks and so on. 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96267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2960318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9067800" cy="609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Comic Sans MS" pitchFamily="66" charset="0"/>
              </a:rPr>
              <a:t>Recursive</a:t>
            </a:r>
            <a:r>
              <a:rPr lang="en-US" sz="2800" b="1" dirty="0" smtClean="0">
                <a:latin typeface="Comic Sans MS" pitchFamily="66" charset="0"/>
              </a:rPr>
              <a:t> </a:t>
            </a:r>
            <a:r>
              <a:rPr lang="en-US" sz="2800" b="1" dirty="0" smtClean="0">
                <a:latin typeface="Comic Sans MS" pitchFamily="66" charset="0"/>
              </a:rPr>
              <a:t>Preconditioning: The </a:t>
            </a:r>
            <a:r>
              <a:rPr lang="en-US" sz="2800" b="1" dirty="0" err="1" smtClean="0">
                <a:latin typeface="Comic Sans MS" pitchFamily="66" charset="0"/>
              </a:rPr>
              <a:t>SpAMM</a:t>
            </a:r>
            <a:r>
              <a:rPr lang="en-US" sz="2800" b="1" dirty="0" smtClean="0">
                <a:latin typeface="Comic Sans MS" pitchFamily="66" charset="0"/>
              </a:rPr>
              <a:t> Sandwich</a:t>
            </a:r>
            <a:endParaRPr lang="en-US" sz="2800" b="1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96240" y="2438400"/>
                <a:ext cx="8366760" cy="4097404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 smtClean="0"/>
                  <a:t>nested NS </a:t>
                </a:r>
                <a:r>
                  <a:rPr lang="en-US" sz="2200" u="sng" dirty="0" err="1" smtClean="0"/>
                  <a:t>functionals</a:t>
                </a:r>
                <a:r>
                  <a:rPr lang="en-US" sz="2200" u="sng" dirty="0" smtClean="0"/>
                  <a:t>:</a:t>
                </a:r>
                <a:endParaRPr lang="en-US" sz="22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 </a:t>
                </a:r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 </m:t>
                    </m:r>
                    <m:r>
                      <a:rPr lang="en-US" sz="2400" b="0" i="1" smtClean="0">
                        <a:latin typeface="Cambria Math"/>
                      </a:rPr>
                      <m:t>𝑁𝑆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𝑁𝑆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 …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𝑁𝑆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 …,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dirty="0" smtClean="0"/>
                  <a:t> </a:t>
                </a:r>
                <a:endParaRPr lang="en-US" sz="2400" dirty="0" smtClean="0"/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/>
                  <a:t>r</a:t>
                </a:r>
                <a:r>
                  <a:rPr lang="en-US" sz="2200" u="sng" dirty="0" smtClean="0"/>
                  <a:t>esolution </a:t>
                </a:r>
                <a:r>
                  <a:rPr lang="en-US" sz="2200" u="sng" dirty="0"/>
                  <a:t>of the </a:t>
                </a:r>
                <a:r>
                  <a:rPr lang="en-US" sz="2200" u="sng" dirty="0" smtClean="0"/>
                  <a:t>identity:</a:t>
                </a:r>
                <a:endParaRPr lang="en-US" sz="2200" dirty="0"/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p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sub>
                              <m:argPr>
                                <m:argSz m:val="-1"/>
                              </m:argPr>
                              <m:r>
                                <a:rPr lang="en-US" sz="28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 smtClean="0">
                                          <a:latin typeface="Cambria Math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argPr>
                                        <m:argSz m:val="-1"/>
                                      </m:argP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1" i="1" smtClean="0">
                                              <a:latin typeface="Cambria Math"/>
                                            </a:rPr>
                                            <m:t>𝒛</m:t>
                                          </m:r>
                                        </m:e>
                                        <m:sup>
                                          <m:argPr>
                                            <m:argSz m:val="-1"/>
                                          </m:argPr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argPr>
                                        <m:argSz m:val="-1"/>
                                      </m:argP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argPr>
                                        <m:argSz m:val="-1"/>
                                      </m:argP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argPr>
                                <m:argSz m:val="-1"/>
                              </m:argPr>
                              <m:r>
                                <a:rPr lang="en-US" sz="28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→</m:t>
                      </m:r>
                      <m:r>
                        <a:rPr lang="en-US" sz="28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en-US" sz="24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 smtClean="0"/>
                  <a:t>sandwich form of the factor:</a:t>
                </a:r>
                <a:endParaRPr lang="en-US" sz="22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</m:e>
                      </m:d>
                      <m:r>
                        <a:rPr lang="en-US" sz="28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⋯ 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0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p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−1/2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800" b="0" i="1" dirty="0" smtClean="0">
                  <a:latin typeface="Cambria Math"/>
                  <a:ea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/>
                  <a:t>a</a:t>
                </a:r>
                <a:r>
                  <a:rPr lang="en-US" sz="2200" u="sng" dirty="0" smtClean="0"/>
                  <a:t>t each layer, the error:</a:t>
                </a:r>
                <a:endParaRPr lang="en-US" sz="22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𝑡𝑟</m:t>
                            </m:r>
                            <m:sSub>
                              <m:sSubPr>
                                <m:ctrlPr>
                                  <a:rPr lang="en-US" sz="28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:r>
                  <a:rPr lang="en-US" sz="2400" i="1" dirty="0" smtClean="0">
                    <a:latin typeface="Cambria Math"/>
                  </a:rPr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" y="2438400"/>
                <a:ext cx="8366760" cy="40974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7" r="10968" b="3556"/>
          <a:stretch/>
        </p:blipFill>
        <p:spPr>
          <a:xfrm>
            <a:off x="396240" y="914400"/>
            <a:ext cx="822960" cy="10507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244600" y="731520"/>
                <a:ext cx="7366000" cy="172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dirty="0" smtClean="0"/>
                  <a:t>Nest Newton </a:t>
                </a:r>
                <a:r>
                  <a:rPr lang="en-US" sz="2400" dirty="0" err="1" smtClean="0"/>
                  <a:t>Shulz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functionals</a:t>
                </a:r>
                <a:r>
                  <a:rPr lang="en-US" sz="2400" dirty="0" smtClean="0"/>
                  <a:t>,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𝑁𝑆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/>
                            <a:ea typeface="Cambria Math"/>
                          </a:rPr>
                          <m:t>∙</m:t>
                        </m:r>
                      </m:e>
                    </m:d>
                    <m:r>
                      <a:rPr lang="en-US" sz="2400" b="0" i="0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, with increasing </a:t>
                </a:r>
                <a:r>
                  <a:rPr lang="en-US" sz="2400" dirty="0" err="1" smtClean="0"/>
                  <a:t>SpAMM</a:t>
                </a:r>
                <a:r>
                  <a:rPr lang="en-US" sz="2400" dirty="0" smtClean="0"/>
                  <a:t> resolution,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  <m:r>
                          <a:rPr lang="en-US" sz="2400" i="1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⋯ &lt;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.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dirty="0"/>
                  <a:t>U</a:t>
                </a:r>
                <a:r>
                  <a:rPr lang="en-US" sz="2400" dirty="0" smtClean="0"/>
                  <a:t>se high resolution </a:t>
                </a:r>
                <a:r>
                  <a:rPr lang="en-US" sz="2400" dirty="0" err="1" smtClean="0"/>
                  <a:t>SpAMM</a:t>
                </a:r>
                <a:r>
                  <a:rPr lang="en-US" sz="2400" dirty="0" smtClean="0"/>
                  <a:t> only towards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𝑰</m:t>
                    </m:r>
                  </m:oMath>
                </a14:m>
                <a:r>
                  <a:rPr lang="en-US" sz="2400" dirty="0" smtClean="0"/>
                  <a:t>, in the basin of convergence (cheap).    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600" y="731520"/>
                <a:ext cx="7366000" cy="1723549"/>
              </a:xfrm>
              <a:prstGeom prst="rect">
                <a:avLst/>
              </a:prstGeom>
              <a:blipFill rotWithShape="1">
                <a:blip r:embed="rId4"/>
                <a:stretch>
                  <a:fillRect l="-1075" t="-2827" r="-910" b="-7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379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Callout 1 (Border and Accent Bar) 5"/>
          <p:cNvSpPr/>
          <p:nvPr/>
        </p:nvSpPr>
        <p:spPr>
          <a:xfrm rot="21343692" flipH="1">
            <a:off x="4977837" y="3575899"/>
            <a:ext cx="365998" cy="2204732"/>
          </a:xfrm>
          <a:prstGeom prst="accentBorderCallout1">
            <a:avLst>
              <a:gd name="adj1" fmla="val 18750"/>
              <a:gd name="adj2" fmla="val -8333"/>
              <a:gd name="adj3" fmla="val 40865"/>
              <a:gd name="adj4" fmla="val -10256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(Border and Accent Bar) 3"/>
          <p:cNvSpPr/>
          <p:nvPr/>
        </p:nvSpPr>
        <p:spPr>
          <a:xfrm rot="20807746" flipH="1">
            <a:off x="4435335" y="1766304"/>
            <a:ext cx="395608" cy="1835827"/>
          </a:xfrm>
          <a:prstGeom prst="accentBorderCallout1">
            <a:avLst>
              <a:gd name="adj1" fmla="val 18750"/>
              <a:gd name="adj2" fmla="val -8333"/>
              <a:gd name="adj3" fmla="val 45967"/>
              <a:gd name="adj4" fmla="val -102289"/>
            </a:avLst>
          </a:prstGeom>
          <a:ln w="158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ine Callout 1 (Border and Accent Bar) 1"/>
          <p:cNvSpPr/>
          <p:nvPr/>
        </p:nvSpPr>
        <p:spPr>
          <a:xfrm rot="16790551" flipH="1">
            <a:off x="2958620" y="481396"/>
            <a:ext cx="361638" cy="2257409"/>
          </a:xfrm>
          <a:prstGeom prst="accentBorderCallout1">
            <a:avLst>
              <a:gd name="adj1" fmla="val 18750"/>
              <a:gd name="adj2" fmla="val -8333"/>
              <a:gd name="adj3" fmla="val 81607"/>
              <a:gd name="adj4" fmla="val -86199"/>
            </a:avLst>
          </a:prstGeom>
          <a:ln w="158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60120"/>
            <a:ext cx="7863840" cy="58978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810000" y="1066800"/>
                <a:ext cx="261475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066800"/>
                <a:ext cx="261475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953000" y="2450068"/>
                <a:ext cx="26019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−7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450068"/>
                <a:ext cx="260193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691045" y="4278868"/>
                <a:ext cx="269971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−11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045" y="4278868"/>
                <a:ext cx="269971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6200" y="304800"/>
                <a:ext cx="9067800" cy="609600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dirty="0" smtClean="0">
                    <a:latin typeface="Comic Sans MS" pitchFamily="66" charset="0"/>
                  </a:rPr>
                  <a:t>Ill-Conditioning: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𝝹</m:t>
                    </m:r>
                    <m:d>
                      <m:dPr>
                        <m:ctrlPr>
                          <a:rPr lang="en-US" sz="28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𝒔</m:t>
                        </m:r>
                      </m:e>
                    </m:d>
                    <m:r>
                      <a:rPr lang="en-US" sz="2800" b="1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8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𝟏𝟎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𝟏𝟏</m:t>
                        </m:r>
                      </m:sup>
                    </m:sSup>
                    <m:r>
                      <a:rPr lang="en-US" sz="2800" b="1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sz="2800" b="1" dirty="0" smtClean="0">
                    <a:latin typeface="Comic Sans MS" pitchFamily="66" charset="0"/>
                  </a:rPr>
                  <a:t> (3,3)x8 nanotube  </a:t>
                </a:r>
                <a:endParaRPr lang="en-US" sz="2800" b="1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10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200" y="304800"/>
                <a:ext cx="9067800" cy="609600"/>
              </a:xfrm>
              <a:blipFill rotWithShape="1">
                <a:blip r:embed="rId6"/>
                <a:stretch>
                  <a:fillRect t="-1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851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8229600" cy="61722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7" t="3713" r="15732" b="8254"/>
          <a:stretch/>
        </p:blipFill>
        <p:spPr>
          <a:xfrm>
            <a:off x="5364480" y="3001893"/>
            <a:ext cx="502920" cy="6557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81000" y="152400"/>
                <a:ext cx="8001000" cy="838200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dirty="0" smtClean="0">
                    <a:latin typeface="Comic Sans MS" pitchFamily="66" charset="0"/>
                  </a:rPr>
                  <a:t>Ill-Conditioning: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𝝹</m:t>
                    </m:r>
                    <m:d>
                      <m:dPr>
                        <m:ctrlPr>
                          <a:rPr lang="en-US" sz="28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𝒔</m:t>
                        </m:r>
                      </m:e>
                    </m:d>
                    <m:r>
                      <a:rPr lang="en-US" sz="2800" b="1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8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𝟏𝟎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𝟓</m:t>
                        </m:r>
                      </m:sup>
                    </m:sSup>
                    <m:r>
                      <a:rPr lang="en-US" sz="2800" b="1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sz="2800" b="1" dirty="0" smtClean="0">
                    <a:latin typeface="Comic Sans MS" pitchFamily="66" charset="0"/>
                  </a:rPr>
                  <a:t> [H</a:t>
                </a:r>
                <a:r>
                  <a:rPr lang="en-US" sz="2800" b="1" baseline="-25000" dirty="0" smtClean="0">
                    <a:latin typeface="Comic Sans MS" pitchFamily="66" charset="0"/>
                  </a:rPr>
                  <a:t>2</a:t>
                </a:r>
                <a:r>
                  <a:rPr lang="en-US" sz="2800" b="1" dirty="0" smtClean="0">
                    <a:latin typeface="Comic Sans MS" pitchFamily="66" charset="0"/>
                  </a:rPr>
                  <a:t>O]</a:t>
                </a:r>
                <a:r>
                  <a:rPr lang="en-US" sz="2800" b="1" baseline="-25000" dirty="0" smtClean="0">
                    <a:latin typeface="Comic Sans MS" pitchFamily="66" charset="0"/>
                  </a:rPr>
                  <a:t>70</a:t>
                </a:r>
                <a:r>
                  <a:rPr lang="en-US" sz="2800" b="1" dirty="0" smtClean="0">
                    <a:latin typeface="Comic Sans MS" pitchFamily="66" charset="0"/>
                  </a:rPr>
                  <a:t>, TZ2P</a:t>
                </a:r>
                <a:endParaRPr lang="en-US" sz="2800" b="1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81000" y="152400"/>
                <a:ext cx="8001000" cy="838200"/>
              </a:xfrm>
              <a:blipFill rotWithShape="1">
                <a:blip r:embed="rId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Callout 2"/>
          <p:cNvSpPr/>
          <p:nvPr/>
        </p:nvSpPr>
        <p:spPr>
          <a:xfrm>
            <a:off x="4953000" y="1788161"/>
            <a:ext cx="2590800" cy="10668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46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43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2400" y="152400"/>
            <a:ext cx="8991600" cy="54004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16670" y="304800"/>
            <a:ext cx="4419600" cy="2057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MATH</a:t>
            </a:r>
            <a:r>
              <a:rPr lang="en-US" b="1" dirty="0" smtClean="0">
                <a:solidFill>
                  <a:schemeClr val="tx1"/>
                </a:solidFill>
              </a:rPr>
              <a:t>:  Nested Approximates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|S</a:t>
            </a:r>
            <a:r>
              <a:rPr lang="en-US" b="1" baseline="30000" dirty="0" smtClean="0">
                <a:solidFill>
                  <a:schemeClr val="tx1"/>
                </a:solidFill>
              </a:rPr>
              <a:t>-1/2 </a:t>
            </a:r>
            <a:r>
              <a:rPr lang="en-US" b="1" dirty="0" smtClean="0">
                <a:solidFill>
                  <a:schemeClr val="tx1"/>
                </a:solidFill>
              </a:rPr>
              <a:t>&gt; = |S</a:t>
            </a:r>
            <a:r>
              <a:rPr lang="en-US" b="1" baseline="30000" dirty="0" smtClean="0">
                <a:solidFill>
                  <a:schemeClr val="tx1"/>
                </a:solidFill>
              </a:rPr>
              <a:t>-1/2 </a:t>
            </a:r>
            <a:r>
              <a:rPr lang="en-US" i="1" baseline="-25000" dirty="0" smtClean="0">
                <a:solidFill>
                  <a:schemeClr val="tx1"/>
                </a:solidFill>
              </a:rPr>
              <a:t>1</a:t>
            </a:r>
            <a:r>
              <a:rPr lang="en-US" b="1" baseline="-25000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&gt; |S</a:t>
            </a:r>
            <a:r>
              <a:rPr lang="en-US" b="1" baseline="30000" dirty="0" smtClean="0">
                <a:solidFill>
                  <a:schemeClr val="tx1"/>
                </a:solidFill>
              </a:rPr>
              <a:t>-1/2 </a:t>
            </a:r>
            <a:r>
              <a:rPr lang="en-US" i="1" baseline="-25000" dirty="0" smtClean="0">
                <a:solidFill>
                  <a:schemeClr val="tx1"/>
                </a:solidFill>
              </a:rPr>
              <a:t>2</a:t>
            </a:r>
            <a:r>
              <a:rPr lang="en-US" b="1" baseline="-25000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&gt; ... |S</a:t>
            </a:r>
            <a:r>
              <a:rPr lang="en-US" b="1" baseline="30000" dirty="0" smtClean="0">
                <a:solidFill>
                  <a:schemeClr val="tx1"/>
                </a:solidFill>
              </a:rPr>
              <a:t>-1/2 </a:t>
            </a:r>
            <a:r>
              <a:rPr lang="en-US" i="1" baseline="-25000" dirty="0" smtClean="0">
                <a:solidFill>
                  <a:schemeClr val="tx1"/>
                </a:solidFill>
              </a:rPr>
              <a:t>m</a:t>
            </a:r>
            <a:r>
              <a:rPr lang="en-US" b="1" baseline="-25000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&gt; 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ill-conditioned matrix inverse via nested </a:t>
            </a:r>
            <a:r>
              <a:rPr lang="en-US" dirty="0" err="1" smtClean="0">
                <a:solidFill>
                  <a:schemeClr val="tx1"/>
                </a:solidFill>
              </a:rPr>
              <a:t>SpAMM</a:t>
            </a:r>
            <a:r>
              <a:rPr lang="en-US" dirty="0" smtClean="0">
                <a:solidFill>
                  <a:schemeClr val="tx1"/>
                </a:solidFill>
              </a:rPr>
              <a:t> algebras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) &amp; tight precision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smtClean="0">
                <a:solidFill>
                  <a:schemeClr val="tx1"/>
                </a:solidFill>
              </a:rPr>
              <a:t>Metric and gap ill-conditioning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724400" y="2648129"/>
            <a:ext cx="4343400" cy="21524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COMPUTER SCIENCE</a:t>
            </a:r>
            <a:r>
              <a:rPr lang="en-US" b="1" dirty="0" smtClean="0">
                <a:solidFill>
                  <a:schemeClr val="tx1"/>
                </a:solidFill>
              </a:rPr>
              <a:t>:  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err="1">
                <a:solidFill>
                  <a:schemeClr val="tx1"/>
                </a:solidFill>
              </a:rPr>
              <a:t>G</a:t>
            </a:r>
            <a:r>
              <a:rPr lang="en-US" b="1" i="1" dirty="0" err="1" smtClean="0">
                <a:solidFill>
                  <a:schemeClr val="tx1"/>
                </a:solidFill>
              </a:rPr>
              <a:t>eneracity</a:t>
            </a:r>
            <a:r>
              <a:rPr lang="en-US" dirty="0" smtClean="0">
                <a:solidFill>
                  <a:schemeClr val="tx1"/>
                </a:solidFill>
              </a:rPr>
              <a:t> , recursive task parallelism , </a:t>
            </a:r>
            <a:r>
              <a:rPr lang="en-US" dirty="0">
                <a:solidFill>
                  <a:schemeClr val="tx1"/>
                </a:solidFill>
              </a:rPr>
              <a:t> s</a:t>
            </a:r>
            <a:r>
              <a:rPr lang="en-US" dirty="0" smtClean="0">
                <a:solidFill>
                  <a:schemeClr val="tx1"/>
                </a:solidFill>
              </a:rPr>
              <a:t>trong scaling,  </a:t>
            </a:r>
            <a:r>
              <a:rPr lang="en-US" dirty="0" err="1" smtClean="0">
                <a:solidFill>
                  <a:schemeClr val="tx1"/>
                </a:solidFill>
              </a:rPr>
              <a:t>mapreduce</a:t>
            </a:r>
            <a:r>
              <a:rPr lang="en-US" dirty="0" smtClean="0">
                <a:solidFill>
                  <a:schemeClr val="tx1"/>
                </a:solidFill>
              </a:rPr>
              <a:t> like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Functional programming (FP-F08, </a:t>
            </a:r>
            <a:r>
              <a:rPr lang="en-US" dirty="0" err="1" smtClean="0">
                <a:solidFill>
                  <a:schemeClr val="tx1"/>
                </a:solidFill>
              </a:rPr>
              <a:t>scala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smtClean="0">
                <a:solidFill>
                  <a:schemeClr val="tx1"/>
                </a:solidFill>
              </a:rPr>
              <a:t>Distributed to </a:t>
            </a:r>
            <a:r>
              <a:rPr lang="en-US" b="1" i="1" dirty="0" err="1" smtClean="0">
                <a:solidFill>
                  <a:schemeClr val="tx1"/>
                </a:solidFill>
              </a:rPr>
              <a:t>descentralized</a:t>
            </a:r>
            <a:r>
              <a:rPr lang="en-US" b="1" i="1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charmm</a:t>
            </a:r>
            <a:r>
              <a:rPr lang="en-US" dirty="0" smtClean="0">
                <a:solidFill>
                  <a:schemeClr val="tx1"/>
                </a:solidFill>
              </a:rPr>
              <a:t>++ 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→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scala</a:t>
            </a:r>
            <a:r>
              <a:rPr lang="en-US" dirty="0" smtClean="0">
                <a:solidFill>
                  <a:schemeClr val="tx1"/>
                </a:solidFill>
              </a:rPr>
              <a:t>/spark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28600" y="304800"/>
            <a:ext cx="4388070" cy="2057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PHYSICS</a:t>
            </a:r>
            <a:r>
              <a:rPr lang="en-US" b="1" dirty="0" smtClean="0">
                <a:solidFill>
                  <a:schemeClr val="tx1"/>
                </a:solidFill>
              </a:rPr>
              <a:t>:  Strong Correlation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determinant KSTs w/ </a:t>
            </a:r>
            <a:r>
              <a:rPr lang="en-US" dirty="0" err="1" smtClean="0">
                <a:solidFill>
                  <a:schemeClr val="tx1"/>
                </a:solidFill>
              </a:rPr>
              <a:t>Fock</a:t>
            </a:r>
            <a:r>
              <a:rPr lang="en-US" dirty="0" smtClean="0">
                <a:solidFill>
                  <a:schemeClr val="tx1"/>
                </a:solidFill>
              </a:rPr>
              <a:t> exchange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HF/DFT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→</a:t>
            </a:r>
            <a:r>
              <a:rPr lang="en-US" dirty="0" smtClean="0">
                <a:solidFill>
                  <a:schemeClr val="tx1"/>
                </a:solidFill>
              </a:rPr>
              <a:t> range separated exchange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→</a:t>
            </a:r>
            <a:r>
              <a:rPr lang="en-US" dirty="0" smtClean="0">
                <a:solidFill>
                  <a:schemeClr val="tx1"/>
                </a:solidFill>
              </a:rPr>
              <a:t> correlation on top of exchange (B13)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Difficult linear algebra toward Mott transition (fractional occupations, ill-conditioning)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43000" y="2743200"/>
            <a:ext cx="3962400" cy="1219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i="1" dirty="0" smtClean="0">
                <a:solidFill>
                  <a:schemeClr val="tx1"/>
                </a:solidFill>
              </a:rPr>
              <a:t>N-BODY SOLVERS: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-Body </a:t>
            </a:r>
            <a:r>
              <a:rPr lang="en-US" dirty="0" err="1" smtClean="0">
                <a:solidFill>
                  <a:schemeClr val="tx1"/>
                </a:solidFill>
              </a:rPr>
              <a:t>Fock</a:t>
            </a:r>
            <a:r>
              <a:rPr lang="en-US" dirty="0" smtClean="0">
                <a:solidFill>
                  <a:schemeClr val="tx1"/>
                </a:solidFill>
              </a:rPr>
              <a:t> exchange (</a:t>
            </a:r>
            <a:r>
              <a:rPr lang="en-US" dirty="0" err="1" smtClean="0">
                <a:solidFill>
                  <a:schemeClr val="tx1"/>
                </a:solidFill>
              </a:rPr>
              <a:t>NoFX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-Body Linear Algebra (</a:t>
            </a:r>
            <a:r>
              <a:rPr lang="en-US" dirty="0" err="1" smtClean="0">
                <a:solidFill>
                  <a:schemeClr val="tx1"/>
                </a:solidFill>
              </a:rPr>
              <a:t>SpAMM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705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51460"/>
            <a:ext cx="8810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prstClr val="black"/>
                </a:solidFill>
                <a:latin typeface="Comic Sans MS" pitchFamily="66" charset="0"/>
              </a:rPr>
              <a:t>SpAMM</a:t>
            </a:r>
            <a:r>
              <a:rPr lang="en-US" sz="3600" b="1" dirty="0" smtClean="0">
                <a:solidFill>
                  <a:prstClr val="black"/>
                </a:solidFill>
                <a:latin typeface="Comic Sans MS" pitchFamily="66" charset="0"/>
              </a:rPr>
              <a:t> For Dense Matrices w/Decay</a:t>
            </a:r>
            <a:endParaRPr lang="en-US" sz="36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" r="1107" b="14074"/>
          <a:stretch/>
        </p:blipFill>
        <p:spPr>
          <a:xfrm>
            <a:off x="3496470" y="1325880"/>
            <a:ext cx="5228430" cy="39319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22906" y="838200"/>
            <a:ext cx="527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smtClean="0"/>
              <a:t>Bock &amp; Challacombe, SIAM J. Sci. Comput., 35(1), C72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1447800"/>
            <a:ext cx="292090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Product matrix is asymptotically sparse, but only much, much later</a:t>
            </a:r>
          </a:p>
          <a:p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Fill in of small blocks at negligible cost yields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O</a:t>
            </a:r>
            <a:r>
              <a:rPr lang="en-US" sz="10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(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N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)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cost even for dense matrices</a:t>
            </a:r>
          </a:p>
          <a:p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5370493"/>
            <a:ext cx="8458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S.P. </a:t>
            </a:r>
            <a:r>
              <a:rPr lang="en-US" sz="2400" b="1" dirty="0" err="1" smtClean="0">
                <a:solidFill>
                  <a:prstClr val="black"/>
                </a:solidFill>
                <a:latin typeface="Comic Sans MS" pitchFamily="66" charset="0"/>
              </a:rPr>
              <a:t>SpAMM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 beats MKL SGEMM in error &amp; is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O</a:t>
            </a:r>
            <a:r>
              <a:rPr lang="en-US" sz="10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(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10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)</a:t>
            </a:r>
          </a:p>
          <a:p>
            <a:endParaRPr lang="en-US" sz="800" b="1" dirty="0" smtClean="0">
              <a:solidFill>
                <a:prstClr val="black"/>
              </a:solidFill>
              <a:latin typeface="Comic Sans MS" pitchFamily="66" charset="0"/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Comic Sans MS" pitchFamily="66" charset="0"/>
                <a:sym typeface="Wingdings" pitchFamily="2" charset="2"/>
              </a:rPr>
              <a:t>R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ecursion w/locality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  <a:sym typeface="Wingdings" pitchFamily="2" charset="2"/>
              </a:rPr>
              <a:t> more accurate than row-column</a:t>
            </a:r>
            <a:endParaRPr lang="en-US" sz="24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69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136074"/>
            <a:ext cx="8709120" cy="8160326"/>
          </a:xfrm>
          <a:prstGeom prst="rect">
            <a:avLst/>
          </a:prstGeom>
          <a:solidFill>
            <a:schemeClr val="bg1"/>
          </a:solidFill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Most interesting and technologically important problems involve strong electron correlation, which is a long-range, delocalized quantum effect. 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Vacancy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defects control insulator-to-metal transition in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Perovskites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Field induced switching of conductance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Self-healing of induced vacancy defect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Resistance Change Memory</a:t>
            </a:r>
          </a:p>
          <a:p>
            <a:pPr>
              <a:spcBef>
                <a:spcPts val="544"/>
              </a:spcBef>
              <a:spcAft>
                <a:spcPts val="544"/>
              </a:spcAft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Exchange &amp; correlation holes control onset of metallization: 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Vacancies create strong, static correlations delocalized over many centers 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Only now,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functionals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based on long-ranged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Fock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exchange (range separated &amp; B13strong) can start to explain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endParaRPr lang="en-US" sz="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Towards the metallic edge, fast </a:t>
            </a:r>
          </a:p>
          <a:p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-Body solvers for slow decay: </a:t>
            </a:r>
          </a:p>
          <a:p>
            <a:endParaRPr lang="en-US" sz="700" dirty="0">
              <a:latin typeface="Times New Roman" pitchFamily="18" charset="0"/>
              <a:cs typeface="Times New Roman" pitchFamily="18" charset="0"/>
            </a:endParaRPr>
          </a:p>
          <a:p>
            <a:pPr marL="311045" indent="-311045">
              <a:buFont typeface="Arial" pitchFamily="34" charset="0"/>
              <a:buChar char="•"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SpAMM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solver for insulator/metal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transition in CNTs by LDA/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Fock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mixing</a:t>
            </a:r>
          </a:p>
          <a:p>
            <a:endParaRPr lang="en-US" sz="700" dirty="0">
              <a:latin typeface="Times New Roman" pitchFamily="18" charset="0"/>
              <a:cs typeface="Times New Roman" pitchFamily="18" charset="0"/>
            </a:endParaRPr>
          </a:p>
          <a:p>
            <a:pPr marL="311045" indent="-311045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Kernel compression for metallic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problems with oscillatory/algebraic decay  </a:t>
            </a:r>
          </a:p>
          <a:p>
            <a:pPr>
              <a:spcBef>
                <a:spcPts val="544"/>
              </a:spcBef>
              <a:spcAft>
                <a:spcPts val="544"/>
              </a:spcAft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544"/>
              </a:spcBef>
              <a:spcAft>
                <a:spcPts val="544"/>
              </a:spcAf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59012" y="304800"/>
            <a:ext cx="8024712" cy="609600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r>
              <a:rPr lang="en-US" sz="3200" b="1" dirty="0" smtClean="0">
                <a:latin typeface="Comic Sans MS" pitchFamily="66" charset="0"/>
              </a:rPr>
              <a:t>Ill-Conditioning in Electronic Structure </a:t>
            </a:r>
            <a:endParaRPr sz="3200" b="1" dirty="0">
              <a:latin typeface="Comic Sans MS" pitchFamily="66" charset="0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786988" y="2781855"/>
            <a:ext cx="7796736" cy="5935364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0" t="8334" r="8441" b="8603"/>
          <a:stretch/>
        </p:blipFill>
        <p:spPr>
          <a:xfrm>
            <a:off x="5699760" y="2133600"/>
            <a:ext cx="2834640" cy="234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575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33984" y="1981200"/>
            <a:ext cx="6190567" cy="15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52400" y="76200"/>
            <a:ext cx="924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3600" b="1" dirty="0" smtClean="0">
                <a:solidFill>
                  <a:prstClr val="black"/>
                </a:solidFill>
                <a:latin typeface="Comic Sans MS" pitchFamily="66" charset="0"/>
              </a:rPr>
              <a:t> Accuracy Demands Less Local Models</a:t>
            </a:r>
            <a:endParaRPr lang="en-US" sz="36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8200" y="4572000"/>
            <a:ext cx="457200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tructural motifs and reaction profiles in biochemical applications also require hybrid HF/DFT models for even a qualitatively correct result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000" dirty="0" smtClean="0">
                <a:solidFill>
                  <a:prstClr val="black"/>
                </a:solidFill>
                <a:latin typeface="Comic Sans MS" pitchFamily="66" charset="0"/>
              </a:rPr>
              <a:t>J</a:t>
            </a:r>
            <a:r>
              <a:rPr lang="de-DE" sz="1000" dirty="0">
                <a:solidFill>
                  <a:prstClr val="black"/>
                </a:solidFill>
                <a:latin typeface="Comic Sans MS" pitchFamily="66" charset="0"/>
              </a:rPr>
              <a:t>. Chem. Phys. </a:t>
            </a:r>
            <a:r>
              <a:rPr lang="de-DE" sz="1000" dirty="0" smtClean="0">
                <a:solidFill>
                  <a:prstClr val="black"/>
                </a:solidFill>
                <a:latin typeface="Comic Sans MS" pitchFamily="66" charset="0"/>
              </a:rPr>
              <a:t>137 (2012) p. 044109 </a:t>
            </a:r>
            <a:endParaRPr lang="de-DE" sz="1000" dirty="0">
              <a:solidFill>
                <a:prstClr val="black"/>
              </a:solidFill>
              <a:latin typeface="Comic Sans MS" pitchFamily="66" charset="0"/>
            </a:endParaRPr>
          </a:p>
          <a:p>
            <a:endParaRPr lang="en-US" sz="22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705" y="3657600"/>
            <a:ext cx="4431495" cy="2926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31"/>
          <a:stretch/>
        </p:blipFill>
        <p:spPr>
          <a:xfrm>
            <a:off x="345663" y="1986142"/>
            <a:ext cx="6035040" cy="6607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8095" y="762000"/>
            <a:ext cx="65599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Often, accurate results require </a:t>
            </a:r>
            <a:r>
              <a:rPr lang="en-US" sz="2200" b="1" i="1" dirty="0" err="1" smtClean="0">
                <a:solidFill>
                  <a:prstClr val="black"/>
                </a:solidFill>
                <a:latin typeface="Comic Sans MS" pitchFamily="66" charset="0"/>
              </a:rPr>
              <a:t>Fock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 exchange 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and 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large basis sets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, leading to 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negligible </a:t>
            </a:r>
            <a:r>
              <a:rPr lang="en-US" sz="2200" b="1" i="1" dirty="0" err="1" smtClean="0">
                <a:solidFill>
                  <a:prstClr val="black"/>
                </a:solidFill>
                <a:latin typeface="Comic Sans MS" pitchFamily="66" charset="0"/>
              </a:rPr>
              <a:t>sparsity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and 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five+ entangled solvers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5759" y="2628037"/>
            <a:ext cx="615879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The electronic properties of metal oxides, like the </a:t>
            </a:r>
            <a:r>
              <a:rPr lang="en-US" sz="2200" dirty="0" err="1" smtClean="0">
                <a:solidFill>
                  <a:prstClr val="black"/>
                </a:solidFill>
                <a:latin typeface="Comic Sans MS" pitchFamily="66" charset="0"/>
              </a:rPr>
              <a:t>perovskites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, require HF/DFT models  </a:t>
            </a:r>
          </a:p>
          <a:p>
            <a:r>
              <a:rPr lang="en-US" sz="1100" dirty="0" smtClean="0">
                <a:solidFill>
                  <a:prstClr val="black"/>
                </a:solidFill>
                <a:latin typeface="Comic Sans MS" pitchFamily="66" charset="0"/>
              </a:rPr>
              <a:t>Comp. Mat. Sci. </a:t>
            </a:r>
            <a:r>
              <a:rPr lang="en-US" sz="1100" dirty="0">
                <a:solidFill>
                  <a:prstClr val="black"/>
                </a:solidFill>
                <a:latin typeface="Comic Sans MS" pitchFamily="66" charset="0"/>
              </a:rPr>
              <a:t>29 (2004) </a:t>
            </a:r>
            <a:r>
              <a:rPr lang="en-US" sz="1100" dirty="0" smtClean="0">
                <a:solidFill>
                  <a:prstClr val="black"/>
                </a:solidFill>
                <a:latin typeface="Comic Sans MS" pitchFamily="66" charset="0"/>
              </a:rPr>
              <a:t>p.165</a:t>
            </a:r>
            <a:endParaRPr lang="en-US" sz="11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064" y="721808"/>
            <a:ext cx="2468880" cy="37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0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383954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ad Arrow 4"/>
          <p:cNvSpPr/>
          <p:nvPr/>
        </p:nvSpPr>
        <p:spPr>
          <a:xfrm>
            <a:off x="685800" y="672660"/>
            <a:ext cx="7848600" cy="6151180"/>
          </a:xfrm>
          <a:prstGeom prst="quad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865634" y="4718444"/>
            <a:ext cx="4114800" cy="1828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err="1" smtClean="0">
                <a:solidFill>
                  <a:schemeClr val="tx1"/>
                </a:solidFill>
              </a:rPr>
              <a:t>CompSci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000" b="1" dirty="0" smtClean="0">
                <a:solidFill>
                  <a:schemeClr val="tx1"/>
                </a:solidFill>
              </a:rPr>
              <a:t>Generic Programming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functional </a:t>
            </a:r>
            <a:r>
              <a:rPr lang="en-US" dirty="0" smtClean="0">
                <a:solidFill>
                  <a:schemeClr val="tx1"/>
                </a:solidFill>
              </a:rPr>
              <a:t>programming, skeletons, recursive task parallelism, </a:t>
            </a:r>
            <a:r>
              <a:rPr lang="en-US" dirty="0" err="1" smtClean="0">
                <a:solidFill>
                  <a:schemeClr val="tx1"/>
                </a:solidFill>
              </a:rPr>
              <a:t>openmp</a:t>
            </a:r>
            <a:r>
              <a:rPr lang="en-US" dirty="0" smtClean="0">
                <a:solidFill>
                  <a:schemeClr val="tx1"/>
                </a:solidFill>
              </a:rPr>
              <a:t> 4.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enterprise </a:t>
            </a:r>
            <a:r>
              <a:rPr lang="en-US" dirty="0" smtClean="0">
                <a:solidFill>
                  <a:schemeClr val="tx1"/>
                </a:solidFill>
              </a:rPr>
              <a:t>frameworks: </a:t>
            </a:r>
            <a:r>
              <a:rPr lang="en-US" dirty="0" err="1" smtClean="0">
                <a:solidFill>
                  <a:schemeClr val="tx1"/>
                </a:solidFill>
              </a:rPr>
              <a:t>scala</a:t>
            </a:r>
            <a:r>
              <a:rPr lang="en-US" dirty="0" smtClean="0">
                <a:solidFill>
                  <a:schemeClr val="tx1"/>
                </a:solidFill>
              </a:rPr>
              <a:t>/spark + neo/epiphany/phi.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8600" y="4718444"/>
            <a:ext cx="4114800" cy="1828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400"/>
              </a:spcBef>
              <a:spcAft>
                <a:spcPts val="200"/>
              </a:spcAft>
            </a:pPr>
            <a:r>
              <a:rPr lang="en-US" sz="2400" u="sng" dirty="0" err="1" smtClean="0">
                <a:solidFill>
                  <a:schemeClr val="tx1"/>
                </a:solidFill>
              </a:rPr>
              <a:t>InfoSci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000" b="1" i="1" dirty="0" smtClean="0">
                <a:solidFill>
                  <a:schemeClr val="tx1"/>
                </a:solidFill>
              </a:rPr>
              <a:t>N</a:t>
            </a:r>
            <a:r>
              <a:rPr lang="en-US" sz="2000" b="1" dirty="0" smtClean="0">
                <a:solidFill>
                  <a:schemeClr val="tx1"/>
                </a:solidFill>
              </a:rPr>
              <a:t>-Body Learning</a:t>
            </a:r>
          </a:p>
          <a:p>
            <a:pPr marL="285750" indent="-285750">
              <a:spcBef>
                <a:spcPts val="4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fast </a:t>
            </a:r>
            <a:r>
              <a:rPr lang="en-US" dirty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ernel summation, fast pairwise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tatistical problems, … 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spcBef>
                <a:spcPts val="4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learning </a:t>
            </a:r>
            <a:r>
              <a:rPr lang="en-US" dirty="0" smtClean="0">
                <a:solidFill>
                  <a:schemeClr val="tx1"/>
                </a:solidFill>
              </a:rPr>
              <a:t>the metric:  fast approaches to semi definite programming. </a:t>
            </a:r>
            <a:endParaRPr lang="en-US" b="1" i="1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3034860"/>
            <a:ext cx="7239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u="sng" dirty="0" smtClean="0">
                <a:solidFill>
                  <a:schemeClr val="tx1"/>
                </a:solidFill>
              </a:rPr>
              <a:t>N</a:t>
            </a:r>
            <a:r>
              <a:rPr lang="en-US" sz="2400" u="sng" dirty="0" smtClean="0">
                <a:solidFill>
                  <a:schemeClr val="tx1"/>
                </a:solidFill>
              </a:rPr>
              <a:t>-BODY SOLVERS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200" b="1" dirty="0" smtClean="0">
                <a:solidFill>
                  <a:schemeClr val="tx1"/>
                </a:solidFill>
              </a:rPr>
              <a:t>Ecosystems &amp; Stacks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i="1" dirty="0" smtClean="0">
                <a:solidFill>
                  <a:schemeClr val="tx1"/>
                </a:solidFill>
              </a:rPr>
              <a:t>N</a:t>
            </a:r>
            <a:r>
              <a:rPr lang="en-US" sz="2200" dirty="0" smtClean="0">
                <a:solidFill>
                  <a:schemeClr val="tx1"/>
                </a:solidFill>
              </a:rPr>
              <a:t>-Body </a:t>
            </a:r>
            <a:r>
              <a:rPr lang="en-US" sz="2200" dirty="0" err="1" smtClean="0">
                <a:solidFill>
                  <a:schemeClr val="tx1"/>
                </a:solidFill>
              </a:rPr>
              <a:t>Fock</a:t>
            </a:r>
            <a:r>
              <a:rPr lang="en-US" sz="2200" dirty="0" smtClean="0">
                <a:solidFill>
                  <a:schemeClr val="tx1"/>
                </a:solidFill>
              </a:rPr>
              <a:t> exchange (</a:t>
            </a:r>
            <a:r>
              <a:rPr lang="en-US" sz="2200" dirty="0" err="1" smtClean="0">
                <a:solidFill>
                  <a:schemeClr val="tx1"/>
                </a:solidFill>
              </a:rPr>
              <a:t>NoFX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i="1" dirty="0" smtClean="0">
                <a:solidFill>
                  <a:schemeClr val="tx1"/>
                </a:solidFill>
              </a:rPr>
              <a:t>N</a:t>
            </a:r>
            <a:r>
              <a:rPr lang="en-US" sz="2200" dirty="0" smtClean="0">
                <a:solidFill>
                  <a:schemeClr val="tx1"/>
                </a:solidFill>
              </a:rPr>
              <a:t>-Body Linear Algebra (</a:t>
            </a:r>
            <a:r>
              <a:rPr lang="en-US" sz="2200" dirty="0" err="1" smtClean="0">
                <a:solidFill>
                  <a:schemeClr val="tx1"/>
                </a:solidFill>
              </a:rPr>
              <a:t>SpAMM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o</a:t>
            </a:r>
            <a:r>
              <a:rPr lang="en-US" sz="2200" dirty="0" smtClean="0">
                <a:solidFill>
                  <a:schemeClr val="tx1"/>
                </a:solidFill>
              </a:rPr>
              <a:t>thers …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28600" y="939360"/>
            <a:ext cx="4114800" cy="1828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smtClean="0">
                <a:solidFill>
                  <a:schemeClr val="tx1"/>
                </a:solidFill>
              </a:rPr>
              <a:t>PHYSICS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Strong Correlation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single </a:t>
            </a:r>
            <a:r>
              <a:rPr lang="en-US" dirty="0" smtClean="0">
                <a:solidFill>
                  <a:schemeClr val="tx1"/>
                </a:solidFill>
              </a:rPr>
              <a:t>determinant KSTs.  Correlation on top of </a:t>
            </a:r>
            <a:r>
              <a:rPr lang="en-US" b="1" i="1" dirty="0" err="1" smtClean="0">
                <a:solidFill>
                  <a:schemeClr val="tx1"/>
                </a:solidFill>
              </a:rPr>
              <a:t>Fock</a:t>
            </a:r>
            <a:r>
              <a:rPr lang="en-US" b="1" i="1" dirty="0" smtClean="0">
                <a:solidFill>
                  <a:schemeClr val="tx1"/>
                </a:solidFill>
              </a:rPr>
              <a:t> exchange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. B13.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toward </a:t>
            </a:r>
            <a:r>
              <a:rPr lang="en-US" dirty="0" smtClean="0">
                <a:solidFill>
                  <a:schemeClr val="tx1"/>
                </a:solidFill>
              </a:rPr>
              <a:t>Mott transition, </a:t>
            </a:r>
            <a:r>
              <a:rPr lang="en-US" b="1" i="1" dirty="0" smtClean="0">
                <a:solidFill>
                  <a:schemeClr val="tx1"/>
                </a:solidFill>
              </a:rPr>
              <a:t>ill-conditioned matrix functions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65634" y="939360"/>
            <a:ext cx="4114800" cy="1828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smtClean="0">
                <a:solidFill>
                  <a:schemeClr val="tx1"/>
                </a:solidFill>
              </a:rPr>
              <a:t>MATH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000" b="1" dirty="0" smtClean="0">
                <a:solidFill>
                  <a:schemeClr val="tx1"/>
                </a:solidFill>
              </a:rPr>
              <a:t>Functional Approximation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nested </a:t>
            </a:r>
            <a:r>
              <a:rPr lang="en-US" dirty="0" smtClean="0">
                <a:solidFill>
                  <a:schemeClr val="tx1"/>
                </a:solidFill>
              </a:rPr>
              <a:t>approximate </a:t>
            </a:r>
            <a:r>
              <a:rPr lang="en-US" dirty="0" smtClean="0">
                <a:solidFill>
                  <a:schemeClr val="tx1"/>
                </a:solidFill>
              </a:rPr>
              <a:t>algebras and recursive preconditioning.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i="1" dirty="0" smtClean="0">
                <a:solidFill>
                  <a:schemeClr val="tx1"/>
                </a:solidFill>
              </a:rPr>
              <a:t>ill-conditioned matrix functions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6052" y="142240"/>
            <a:ext cx="92222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Generalized Solver </a:t>
            </a:r>
            <a:r>
              <a:rPr lang="en-US" sz="3000" b="1" dirty="0" err="1" smtClean="0"/>
              <a:t>Ecosytems</a:t>
            </a:r>
            <a:r>
              <a:rPr lang="en-US" sz="3000" b="1" dirty="0" smtClean="0"/>
              <a:t> for Physics and Inference 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53856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14800"/>
            <a:ext cx="4572000" cy="23117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5697" y="254000"/>
            <a:ext cx="853791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smtClean="0">
                <a:solidFill>
                  <a:prstClr val="black"/>
                </a:solidFill>
                <a:latin typeface="Comic Sans MS" pitchFamily="66" charset="0"/>
              </a:rPr>
              <a:t>Matrix Multiplication as </a:t>
            </a:r>
            <a:r>
              <a:rPr lang="en-US" sz="34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3400" b="1" dirty="0" smtClean="0">
                <a:solidFill>
                  <a:prstClr val="black"/>
                </a:solidFill>
                <a:latin typeface="Comic Sans MS" pitchFamily="66" charset="0"/>
              </a:rPr>
              <a:t>-Body Solver</a:t>
            </a:r>
            <a:endParaRPr lang="en-US" sz="34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5608" y="774700"/>
            <a:ext cx="380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prstClr val="black"/>
                </a:solidFill>
              </a:rPr>
              <a:t>Challacombe</a:t>
            </a:r>
            <a:r>
              <a:rPr lang="en-US" b="1" dirty="0" smtClean="0">
                <a:solidFill>
                  <a:prstClr val="black"/>
                </a:solidFill>
              </a:rPr>
              <a:t> &amp; Bock</a:t>
            </a:r>
            <a:r>
              <a:rPr lang="en-US" b="1" dirty="0">
                <a:solidFill>
                  <a:prstClr val="black"/>
                </a:solidFill>
              </a:rPr>
              <a:t>, arXiv:1011.3534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900" y="1155700"/>
            <a:ext cx="8623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SpAMM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 is a fast kernel for multiplication of matrices with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decay &amp; locality. 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Employs decorated </a:t>
            </a:r>
            <a:r>
              <a:rPr lang="en-US" sz="2400" dirty="0" err="1" smtClean="0">
                <a:solidFill>
                  <a:prstClr val="black"/>
                </a:solidFill>
                <a:latin typeface="Comic Sans MS" pitchFamily="66" charset="0"/>
              </a:rPr>
              <a:t>quadtrees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, rigorous sub-multiplicative norms, recursive occlusion and culling in the product space (</a:t>
            </a:r>
            <a:r>
              <a:rPr lang="en-US" sz="2400" dirty="0" err="1" smtClean="0">
                <a:solidFill>
                  <a:prstClr val="black"/>
                </a:solidFill>
                <a:latin typeface="Comic Sans MS" pitchFamily="66" charset="0"/>
              </a:rPr>
              <a:t>octree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 metric query)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.</a:t>
            </a:r>
            <a:endParaRPr lang="en-US" sz="2200" b="1" i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43200"/>
            <a:ext cx="8503920" cy="12791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953000" y="4155519"/>
            <a:ext cx="43434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 smtClean="0">
                <a:latin typeface="Comic Sans MS" pitchFamily="66" charset="0"/>
              </a:rPr>
              <a:t>Fast occlusion </a:t>
            </a:r>
            <a:r>
              <a:rPr lang="en-US" sz="2600" dirty="0">
                <a:latin typeface="Comic Sans MS" pitchFamily="66" charset="0"/>
              </a:rPr>
              <a:t>and culling </a:t>
            </a:r>
            <a:r>
              <a:rPr lang="en-US" sz="2600" dirty="0" smtClean="0">
                <a:latin typeface="Comic Sans MS" pitchFamily="66" charset="0"/>
              </a:rPr>
              <a:t>in the product space for matrices with </a:t>
            </a:r>
          </a:p>
          <a:p>
            <a:r>
              <a:rPr lang="en-US" sz="2600" dirty="0" smtClean="0">
                <a:latin typeface="Comic Sans MS" pitchFamily="66" charset="0"/>
              </a:rPr>
              <a:t>A) exponential and           B) algebraic decay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943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1000" y="3450055"/>
            <a:ext cx="8458200" cy="3168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6082" y="152420"/>
            <a:ext cx="7877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2800" b="1" dirty="0" smtClean="0">
                <a:solidFill>
                  <a:prstClr val="black"/>
                </a:solidFill>
                <a:latin typeface="Comic Sans MS" pitchFamily="66" charset="0"/>
              </a:rPr>
              <a:t>-Body Methods Exploit Locality Heuristics</a:t>
            </a:r>
            <a:endParaRPr lang="en-US" sz="2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080" y="673656"/>
            <a:ext cx="49276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pace-filling-curve </a:t>
            </a:r>
            <a:r>
              <a:rPr lang="en-US" sz="2400" dirty="0"/>
              <a:t>h</a:t>
            </a:r>
            <a:r>
              <a:rPr lang="en-US" sz="2400" dirty="0" smtClean="0"/>
              <a:t>euristics maximize locality, clustering </a:t>
            </a:r>
            <a:r>
              <a:rPr lang="en-US" sz="2400" dirty="0" smtClean="0"/>
              <a:t>(A-B)</a:t>
            </a:r>
            <a:endParaRPr lang="en-US" sz="2400" dirty="0" smtClean="0"/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With locality, </a:t>
            </a:r>
            <a:r>
              <a:rPr lang="en-US" sz="2400" dirty="0" smtClean="0"/>
              <a:t>database algorithms enable </a:t>
            </a:r>
            <a:r>
              <a:rPr lang="en-US" sz="2400" dirty="0" smtClean="0"/>
              <a:t>rapid distance, metric &amp; overlap </a:t>
            </a:r>
            <a:r>
              <a:rPr lang="en-US" sz="2400" dirty="0" smtClean="0"/>
              <a:t>queries.</a:t>
            </a:r>
            <a:endParaRPr lang="en-US" sz="2400" dirty="0" smtClean="0"/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Clustering enhances multilevel approximation, occlusion &amp; </a:t>
            </a:r>
            <a:r>
              <a:rPr lang="en-US" sz="2400" i="1" dirty="0" err="1" smtClean="0"/>
              <a:t>etc</a:t>
            </a:r>
            <a:endParaRPr lang="en-US" sz="2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5059680" y="936413"/>
            <a:ext cx="4023360" cy="20353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3" y="3497692"/>
            <a:ext cx="3108960" cy="310896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 rot="8100000">
            <a:off x="-155302" y="4866355"/>
            <a:ext cx="4309151" cy="33187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19806" y="3408680"/>
            <a:ext cx="5351474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Space-filling-curves (SFCs) map atoms close in space to an index where they are also close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This SFC ordering naturally blocks &amp; structures corresponding matrices with decay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RB3LYP/6-31G** density matrix for [H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O]</a:t>
            </a:r>
            <a:r>
              <a:rPr lang="en-US" sz="2400" baseline="-25000" dirty="0" smtClean="0"/>
              <a:t>300</a:t>
            </a:r>
            <a:r>
              <a:rPr lang="en-US" sz="2400" i="1" dirty="0" smtClean="0"/>
              <a:t>. </a:t>
            </a:r>
            <a:r>
              <a:rPr lang="en-US" sz="2400" dirty="0" smtClean="0"/>
              <a:t>Purple is large, red is small.</a:t>
            </a:r>
            <a:r>
              <a:rPr lang="en-US" sz="2400" i="1" dirty="0" smtClean="0"/>
              <a:t>  </a:t>
            </a:r>
            <a:endParaRPr lang="en-US" sz="2400" b="1" i="1" dirty="0"/>
          </a:p>
        </p:txBody>
      </p:sp>
      <p:sp>
        <p:nvSpPr>
          <p:cNvPr id="12" name="Right Arrow 11"/>
          <p:cNvSpPr/>
          <p:nvPr/>
        </p:nvSpPr>
        <p:spPr>
          <a:xfrm rot="10800000">
            <a:off x="3515078" y="5525911"/>
            <a:ext cx="533400" cy="3048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8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136074"/>
            <a:ext cx="8709120" cy="8160326"/>
          </a:xfrm>
          <a:prstGeom prst="rect">
            <a:avLst/>
          </a:prstGeom>
          <a:solidFill>
            <a:schemeClr val="bg1"/>
          </a:solidFill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Most interesting and technologically important problems involve strong electron correlation, which is a long-range, delocalized quantum effect. 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Vacancy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defects control insulator-to-metal transition in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Perovskites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Field induced switching of conductance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Self-healing of induced vacancy defect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Resistance Change Memory</a:t>
            </a:r>
          </a:p>
          <a:p>
            <a:pPr>
              <a:spcBef>
                <a:spcPts val="544"/>
              </a:spcBef>
              <a:spcAft>
                <a:spcPts val="544"/>
              </a:spcAft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Exchange &amp; correlation holes control onset of metallization: 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Vacancies create strong, static correlations delocalized over many centers 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Only now,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functionals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based on long-ranged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Fock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exchange (range separated &amp; B13strong) can start to explain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endParaRPr lang="en-US" sz="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Towards the metallic edge, fast </a:t>
            </a:r>
          </a:p>
          <a:p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-Body solvers for slow decay: </a:t>
            </a:r>
          </a:p>
          <a:p>
            <a:endParaRPr lang="en-US" sz="700" dirty="0">
              <a:latin typeface="Times New Roman" pitchFamily="18" charset="0"/>
              <a:cs typeface="Times New Roman" pitchFamily="18" charset="0"/>
            </a:endParaRPr>
          </a:p>
          <a:p>
            <a:pPr marL="311045" indent="-311045">
              <a:buFont typeface="Arial" pitchFamily="34" charset="0"/>
              <a:buChar char="•"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SpAMM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solver for insulator/metal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transition in CNTs by LDA/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Fock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mixing</a:t>
            </a:r>
          </a:p>
          <a:p>
            <a:endParaRPr lang="en-US" sz="700" dirty="0">
              <a:latin typeface="Times New Roman" pitchFamily="18" charset="0"/>
              <a:cs typeface="Times New Roman" pitchFamily="18" charset="0"/>
            </a:endParaRPr>
          </a:p>
          <a:p>
            <a:pPr marL="311045" indent="-311045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Kernel compression for metallic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problems with oscillatory/algebraic decay  </a:t>
            </a:r>
          </a:p>
          <a:p>
            <a:pPr>
              <a:spcBef>
                <a:spcPts val="544"/>
              </a:spcBef>
              <a:spcAft>
                <a:spcPts val="544"/>
              </a:spcAft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544"/>
              </a:spcBef>
              <a:spcAft>
                <a:spcPts val="544"/>
              </a:spcAf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59012" y="304800"/>
            <a:ext cx="8024712" cy="609600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r>
              <a:rPr lang="en-US" sz="3200" b="1" dirty="0" smtClean="0">
                <a:latin typeface="Comic Sans MS" pitchFamily="66" charset="0"/>
              </a:rPr>
              <a:t>Ill-Conditioning in Electronic Structure </a:t>
            </a:r>
            <a:endParaRPr sz="3200" b="1" dirty="0">
              <a:latin typeface="Comic Sans MS" pitchFamily="66" charset="0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786988" y="2781855"/>
            <a:ext cx="7796736" cy="5935364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0" t="8334" r="8441" b="8603"/>
          <a:stretch/>
        </p:blipFill>
        <p:spPr>
          <a:xfrm>
            <a:off x="5699760" y="2133600"/>
            <a:ext cx="2834640" cy="234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126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4047" y="3267670"/>
            <a:ext cx="6072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</a:t>
            </a:r>
            <a:r>
              <a:rPr lang="en-US" dirty="0" err="1" smtClean="0"/>
              <a:t>Jie</a:t>
            </a:r>
            <a:r>
              <a:rPr lang="en-US" dirty="0" smtClean="0"/>
              <a:t> did (words),  our idea NS scheme </a:t>
            </a:r>
          </a:p>
          <a:p>
            <a:r>
              <a:rPr lang="en-US" dirty="0" smtClean="0"/>
              <a:t>picture of mapping, show NS scheme with scaling. </a:t>
            </a:r>
          </a:p>
          <a:p>
            <a:r>
              <a:rPr lang="en-US" dirty="0" smtClean="0"/>
              <a:t>Ask, what about approximations that make go faster?  algebras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Scaled Newton Schulz with Ruggedized </a:t>
            </a:r>
            <a:r>
              <a:rPr lang="en-US" sz="3200" b="1" dirty="0" err="1" smtClean="0"/>
              <a:t>SpAMM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5046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87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Callout 1 (Border and Accent Bar) 12"/>
          <p:cNvSpPr/>
          <p:nvPr/>
        </p:nvSpPr>
        <p:spPr>
          <a:xfrm flipH="1">
            <a:off x="2510291" y="2895600"/>
            <a:ext cx="2473960" cy="1000780"/>
          </a:xfrm>
          <a:prstGeom prst="accentBorderCallout1">
            <a:avLst>
              <a:gd name="adj1" fmla="val 18750"/>
              <a:gd name="adj2" fmla="val -8333"/>
              <a:gd name="adj3" fmla="val 51587"/>
              <a:gd name="adj4" fmla="val -18054"/>
            </a:avLst>
          </a:prstGeom>
          <a:ln w="38100">
            <a:solidFill>
              <a:schemeClr val="accent3">
                <a:alpha val="47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3 7"/>
          <p:cNvSpPr/>
          <p:nvPr/>
        </p:nvSpPr>
        <p:spPr>
          <a:xfrm>
            <a:off x="2545851" y="2915590"/>
            <a:ext cx="1524000" cy="9144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29630"/>
              <a:gd name="adj8" fmla="val 50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17051" y="2991790"/>
                <a:ext cx="4267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/>
                        </a:rPr>
                        <m:t>𝒙</m:t>
                      </m:r>
                      <m:r>
                        <a:rPr lang="en-US" sz="40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4000" b="0" i="1" baseline="-15000" smtClean="0">
                          <a:latin typeface="Cambria Math"/>
                        </a:rPr>
                        <m:t>+</m:t>
                      </m:r>
                      <m:r>
                        <a:rPr lang="en-US" sz="4000" b="0" i="1" baseline="-25000" smtClean="0">
                          <a:latin typeface="Cambria Math"/>
                        </a:rPr>
                        <m:t>1</m:t>
                      </m:r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4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1" i="1" smtClean="0">
                              <a:latin typeface="Cambria Math"/>
                            </a:rPr>
                            <m:t>𝒛</m:t>
                          </m:r>
                          <m:r>
                            <a:rPr lang="en-US" sz="4000" b="1" i="1" baseline="30000" smtClean="0">
                              <a:latin typeface="Cambria Math"/>
                            </a:rPr>
                            <m:t>𝒕</m:t>
                          </m:r>
                          <m:r>
                            <a:rPr lang="en-US" sz="4000" b="0" i="1" baseline="-25000" smtClean="0">
                              <a:latin typeface="Cambria Math"/>
                            </a:rPr>
                            <m:t>𝑘</m:t>
                          </m:r>
                        </m:e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4000" b="1" i="1" smtClean="0">
                              <a:latin typeface="Cambria Math"/>
                            </a:rPr>
                            <m:t>𝒔</m:t>
                          </m:r>
                          <m:r>
                            <a:rPr lang="en-US" sz="4000" b="1" i="1" smtClean="0">
                              <a:latin typeface="Cambria Math"/>
                            </a:rPr>
                            <m:t> </m:t>
                          </m:r>
                        </m:e>
                        <m:e>
                          <m:r>
                            <a:rPr lang="en-US" sz="4000" b="1" i="1" smtClean="0">
                              <a:latin typeface="Cambria Math"/>
                            </a:rPr>
                            <m:t>𝒛</m:t>
                          </m:r>
                          <m:r>
                            <a:rPr lang="en-US" sz="4000" b="0" i="1" baseline="-25000" smtClean="0">
                              <a:latin typeface="Cambria Math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51" y="2991790"/>
                <a:ext cx="4267200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81000" y="240804"/>
                <a:ext cx="8610599" cy="6940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000"/>
                  </a:spcBef>
                  <a:spcAft>
                    <a:spcPts val="800"/>
                  </a:spcAft>
                </a:pPr>
                <a:r>
                  <a:rPr lang="en-US" sz="3200" b="1" dirty="0" err="1" smtClean="0"/>
                  <a:t>SpAMM</a:t>
                </a:r>
                <a:r>
                  <a:rPr lang="en-US" sz="3200" b="1" dirty="0" smtClean="0"/>
                  <a:t> with </a:t>
                </a:r>
                <a:r>
                  <a:rPr lang="en-US" sz="3200" b="1" dirty="0" smtClean="0"/>
                  <a:t>Ill-Conditioning Towards Identity</a:t>
                </a:r>
                <a:endParaRPr lang="en-US" sz="3200" dirty="0"/>
              </a:p>
              <a:p>
                <a:pPr marL="457200" indent="-457200">
                  <a:spcBef>
                    <a:spcPts val="1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r>
                  <a:rPr lang="en-US" sz="2800" dirty="0" smtClean="0"/>
                  <a:t>Under severe ill-conditioning, double precision is unstable unless stabilized by the left transpose.</a:t>
                </a:r>
                <a:endParaRPr lang="en-US" sz="2800" dirty="0"/>
              </a:p>
              <a:p>
                <a:pPr marL="457200" indent="-457200">
                  <a:spcBef>
                    <a:spcPts val="1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r>
                  <a:rPr lang="en-US" sz="2800" dirty="0" smtClean="0"/>
                  <a:t>Left-right stabilized </a:t>
                </a:r>
                <a:r>
                  <a:rPr lang="en-US" sz="2800" dirty="0" err="1" smtClean="0"/>
                  <a:t>SpAMM</a:t>
                </a:r>
                <a:r>
                  <a:rPr lang="en-US" sz="2800" dirty="0" smtClean="0"/>
                  <a:t> contraction:  </a:t>
                </a:r>
              </a:p>
              <a:p>
                <a:pPr marL="457200" indent="-457200">
                  <a:spcBef>
                    <a:spcPts val="1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endParaRPr lang="en-US" sz="2800" dirty="0"/>
              </a:p>
              <a:p>
                <a:pPr marL="457200" indent="-457200">
                  <a:spcBef>
                    <a:spcPts val="1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endParaRPr lang="en-US" sz="2800" dirty="0" smtClean="0"/>
              </a:p>
              <a:p>
                <a:pPr>
                  <a:spcBef>
                    <a:spcPts val="1000"/>
                  </a:spcBef>
                  <a:spcAft>
                    <a:spcPts val="800"/>
                  </a:spcAft>
                </a:pPr>
                <a:endParaRPr lang="en-US" sz="2800" dirty="0" smtClean="0"/>
              </a:p>
              <a:p>
                <a:pPr marL="457200" indent="-457200">
                  <a:spcBef>
                    <a:spcPts val="1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r>
                  <a:rPr lang="en-US" sz="2800" dirty="0" smtClean="0"/>
                  <a:t>Still, </a:t>
                </a:r>
                <a:r>
                  <a:rPr lang="en-US" sz="2800" dirty="0" err="1" smtClean="0"/>
                  <a:t>SpAMM</a:t>
                </a:r>
                <a:r>
                  <a:rPr lang="en-US" sz="2800" dirty="0" smtClean="0"/>
                  <a:t> introduces a (small) twist in the full matrix; the asymmetric (full) case is more forgiving with respect to approximation 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𝝉</m:t>
                    </m:r>
                  </m:oMath>
                </a14:m>
                <a:r>
                  <a:rPr lang="en-US" sz="2800" dirty="0" smtClean="0"/>
                  <a:t>), relative to </a:t>
                </a:r>
                <a:r>
                  <a:rPr lang="en-US" sz="2800" dirty="0" smtClean="0"/>
                  <a:t>symmetric </a:t>
                </a:r>
                <a:r>
                  <a:rPr lang="en-US" sz="2800" dirty="0" smtClean="0"/>
                  <a:t>versions</a:t>
                </a:r>
                <a:r>
                  <a:rPr lang="en-US" sz="2800" dirty="0" smtClean="0"/>
                  <a:t>.  </a:t>
                </a:r>
                <a:endParaRPr lang="en-US" sz="2800" dirty="0"/>
              </a:p>
              <a:p>
                <a:pPr>
                  <a:spcBef>
                    <a:spcPts val="1000"/>
                  </a:spcBef>
                  <a:spcAft>
                    <a:spcPts val="800"/>
                  </a:spcAft>
                </a:pPr>
                <a:endParaRPr lang="en-US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40804"/>
                <a:ext cx="8610599" cy="6940361"/>
              </a:xfrm>
              <a:prstGeom prst="rect">
                <a:avLst/>
              </a:prstGeom>
              <a:blipFill rotWithShape="1">
                <a:blip r:embed="rId3"/>
                <a:stretch>
                  <a:fillRect l="-1841" t="-1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87752" y="4020073"/>
                <a:ext cx="447872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left (T): first, </a:t>
                </a:r>
                <a:r>
                  <a:rPr lang="en-US" sz="2400" b="1" dirty="0" err="1" smtClean="0">
                    <a:solidFill>
                      <a:srgbClr val="7030A0"/>
                    </a:solidFill>
                  </a:rPr>
                  <a:t>SpAMM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 @ </a:t>
                </a:r>
                <a:r>
                  <a:rPr lang="en-US" sz="2400" b="1" baseline="-10000" dirty="0" smtClean="0">
                    <a:solidFill>
                      <a:srgbClr val="7030A0"/>
                    </a:solidFill>
                  </a:rPr>
                  <a:t>~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1d-2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𝝉</m:t>
                    </m:r>
                  </m:oMath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 </a:t>
                </a: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752" y="4020073"/>
                <a:ext cx="4478727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2180" t="-5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05891" y="3248243"/>
                <a:ext cx="294054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B050"/>
                    </a:solidFill>
                  </a:rPr>
                  <a:t>right(N): </a:t>
                </a:r>
                <a:r>
                  <a:rPr lang="en-US" sz="2400" b="1" dirty="0" err="1" smtClean="0">
                    <a:solidFill>
                      <a:srgbClr val="00B050"/>
                    </a:solidFill>
                  </a:rPr>
                  <a:t>SpAMM</a:t>
                </a:r>
                <a:r>
                  <a:rPr lang="en-US" sz="2400" b="1" dirty="0" smtClean="0">
                    <a:solidFill>
                      <a:srgbClr val="00B050"/>
                    </a:solidFill>
                  </a:rPr>
                  <a:t> @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𝝉</m:t>
                    </m:r>
                  </m:oMath>
                </a14:m>
                <a:endParaRPr lang="en-US" sz="2400" b="1" dirty="0">
                  <a:solidFill>
                    <a:srgbClr val="00B050"/>
                  </a:solidFill>
                </a:endParaRPr>
              </a:p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 </a:t>
                </a: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891" y="3248243"/>
                <a:ext cx="2940549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3320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025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0" r="20133"/>
          <a:stretch/>
        </p:blipFill>
        <p:spPr>
          <a:xfrm>
            <a:off x="6370320" y="5991283"/>
            <a:ext cx="484632" cy="826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7" t="3713" r="15732" b="8254"/>
          <a:stretch/>
        </p:blipFill>
        <p:spPr>
          <a:xfrm>
            <a:off x="1963692" y="6090921"/>
            <a:ext cx="502920" cy="655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95120"/>
            <a:ext cx="7863839" cy="46691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71600" y="2161163"/>
                <a:ext cx="5791200" cy="2246769"/>
              </a:xfrm>
              <a:prstGeom prst="rect">
                <a:avLst/>
              </a:prstGeom>
              <a:solidFill>
                <a:schemeClr val="lt1">
                  <a:alpha val="77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Inflections spread, map ruggedized.  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M</a:t>
                </a:r>
                <a:r>
                  <a:rPr lang="en-US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in eigenvalue lost: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2400" b="1" i="1" baseline="-250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𝒐</m:t>
                    </m:r>
                    <m:r>
                      <a:rPr lang="en-US" sz="2400" b="1" i="1" baseline="-50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∓</m:t>
                    </m:r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𝜹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𝝉</m:t>
                        </m:r>
                      </m:e>
                    </m:d>
                  </m:oMath>
                </a14:m>
                <a:r>
                  <a:rPr lang="en-US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.  Scaling acceleration less than </a:t>
                </a:r>
                <a:r>
                  <a:rPr lang="en-US" sz="2400" b="1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2.85</a:t>
                </a:r>
                <a:r>
                  <a:rPr lang="en-US" sz="2400" b="1" baseline="-5000" dirty="0" smtClean="0">
                    <a:solidFill>
                      <a:schemeClr val="accent1">
                        <a:lumMod val="75000"/>
                      </a:schemeClr>
                    </a:solidFill>
                    <a:sym typeface="Wingdings 2"/>
                  </a:rPr>
                  <a:t></a:t>
                </a:r>
                <a:r>
                  <a:rPr lang="en-US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H</a:t>
                </a:r>
                <a:r>
                  <a:rPr lang="en-US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ow much acceleration can be kept under extreme conditions? </a:t>
                </a: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161163"/>
                <a:ext cx="5791200" cy="2246769"/>
              </a:xfrm>
              <a:prstGeom prst="rect">
                <a:avLst/>
              </a:prstGeom>
              <a:blipFill rotWithShape="1">
                <a:blip r:embed="rId6"/>
                <a:stretch>
                  <a:fillRect l="-1368" t="-2174" b="-5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81000" y="122872"/>
                <a:ext cx="853440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200" b="1" dirty="0" smtClean="0"/>
                  <a:t>A Ruggedized, Scaled Newton-</a:t>
                </a:r>
                <a:r>
                  <a:rPr lang="en-US" sz="3200" b="1" dirty="0" err="1" smtClean="0"/>
                  <a:t>Shulz</a:t>
                </a:r>
                <a:r>
                  <a:rPr lang="en-US" sz="3200" b="1" dirty="0" smtClean="0"/>
                  <a:t> Map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smtClean="0"/>
                  <a:t>Ill-conditioning and </a:t>
                </a:r>
                <a:r>
                  <a:rPr lang="en-US" sz="2400" dirty="0" err="1" smtClean="0"/>
                  <a:t>SpAMM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can bounce EVs out of bounds by </a:t>
                </a:r>
                <a14:m>
                  <m:oMath xmlns:m="http://schemas.openxmlformats.org/officeDocument/2006/math">
                    <m:r>
                      <a:rPr lang="en-US" sz="2400" i="1" baseline="-5000" smtClean="0">
                        <a:latin typeface="Cambria Math"/>
                        <a:ea typeface="Cambria Math"/>
                      </a:rPr>
                      <m:t>∓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𝛿</m:t>
                    </m:r>
                    <m:d>
                      <m:dPr>
                        <m:ctrlPr>
                          <a:rPr lang="en-US" sz="240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sz="2400" dirty="0" smtClean="0"/>
                  <a:t>.   </a:t>
                </a:r>
                <a:r>
                  <a:rPr lang="en-US" sz="3600" b="1" baseline="-10000" dirty="0" smtClean="0">
                    <a:sym typeface="Wingdings"/>
                  </a:rPr>
                  <a:t></a:t>
                </a:r>
                <a:r>
                  <a:rPr lang="en-US" sz="2400" b="1" dirty="0" smtClean="0">
                    <a:sym typeface="Wingdings"/>
                  </a:rPr>
                  <a:t> </a:t>
                </a:r>
                <a:r>
                  <a:rPr lang="en-US" sz="2400" dirty="0" smtClean="0">
                    <a:sym typeface="Wingdings"/>
                  </a:rPr>
                  <a:t>stabilize by spreading 0/1 inflections by </a:t>
                </a:r>
                <a14:m>
                  <m:oMath xmlns:m="http://schemas.openxmlformats.org/officeDocument/2006/math">
                    <m:r>
                      <a:rPr lang="en-US" sz="2400" i="1" baseline="-5000" smtClean="0">
                        <a:latin typeface="Cambria Math"/>
                        <a:ea typeface="Cambria Math"/>
                      </a:rPr>
                      <m:t>∓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2872"/>
                <a:ext cx="8534400" cy="1477328"/>
              </a:xfrm>
              <a:prstGeom prst="rect">
                <a:avLst/>
              </a:prstGeom>
              <a:blipFill rotWithShape="1">
                <a:blip r:embed="rId7"/>
                <a:stretch>
                  <a:fillRect l="-1857" t="-5350" b="-10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triped Right Arrow 14"/>
          <p:cNvSpPr/>
          <p:nvPr/>
        </p:nvSpPr>
        <p:spPr>
          <a:xfrm flipH="1">
            <a:off x="1605280" y="5892800"/>
            <a:ext cx="487680" cy="147320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>
            <a:off x="6471920" y="5894416"/>
            <a:ext cx="538480" cy="145704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47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33313</TotalTime>
  <Words>1378</Words>
  <Application>Microsoft Office PowerPoint</Application>
  <PresentationFormat>On-screen Show (4:3)</PresentationFormat>
  <Paragraphs>145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Scaled Newton Schulz with Ruggedized SpAMM</vt:lpstr>
      <vt:lpstr>PowerPoint Presentation</vt:lpstr>
      <vt:lpstr>PowerPoint Presentation</vt:lpstr>
      <vt:lpstr>PowerPoint Presentation</vt:lpstr>
      <vt:lpstr>PowerPoint Presentation</vt:lpstr>
      <vt:lpstr>Recursive Preconditioning: The SpAMM Sandwich</vt:lpstr>
      <vt:lpstr>Ill-Conditioning: κ(s)=〖10〗^11, (3,3)x8 nanotube  </vt:lpstr>
      <vt:lpstr>Ill-Conditioning: κ(s)=〖10〗^5, [H2O]70, TZ2P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Matt</cp:lastModifiedBy>
  <cp:revision>210</cp:revision>
  <dcterms:created xsi:type="dcterms:W3CDTF">2015-02-19T20:35:55Z</dcterms:created>
  <dcterms:modified xsi:type="dcterms:W3CDTF">2015-03-15T00:02:16Z</dcterms:modified>
</cp:coreProperties>
</file>