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84" r:id="rId3"/>
    <p:sldId id="276" r:id="rId4"/>
    <p:sldId id="277" r:id="rId5"/>
    <p:sldId id="278" r:id="rId6"/>
    <p:sldId id="279" r:id="rId7"/>
    <p:sldId id="264" r:id="rId8"/>
    <p:sldId id="281" r:id="rId9"/>
    <p:sldId id="280" r:id="rId10"/>
    <p:sldId id="269" r:id="rId11"/>
    <p:sldId id="267" r:id="rId12"/>
    <p:sldId id="268" r:id="rId13"/>
    <p:sldId id="282" r:id="rId14"/>
    <p:sldId id="270" r:id="rId15"/>
    <p:sldId id="283" r:id="rId16"/>
    <p:sldId id="272" r:id="rId17"/>
  </p:sldIdLst>
  <p:sldSz cx="10077450" cy="7562850" type="screen4x3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1980" y="-102"/>
      </p:cViewPr>
      <p:guideLst>
        <p:guide orient="horz" pos="2382"/>
        <p:guide pos="317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4CEBD03B-C635-4447-B13E-AEE710DE6DB7}" type="slidenum">
              <a:t>‹#›</a:t>
            </a:fld>
            <a:endParaRPr lang="en-US" sz="14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1348234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1371599" y="764280"/>
            <a:ext cx="5028480" cy="377136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777239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8314612E-7305-4E7B-865C-079EACC04F2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0953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0" rtl="0" hangingPunct="0">
      <a:tabLst/>
      <a:defRPr lang="en-US" sz="2000" b="0" i="0" u="none" strike="noStrike" kern="1200">
        <a:ln>
          <a:noFill/>
        </a:ln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3188" y="763588"/>
            <a:ext cx="5026025" cy="37719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3188" y="763588"/>
            <a:ext cx="5026025" cy="37719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pPr lvl="0">
              <a:buSzPct val="45000"/>
              <a:buFont typeface="StarSymbol"/>
              <a:buChar char="●"/>
            </a:pPr>
            <a:r>
              <a:rPr lang="en-US"/>
              <a:t> Apply space-filling curve ordering to atoms → clustering of matrix elements in electron density matrix.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/>
              <a:t> Hierarchical bisection of density matrix → quadtree.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/>
              <a:t> Matrix elements exhibit exponential or algebraic decay with spatial separation, leading to sparse matrix trees, and sparse product space, as shown on right (A is exponential, B is algebraic).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/>
              <a:t> Typically an O(N) method would threshold matrix elements by magnitude leading to sparse matrix which can be multiplied in O(N) with a CSR/Gustavson approach.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/>
              <a:t> SpAMM applies a threshold in product space (i.e. on the fly during the multiplication), to achieve adjustable product approximation and speed.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3188" y="763588"/>
            <a:ext cx="5026025" cy="37719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US"/>
              <a:t>Very simple programming model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3188" y="763588"/>
            <a:ext cx="5026025" cy="37719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pPr lvl="0">
              <a:buSzPct val="45000"/>
              <a:buFont typeface="StarSymbol"/>
              <a:buChar char="●"/>
            </a:pPr>
            <a:r>
              <a:rPr lang="en-US"/>
              <a:t> Parallel performance scales almost ideally on 4 socket AMD 12-core system, up to 48 cores.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3188" y="763588"/>
            <a:ext cx="5026025" cy="37719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pPr lvl="0">
              <a:buSzPct val="45000"/>
              <a:buFont typeface="StarSymbol"/>
              <a:buChar char="●"/>
            </a:pPr>
            <a:r>
              <a:rPr lang="en-US"/>
              <a:t>Same almost ideal scaling on KNC up to 200 threads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3188" y="763588"/>
            <a:ext cx="5026025" cy="37719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US"/>
              <a:t>LB only works with chare arrays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/>
              <a:t>Still very simple programming model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3188" y="763588"/>
            <a:ext cx="5026025" cy="37719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US" dirty="0"/>
              <a:t>24 cores per node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dirty="0"/>
              <a:t>Total of 1024 nodes = 24,576 cores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dirty="0"/>
              <a:t>Biggest machine LANL has (outside classified)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dirty="0"/>
              <a:t>LB is nicely balancing everything after only 2-3 iterations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dirty="0"/>
              <a:t>A total of about 40 iterations is needed for convergence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2349500"/>
            <a:ext cx="8566150" cy="16208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1300" y="4286250"/>
            <a:ext cx="7054850" cy="19319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D32B35A-C707-4876-8860-FD8A9FC1F95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4768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B6C66FA-A44D-4FC1-9842-85E71F49B3B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0192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5675" y="301625"/>
            <a:ext cx="2266950" cy="58531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0037" cy="58531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FEF7326-5C74-40D4-8DF9-9EE6103BD30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8477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BF6B360-DD3B-45D9-9CE6-0060FA9B5BB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137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38" y="4859338"/>
            <a:ext cx="8566150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5338" y="3205163"/>
            <a:ext cx="8566150" cy="165417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29C6C93-D36B-4E2A-BAF7-1955C03E8EA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7125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770063"/>
            <a:ext cx="4357687" cy="4384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3325" y="1770063"/>
            <a:ext cx="4357688" cy="4384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7E7DC88-F754-44AA-9D6A-83F81AF3EF1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181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303213"/>
            <a:ext cx="9070975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238" y="1692275"/>
            <a:ext cx="4452937" cy="7064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238" y="2398713"/>
            <a:ext cx="4452937" cy="435768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9688" y="1692275"/>
            <a:ext cx="4454525" cy="7064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9688" y="2398713"/>
            <a:ext cx="4454525" cy="435768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6EFEFAA-5909-4E14-AA95-08A491AE2E9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3822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337018F-A07F-4642-A4A4-8E9CA5E34E5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187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BE4E7D2-3CD0-44F6-BC41-EDAD14C0A02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3586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301625"/>
            <a:ext cx="3316287" cy="128111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0175" y="301625"/>
            <a:ext cx="5634038" cy="64547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238" y="1582738"/>
            <a:ext cx="3316287" cy="51736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7253C4F-A203-468C-87F2-7900AE5C189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99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4850" y="5294313"/>
            <a:ext cx="6046788" cy="6238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4850" y="676275"/>
            <a:ext cx="6046788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4850" y="5918200"/>
            <a:ext cx="6046788" cy="889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752BFB6-C6B9-4D0A-A558-9AF00441276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3023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503640" y="301320"/>
            <a:ext cx="9068760" cy="1262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503640" y="1769400"/>
            <a:ext cx="8867160" cy="4385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503640" y="6888960"/>
            <a:ext cx="234756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3445920" y="6888960"/>
            <a:ext cx="319392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ct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7224840" y="6888960"/>
            <a:ext cx="234756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6CB6D6CD-8402-4506-B73E-0A5CA7A9AA76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rtl="0" hangingPunct="0">
        <a:tabLst/>
        <a:defRPr lang="en-US" sz="4400" b="0" i="0" u="none" strike="noStrike" kern="1200">
          <a:ln>
            <a:noFill/>
          </a:ln>
          <a:latin typeface="Liberation Sans" pitchFamily="18"/>
        </a:defRPr>
      </a:lvl1pPr>
    </p:titleStyle>
    <p:bodyStyle>
      <a:lvl1pPr marL="0" marR="0" indent="0" rtl="0" hangingPunct="0">
        <a:spcBef>
          <a:spcPts val="0"/>
        </a:spcBef>
        <a:spcAft>
          <a:spcPts val="1417"/>
        </a:spcAft>
        <a:tabLst/>
        <a:defRPr lang="en-US" sz="3200" b="0" i="0" u="none" strike="noStrike" kern="1200">
          <a:ln>
            <a:noFill/>
          </a:ln>
          <a:latin typeface="Liberation Sans" pitchFamily="18"/>
        </a:defRPr>
      </a:lvl1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8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640" y="180756"/>
            <a:ext cx="9068760" cy="1354217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/>
              <a:t>Solvers for </a:t>
            </a:r>
            <a:r>
              <a:rPr lang="en-US" i="1" dirty="0"/>
              <a:t>O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) Electronic Structure in the Strong Scaling Limit with Charm++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4294967295"/>
          </p:nvPr>
        </p:nvSpPr>
        <p:spPr>
          <a:xfrm>
            <a:off x="-29761" y="1266825"/>
            <a:ext cx="10021486" cy="4258800"/>
          </a:xfrm>
        </p:spPr>
        <p:txBody>
          <a:bodyPr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lvl="0" indent="0" algn="ctr">
              <a:spcAft>
                <a:spcPts val="600"/>
              </a:spcAft>
              <a:buNone/>
            </a:pPr>
            <a:r>
              <a:rPr lang="en-US" dirty="0">
                <a:latin typeface="Calibri" pitchFamily="34" charset="0"/>
              </a:rPr>
              <a:t>Nicolas Bock</a:t>
            </a:r>
          </a:p>
          <a:p>
            <a:pPr marL="0" lvl="0" indent="0" algn="ctr">
              <a:spcAft>
                <a:spcPts val="600"/>
              </a:spcAft>
              <a:buNone/>
            </a:pPr>
            <a:r>
              <a:rPr lang="en-US" dirty="0">
                <a:latin typeface="Calibri" pitchFamily="34" charset="0"/>
              </a:rPr>
              <a:t>Matt </a:t>
            </a:r>
            <a:r>
              <a:rPr lang="en-US" dirty="0" err="1">
                <a:latin typeface="Calibri" pitchFamily="34" charset="0"/>
              </a:rPr>
              <a:t>Challacombe</a:t>
            </a:r>
            <a:endParaRPr lang="en-US" dirty="0">
              <a:latin typeface="Calibri" pitchFamily="34" charset="0"/>
            </a:endParaRPr>
          </a:p>
          <a:p>
            <a:pPr marL="0" lvl="0" indent="0" algn="ctr">
              <a:spcAft>
                <a:spcPts val="600"/>
              </a:spcAft>
              <a:buNone/>
            </a:pPr>
            <a:r>
              <a:rPr lang="en-US" sz="2200" dirty="0">
                <a:latin typeface="Calibri" pitchFamily="34" charset="0"/>
              </a:rPr>
              <a:t>Theoretical </a:t>
            </a:r>
            <a:r>
              <a:rPr lang="en-US" sz="2200" dirty="0" smtClean="0">
                <a:latin typeface="Calibri" pitchFamily="34" charset="0"/>
              </a:rPr>
              <a:t>Division, Los </a:t>
            </a:r>
            <a:r>
              <a:rPr lang="en-US" sz="2200" dirty="0">
                <a:latin typeface="Calibri" pitchFamily="34" charset="0"/>
              </a:rPr>
              <a:t>Alamos National Laboratory</a:t>
            </a:r>
            <a:r>
              <a:rPr lang="en-US" sz="2600" dirty="0">
                <a:latin typeface="Calibri" pitchFamily="34" charset="0"/>
              </a:rPr>
              <a:t/>
            </a:r>
            <a:br>
              <a:rPr lang="en-US" sz="2600" dirty="0">
                <a:latin typeface="Calibri" pitchFamily="34" charset="0"/>
              </a:rPr>
            </a:br>
            <a:endParaRPr lang="en-US" sz="2600" dirty="0">
              <a:latin typeface="Calibri" pitchFamily="34" charset="0"/>
            </a:endParaRPr>
          </a:p>
          <a:p>
            <a:pPr marL="0" lvl="0" indent="0" algn="ctr">
              <a:spcAft>
                <a:spcPts val="600"/>
              </a:spcAft>
              <a:buNone/>
            </a:pPr>
            <a:r>
              <a:rPr lang="en-US" dirty="0" err="1">
                <a:latin typeface="Calibri" pitchFamily="34" charset="0"/>
              </a:rPr>
              <a:t>Laxmikant</a:t>
            </a:r>
            <a:r>
              <a:rPr lang="en-US" dirty="0">
                <a:latin typeface="Calibri" pitchFamily="34" charset="0"/>
              </a:rPr>
              <a:t> V. </a:t>
            </a:r>
            <a:r>
              <a:rPr lang="en-US" dirty="0" err="1" smtClean="0">
                <a:latin typeface="Calibri" pitchFamily="34" charset="0"/>
              </a:rPr>
              <a:t>Kalé</a:t>
            </a:r>
            <a:endParaRPr lang="en-US" sz="2200" dirty="0">
              <a:latin typeface="Calibri" pitchFamily="34" charset="0"/>
            </a:endParaRPr>
          </a:p>
          <a:p>
            <a:pPr marL="0" lvl="0" indent="0" algn="ctr">
              <a:spcAft>
                <a:spcPts val="600"/>
              </a:spcAft>
              <a:buNone/>
            </a:pPr>
            <a:r>
              <a:rPr lang="en-US" sz="2200" dirty="0">
                <a:latin typeface="Calibri" pitchFamily="34" charset="0"/>
              </a:rPr>
              <a:t>University of Illinois at </a:t>
            </a:r>
            <a:r>
              <a:rPr lang="en-US" sz="2200" dirty="0" smtClean="0">
                <a:latin typeface="Calibri" pitchFamily="34" charset="0"/>
              </a:rPr>
              <a:t>Urbana-Champaign</a:t>
            </a:r>
            <a:r>
              <a:rPr lang="en-US" sz="2200" dirty="0">
                <a:latin typeface="Calibri" pitchFamily="34" charset="0"/>
              </a:rPr>
              <a:t/>
            </a:r>
            <a:br>
              <a:rPr lang="en-US" sz="2200" dirty="0">
                <a:latin typeface="Calibri" pitchFamily="34" charset="0"/>
              </a:rPr>
            </a:br>
            <a:endParaRPr lang="en-US" sz="2200" dirty="0">
              <a:latin typeface="Calibr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8967" y="6143625"/>
            <a:ext cx="8802410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LA-UR-10-07458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//LA-UR 11-06091//LA-UR-14-22050//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LA-UR-14-20354//</a:t>
            </a:r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Sponsored by: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DOE LDRD-ER grant 20110230ER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&amp;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TenBar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Café</a:t>
            </a:r>
          </a:p>
          <a:p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1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33557" y="5076825"/>
            <a:ext cx="9458325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“</a:t>
            </a:r>
            <a:r>
              <a:rPr lang="en-US" sz="2400" i="1" dirty="0" smtClean="0"/>
              <a:t>Linear-Complexity </a:t>
            </a:r>
            <a:r>
              <a:rPr lang="en-US" sz="2400" i="1" dirty="0"/>
              <a:t>Dense Linear </a:t>
            </a:r>
            <a:r>
              <a:rPr lang="en-US" sz="2400" i="1" dirty="0" smtClean="0"/>
              <a:t>Algebra, Parallelization </a:t>
            </a:r>
            <a:r>
              <a:rPr lang="en-US" sz="2400" i="1" dirty="0"/>
              <a:t>and </a:t>
            </a:r>
            <a:r>
              <a:rPr lang="en-US" sz="2400" i="1" dirty="0" smtClean="0"/>
              <a:t>Applications</a:t>
            </a:r>
            <a:r>
              <a:rPr lang="en-US" sz="2400" dirty="0" smtClean="0"/>
              <a:t>“</a:t>
            </a:r>
          </a:p>
          <a:p>
            <a:r>
              <a:rPr lang="en-US" sz="2800" b="1" dirty="0" smtClean="0"/>
              <a:t>SIAM CS&amp;E 2015, Salt Lake</a:t>
            </a:r>
            <a:endParaRPr lang="en-US" sz="2800" b="1" dirty="0"/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390525" y="200025"/>
            <a:ext cx="4992285" cy="106680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sz="3200" b="1" dirty="0" err="1">
                <a:latin typeface="Comic Sans MS" pitchFamily="66" charset="0"/>
              </a:rPr>
              <a:t>SpAMM</a:t>
            </a:r>
            <a:r>
              <a:rPr lang="en-US" sz="3200" b="1" dirty="0">
                <a:latin typeface="Comic Sans MS" pitchFamily="66" charset="0"/>
              </a:rPr>
              <a:t> </a:t>
            </a:r>
            <a:r>
              <a:rPr lang="en-US" sz="3200" b="1" dirty="0" smtClean="0">
                <a:latin typeface="Comic Sans MS" pitchFamily="66" charset="0"/>
              </a:rPr>
              <a:t>– </a:t>
            </a:r>
            <a:r>
              <a:rPr lang="en-US" sz="3200" b="1" dirty="0" err="1" smtClean="0">
                <a:latin typeface="Comic Sans MS" pitchFamily="66" charset="0"/>
              </a:rPr>
              <a:t>OpenMP</a:t>
            </a:r>
            <a:r>
              <a:rPr lang="en-US" sz="3200" b="1" dirty="0" smtClean="0">
                <a:latin typeface="Comic Sans MS" pitchFamily="66" charset="0"/>
              </a:rPr>
              <a:t> 3.0</a:t>
            </a:r>
            <a:endParaRPr lang="en-US" sz="3200" b="1" dirty="0">
              <a:latin typeface="Comic Sans MS" pitchFamily="66" charset="0"/>
            </a:endParaRPr>
          </a:p>
        </p:txBody>
      </p:sp>
      <p:pic>
        <p:nvPicPr>
          <p:cNvPr id="3" name=""/>
          <p:cNvPicPr>
            <a:picLocks noGrp="1" noChangeAspect="1"/>
          </p:cNvPicPr>
          <p:nvPr>
            <p:ph type="pic" idx="4294967295"/>
          </p:nvPr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00760" y="1237545"/>
            <a:ext cx="8970120" cy="5820480"/>
          </a:xfr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640" y="156705"/>
            <a:ext cx="9068760" cy="126252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sz="3200" b="1" dirty="0" err="1">
                <a:latin typeface="Comic Sans MS" pitchFamily="66" charset="0"/>
              </a:rPr>
              <a:t>SpAMM</a:t>
            </a:r>
            <a:r>
              <a:rPr lang="en-US" sz="3200" b="1" dirty="0">
                <a:latin typeface="Comic Sans MS" pitchFamily="66" charset="0"/>
              </a:rPr>
              <a:t> – Parallel Efficiency on </a:t>
            </a:r>
            <a:r>
              <a:rPr lang="en-US" sz="3200" b="1" dirty="0" err="1">
                <a:latin typeface="Comic Sans MS" pitchFamily="66" charset="0"/>
              </a:rPr>
              <a:t>Magny</a:t>
            </a:r>
            <a:r>
              <a:rPr lang="en-US" sz="3200" b="1" dirty="0">
                <a:latin typeface="Comic Sans MS" pitchFamily="66" charset="0"/>
              </a:rPr>
              <a:t> </a:t>
            </a:r>
            <a:r>
              <a:rPr lang="en-US" sz="3200" b="1" dirty="0" err="1">
                <a:latin typeface="Comic Sans MS" pitchFamily="66" charset="0"/>
              </a:rPr>
              <a:t>Cours</a:t>
            </a:r>
            <a:endParaRPr lang="en-US" sz="3200" b="1" dirty="0">
              <a:latin typeface="Comic Sans MS" pitchFamily="66" charset="0"/>
            </a:endParaRPr>
          </a:p>
        </p:txBody>
      </p:sp>
      <p:pic>
        <p:nvPicPr>
          <p:cNvPr id="3" name="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005840" y="1371599"/>
            <a:ext cx="8229960" cy="57610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640" y="13320"/>
            <a:ext cx="9068760" cy="126252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sz="3200" b="1" dirty="0" err="1">
                <a:latin typeface="Comic Sans MS" pitchFamily="66" charset="0"/>
              </a:rPr>
              <a:t>SpAMM</a:t>
            </a:r>
            <a:r>
              <a:rPr lang="en-US" sz="3200" b="1" dirty="0">
                <a:latin typeface="Comic Sans MS" pitchFamily="66" charset="0"/>
              </a:rPr>
              <a:t> – Parallel Efficiency on Xeon Phi</a:t>
            </a:r>
          </a:p>
        </p:txBody>
      </p:sp>
      <p:pic>
        <p:nvPicPr>
          <p:cNvPr id="3" name=""/>
          <p:cNvPicPr>
            <a:picLocks noGrp="1" noChangeAspect="1"/>
          </p:cNvPicPr>
          <p:nvPr>
            <p:ph type="pic" idx="4294967295"/>
          </p:nvPr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371599" y="1307160"/>
            <a:ext cx="7772400" cy="5825160"/>
          </a:xfr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1568" y="336127"/>
            <a:ext cx="9587924" cy="712759"/>
          </a:xfrm>
          <a:prstGeom prst="rect">
            <a:avLst/>
          </a:prstGeom>
          <a:noFill/>
        </p:spPr>
        <p:txBody>
          <a:bodyPr wrap="none" lIns="100794" tIns="50397" rIns="100794" bIns="50397" rtlCol="0">
            <a:spAutoFit/>
          </a:bodyPr>
          <a:lstStyle/>
          <a:p>
            <a:r>
              <a:rPr lang="en-US" sz="4000" b="1" dirty="0">
                <a:solidFill>
                  <a:prstClr val="black"/>
                </a:solidFill>
                <a:latin typeface="Comic Sans MS" pitchFamily="66" charset="0"/>
              </a:rPr>
              <a:t>Weak Scaling and the Parallel </a:t>
            </a:r>
            <a:r>
              <a:rPr lang="en-US" sz="4000" b="1" dirty="0" err="1">
                <a:solidFill>
                  <a:prstClr val="black"/>
                </a:solidFill>
                <a:latin typeface="Comic Sans MS" pitchFamily="66" charset="0"/>
              </a:rPr>
              <a:t>SpMM</a:t>
            </a:r>
            <a:endParaRPr lang="en-US" sz="4000" b="1" dirty="0">
              <a:solidFill>
                <a:prstClr val="black"/>
              </a:solidFill>
              <a:latin typeface="Comic Sans MS" pitchFamily="66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5733" y="2742855"/>
            <a:ext cx="5441823" cy="445585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19894" y="924348"/>
            <a:ext cx="6334274" cy="378777"/>
          </a:xfrm>
          <a:prstGeom prst="rect">
            <a:avLst/>
          </a:prstGeom>
        </p:spPr>
        <p:txBody>
          <a:bodyPr wrap="none" lIns="100794" tIns="50397" rIns="100794" bIns="50397">
            <a:spAutoFit/>
          </a:bodyPr>
          <a:lstStyle/>
          <a:p>
            <a:r>
              <a:rPr lang="en-US" b="1" dirty="0" smtClean="0"/>
              <a:t>Bowler </a:t>
            </a:r>
            <a:r>
              <a:rPr lang="en-US" b="1" i="1" dirty="0" smtClean="0"/>
              <a:t>et. </a:t>
            </a:r>
            <a:r>
              <a:rPr lang="en-US" b="1" i="1" dirty="0"/>
              <a:t>a</a:t>
            </a:r>
            <a:r>
              <a:rPr lang="en-US" b="1" i="1" dirty="0" smtClean="0"/>
              <a:t>l</a:t>
            </a:r>
            <a:r>
              <a:rPr lang="en-US" b="1" dirty="0" smtClean="0"/>
              <a:t>, arXiv:1402.6828 </a:t>
            </a:r>
            <a:r>
              <a:rPr lang="en-US" b="1" dirty="0" smtClean="0">
                <a:sym typeface="Wingdings" pitchFamily="2" charset="2"/>
              </a:rPr>
              <a:t> very entertaining comment  … 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19894" y="1428539"/>
            <a:ext cx="9321641" cy="1323696"/>
          </a:xfrm>
          <a:prstGeom prst="rect">
            <a:avLst/>
          </a:prstGeom>
          <a:noFill/>
        </p:spPr>
        <p:txBody>
          <a:bodyPr wrap="square" lIns="100794" tIns="50397" rIns="100794" bIns="50397" rtlCol="0">
            <a:spAutoFit/>
          </a:bodyPr>
          <a:lstStyle/>
          <a:p>
            <a:r>
              <a:rPr lang="en-US" sz="2600" dirty="0">
                <a:solidFill>
                  <a:prstClr val="black"/>
                </a:solidFill>
                <a:latin typeface="Comic Sans MS" pitchFamily="66" charset="0"/>
              </a:rPr>
              <a:t>So far, no code has demonstrated a parallel </a:t>
            </a:r>
            <a:r>
              <a:rPr lang="en-US" sz="2600" dirty="0" err="1">
                <a:solidFill>
                  <a:prstClr val="black"/>
                </a:solidFill>
                <a:latin typeface="Comic Sans MS" pitchFamily="66" charset="0"/>
              </a:rPr>
              <a:t>SpMM</a:t>
            </a:r>
            <a:r>
              <a:rPr lang="en-US" sz="2600" dirty="0">
                <a:solidFill>
                  <a:prstClr val="black"/>
                </a:solidFill>
                <a:latin typeface="Comic Sans MS" pitchFamily="66" charset="0"/>
              </a:rPr>
              <a:t> beyond ~ 4 atoms/core (</a:t>
            </a:r>
            <a:r>
              <a:rPr lang="en-US" sz="2600" i="1" dirty="0">
                <a:solidFill>
                  <a:prstClr val="black"/>
                </a:solidFill>
                <a:latin typeface="Comic Sans MS" pitchFamily="66" charset="0"/>
              </a:rPr>
              <a:t>p</a:t>
            </a:r>
            <a:r>
              <a:rPr lang="en-US" sz="2600" dirty="0">
                <a:solidFill>
                  <a:prstClr val="black"/>
                </a:solidFill>
                <a:latin typeface="Comic Sans MS" pitchFamily="66" charset="0"/>
              </a:rPr>
              <a:t> &lt;</a:t>
            </a:r>
            <a:r>
              <a:rPr lang="en-US" sz="1100" dirty="0">
                <a:solidFill>
                  <a:prstClr val="black"/>
                </a:solidFill>
                <a:latin typeface="Comic Sans MS" pitchFamily="66" charset="0"/>
              </a:rPr>
              <a:t> </a:t>
            </a:r>
            <a:r>
              <a:rPr lang="en-US" sz="2600" i="1" dirty="0">
                <a:solidFill>
                  <a:prstClr val="black"/>
                </a:solidFill>
                <a:latin typeface="Comic Sans MS" pitchFamily="66" charset="0"/>
              </a:rPr>
              <a:t>N</a:t>
            </a:r>
            <a:r>
              <a:rPr lang="en-US" sz="2600" dirty="0">
                <a:solidFill>
                  <a:prstClr val="black"/>
                </a:solidFill>
                <a:latin typeface="Comic Sans MS" pitchFamily="66" charset="0"/>
              </a:rPr>
              <a:t>/4).  While enabling bigger systems, does not enable high throughput (</a:t>
            </a:r>
            <a:r>
              <a:rPr lang="en-US" sz="2600" dirty="0" err="1">
                <a:solidFill>
                  <a:prstClr val="black"/>
                </a:solidFill>
                <a:latin typeface="Comic Sans MS" pitchFamily="66" charset="0"/>
              </a:rPr>
              <a:t>timesteps</a:t>
            </a:r>
            <a:r>
              <a:rPr lang="en-US" sz="2600" dirty="0">
                <a:solidFill>
                  <a:prstClr val="black"/>
                </a:solidFill>
                <a:latin typeface="Comic Sans MS" pitchFamily="66" charset="0"/>
              </a:rPr>
              <a:t>!) </a:t>
            </a:r>
            <a:endParaRPr lang="en-US" sz="2600" dirty="0">
              <a:solidFill>
                <a:prstClr val="black"/>
              </a:solidFill>
              <a:latin typeface="Comic Sans MS" pitchFamily="66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7447" y="2857077"/>
            <a:ext cx="4023427" cy="4582024"/>
          </a:xfrm>
          <a:prstGeom prst="rect">
            <a:avLst/>
          </a:prstGeom>
          <a:noFill/>
        </p:spPr>
        <p:txBody>
          <a:bodyPr wrap="square" lIns="100794" tIns="50397" rIns="100794" bIns="50397" rtlCol="0">
            <a:spAutoFit/>
          </a:bodyPr>
          <a:lstStyle/>
          <a:p>
            <a:r>
              <a:rPr lang="en-US" sz="2600" dirty="0">
                <a:solidFill>
                  <a:prstClr val="black"/>
                </a:solidFill>
                <a:latin typeface="Comic Sans MS" pitchFamily="66" charset="0"/>
              </a:rPr>
              <a:t>Best results to date involve work homogenization, precluding </a:t>
            </a:r>
            <a:r>
              <a:rPr lang="en-US" sz="2600" i="1" dirty="0">
                <a:solidFill>
                  <a:prstClr val="black"/>
                </a:solidFill>
                <a:latin typeface="Comic Sans MS" pitchFamily="66" charset="0"/>
              </a:rPr>
              <a:t>p</a:t>
            </a:r>
            <a:r>
              <a:rPr lang="en-US" sz="2600" dirty="0">
                <a:solidFill>
                  <a:prstClr val="black"/>
                </a:solidFill>
                <a:latin typeface="Comic Sans MS" pitchFamily="66" charset="0"/>
              </a:rPr>
              <a:t> &gt;&gt; </a:t>
            </a:r>
            <a:r>
              <a:rPr lang="en-US" sz="2600" i="1" dirty="0">
                <a:solidFill>
                  <a:prstClr val="black"/>
                </a:solidFill>
                <a:latin typeface="Comic Sans MS" pitchFamily="66" charset="0"/>
              </a:rPr>
              <a:t>N</a:t>
            </a:r>
          </a:p>
          <a:p>
            <a:endParaRPr lang="en-US" sz="2600" dirty="0">
              <a:solidFill>
                <a:prstClr val="black"/>
              </a:solidFill>
              <a:latin typeface="Comic Sans MS" pitchFamily="66" charset="0"/>
            </a:endParaRPr>
          </a:p>
          <a:p>
            <a:r>
              <a:rPr lang="en-US" sz="2600" b="1" dirty="0">
                <a:solidFill>
                  <a:prstClr val="black"/>
                </a:solidFill>
                <a:latin typeface="Comic Sans MS" pitchFamily="66" charset="0"/>
              </a:rPr>
              <a:t>Argue that no </a:t>
            </a:r>
            <a:r>
              <a:rPr lang="en-US" sz="2600" b="1" dirty="0" err="1">
                <a:solidFill>
                  <a:prstClr val="black"/>
                </a:solidFill>
                <a:latin typeface="Comic Sans MS" pitchFamily="66" charset="0"/>
              </a:rPr>
              <a:t>SpMM</a:t>
            </a:r>
            <a:r>
              <a:rPr lang="en-US" sz="2600" b="1" dirty="0">
                <a:solidFill>
                  <a:prstClr val="black"/>
                </a:solidFill>
                <a:latin typeface="Comic Sans MS" pitchFamily="66" charset="0"/>
              </a:rPr>
              <a:t> employing matrix decomposition can be </a:t>
            </a:r>
            <a:r>
              <a:rPr lang="en-US" sz="2600" b="1" i="1" dirty="0">
                <a:solidFill>
                  <a:prstClr val="black"/>
                </a:solidFill>
                <a:latin typeface="Comic Sans MS" pitchFamily="66" charset="0"/>
              </a:rPr>
              <a:t>O</a:t>
            </a:r>
            <a:r>
              <a:rPr lang="en-US" sz="1300" b="1" i="1" dirty="0">
                <a:solidFill>
                  <a:prstClr val="black"/>
                </a:solidFill>
                <a:latin typeface="Comic Sans MS" pitchFamily="66" charset="0"/>
              </a:rPr>
              <a:t> </a:t>
            </a:r>
            <a:r>
              <a:rPr lang="en-US" sz="2600" b="1" dirty="0">
                <a:solidFill>
                  <a:prstClr val="black"/>
                </a:solidFill>
                <a:latin typeface="Comic Sans MS" pitchFamily="66" charset="0"/>
              </a:rPr>
              <a:t>(</a:t>
            </a:r>
            <a:r>
              <a:rPr lang="en-US" sz="2600" b="1" i="1" dirty="0">
                <a:solidFill>
                  <a:prstClr val="black"/>
                </a:solidFill>
                <a:latin typeface="Comic Sans MS" pitchFamily="66" charset="0"/>
              </a:rPr>
              <a:t>N</a:t>
            </a:r>
            <a:r>
              <a:rPr lang="en-US" sz="1300" b="1" i="1" dirty="0">
                <a:solidFill>
                  <a:prstClr val="black"/>
                </a:solidFill>
                <a:latin typeface="Comic Sans MS" pitchFamily="66" charset="0"/>
              </a:rPr>
              <a:t> </a:t>
            </a:r>
            <a:r>
              <a:rPr lang="en-US" sz="2600" b="1" dirty="0">
                <a:solidFill>
                  <a:prstClr val="black"/>
                </a:solidFill>
                <a:latin typeface="Comic Sans MS" pitchFamily="66" charset="0"/>
              </a:rPr>
              <a:t>) &amp; access strong scaling limit</a:t>
            </a:r>
            <a:endParaRPr lang="en-US" sz="2600" b="1" dirty="0">
              <a:solidFill>
                <a:prstClr val="black"/>
              </a:solidFill>
              <a:latin typeface="Comic Sans MS" pitchFamily="66" charset="0"/>
            </a:endParaRPr>
          </a:p>
          <a:p>
            <a:endParaRPr lang="en-US" sz="2600" dirty="0">
              <a:solidFill>
                <a:prstClr val="black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9265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640" y="4305"/>
            <a:ext cx="9068760" cy="126252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 err="1"/>
              <a:t>SpAMM</a:t>
            </a:r>
            <a:r>
              <a:rPr lang="en-US" dirty="0"/>
              <a:t> - Charm++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03640" y="1114425"/>
            <a:ext cx="8867160" cy="4385880"/>
          </a:xfr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9pPr>
          </a:lstStyle>
          <a:p>
            <a:pPr lvl="0"/>
            <a:r>
              <a:rPr lang="en-US" dirty="0" err="1"/>
              <a:t>Quadtree</a:t>
            </a:r>
            <a:r>
              <a:rPr lang="en-US" dirty="0"/>
              <a:t> linked list → 2D </a:t>
            </a:r>
            <a:r>
              <a:rPr lang="en-US" dirty="0" err="1"/>
              <a:t>chare</a:t>
            </a:r>
            <a:r>
              <a:rPr lang="en-US" dirty="0"/>
              <a:t> array per tier</a:t>
            </a:r>
          </a:p>
          <a:p>
            <a:pPr lvl="0"/>
            <a:r>
              <a:rPr lang="en-US" dirty="0"/>
              <a:t>Recursive multiply → 3D </a:t>
            </a:r>
            <a:r>
              <a:rPr lang="en-US" dirty="0" err="1"/>
              <a:t>chare</a:t>
            </a:r>
            <a:r>
              <a:rPr lang="en-US" dirty="0"/>
              <a:t> array per tier</a:t>
            </a:r>
          </a:p>
          <a:p>
            <a:pPr lvl="0"/>
            <a:r>
              <a:rPr lang="en-US" dirty="0" err="1"/>
              <a:t>GreedyComm</a:t>
            </a:r>
            <a:r>
              <a:rPr lang="en-US" dirty="0"/>
              <a:t> LB after each multiply</a:t>
            </a:r>
          </a:p>
        </p:txBody>
      </p:sp>
      <p:pic>
        <p:nvPicPr>
          <p:cNvPr id="4" name="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841759" y="3324225"/>
            <a:ext cx="6662160" cy="3383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7033" y="267611"/>
            <a:ext cx="8992566" cy="712759"/>
          </a:xfrm>
          <a:prstGeom prst="rect">
            <a:avLst/>
          </a:prstGeom>
          <a:noFill/>
        </p:spPr>
        <p:txBody>
          <a:bodyPr wrap="none" lIns="100794" tIns="50397" rIns="100794" bIns="50397" rtlCol="0">
            <a:spAutoFit/>
          </a:bodyPr>
          <a:lstStyle/>
          <a:p>
            <a:r>
              <a:rPr lang="en-US" sz="4000" b="1" dirty="0" err="1">
                <a:solidFill>
                  <a:prstClr val="black"/>
                </a:solidFill>
                <a:latin typeface="Comic Sans MS" pitchFamily="66" charset="0"/>
              </a:rPr>
              <a:t>SpAMM</a:t>
            </a:r>
            <a:r>
              <a:rPr lang="en-US" sz="4000" b="1" dirty="0">
                <a:solidFill>
                  <a:prstClr val="black"/>
                </a:solidFill>
                <a:latin typeface="Comic Sans MS" pitchFamily="66" charset="0"/>
              </a:rPr>
              <a:t> in the Strong Scaling Limit</a:t>
            </a:r>
            <a:endParaRPr lang="en-US" sz="4000" b="1" dirty="0">
              <a:solidFill>
                <a:prstClr val="black"/>
              </a:solidFill>
              <a:latin typeface="Comic Sans MS" pitchFamily="66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654459" y="1040448"/>
            <a:ext cx="7642066" cy="378777"/>
          </a:xfrm>
          <a:prstGeom prst="rect">
            <a:avLst/>
          </a:prstGeom>
        </p:spPr>
        <p:txBody>
          <a:bodyPr wrap="square" lIns="100794" tIns="50397" rIns="100794" bIns="50397">
            <a:spAutoFit/>
          </a:bodyPr>
          <a:lstStyle/>
          <a:p>
            <a:r>
              <a:rPr lang="it-IT" b="1" dirty="0" smtClean="0"/>
              <a:t>Bock &amp; Challacombe, SIAM J. Sci. Comput, Accepted w/ revs (2015)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57182" y="1724025"/>
            <a:ext cx="9558343" cy="5349369"/>
          </a:xfrm>
          <a:prstGeom prst="rect">
            <a:avLst/>
          </a:prstGeom>
          <a:noFill/>
        </p:spPr>
        <p:txBody>
          <a:bodyPr wrap="square" lIns="100794" tIns="50397" rIns="100794" bIns="50397" rtlCol="0">
            <a:spAutoFit/>
          </a:bodyPr>
          <a:lstStyle/>
          <a:p>
            <a:pPr marL="377979" indent="-377979">
              <a:spcBef>
                <a:spcPts val="1800"/>
              </a:spcBef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2400" i="1" dirty="0" smtClean="0">
                <a:solidFill>
                  <a:prstClr val="black"/>
                </a:solidFill>
                <a:latin typeface="Comic Sans MS" pitchFamily="66" charset="0"/>
              </a:rPr>
              <a:t>n</a:t>
            </a:r>
            <a:r>
              <a:rPr lang="en-US" sz="2400" dirty="0" smtClean="0">
                <a:solidFill>
                  <a:prstClr val="black"/>
                </a:solidFill>
                <a:latin typeface="Comic Sans MS" pitchFamily="66" charset="0"/>
              </a:rPr>
              <a:t>-body </a:t>
            </a:r>
            <a:r>
              <a:rPr lang="en-US" sz="2400" dirty="0">
                <a:solidFill>
                  <a:prstClr val="black"/>
                </a:solidFill>
                <a:latin typeface="Comic Sans MS" pitchFamily="66" charset="0"/>
              </a:rPr>
              <a:t>is communication </a:t>
            </a:r>
            <a:r>
              <a:rPr lang="en-US" sz="2400" dirty="0">
                <a:solidFill>
                  <a:prstClr val="black"/>
                </a:solidFill>
                <a:latin typeface="Comic Sans MS" pitchFamily="66" charset="0"/>
              </a:rPr>
              <a:t>optimal </a:t>
            </a:r>
            <a:r>
              <a:rPr lang="en-US" sz="2400" dirty="0" smtClean="0">
                <a:solidFill>
                  <a:prstClr val="black"/>
                </a:solidFill>
                <a:latin typeface="Comic Sans MS" pitchFamily="66" charset="0"/>
              </a:rPr>
              <a:t>(recent </a:t>
            </a:r>
            <a:r>
              <a:rPr lang="en-US" sz="2400" dirty="0" err="1" smtClean="0">
                <a:solidFill>
                  <a:prstClr val="black"/>
                </a:solidFill>
                <a:latin typeface="Comic Sans MS" pitchFamily="66" charset="0"/>
              </a:rPr>
              <a:t>Yellik</a:t>
            </a:r>
            <a:r>
              <a:rPr lang="en-US" sz="2400" dirty="0" smtClean="0">
                <a:solidFill>
                  <a:prstClr val="black"/>
                </a:solidFill>
                <a:latin typeface="Comic Sans MS" pitchFamily="66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omic Sans MS" pitchFamily="66" charset="0"/>
              </a:rPr>
              <a:t>&amp; </a:t>
            </a:r>
            <a:r>
              <a:rPr lang="en-US" sz="2400" dirty="0" err="1">
                <a:solidFill>
                  <a:prstClr val="black"/>
                </a:solidFill>
                <a:latin typeface="Comic Sans MS" pitchFamily="66" charset="0"/>
              </a:rPr>
              <a:t>Demmel</a:t>
            </a:r>
            <a:r>
              <a:rPr lang="en-US" sz="2400" dirty="0">
                <a:solidFill>
                  <a:prstClr val="black"/>
                </a:solidFill>
                <a:latin typeface="Comic Sans MS" pitchFamily="66" charset="0"/>
              </a:rPr>
              <a:t>)</a:t>
            </a:r>
            <a:r>
              <a:rPr lang="en-US" sz="2400" dirty="0">
                <a:solidFill>
                  <a:prstClr val="black"/>
                </a:solidFill>
                <a:latin typeface="Comic Sans MS" pitchFamily="66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omic Sans MS" pitchFamily="66" charset="0"/>
              </a:rPr>
              <a:t> </a:t>
            </a:r>
            <a:r>
              <a:rPr lang="en-US" sz="2400" dirty="0" smtClean="0">
                <a:solidFill>
                  <a:prstClr val="black"/>
                </a:solidFill>
                <a:latin typeface="Comic Sans MS" pitchFamily="66" charset="0"/>
              </a:rPr>
              <a:t>                  &amp; task parallelism supported </a:t>
            </a:r>
            <a:r>
              <a:rPr lang="en-US" sz="2400" dirty="0">
                <a:solidFill>
                  <a:prstClr val="black"/>
                </a:solidFill>
                <a:latin typeface="Comic Sans MS" pitchFamily="66" charset="0"/>
              </a:rPr>
              <a:t>by </a:t>
            </a:r>
            <a:r>
              <a:rPr lang="en-US" sz="2400" dirty="0" smtClean="0">
                <a:solidFill>
                  <a:prstClr val="black"/>
                </a:solidFill>
                <a:latin typeface="Comic Sans MS" pitchFamily="66" charset="0"/>
              </a:rPr>
              <a:t>openmp3 </a:t>
            </a:r>
            <a:r>
              <a:rPr lang="en-US" sz="2400" dirty="0">
                <a:solidFill>
                  <a:prstClr val="black"/>
                </a:solidFill>
                <a:latin typeface="Comic Sans MS" pitchFamily="66" charset="0"/>
              </a:rPr>
              <a:t>&amp; </a:t>
            </a:r>
            <a:r>
              <a:rPr lang="en-US" sz="2400" dirty="0" err="1">
                <a:solidFill>
                  <a:prstClr val="black"/>
                </a:solidFill>
                <a:latin typeface="Comic Sans MS" pitchFamily="66" charset="0"/>
              </a:rPr>
              <a:t>charmm</a:t>
            </a:r>
            <a:r>
              <a:rPr lang="en-US" sz="2400" dirty="0">
                <a:solidFill>
                  <a:prstClr val="black"/>
                </a:solidFill>
                <a:latin typeface="Comic Sans MS" pitchFamily="66" charset="0"/>
              </a:rPr>
              <a:t>++ </a:t>
            </a:r>
            <a:endParaRPr lang="en-US" sz="2400" dirty="0">
              <a:solidFill>
                <a:prstClr val="black"/>
              </a:solidFill>
              <a:latin typeface="Comic Sans MS" pitchFamily="66" charset="0"/>
            </a:endParaRPr>
          </a:p>
          <a:p>
            <a:pPr marL="377979" indent="-377979">
              <a:spcBef>
                <a:spcPts val="1800"/>
              </a:spcBef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2400" dirty="0" smtClean="0">
                <a:solidFill>
                  <a:prstClr val="black"/>
                </a:solidFill>
                <a:latin typeface="Comic Sans MS" pitchFamily="66" charset="0"/>
              </a:rPr>
              <a:t>Quantum </a:t>
            </a:r>
            <a:r>
              <a:rPr lang="en-US" sz="2400" dirty="0">
                <a:solidFill>
                  <a:prstClr val="black"/>
                </a:solidFill>
                <a:latin typeface="Comic Sans MS" pitchFamily="66" charset="0"/>
              </a:rPr>
              <a:t>locality </a:t>
            </a:r>
            <a:r>
              <a:rPr lang="en-US" sz="2400" dirty="0">
                <a:solidFill>
                  <a:prstClr val="black"/>
                </a:solidFill>
                <a:latin typeface="Comic Sans MS" pitchFamily="66" charset="0"/>
                <a:sym typeface="Wingdings" pitchFamily="2" charset="2"/>
              </a:rPr>
              <a:t> data locality via SFC heuristics</a:t>
            </a:r>
          </a:p>
          <a:p>
            <a:pPr marL="377979" indent="-377979">
              <a:spcBef>
                <a:spcPts val="1800"/>
              </a:spcBef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2400" b="1" dirty="0">
                <a:solidFill>
                  <a:prstClr val="black"/>
                </a:solidFill>
                <a:latin typeface="Comic Sans MS" pitchFamily="66" charset="0"/>
                <a:sym typeface="Wingdings" pitchFamily="2" charset="2"/>
              </a:rPr>
              <a:t>Decomposition in </a:t>
            </a:r>
            <a:r>
              <a:rPr lang="en-US" sz="2400" b="1" u="sng" dirty="0">
                <a:solidFill>
                  <a:prstClr val="black"/>
                </a:solidFill>
                <a:latin typeface="Comic Sans MS" pitchFamily="66" charset="0"/>
                <a:sym typeface="Wingdings" pitchFamily="2" charset="2"/>
              </a:rPr>
              <a:t>3-D task space</a:t>
            </a:r>
            <a:r>
              <a:rPr lang="en-US" sz="2400" b="1" dirty="0">
                <a:solidFill>
                  <a:prstClr val="black"/>
                </a:solidFill>
                <a:latin typeface="Comic Sans MS" pitchFamily="66" charset="0"/>
                <a:sym typeface="Wingdings" pitchFamily="2" charset="2"/>
              </a:rPr>
              <a:t>, not 2-D data space</a:t>
            </a:r>
          </a:p>
          <a:p>
            <a:pPr marL="377979" indent="-377979">
              <a:spcBef>
                <a:spcPts val="1800"/>
              </a:spcBef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2400" dirty="0" smtClean="0">
                <a:solidFill>
                  <a:prstClr val="black"/>
                </a:solidFill>
                <a:latin typeface="Comic Sans MS" pitchFamily="66" charset="0"/>
              </a:rPr>
              <a:t>Persistence load balancing and mixed openmp3/charm++ for iteration functional approximation.  In this case, spectral projection of 6-31G** density matrices (sign/step)</a:t>
            </a:r>
          </a:p>
          <a:p>
            <a:pPr marL="377979" indent="-377979">
              <a:spcBef>
                <a:spcPts val="1800"/>
              </a:spcBef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2400" dirty="0" smtClean="0">
                <a:solidFill>
                  <a:prstClr val="black"/>
                </a:solidFill>
                <a:latin typeface="Comic Sans MS" pitchFamily="66" charset="0"/>
              </a:rPr>
              <a:t>Harder to scale with fast decay (bulk water has fast decay)</a:t>
            </a:r>
          </a:p>
          <a:p>
            <a:pPr marL="377979" indent="-377979">
              <a:spcBef>
                <a:spcPts val="1800"/>
              </a:spcBef>
              <a:spcAft>
                <a:spcPts val="1200"/>
              </a:spcAft>
              <a:buFont typeface="Wingdings" pitchFamily="2" charset="2"/>
              <a:buChar char="ü"/>
            </a:pPr>
            <a:endParaRPr lang="en-US" sz="2400" dirty="0">
              <a:solidFill>
                <a:prstClr val="black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75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14325" y="1114425"/>
            <a:ext cx="4572000" cy="342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5267325" y="1114425"/>
            <a:ext cx="4572000" cy="342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"/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5245553" y="4020909"/>
            <a:ext cx="4572000" cy="342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lum/>
            <a:alphaModFix/>
          </a:blip>
          <a:srcRect/>
          <a:stretch>
            <a:fillRect/>
          </a:stretch>
        </p:blipFill>
        <p:spPr>
          <a:xfrm>
            <a:off x="314325" y="4010025"/>
            <a:ext cx="4572000" cy="3429000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/>
              <p:cNvSpPr/>
              <p:nvPr/>
            </p:nvSpPr>
            <p:spPr>
              <a:xfrm>
                <a:off x="6418597" y="1320615"/>
                <a:ext cx="1700402" cy="5289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latin typeface="Cambria Math"/>
                              <a:ea typeface="Cambria Math"/>
                              <a:sym typeface="Symbol"/>
                            </a:rPr>
                            <m:t></m:t>
                          </m:r>
                        </m:e>
                        <m:sub>
                          <m:r>
                            <a:rPr lang="el-GR" sz="2800" i="1">
                              <a:latin typeface="Cambria Math"/>
                              <a:ea typeface="Cambria Math"/>
                            </a:rPr>
                            <m:t>𝜏</m:t>
                          </m:r>
                          <m: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/>
                                  <a:ea typeface="Cambria Math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/>
                                  <a:ea typeface="Cambria Math"/>
                                </a:rPr>
                                <m:t>−10</m:t>
                              </m:r>
                            </m:sup>
                          </m:sSup>
                          <m:r>
                            <m:rPr>
                              <m:nor/>
                            </m:rPr>
                            <a:rPr lang="en-US" sz="2800" b="1" i="1" dirty="0">
                              <a:ea typeface="Cambria Math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8597" y="1320615"/>
                <a:ext cx="1700402" cy="528991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/>
              <p:cNvSpPr/>
              <p:nvPr/>
            </p:nvSpPr>
            <p:spPr>
              <a:xfrm>
                <a:off x="1425051" y="1343919"/>
                <a:ext cx="1572162" cy="5289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latin typeface="Cambria Math"/>
                              <a:ea typeface="Cambria Math"/>
                              <a:sym typeface="Symbol"/>
                            </a:rPr>
                            <m:t></m:t>
                          </m:r>
                        </m:e>
                        <m:sub>
                          <m:r>
                            <a:rPr lang="el-GR" sz="2800" i="1">
                              <a:latin typeface="Cambria Math"/>
                              <a:ea typeface="Cambria Math"/>
                            </a:rPr>
                            <m:t>𝜏</m:t>
                          </m:r>
                          <m: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/>
                                  <a:ea typeface="Cambria Math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/>
                                  <a:ea typeface="Cambria Math"/>
                                </a:rPr>
                                <m:t>−6</m:t>
                              </m:r>
                            </m:sup>
                          </m:sSup>
                          <m:r>
                            <m:rPr>
                              <m:nor/>
                            </m:rPr>
                            <a:rPr lang="en-US" sz="2800" b="1" i="1" dirty="0">
                              <a:ea typeface="Cambria Math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5051" y="1343919"/>
                <a:ext cx="1572162" cy="528991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/>
              <p:cNvSpPr/>
              <p:nvPr/>
            </p:nvSpPr>
            <p:spPr>
              <a:xfrm>
                <a:off x="1391883" y="4216215"/>
                <a:ext cx="1572162" cy="5289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latin typeface="Cambria Math"/>
                              <a:ea typeface="Cambria Math"/>
                              <a:sym typeface="Symbol"/>
                            </a:rPr>
                            <m:t></m:t>
                          </m:r>
                        </m:e>
                        <m:sub>
                          <m:r>
                            <a:rPr lang="el-GR" sz="2800" i="1">
                              <a:latin typeface="Cambria Math"/>
                              <a:ea typeface="Cambria Math"/>
                            </a:rPr>
                            <m:t>𝜏</m:t>
                          </m:r>
                          <m: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/>
                                  <a:ea typeface="Cambria Math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/>
                                  <a:ea typeface="Cambria Math"/>
                                </a:rPr>
                                <m:t>−6</m:t>
                              </m:r>
                            </m:sup>
                          </m:sSup>
                          <m:r>
                            <m:rPr>
                              <m:nor/>
                            </m:rPr>
                            <a:rPr lang="en-US" sz="2800" b="1" i="1" dirty="0">
                              <a:ea typeface="Cambria Math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1883" y="4216215"/>
                <a:ext cx="1572162" cy="528991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/>
              <p:cNvSpPr/>
              <p:nvPr/>
            </p:nvSpPr>
            <p:spPr>
              <a:xfrm>
                <a:off x="6430947" y="4216215"/>
                <a:ext cx="1700402" cy="5289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latin typeface="Cambria Math"/>
                              <a:ea typeface="Cambria Math"/>
                              <a:sym typeface="Symbol"/>
                            </a:rPr>
                            <m:t></m:t>
                          </m:r>
                        </m:e>
                        <m:sub>
                          <m:r>
                            <a:rPr lang="el-GR" sz="2800" i="1">
                              <a:latin typeface="Cambria Math"/>
                              <a:ea typeface="Cambria Math"/>
                            </a:rPr>
                            <m:t>𝜏</m:t>
                          </m:r>
                          <m: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/>
                                  <a:ea typeface="Cambria Math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/>
                                  <a:ea typeface="Cambria Math"/>
                                </a:rPr>
                                <m:t>−10</m:t>
                              </m:r>
                            </m:sup>
                          </m:sSup>
                          <m:r>
                            <m:rPr>
                              <m:nor/>
                            </m:rPr>
                            <a:rPr lang="en-US" sz="2800" b="1" i="1" dirty="0">
                              <a:ea typeface="Cambria Math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0947" y="4216215"/>
                <a:ext cx="1700402" cy="528991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390525" y="160318"/>
            <a:ext cx="9448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Persistence Load Balancing in </a:t>
            </a:r>
            <a:r>
              <a:rPr lang="en-US" sz="2800" b="1" dirty="0" err="1" smtClean="0"/>
              <a:t>SpAMM</a:t>
            </a:r>
            <a:r>
              <a:rPr lang="en-US" sz="2800" b="1" dirty="0" smtClean="0"/>
              <a:t> Spectral Projection (Sign/Step Function):  Strong Scaling with Strong Decay (H2O</a:t>
            </a:r>
            <a:r>
              <a:rPr lang="en-US" sz="2800" b="1" i="1" baseline="-25000" dirty="0" smtClean="0"/>
              <a:t>n</a:t>
            </a:r>
            <a:r>
              <a:rPr lang="en-US" sz="2800" b="1" dirty="0" smtClean="0"/>
              <a:t>)</a:t>
            </a:r>
            <a:endParaRPr lang="en-US" sz="2800" b="1" baseline="-25000" dirty="0"/>
          </a:p>
        </p:txBody>
      </p:sp>
      <p:sp>
        <p:nvSpPr>
          <p:cNvPr id="15" name="Oval 14"/>
          <p:cNvSpPr>
            <a:spLocks noChangeAspect="1"/>
          </p:cNvSpPr>
          <p:nvPr/>
        </p:nvSpPr>
        <p:spPr>
          <a:xfrm>
            <a:off x="3668019" y="6227895"/>
            <a:ext cx="1188720" cy="1188720"/>
          </a:xfrm>
          <a:prstGeom prst="ellipse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>
            <a:spLocks noChangeAspect="1"/>
          </p:cNvSpPr>
          <p:nvPr/>
        </p:nvSpPr>
        <p:spPr>
          <a:xfrm>
            <a:off x="8586057" y="6230583"/>
            <a:ext cx="1188720" cy="1188720"/>
          </a:xfrm>
          <a:prstGeom prst="ellipse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ctangle 16"/>
              <p:cNvSpPr/>
              <p:nvPr/>
            </p:nvSpPr>
            <p:spPr>
              <a:xfrm>
                <a:off x="4482915" y="5149509"/>
                <a:ext cx="1915758" cy="841716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/>
                      </a:rPr>
                      <m:t>~</m:t>
                    </m:r>
                    <m:r>
                      <a:rPr lang="en-US" sz="2400" b="1" i="0" dirty="0" smtClean="0">
                        <a:latin typeface="Cambria Math"/>
                      </a:rPr>
                      <m:t>𝟓</m:t>
                    </m:r>
                  </m:oMath>
                </a14:m>
                <a:r>
                  <a:rPr lang="en-US" sz="2400" b="1" dirty="0" smtClean="0"/>
                  <a:t>00 cores/ heavy atom</a:t>
                </a:r>
                <a:endParaRPr lang="en-US" sz="2400" b="1" dirty="0"/>
              </a:p>
            </p:txBody>
          </p:sp>
        </mc:Choice>
        <mc:Fallback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2915" y="5149509"/>
                <a:ext cx="1915758" cy="841716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Curved Connector 18"/>
          <p:cNvCxnSpPr>
            <a:stCxn id="17" idx="2"/>
            <a:endCxn id="16" idx="2"/>
          </p:cNvCxnSpPr>
          <p:nvPr/>
        </p:nvCxnSpPr>
        <p:spPr>
          <a:xfrm rot="16200000" flipH="1">
            <a:off x="6596566" y="4835452"/>
            <a:ext cx="833718" cy="3145263"/>
          </a:xfrm>
          <a:prstGeom prst="curvedConnector2">
            <a:avLst/>
          </a:prstGeom>
          <a:ln w="381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/>
          <p:cNvCxnSpPr>
            <a:stCxn id="17" idx="2"/>
            <a:endCxn id="15" idx="6"/>
          </p:cNvCxnSpPr>
          <p:nvPr/>
        </p:nvCxnSpPr>
        <p:spPr>
          <a:xfrm rot="5400000">
            <a:off x="4733252" y="6114713"/>
            <a:ext cx="831030" cy="584055"/>
          </a:xfrm>
          <a:prstGeom prst="curvedConnector2">
            <a:avLst/>
          </a:prstGeom>
          <a:ln w="28575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877800" y="1857315"/>
            <a:ext cx="11151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f</a:t>
            </a:r>
            <a:r>
              <a:rPr lang="en-US" sz="2000" b="1" dirty="0" smtClean="0"/>
              <a:t>irst step</a:t>
            </a:r>
            <a:endParaRPr lang="en-US" sz="20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6895348" y="1800225"/>
            <a:ext cx="11151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f</a:t>
            </a:r>
            <a:r>
              <a:rPr lang="en-US" sz="2000" b="1" dirty="0" smtClean="0"/>
              <a:t>irst step</a:t>
            </a:r>
            <a:endParaRPr lang="en-US" sz="20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1739037" y="4676715"/>
            <a:ext cx="11660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f</a:t>
            </a:r>
            <a:r>
              <a:rPr lang="en-US" sz="2000" b="1" dirty="0" smtClean="0"/>
              <a:t>inal step</a:t>
            </a:r>
            <a:endParaRPr lang="en-US" sz="20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6789753" y="4698231"/>
            <a:ext cx="11660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f</a:t>
            </a:r>
            <a:r>
              <a:rPr lang="en-US" sz="2000" b="1" dirty="0" smtClean="0"/>
              <a:t>inal step</a:t>
            </a:r>
            <a:endParaRPr lang="en-US" sz="2000" b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8222" y="263321"/>
            <a:ext cx="9547292" cy="576995"/>
          </a:xfrm>
          <a:prstGeom prst="rect">
            <a:avLst/>
          </a:prstGeom>
          <a:noFill/>
        </p:spPr>
        <p:txBody>
          <a:bodyPr wrap="none" lIns="100794" tIns="50397" rIns="100794" bIns="50397" rtlCol="0">
            <a:spAutoFit/>
          </a:bodyPr>
          <a:lstStyle/>
          <a:p>
            <a:r>
              <a:rPr lang="en-US" sz="3100" b="1" dirty="0">
                <a:solidFill>
                  <a:prstClr val="black"/>
                </a:solidFill>
                <a:latin typeface="Comic Sans MS" pitchFamily="66" charset="0"/>
              </a:rPr>
              <a:t>Quantum Locality &amp; Kohn’s Nearsighted Principle</a:t>
            </a:r>
            <a:endParaRPr lang="en-US" sz="3100" b="1" dirty="0">
              <a:solidFill>
                <a:prstClr val="black"/>
              </a:solidFill>
              <a:latin typeface="Comic Sans MS" pitchFamily="66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1008380"/>
            <a:ext cx="5038725" cy="352933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35915" y="964066"/>
            <a:ext cx="4870768" cy="4666876"/>
          </a:xfrm>
          <a:prstGeom prst="rect">
            <a:avLst/>
          </a:prstGeom>
          <a:noFill/>
        </p:spPr>
        <p:txBody>
          <a:bodyPr wrap="square" lIns="100794" tIns="50397" rIns="100794" bIns="50397" rtlCol="0">
            <a:spAutoFit/>
          </a:bodyPr>
          <a:lstStyle/>
          <a:p>
            <a:r>
              <a:rPr lang="en-US" sz="2600" dirty="0">
                <a:solidFill>
                  <a:prstClr val="black"/>
                </a:solidFill>
                <a:latin typeface="Comic Sans MS" pitchFamily="66" charset="0"/>
              </a:rPr>
              <a:t>In a local, atom centered representation, quantum mechanical matrices possess decay properties.  For non-metallic systems, matrix elements decay exponentially with atom-atom separation: </a:t>
            </a:r>
          </a:p>
          <a:p>
            <a:pPr>
              <a:spcBef>
                <a:spcPts val="661"/>
              </a:spcBef>
            </a:pPr>
            <a:r>
              <a:rPr lang="en-US" sz="2600" b="1" dirty="0" err="1">
                <a:solidFill>
                  <a:prstClr val="black"/>
                </a:solidFill>
                <a:latin typeface="Comic Sans MS" pitchFamily="66" charset="0"/>
              </a:rPr>
              <a:t>P</a:t>
            </a:r>
            <a:r>
              <a:rPr lang="en-US" sz="2600" baseline="-25000" dirty="0" err="1">
                <a:solidFill>
                  <a:prstClr val="black"/>
                </a:solidFill>
                <a:latin typeface="Comic Sans MS" pitchFamily="66" charset="0"/>
              </a:rPr>
              <a:t>ab</a:t>
            </a:r>
            <a:r>
              <a:rPr lang="en-US" sz="2600" dirty="0">
                <a:solidFill>
                  <a:prstClr val="black"/>
                </a:solidFill>
                <a:latin typeface="Comic Sans MS" pitchFamily="66" charset="0"/>
              </a:rPr>
              <a:t> ~ </a:t>
            </a:r>
            <a:r>
              <a:rPr lang="en-US" sz="2600" dirty="0" err="1">
                <a:solidFill>
                  <a:prstClr val="black"/>
                </a:solidFill>
                <a:latin typeface="Comic Sans MS" pitchFamily="66" charset="0"/>
              </a:rPr>
              <a:t>e</a:t>
            </a:r>
            <a:r>
              <a:rPr lang="en-US" sz="2600" dirty="0" err="1">
                <a:solidFill>
                  <a:prstClr val="black"/>
                </a:solidFill>
                <a:latin typeface="Comic Sans MS" pitchFamily="66" charset="0"/>
              </a:rPr>
              <a:t>xp</a:t>
            </a:r>
            <a:r>
              <a:rPr lang="en-US" sz="2600" dirty="0">
                <a:solidFill>
                  <a:prstClr val="black"/>
                </a:solidFill>
                <a:latin typeface="Comic Sans MS" pitchFamily="66" charset="0"/>
              </a:rPr>
              <a:t>(-</a:t>
            </a:r>
            <a:r>
              <a:rPr lang="el-GR" sz="2600" dirty="0">
                <a:solidFill>
                  <a:prstClr val="black"/>
                </a:solidFill>
                <a:latin typeface="Comic Sans MS" pitchFamily="66" charset="0"/>
              </a:rPr>
              <a:t>β</a:t>
            </a:r>
            <a:r>
              <a:rPr lang="en-US" sz="2600" dirty="0">
                <a:solidFill>
                  <a:prstClr val="black"/>
                </a:solidFill>
                <a:latin typeface="Comic Sans MS" pitchFamily="66" charset="0"/>
              </a:rPr>
              <a:t>|</a:t>
            </a:r>
            <a:r>
              <a:rPr lang="en-US" sz="2600" b="1" dirty="0">
                <a:solidFill>
                  <a:prstClr val="black"/>
                </a:solidFill>
                <a:latin typeface="Comic Sans MS" pitchFamily="66" charset="0"/>
              </a:rPr>
              <a:t>R</a:t>
            </a:r>
            <a:r>
              <a:rPr lang="en-US" sz="2600" baseline="-25000" dirty="0">
                <a:solidFill>
                  <a:prstClr val="black"/>
                </a:solidFill>
                <a:latin typeface="Comic Sans MS" pitchFamily="66" charset="0"/>
              </a:rPr>
              <a:t>a</a:t>
            </a:r>
            <a:r>
              <a:rPr lang="en-US" sz="2600" dirty="0">
                <a:solidFill>
                  <a:prstClr val="black"/>
                </a:solidFill>
                <a:latin typeface="Comic Sans MS" pitchFamily="66" charset="0"/>
              </a:rPr>
              <a:t>-</a:t>
            </a:r>
            <a:r>
              <a:rPr lang="en-US" sz="2600" b="1" dirty="0" err="1">
                <a:solidFill>
                  <a:prstClr val="black"/>
                </a:solidFill>
                <a:latin typeface="Comic Sans MS" pitchFamily="66" charset="0"/>
              </a:rPr>
              <a:t>R</a:t>
            </a:r>
            <a:r>
              <a:rPr lang="en-US" sz="2600" baseline="-25000" dirty="0" err="1">
                <a:solidFill>
                  <a:prstClr val="black"/>
                </a:solidFill>
                <a:latin typeface="Comic Sans MS" pitchFamily="66" charset="0"/>
              </a:rPr>
              <a:t>b</a:t>
            </a:r>
            <a:r>
              <a:rPr lang="en-US" sz="2600" dirty="0">
                <a:solidFill>
                  <a:prstClr val="black"/>
                </a:solidFill>
                <a:latin typeface="Comic Sans MS" pitchFamily="66" charset="0"/>
              </a:rPr>
              <a:t>|)</a:t>
            </a:r>
          </a:p>
          <a:p>
            <a:endParaRPr lang="en-US" sz="2600" dirty="0">
              <a:solidFill>
                <a:prstClr val="black"/>
              </a:solidFill>
              <a:latin typeface="Comic Sans MS" pitchFamily="66" charset="0"/>
            </a:endParaRPr>
          </a:p>
          <a:p>
            <a:endParaRPr lang="en-US" sz="2600" dirty="0">
              <a:solidFill>
                <a:prstClr val="black"/>
              </a:solidFill>
              <a:latin typeface="Comic Sans MS" pitchFamily="66" charset="0"/>
            </a:endParaRPr>
          </a:p>
          <a:p>
            <a:endParaRPr lang="en-US" sz="2600" dirty="0">
              <a:solidFill>
                <a:prstClr val="black"/>
              </a:solidFill>
              <a:latin typeface="Comic Sans MS" pitchFamily="66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472397" y="1008380"/>
            <a:ext cx="3443128" cy="13445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148689" y="1008380"/>
            <a:ext cx="3708537" cy="1120051"/>
          </a:xfrm>
          <a:prstGeom prst="rect">
            <a:avLst/>
          </a:prstGeom>
          <a:solidFill>
            <a:schemeClr val="bg1"/>
          </a:solidFill>
        </p:spPr>
        <p:txBody>
          <a:bodyPr wrap="none" lIns="100794" tIns="50397" rIns="100794" bIns="50397" rtlCol="0">
            <a:spAutoFit/>
          </a:bodyPr>
          <a:lstStyle/>
          <a:p>
            <a:r>
              <a:rPr lang="en-US" sz="2200" b="1" i="1" dirty="0">
                <a:solidFill>
                  <a:srgbClr val="FF0000"/>
                </a:solidFill>
                <a:latin typeface="Comic Sans MS" pitchFamily="66" charset="0"/>
              </a:rPr>
              <a:t>w</a:t>
            </a:r>
            <a:r>
              <a:rPr lang="en-US" sz="2200" b="1" i="1" dirty="0">
                <a:solidFill>
                  <a:srgbClr val="FF0000"/>
                </a:solidFill>
                <a:latin typeface="Comic Sans MS" pitchFamily="66" charset="0"/>
              </a:rPr>
              <a:t>ater</a:t>
            </a:r>
          </a:p>
          <a:p>
            <a:r>
              <a:rPr lang="en-US" sz="2200" b="1" i="1" dirty="0">
                <a:solidFill>
                  <a:srgbClr val="FFC000"/>
                </a:solidFill>
                <a:latin typeface="Comic Sans MS" pitchFamily="66" charset="0"/>
              </a:rPr>
              <a:t>s</a:t>
            </a:r>
            <a:r>
              <a:rPr lang="en-US" sz="2200" b="1" i="1" dirty="0">
                <a:solidFill>
                  <a:srgbClr val="FFC000"/>
                </a:solidFill>
                <a:latin typeface="Comic Sans MS" pitchFamily="66" charset="0"/>
              </a:rPr>
              <a:t>emi-conducting nanotube</a:t>
            </a:r>
          </a:p>
          <a:p>
            <a:r>
              <a:rPr lang="en-US" sz="2200" b="1" i="1" dirty="0">
                <a:solidFill>
                  <a:srgbClr val="0070C0"/>
                </a:solidFill>
                <a:latin typeface="Comic Sans MS" pitchFamily="66" charset="0"/>
              </a:rPr>
              <a:t>m</a:t>
            </a:r>
            <a:r>
              <a:rPr lang="en-US" sz="2200" b="1" i="1" dirty="0">
                <a:solidFill>
                  <a:srgbClr val="0070C0"/>
                </a:solidFill>
                <a:latin typeface="Comic Sans MS" pitchFamily="66" charset="0"/>
              </a:rPr>
              <a:t>etallic nanotube</a:t>
            </a:r>
            <a:endParaRPr lang="en-US" sz="2200" b="1" dirty="0">
              <a:solidFill>
                <a:srgbClr val="0070C0"/>
              </a:solidFill>
              <a:latin typeface="Comic Sans MS" pitchFamily="66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5915" y="4553768"/>
            <a:ext cx="9599257" cy="4420909"/>
          </a:xfrm>
          <a:prstGeom prst="rect">
            <a:avLst/>
          </a:prstGeom>
          <a:noFill/>
        </p:spPr>
        <p:txBody>
          <a:bodyPr wrap="square" lIns="100794" tIns="50397" rIns="100794" bIns="50397" rtlCol="0">
            <a:spAutoFit/>
          </a:bodyPr>
          <a:lstStyle/>
          <a:p>
            <a:pPr>
              <a:spcBef>
                <a:spcPts val="661"/>
              </a:spcBef>
              <a:spcAft>
                <a:spcPts val="661"/>
              </a:spcAft>
            </a:pPr>
            <a:r>
              <a:rPr lang="en-US" sz="2600" dirty="0">
                <a:solidFill>
                  <a:prstClr val="black"/>
                </a:solidFill>
                <a:latin typeface="Comic Sans MS" pitchFamily="66" charset="0"/>
              </a:rPr>
              <a:t>The rate of matrix decay is </a:t>
            </a:r>
            <a:r>
              <a:rPr lang="en-US" sz="2600" dirty="0" smtClean="0">
                <a:solidFill>
                  <a:prstClr val="black"/>
                </a:solidFill>
                <a:latin typeface="Comic Sans MS" pitchFamily="66" charset="0"/>
              </a:rPr>
              <a:t>related to metric and gap ill-conditioning,  with spatial extent increasing toward the </a:t>
            </a:r>
            <a:r>
              <a:rPr lang="en-US" sz="2600" dirty="0" err="1" smtClean="0">
                <a:solidFill>
                  <a:prstClr val="black"/>
                </a:solidFill>
                <a:latin typeface="Comic Sans MS" pitchFamily="66" charset="0"/>
              </a:rPr>
              <a:t>metalic</a:t>
            </a:r>
            <a:r>
              <a:rPr lang="en-US" sz="2600" dirty="0" smtClean="0">
                <a:solidFill>
                  <a:prstClr val="black"/>
                </a:solidFill>
                <a:latin typeface="Comic Sans MS" pitchFamily="66" charset="0"/>
              </a:rPr>
              <a:t> state (the Mott transition).     </a:t>
            </a:r>
            <a:endParaRPr lang="en-US" sz="2600" dirty="0">
              <a:solidFill>
                <a:prstClr val="black"/>
              </a:solidFill>
              <a:latin typeface="Comic Sans MS" pitchFamily="66" charset="0"/>
            </a:endParaRPr>
          </a:p>
          <a:p>
            <a:pPr>
              <a:spcBef>
                <a:spcPts val="661"/>
              </a:spcBef>
              <a:spcAft>
                <a:spcPts val="661"/>
              </a:spcAft>
            </a:pPr>
            <a:r>
              <a:rPr lang="en-US" sz="2600" dirty="0" smtClean="0">
                <a:solidFill>
                  <a:prstClr val="black"/>
                </a:solidFill>
                <a:latin typeface="Comic Sans MS" pitchFamily="66" charset="0"/>
              </a:rPr>
              <a:t>There are many ways to exploit this decay.  The most conventional approach involves matrix truncation (</a:t>
            </a:r>
            <a:r>
              <a:rPr lang="en-US" sz="2600" dirty="0" err="1" smtClean="0">
                <a:solidFill>
                  <a:prstClr val="black"/>
                </a:solidFill>
                <a:latin typeface="Comic Sans MS" pitchFamily="66" charset="0"/>
              </a:rPr>
              <a:t>sparsification</a:t>
            </a:r>
            <a:r>
              <a:rPr lang="en-US" sz="2600" dirty="0" smtClean="0">
                <a:solidFill>
                  <a:prstClr val="black"/>
                </a:solidFill>
                <a:latin typeface="Comic Sans MS" pitchFamily="66" charset="0"/>
              </a:rPr>
              <a:t>).   Only good for very rapid decay. </a:t>
            </a:r>
          </a:p>
          <a:p>
            <a:pPr>
              <a:spcBef>
                <a:spcPts val="661"/>
              </a:spcBef>
              <a:spcAft>
                <a:spcPts val="661"/>
              </a:spcAft>
            </a:pPr>
            <a:endParaRPr lang="en-US" sz="2600" dirty="0" smtClean="0">
              <a:solidFill>
                <a:prstClr val="black"/>
              </a:solidFill>
              <a:latin typeface="Comic Sans MS" pitchFamily="66" charset="0"/>
            </a:endParaRPr>
          </a:p>
          <a:p>
            <a:pPr>
              <a:spcBef>
                <a:spcPts val="661"/>
              </a:spcBef>
              <a:spcAft>
                <a:spcPts val="661"/>
              </a:spcAft>
            </a:pPr>
            <a:endParaRPr lang="en-US" sz="2600" dirty="0" smtClean="0">
              <a:solidFill>
                <a:prstClr val="black"/>
              </a:solidFill>
              <a:latin typeface="Comic Sans MS" pitchFamily="66" charset="0"/>
            </a:endParaRPr>
          </a:p>
          <a:p>
            <a:pPr>
              <a:spcBef>
                <a:spcPts val="661"/>
              </a:spcBef>
              <a:spcAft>
                <a:spcPts val="661"/>
              </a:spcAft>
            </a:pPr>
            <a:r>
              <a:rPr lang="en-US" sz="2600" dirty="0" smtClean="0">
                <a:solidFill>
                  <a:prstClr val="black"/>
                </a:solidFill>
                <a:latin typeface="Comic Sans MS" pitchFamily="66" charset="0"/>
              </a:rPr>
              <a:t> </a:t>
            </a:r>
            <a:endParaRPr lang="en-US" sz="2600" dirty="0">
              <a:solidFill>
                <a:prstClr val="black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9115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45731" b="9098"/>
          <a:stretch/>
        </p:blipFill>
        <p:spPr>
          <a:xfrm>
            <a:off x="3740806" y="1142713"/>
            <a:ext cx="6147245" cy="238661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77154" y="282488"/>
            <a:ext cx="9448360" cy="644877"/>
          </a:xfrm>
          <a:prstGeom prst="rect">
            <a:avLst/>
          </a:prstGeom>
          <a:noFill/>
        </p:spPr>
        <p:txBody>
          <a:bodyPr wrap="none" lIns="100794" tIns="50397" rIns="100794" bIns="50397" rtlCol="0">
            <a:spAutoFit/>
          </a:bodyPr>
          <a:lstStyle/>
          <a:p>
            <a:r>
              <a:rPr lang="en-US" sz="3500" b="1" i="1" dirty="0">
                <a:solidFill>
                  <a:prstClr val="black"/>
                </a:solidFill>
                <a:latin typeface="Comic Sans MS" pitchFamily="66" charset="0"/>
              </a:rPr>
              <a:t>O</a:t>
            </a:r>
            <a:r>
              <a:rPr lang="en-US" sz="900" b="1" i="1" dirty="0">
                <a:solidFill>
                  <a:prstClr val="black"/>
                </a:solidFill>
                <a:latin typeface="Comic Sans MS" pitchFamily="66" charset="0"/>
              </a:rPr>
              <a:t> </a:t>
            </a:r>
            <a:r>
              <a:rPr lang="en-US" sz="3500" b="1" dirty="0">
                <a:solidFill>
                  <a:prstClr val="black"/>
                </a:solidFill>
                <a:latin typeface="Comic Sans MS" pitchFamily="66" charset="0"/>
              </a:rPr>
              <a:t>(</a:t>
            </a:r>
            <a:r>
              <a:rPr lang="en-US" sz="3500" b="1" i="1" dirty="0">
                <a:solidFill>
                  <a:prstClr val="black"/>
                </a:solidFill>
                <a:latin typeface="Comic Sans MS" pitchFamily="66" charset="0"/>
              </a:rPr>
              <a:t>N</a:t>
            </a:r>
            <a:r>
              <a:rPr lang="en-US" sz="900" b="1" i="1" dirty="0">
                <a:solidFill>
                  <a:prstClr val="black"/>
                </a:solidFill>
                <a:latin typeface="Comic Sans MS" pitchFamily="66" charset="0"/>
              </a:rPr>
              <a:t> </a:t>
            </a:r>
            <a:r>
              <a:rPr lang="en-US" sz="3500" b="1" dirty="0">
                <a:solidFill>
                  <a:prstClr val="black"/>
                </a:solidFill>
                <a:latin typeface="Comic Sans MS" pitchFamily="66" charset="0"/>
              </a:rPr>
              <a:t>) Codes for HF/DFT are Complicated</a:t>
            </a:r>
            <a:endParaRPr lang="en-US" sz="3500" b="1" dirty="0">
              <a:solidFill>
                <a:prstClr val="black"/>
              </a:solidFill>
              <a:latin typeface="Comic Sans MS" pitchFamily="66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5915" y="1009496"/>
            <a:ext cx="4282916" cy="3360151"/>
          </a:xfrm>
          <a:prstGeom prst="rect">
            <a:avLst/>
          </a:prstGeom>
          <a:noFill/>
        </p:spPr>
        <p:txBody>
          <a:bodyPr wrap="square" lIns="100794" tIns="50397" rIns="100794" bIns="50397" rtlCol="0">
            <a:spAutoFit/>
          </a:bodyPr>
          <a:lstStyle/>
          <a:p>
            <a:r>
              <a:rPr lang="en-US" sz="2600" dirty="0">
                <a:solidFill>
                  <a:prstClr val="black"/>
                </a:solidFill>
                <a:latin typeface="Comic Sans MS" pitchFamily="66" charset="0"/>
              </a:rPr>
              <a:t>Five solvers for basic HF/DFT. More complicated still for gradients, response &amp; etc.  Easily runs to millions of lines.</a:t>
            </a:r>
          </a:p>
          <a:p>
            <a:endParaRPr lang="en-US" sz="2600" b="1" dirty="0">
              <a:solidFill>
                <a:prstClr val="black"/>
              </a:solidFill>
              <a:latin typeface="Comic Sans MS" pitchFamily="66" charset="0"/>
            </a:endParaRPr>
          </a:p>
          <a:p>
            <a:r>
              <a:rPr lang="en-US" sz="2600" b="1" dirty="0">
                <a:solidFill>
                  <a:prstClr val="black"/>
                </a:solidFill>
                <a:latin typeface="Comic Sans MS" pitchFamily="66" charset="0"/>
              </a:rPr>
              <a:t> </a:t>
            </a:r>
            <a:endParaRPr lang="en-US" sz="2600" b="1" dirty="0">
              <a:solidFill>
                <a:prstClr val="black"/>
              </a:solidFill>
              <a:latin typeface="Comic Sans MS" pitchFamily="66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8619" y="1344507"/>
            <a:ext cx="515743" cy="70586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919628" y="1573384"/>
            <a:ext cx="1386573" cy="378777"/>
          </a:xfrm>
          <a:prstGeom prst="rect">
            <a:avLst/>
          </a:prstGeom>
          <a:noFill/>
        </p:spPr>
        <p:txBody>
          <a:bodyPr wrap="none" lIns="100794" tIns="50397" rIns="100794" bIns="50397" rtlCol="0">
            <a:spAutoFit/>
          </a:bodyPr>
          <a:lstStyle/>
          <a:p>
            <a:r>
              <a:rPr lang="en-US" b="1" dirty="0">
                <a:solidFill>
                  <a:prstClr val="black"/>
                </a:solidFill>
                <a:latin typeface="Comic Sans MS" pitchFamily="66" charset="0"/>
              </a:rPr>
              <a:t>f</a:t>
            </a:r>
            <a:r>
              <a:rPr lang="en-US" b="1" dirty="0">
                <a:solidFill>
                  <a:prstClr val="black"/>
                </a:solidFill>
                <a:latin typeface="Comic Sans MS" pitchFamily="66" charset="0"/>
              </a:rPr>
              <a:t>reeon.org</a:t>
            </a:r>
            <a:endParaRPr lang="en-US" b="1" dirty="0">
              <a:solidFill>
                <a:prstClr val="black"/>
              </a:solidFill>
              <a:latin typeface="Comic Sans MS" pitchFamily="66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19894" y="3529330"/>
            <a:ext cx="9321641" cy="5532369"/>
          </a:xfrm>
          <a:prstGeom prst="rect">
            <a:avLst/>
          </a:prstGeom>
          <a:noFill/>
        </p:spPr>
        <p:txBody>
          <a:bodyPr wrap="square" lIns="100794" tIns="50397" rIns="100794" bIns="50397" rtlCol="0">
            <a:spAutoFit/>
          </a:bodyPr>
          <a:lstStyle/>
          <a:p>
            <a:pPr>
              <a:spcBef>
                <a:spcPts val="661"/>
              </a:spcBef>
              <a:spcAft>
                <a:spcPts val="661"/>
              </a:spcAft>
            </a:pPr>
            <a:r>
              <a:rPr lang="en-US" sz="2600" b="1" u="sng" dirty="0">
                <a:solidFill>
                  <a:prstClr val="black"/>
                </a:solidFill>
                <a:latin typeface="Comic Sans MS" pitchFamily="66" charset="0"/>
              </a:rPr>
              <a:t>Complexity in Solver Collectives:</a:t>
            </a:r>
            <a:endParaRPr lang="en-US" sz="2600" dirty="0">
              <a:solidFill>
                <a:prstClr val="black"/>
              </a:solidFill>
              <a:latin typeface="Comic Sans MS" pitchFamily="66" charset="0"/>
            </a:endParaRPr>
          </a:p>
          <a:p>
            <a:pPr marL="377979" indent="-377979">
              <a:spcBef>
                <a:spcPts val="661"/>
              </a:spcBef>
              <a:spcAft>
                <a:spcPts val="661"/>
              </a:spcAft>
              <a:buFont typeface="Arial" pitchFamily="34" charset="0"/>
              <a:buChar char="•"/>
            </a:pPr>
            <a:r>
              <a:rPr lang="en-US" sz="2600" dirty="0">
                <a:solidFill>
                  <a:prstClr val="black"/>
                </a:solidFill>
                <a:latin typeface="Comic Sans MS" pitchFamily="66" charset="0"/>
              </a:rPr>
              <a:t>Entangled &amp; incompatible data structures</a:t>
            </a:r>
          </a:p>
          <a:p>
            <a:pPr marL="377979" indent="-377979">
              <a:spcBef>
                <a:spcPts val="661"/>
              </a:spcBef>
              <a:spcAft>
                <a:spcPts val="661"/>
              </a:spcAft>
              <a:buFont typeface="Arial" pitchFamily="34" charset="0"/>
              <a:buChar char="•"/>
            </a:pPr>
            <a:r>
              <a:rPr lang="en-US" sz="2600" dirty="0">
                <a:solidFill>
                  <a:prstClr val="black"/>
                </a:solidFill>
                <a:latin typeface="Comic Sans MS" pitchFamily="66" charset="0"/>
              </a:rPr>
              <a:t>Mixed programming models </a:t>
            </a:r>
          </a:p>
          <a:p>
            <a:pPr marL="377979" indent="-377979">
              <a:spcAft>
                <a:spcPts val="661"/>
              </a:spcAft>
              <a:buFont typeface="Arial" pitchFamily="34" charset="0"/>
              <a:buChar char="•"/>
            </a:pPr>
            <a:r>
              <a:rPr lang="en-US" sz="2600" dirty="0">
                <a:solidFill>
                  <a:prstClr val="black"/>
                </a:solidFill>
                <a:latin typeface="Comic Sans MS" pitchFamily="66" charset="0"/>
              </a:rPr>
              <a:t>Layers of esoteric approximations</a:t>
            </a:r>
          </a:p>
          <a:p>
            <a:pPr marL="377979" indent="-377979">
              <a:spcBef>
                <a:spcPts val="661"/>
              </a:spcBef>
              <a:spcAft>
                <a:spcPts val="661"/>
              </a:spcAft>
              <a:buFont typeface="Arial" pitchFamily="34" charset="0"/>
              <a:buChar char="•"/>
            </a:pPr>
            <a:r>
              <a:rPr lang="en-US" sz="2600" dirty="0">
                <a:solidFill>
                  <a:prstClr val="black"/>
                </a:solidFill>
                <a:latin typeface="Comic Sans MS" pitchFamily="66" charset="0"/>
              </a:rPr>
              <a:t>Disparate rates of error accumulation</a:t>
            </a:r>
          </a:p>
          <a:p>
            <a:pPr marL="377979" indent="-377979">
              <a:spcBef>
                <a:spcPts val="661"/>
              </a:spcBef>
              <a:spcAft>
                <a:spcPts val="661"/>
              </a:spcAft>
              <a:buFont typeface="Arial" pitchFamily="34" charset="0"/>
              <a:buChar char="•"/>
            </a:pPr>
            <a:r>
              <a:rPr lang="en-US" sz="2600" b="1" dirty="0">
                <a:solidFill>
                  <a:prstClr val="black"/>
                </a:solidFill>
                <a:latin typeface="Comic Sans MS" pitchFamily="66" charset="0"/>
                <a:sym typeface="Wingdings 2"/>
              </a:rPr>
              <a:t>Optimization of individual solvers inhibits evolution of the collective</a:t>
            </a:r>
            <a:endParaRPr lang="en-US" sz="2600" b="1" dirty="0">
              <a:solidFill>
                <a:prstClr val="black"/>
              </a:solidFill>
              <a:latin typeface="Comic Sans MS" pitchFamily="66" charset="0"/>
            </a:endParaRPr>
          </a:p>
          <a:p>
            <a:pPr>
              <a:spcBef>
                <a:spcPts val="661"/>
              </a:spcBef>
              <a:spcAft>
                <a:spcPts val="661"/>
              </a:spcAft>
            </a:pPr>
            <a:endParaRPr lang="en-US" sz="2600" dirty="0">
              <a:solidFill>
                <a:prstClr val="black"/>
              </a:solidFill>
              <a:latin typeface="Comic Sans MS" pitchFamily="66" charset="0"/>
            </a:endParaRPr>
          </a:p>
          <a:p>
            <a:pPr>
              <a:spcBef>
                <a:spcPts val="661"/>
              </a:spcBef>
              <a:spcAft>
                <a:spcPts val="661"/>
              </a:spcAft>
            </a:pPr>
            <a:endParaRPr lang="en-US" sz="2600" b="1" dirty="0">
              <a:solidFill>
                <a:prstClr val="black"/>
              </a:solidFill>
              <a:latin typeface="Comic Sans MS" pitchFamily="66" charset="0"/>
            </a:endParaRPr>
          </a:p>
          <a:p>
            <a:pPr>
              <a:spcBef>
                <a:spcPts val="661"/>
              </a:spcBef>
              <a:spcAft>
                <a:spcPts val="661"/>
              </a:spcAft>
            </a:pPr>
            <a:r>
              <a:rPr lang="en-US" sz="2600" b="1" dirty="0">
                <a:solidFill>
                  <a:prstClr val="black"/>
                </a:solidFill>
                <a:latin typeface="Comic Sans MS" pitchFamily="66" charset="0"/>
              </a:rPr>
              <a:t> </a:t>
            </a:r>
            <a:endParaRPr lang="en-US" sz="2600" b="1" dirty="0">
              <a:solidFill>
                <a:prstClr val="black"/>
              </a:solidFill>
              <a:latin typeface="Comic Sans MS" pitchFamily="66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558088" y="1176443"/>
            <a:ext cx="9321641" cy="2291012"/>
          </a:xfrm>
          <a:prstGeom prst="rect">
            <a:avLst/>
          </a:prstGeom>
          <a:noFill/>
        </p:spPr>
        <p:txBody>
          <a:bodyPr wrap="square" lIns="100794" tIns="50397" rIns="100794" bIns="50397" rtlCol="0">
            <a:spAutoFit/>
          </a:bodyPr>
          <a:lstStyle/>
          <a:p>
            <a:r>
              <a:rPr lang="en-US" b="1" dirty="0">
                <a:solidFill>
                  <a:prstClr val="black"/>
                </a:solidFill>
                <a:latin typeface="Comic Sans MS" pitchFamily="66" charset="0"/>
              </a:rPr>
              <a:t>HDF &amp; LAPACK </a:t>
            </a:r>
          </a:p>
          <a:p>
            <a:r>
              <a:rPr lang="en-US" b="1" dirty="0">
                <a:solidFill>
                  <a:prstClr val="black"/>
                </a:solidFill>
                <a:latin typeface="Comic Sans MS" pitchFamily="66" charset="0"/>
              </a:rPr>
              <a:t>r</a:t>
            </a:r>
            <a:r>
              <a:rPr lang="en-US" b="1" dirty="0">
                <a:solidFill>
                  <a:prstClr val="black"/>
                </a:solidFill>
                <a:latin typeface="Comic Sans MS" pitchFamily="66" charset="0"/>
              </a:rPr>
              <a:t>emoved </a:t>
            </a:r>
          </a:p>
          <a:p>
            <a:pPr>
              <a:spcBef>
                <a:spcPts val="661"/>
              </a:spcBef>
              <a:spcAft>
                <a:spcPts val="661"/>
              </a:spcAft>
            </a:pPr>
            <a:endParaRPr lang="en-US" sz="2600" dirty="0">
              <a:solidFill>
                <a:prstClr val="black"/>
              </a:solidFill>
              <a:latin typeface="Comic Sans MS" pitchFamily="66" charset="0"/>
            </a:endParaRPr>
          </a:p>
          <a:p>
            <a:pPr>
              <a:spcBef>
                <a:spcPts val="661"/>
              </a:spcBef>
              <a:spcAft>
                <a:spcPts val="661"/>
              </a:spcAft>
            </a:pPr>
            <a:endParaRPr lang="en-US" sz="2600" b="1" dirty="0">
              <a:solidFill>
                <a:prstClr val="black"/>
              </a:solidFill>
              <a:latin typeface="Comic Sans MS" pitchFamily="66" charset="0"/>
            </a:endParaRPr>
          </a:p>
          <a:p>
            <a:pPr>
              <a:spcBef>
                <a:spcPts val="661"/>
              </a:spcBef>
              <a:spcAft>
                <a:spcPts val="661"/>
              </a:spcAft>
            </a:pPr>
            <a:r>
              <a:rPr lang="en-US" sz="2600" b="1" dirty="0">
                <a:solidFill>
                  <a:prstClr val="black"/>
                </a:solidFill>
                <a:latin typeface="Comic Sans MS" pitchFamily="66" charset="0"/>
              </a:rPr>
              <a:t> </a:t>
            </a:r>
            <a:endParaRPr lang="en-US" sz="2600" b="1" dirty="0">
              <a:solidFill>
                <a:prstClr val="black"/>
              </a:solidFill>
              <a:latin typeface="Comic Sans MS" pitchFamily="66" charset="0"/>
            </a:endParaRPr>
          </a:p>
        </p:txBody>
      </p:sp>
      <p:cxnSp>
        <p:nvCxnSpPr>
          <p:cNvPr id="20" name="Curved Connector 19"/>
          <p:cNvCxnSpPr/>
          <p:nvPr/>
        </p:nvCxnSpPr>
        <p:spPr>
          <a:xfrm>
            <a:off x="8649811" y="1573384"/>
            <a:ext cx="671830" cy="373350"/>
          </a:xfrm>
          <a:prstGeom prst="curvedConnector3">
            <a:avLst>
              <a:gd name="adj1" fmla="val 1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0925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5915" y="336127"/>
            <a:ext cx="9651656" cy="548054"/>
          </a:xfrm>
          <a:prstGeom prst="rect">
            <a:avLst/>
          </a:prstGeom>
          <a:noFill/>
        </p:spPr>
        <p:txBody>
          <a:bodyPr wrap="none" lIns="100794" tIns="50397" rIns="100794" bIns="50397" rtlCol="0">
            <a:spAutoFit/>
          </a:bodyPr>
          <a:lstStyle/>
          <a:p>
            <a:r>
              <a:rPr lang="en-US" sz="2900" b="1" dirty="0">
                <a:solidFill>
                  <a:prstClr val="black"/>
                </a:solidFill>
                <a:latin typeface="Comic Sans MS" pitchFamily="66" charset="0"/>
              </a:rPr>
              <a:t>Case Study: Parallel Sparse Matrix-Matrix Multiply</a:t>
            </a:r>
            <a:endParaRPr lang="en-US" sz="2900" b="1" dirty="0">
              <a:solidFill>
                <a:prstClr val="black"/>
              </a:solidFill>
              <a:latin typeface="Comic Sans MS" pitchFamily="66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3873" y="5495737"/>
            <a:ext cx="4618831" cy="1730986"/>
          </a:xfrm>
          <a:prstGeom prst="rect">
            <a:avLst/>
          </a:prstGeom>
          <a:noFill/>
        </p:spPr>
        <p:txBody>
          <a:bodyPr wrap="square" lIns="100794" tIns="50397" rIns="100794" bIns="50397" rtlCol="0">
            <a:spAutoFit/>
          </a:bodyPr>
          <a:lstStyle/>
          <a:p>
            <a:pPr>
              <a:spcBef>
                <a:spcPts val="1102"/>
              </a:spcBef>
              <a:spcAft>
                <a:spcPts val="441"/>
              </a:spcAft>
            </a:pPr>
            <a:r>
              <a:rPr lang="en-US" sz="2600" dirty="0">
                <a:solidFill>
                  <a:prstClr val="black"/>
                </a:solidFill>
                <a:latin typeface="Comic Sans MS" pitchFamily="66" charset="0"/>
              </a:rPr>
              <a:t>Solvers entangled with DBCSR require locality.  Massive data redistribution on each SCF cycle </a:t>
            </a:r>
            <a:r>
              <a:rPr lang="en-US" sz="2600" dirty="0">
                <a:solidFill>
                  <a:prstClr val="black"/>
                </a:solidFill>
                <a:latin typeface="Comic Sans MS" pitchFamily="66" charset="0"/>
                <a:sym typeface="Wingdings" pitchFamily="2" charset="2"/>
              </a:rPr>
              <a:t></a:t>
            </a:r>
            <a:r>
              <a:rPr lang="en-US" sz="2600" dirty="0">
                <a:solidFill>
                  <a:prstClr val="black"/>
                </a:solidFill>
                <a:latin typeface="Comic Sans MS" pitchFamily="66" charset="0"/>
              </a:rPr>
              <a:t>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74" t="8923" r="17441" b="10661"/>
          <a:stretch/>
        </p:blipFill>
        <p:spPr>
          <a:xfrm>
            <a:off x="8587610" y="1313617"/>
            <a:ext cx="1209294" cy="120461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0290" y="1310894"/>
            <a:ext cx="1209294" cy="1210056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9192257" y="1313617"/>
            <a:ext cx="0" cy="12046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8587610" y="1915922"/>
            <a:ext cx="120929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111541" y="1559544"/>
            <a:ext cx="1324505" cy="655776"/>
          </a:xfrm>
          <a:prstGeom prst="rect">
            <a:avLst/>
          </a:prstGeom>
          <a:noFill/>
        </p:spPr>
        <p:txBody>
          <a:bodyPr wrap="none" lIns="100794" tIns="50397" rIns="100794" bIns="50397" rtlCol="0">
            <a:spAutoFit/>
          </a:bodyPr>
          <a:lstStyle/>
          <a:p>
            <a:r>
              <a:rPr lang="en-US" b="1" dirty="0" smtClean="0"/>
              <a:t>Randomize</a:t>
            </a:r>
          </a:p>
          <a:p>
            <a:r>
              <a:rPr lang="en-US" b="1" dirty="0" smtClean="0"/>
              <a:t>Decompose</a:t>
            </a:r>
            <a:endParaRPr lang="en-US" b="1" dirty="0"/>
          </a:p>
        </p:txBody>
      </p:sp>
      <p:sp>
        <p:nvSpPr>
          <p:cNvPr id="17" name="Right Arrow 16"/>
          <p:cNvSpPr/>
          <p:nvPr/>
        </p:nvSpPr>
        <p:spPr>
          <a:xfrm>
            <a:off x="7131731" y="1856359"/>
            <a:ext cx="1427639" cy="134450"/>
          </a:xfrm>
          <a:prstGeom prst="rightArrow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8580119" y="1420506"/>
            <a:ext cx="663619" cy="378777"/>
          </a:xfrm>
          <a:prstGeom prst="rect">
            <a:avLst/>
          </a:prstGeom>
          <a:noFill/>
        </p:spPr>
        <p:txBody>
          <a:bodyPr wrap="none" lIns="100794" tIns="50397" rIns="100794" bIns="50397" rtlCol="0">
            <a:spAutoFit/>
          </a:bodyPr>
          <a:lstStyle/>
          <a:p>
            <a:r>
              <a:rPr lang="en-US" b="1" i="1" dirty="0">
                <a:solidFill>
                  <a:srgbClr val="FF0000"/>
                </a:solidFill>
              </a:rPr>
              <a:t>p </a:t>
            </a:r>
            <a:r>
              <a:rPr lang="en-US" b="1" dirty="0">
                <a:solidFill>
                  <a:srgbClr val="FF0000"/>
                </a:solidFill>
              </a:rPr>
              <a:t>= 0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136147" y="1402958"/>
            <a:ext cx="663619" cy="378777"/>
          </a:xfrm>
          <a:prstGeom prst="rect">
            <a:avLst/>
          </a:prstGeom>
          <a:noFill/>
        </p:spPr>
        <p:txBody>
          <a:bodyPr wrap="none" lIns="100794" tIns="50397" rIns="100794" bIns="50397" rtlCol="0">
            <a:spAutoFit/>
          </a:bodyPr>
          <a:lstStyle/>
          <a:p>
            <a:r>
              <a:rPr lang="en-US" b="1" i="1" dirty="0">
                <a:solidFill>
                  <a:srgbClr val="FF0000"/>
                </a:solidFill>
              </a:rPr>
              <a:t>p </a:t>
            </a:r>
            <a:r>
              <a:rPr lang="en-US" b="1" dirty="0">
                <a:solidFill>
                  <a:srgbClr val="FF0000"/>
                </a:solidFill>
              </a:rPr>
              <a:t>= 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570443" y="1971504"/>
            <a:ext cx="663619" cy="378777"/>
          </a:xfrm>
          <a:prstGeom prst="rect">
            <a:avLst/>
          </a:prstGeom>
          <a:noFill/>
        </p:spPr>
        <p:txBody>
          <a:bodyPr wrap="none" lIns="100794" tIns="50397" rIns="100794" bIns="50397" rtlCol="0">
            <a:spAutoFit/>
          </a:bodyPr>
          <a:lstStyle/>
          <a:p>
            <a:r>
              <a:rPr lang="en-US" b="1" i="1" dirty="0">
                <a:solidFill>
                  <a:srgbClr val="FF0000"/>
                </a:solidFill>
              </a:rPr>
              <a:t>p </a:t>
            </a:r>
            <a:r>
              <a:rPr lang="en-US" b="1" dirty="0">
                <a:solidFill>
                  <a:srgbClr val="FF0000"/>
                </a:solidFill>
              </a:rPr>
              <a:t>= 2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171502" y="1969018"/>
            <a:ext cx="663619" cy="378777"/>
          </a:xfrm>
          <a:prstGeom prst="rect">
            <a:avLst/>
          </a:prstGeom>
          <a:noFill/>
        </p:spPr>
        <p:txBody>
          <a:bodyPr wrap="none" lIns="100794" tIns="50397" rIns="100794" bIns="50397" rtlCol="0">
            <a:spAutoFit/>
          </a:bodyPr>
          <a:lstStyle/>
          <a:p>
            <a:r>
              <a:rPr lang="en-US" b="1" i="1" dirty="0">
                <a:solidFill>
                  <a:srgbClr val="FF0000"/>
                </a:solidFill>
              </a:rPr>
              <a:t>p </a:t>
            </a:r>
            <a:r>
              <a:rPr lang="en-US" b="1" dirty="0">
                <a:solidFill>
                  <a:srgbClr val="FF0000"/>
                </a:solidFill>
              </a:rPr>
              <a:t>= 3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19894" y="1033031"/>
            <a:ext cx="5458619" cy="2664362"/>
          </a:xfrm>
          <a:prstGeom prst="rect">
            <a:avLst/>
          </a:prstGeom>
        </p:spPr>
        <p:txBody>
          <a:bodyPr wrap="square" lIns="100794" tIns="50397" rIns="100794" bIns="50397">
            <a:spAutoFit/>
          </a:bodyPr>
          <a:lstStyle/>
          <a:p>
            <a:pPr>
              <a:spcBef>
                <a:spcPts val="1102"/>
              </a:spcBef>
              <a:spcAft>
                <a:spcPts val="441"/>
              </a:spcAft>
            </a:pPr>
            <a:r>
              <a:rPr lang="en-US" sz="2600" dirty="0">
                <a:solidFill>
                  <a:prstClr val="black"/>
                </a:solidFill>
                <a:latin typeface="Comic Sans MS" pitchFamily="66" charset="0"/>
              </a:rPr>
              <a:t>Most optimal parallel </a:t>
            </a:r>
            <a:r>
              <a:rPr lang="en-US" sz="2600" dirty="0" err="1">
                <a:solidFill>
                  <a:prstClr val="black"/>
                </a:solidFill>
                <a:latin typeface="Comic Sans MS" pitchFamily="66" charset="0"/>
              </a:rPr>
              <a:t>SpMM</a:t>
            </a:r>
            <a:r>
              <a:rPr lang="en-US" sz="2600" dirty="0">
                <a:solidFill>
                  <a:prstClr val="black"/>
                </a:solidFill>
                <a:latin typeface="Comic Sans MS" pitchFamily="66" charset="0"/>
              </a:rPr>
              <a:t> is based on </a:t>
            </a:r>
            <a:r>
              <a:rPr lang="en-US" sz="2400" dirty="0" err="1">
                <a:solidFill>
                  <a:prstClr val="black"/>
                </a:solidFill>
                <a:latin typeface="Comic Sans MS" pitchFamily="66" charset="0"/>
              </a:rPr>
              <a:t>Bulloc’s</a:t>
            </a:r>
            <a:r>
              <a:rPr lang="en-US" sz="2400" dirty="0">
                <a:solidFill>
                  <a:prstClr val="black"/>
                </a:solidFill>
                <a:latin typeface="Comic Sans MS" pitchFamily="66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omic Sans MS" pitchFamily="66" charset="0"/>
              </a:rPr>
              <a:t>method for work </a:t>
            </a:r>
            <a:r>
              <a:rPr lang="en-US" sz="2400" dirty="0">
                <a:solidFill>
                  <a:prstClr val="black"/>
                </a:solidFill>
                <a:latin typeface="Comic Sans MS" pitchFamily="66" charset="0"/>
              </a:rPr>
              <a:t>homogenization:  DBCSR data structure, </a:t>
            </a:r>
            <a:r>
              <a:rPr lang="en-US" sz="2400" dirty="0" err="1">
                <a:solidFill>
                  <a:prstClr val="black"/>
                </a:solidFill>
                <a:latin typeface="Comic Sans MS" pitchFamily="66" charset="0"/>
              </a:rPr>
              <a:t>Hutter</a:t>
            </a:r>
            <a:r>
              <a:rPr lang="en-US" sz="2400" dirty="0">
                <a:solidFill>
                  <a:prstClr val="black"/>
                </a:solidFill>
                <a:latin typeface="Comic Sans MS" pitchFamily="66" charset="0"/>
              </a:rPr>
              <a:t> &amp; co 2014.</a:t>
            </a:r>
          </a:p>
          <a:p>
            <a:pPr>
              <a:spcBef>
                <a:spcPts val="1102"/>
              </a:spcBef>
              <a:spcAft>
                <a:spcPts val="441"/>
              </a:spcAft>
            </a:pPr>
            <a:endParaRPr lang="en-US" sz="2400" dirty="0">
              <a:solidFill>
                <a:prstClr val="black"/>
              </a:solidFill>
              <a:latin typeface="Comic Sans MS" pitchFamily="66" charset="0"/>
            </a:endParaRPr>
          </a:p>
          <a:p>
            <a:endParaRPr lang="en-US" sz="2400" b="1" dirty="0">
              <a:solidFill>
                <a:prstClr val="black"/>
              </a:solidFill>
              <a:latin typeface="Comic Sans MS" pitchFamily="66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35916" y="2857077"/>
            <a:ext cx="9413027" cy="1001257"/>
          </a:xfrm>
          <a:prstGeom prst="rect">
            <a:avLst/>
          </a:prstGeom>
        </p:spPr>
        <p:txBody>
          <a:bodyPr wrap="none" lIns="100794" tIns="50397" rIns="100794" bIns="50397">
            <a:spAutoFit/>
          </a:bodyPr>
          <a:lstStyle/>
          <a:p>
            <a:pPr marL="377979" indent="-377979">
              <a:spcBef>
                <a:spcPts val="661"/>
              </a:spcBef>
              <a:spcAft>
                <a:spcPts val="661"/>
              </a:spcAft>
              <a:buFont typeface="Arial" pitchFamily="34" charset="0"/>
              <a:buChar char="•"/>
            </a:pPr>
            <a:r>
              <a:rPr lang="en-US" sz="2600" dirty="0">
                <a:solidFill>
                  <a:prstClr val="black"/>
                </a:solidFill>
                <a:latin typeface="Comic Sans MS" pitchFamily="66" charset="0"/>
              </a:rPr>
              <a:t>Randomization leads to </a:t>
            </a:r>
            <a:r>
              <a:rPr lang="en-US" sz="2600" i="1" dirty="0">
                <a:solidFill>
                  <a:prstClr val="black"/>
                </a:solidFill>
                <a:latin typeface="Comic Sans MS" pitchFamily="66" charset="0"/>
              </a:rPr>
              <a:t>cost homogenization</a:t>
            </a:r>
            <a:r>
              <a:rPr lang="en-US" sz="2600" dirty="0">
                <a:solidFill>
                  <a:prstClr val="black"/>
                </a:solidFill>
                <a:latin typeface="Comic Sans MS" pitchFamily="66" charset="0"/>
              </a:rPr>
              <a:t> </a:t>
            </a:r>
          </a:p>
          <a:p>
            <a:pPr marL="377979" indent="-377979">
              <a:buFont typeface="Arial" pitchFamily="34" charset="0"/>
              <a:buChar char="•"/>
            </a:pPr>
            <a:r>
              <a:rPr lang="en-US" sz="2600" b="1" dirty="0">
                <a:solidFill>
                  <a:prstClr val="black"/>
                </a:solidFill>
                <a:latin typeface="Comic Sans MS" pitchFamily="66" charset="0"/>
              </a:rPr>
              <a:t>Randomization</a:t>
            </a:r>
            <a:r>
              <a:rPr lang="en-US" sz="2600" b="1" dirty="0">
                <a:solidFill>
                  <a:prstClr val="black"/>
                </a:solidFill>
                <a:latin typeface="Comic Sans MS" pitchFamily="66" charset="0"/>
                <a:sym typeface="Wingdings 3"/>
              </a:rPr>
              <a:t> </a:t>
            </a:r>
            <a:r>
              <a:rPr lang="en-US" sz="2600" b="1" dirty="0">
                <a:solidFill>
                  <a:prstClr val="black"/>
                </a:solidFill>
                <a:latin typeface="Comic Sans MS" pitchFamily="66" charset="0"/>
                <a:sym typeface="Wingdings 3"/>
              </a:rPr>
              <a:t> </a:t>
            </a:r>
            <a:r>
              <a:rPr lang="en-US" sz="2600" b="1" dirty="0">
                <a:solidFill>
                  <a:prstClr val="black"/>
                </a:solidFill>
                <a:latin typeface="Comic Sans MS" pitchFamily="66" charset="0"/>
                <a:sym typeface="Wingdings 3"/>
              </a:rPr>
              <a:t>delocalization &amp; data redistribution</a:t>
            </a:r>
            <a:r>
              <a:rPr lang="en-US" sz="2600" dirty="0">
                <a:solidFill>
                  <a:prstClr val="black"/>
                </a:solidFill>
                <a:latin typeface="Comic Sans MS" pitchFamily="66" charset="0"/>
              </a:rPr>
              <a:t> </a:t>
            </a:r>
            <a:endParaRPr lang="en-US" sz="2600" dirty="0">
              <a:solidFill>
                <a:prstClr val="black"/>
              </a:solidFill>
              <a:latin typeface="Comic Sans MS" pitchFamily="66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19894" y="3954971"/>
            <a:ext cx="9321641" cy="509114"/>
          </a:xfrm>
          <a:prstGeom prst="rect">
            <a:avLst/>
          </a:prstGeom>
        </p:spPr>
        <p:txBody>
          <a:bodyPr wrap="square" lIns="100794" tIns="50397" rIns="100794" bIns="50397">
            <a:spAutoFit/>
          </a:bodyPr>
          <a:lstStyle/>
          <a:p>
            <a:pPr>
              <a:spcBef>
                <a:spcPts val="1323"/>
              </a:spcBef>
              <a:spcAft>
                <a:spcPts val="1323"/>
              </a:spcAft>
            </a:pPr>
            <a:r>
              <a:rPr lang="en-US" sz="2600" dirty="0">
                <a:solidFill>
                  <a:prstClr val="black"/>
                </a:solidFill>
                <a:latin typeface="Comic Sans MS" pitchFamily="66" charset="0"/>
              </a:rPr>
              <a:t>Cannon’s algorithm for distribution throttled 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8024612" y="3881378"/>
                <a:ext cx="1632944" cy="656333"/>
              </a:xfrm>
              <a:prstGeom prst="rect">
                <a:avLst/>
              </a:prstGeom>
            </p:spPr>
            <p:txBody>
              <a:bodyPr wrap="none" lIns="100794" tIns="50397" rIns="100794" bIns="50397">
                <a:spAutoFit/>
              </a:bodyPr>
              <a:lstStyle/>
              <a:p>
                <a:r>
                  <a:rPr lang="en-US" sz="3500" b="1" i="1" dirty="0">
                    <a:solidFill>
                      <a:prstClr val="black"/>
                    </a:solidFill>
                    <a:latin typeface="Cambria Math" pitchFamily="18" charset="0"/>
                    <a:ea typeface="Cambria Math" pitchFamily="18" charset="0"/>
                  </a:rPr>
                  <a:t>O</a:t>
                </a:r>
                <a:r>
                  <a:rPr lang="en-US" sz="3500" b="1" dirty="0">
                    <a:solidFill>
                      <a:prstClr val="black"/>
                    </a:solidFill>
                    <a:latin typeface="Cambria Math" pitchFamily="18" charset="0"/>
                    <a:ea typeface="Cambria Math" pitchFamily="18" charset="0"/>
                  </a:rPr>
                  <a:t>(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3500" b="1" i="1" dirty="0">
                            <a:solidFill>
                              <a:prstClr val="black"/>
                            </a:solidFill>
                            <a:latin typeface="Cambria Math"/>
                            <a:ea typeface="Cambria Math" pitchFamily="18" charset="0"/>
                          </a:rPr>
                        </m:ctrlPr>
                      </m:radPr>
                      <m:deg/>
                      <m:e>
                        <m:r>
                          <a:rPr lang="en-US" sz="3500" b="1" i="1" dirty="0">
                            <a:solidFill>
                              <a:prstClr val="black"/>
                            </a:solidFill>
                            <a:latin typeface="Cambria Math" pitchFamily="18" charset="0"/>
                            <a:ea typeface="Cambria Math" pitchFamily="18" charset="0"/>
                          </a:rPr>
                          <m:t>𝒑</m:t>
                        </m:r>
                      </m:e>
                    </m:rad>
                  </m:oMath>
                </a14:m>
                <a:r>
                  <a:rPr lang="en-US" sz="3500" b="1" dirty="0">
                    <a:solidFill>
                      <a:prstClr val="black"/>
                    </a:solidFill>
                    <a:latin typeface="Cambria Math" pitchFamily="18" charset="0"/>
                    <a:ea typeface="Cambria Math" pitchFamily="18" charset="0"/>
                  </a:rPr>
                  <a:t> </a:t>
                </a:r>
                <a:r>
                  <a:rPr lang="en-US" sz="3500" b="1" dirty="0">
                    <a:solidFill>
                      <a:prstClr val="black"/>
                    </a:solidFill>
                    <a:latin typeface="Cambria Math" pitchFamily="18" charset="0"/>
                    <a:ea typeface="Cambria Math" pitchFamily="18" charset="0"/>
                  </a:rPr>
                  <a:t>)</a:t>
                </a:r>
                <a:r>
                  <a:rPr lang="en-US" sz="3500" b="1" dirty="0">
                    <a:solidFill>
                      <a:prstClr val="black"/>
                    </a:solidFill>
                    <a:latin typeface="Cambria Math" pitchFamily="18" charset="0"/>
                    <a:ea typeface="Cambria Math" pitchFamily="18" charset="0"/>
                  </a:rPr>
                  <a:t> </a:t>
                </a:r>
                <a:endParaRPr lang="en-US" sz="3500" dirty="0">
                  <a:latin typeface="Cambria Math" pitchFamily="18" charset="0"/>
                  <a:ea typeface="Cambria Math" pitchFamily="18" charset="0"/>
                </a:endParaRPr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1312" y="3519637"/>
                <a:ext cx="1481688" cy="595163"/>
              </a:xfrm>
              <a:prstGeom prst="rect">
                <a:avLst/>
              </a:prstGeom>
              <a:blipFill rotWithShape="1">
                <a:blip r:embed="rId4"/>
                <a:stretch>
                  <a:fillRect l="-10246" t="-14286" r="-3689" b="-295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5"/>
          <p:cNvSpPr/>
          <p:nvPr/>
        </p:nvSpPr>
        <p:spPr>
          <a:xfrm>
            <a:off x="5811549" y="4806676"/>
            <a:ext cx="3426114" cy="85161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00794" tIns="50397" rIns="100794" bIns="50397"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6271128" y="6123474"/>
            <a:ext cx="2506155" cy="84087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100794" tIns="50397" rIns="100794" bIns="50397" rtlCol="0" anchor="ctr"/>
          <a:lstStyle/>
          <a:p>
            <a:pPr algn="ctr"/>
            <a:endParaRPr lang="en-US"/>
          </a:p>
        </p:txBody>
      </p:sp>
      <p:cxnSp>
        <p:nvCxnSpPr>
          <p:cNvPr id="30" name="Curved Connector 29"/>
          <p:cNvCxnSpPr>
            <a:stCxn id="26" idx="3"/>
            <a:endCxn id="28" idx="3"/>
          </p:cNvCxnSpPr>
          <p:nvPr/>
        </p:nvCxnSpPr>
        <p:spPr>
          <a:xfrm flipH="1">
            <a:off x="8777283" y="5232486"/>
            <a:ext cx="460380" cy="1311424"/>
          </a:xfrm>
          <a:prstGeom prst="curvedConnector3">
            <a:avLst>
              <a:gd name="adj1" fmla="val -54724"/>
            </a:avLst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urved Connector 39"/>
          <p:cNvCxnSpPr>
            <a:stCxn id="28" idx="1"/>
            <a:endCxn id="26" idx="1"/>
          </p:cNvCxnSpPr>
          <p:nvPr/>
        </p:nvCxnSpPr>
        <p:spPr>
          <a:xfrm rot="10800000">
            <a:off x="5811550" y="5232487"/>
            <a:ext cx="459579" cy="1311424"/>
          </a:xfrm>
          <a:prstGeom prst="curvedConnector3">
            <a:avLst>
              <a:gd name="adj1" fmla="val 154819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408820" y="4523492"/>
            <a:ext cx="5206683" cy="916405"/>
          </a:xfrm>
          <a:prstGeom prst="rect">
            <a:avLst/>
          </a:prstGeom>
        </p:spPr>
        <p:txBody>
          <a:bodyPr wrap="square" lIns="100794" tIns="50397" rIns="100794" bIns="50397">
            <a:spAutoFit/>
          </a:bodyPr>
          <a:lstStyle/>
          <a:p>
            <a:pPr marL="377979" indent="-377979">
              <a:spcBef>
                <a:spcPts val="661"/>
              </a:spcBef>
              <a:spcAft>
                <a:spcPts val="661"/>
              </a:spcAft>
              <a:buFont typeface="Arial" pitchFamily="34" charset="0"/>
              <a:buChar char="•"/>
            </a:pPr>
            <a:r>
              <a:rPr lang="en-US" sz="2600" b="1" dirty="0">
                <a:solidFill>
                  <a:prstClr val="black"/>
                </a:solidFill>
                <a:latin typeface="Comic Sans MS" pitchFamily="66" charset="0"/>
              </a:rPr>
              <a:t>Cannot access strong scaling regime, </a:t>
            </a:r>
            <a:r>
              <a:rPr lang="en-US" sz="2600" b="1" i="1" dirty="0">
                <a:solidFill>
                  <a:prstClr val="black"/>
                </a:solidFill>
                <a:latin typeface="Comic Sans MS" pitchFamily="66" charset="0"/>
              </a:rPr>
              <a:t>p</a:t>
            </a:r>
            <a:r>
              <a:rPr lang="en-US" sz="2600" b="1" dirty="0">
                <a:solidFill>
                  <a:prstClr val="black"/>
                </a:solidFill>
                <a:latin typeface="Comic Sans MS" pitchFamily="66" charset="0"/>
              </a:rPr>
              <a:t> &gt;&gt; </a:t>
            </a:r>
            <a:r>
              <a:rPr lang="en-US" sz="2600" b="1" i="1" dirty="0">
                <a:solidFill>
                  <a:prstClr val="black"/>
                </a:solidFill>
                <a:latin typeface="Comic Sans MS" pitchFamily="66" charset="0"/>
              </a:rPr>
              <a:t>N</a:t>
            </a:r>
            <a:r>
              <a:rPr lang="en-US" sz="2600" b="1" dirty="0">
                <a:solidFill>
                  <a:prstClr val="black"/>
                </a:solidFill>
                <a:latin typeface="Comic Sans MS" pitchFamily="66" charset="0"/>
              </a:rPr>
              <a:t>  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873382" y="4833331"/>
            <a:ext cx="3342135" cy="780641"/>
          </a:xfrm>
          <a:prstGeom prst="rect">
            <a:avLst/>
          </a:prstGeom>
          <a:noFill/>
        </p:spPr>
        <p:txBody>
          <a:bodyPr wrap="none" lIns="100794" tIns="50397" rIns="100794" bIns="50397" rtlCol="0">
            <a:spAutoFit/>
          </a:bodyPr>
          <a:lstStyle/>
          <a:p>
            <a:r>
              <a:rPr lang="en-US" sz="2200" dirty="0" err="1"/>
              <a:t>Fock</a:t>
            </a:r>
            <a:r>
              <a:rPr lang="en-US" sz="2200" dirty="0"/>
              <a:t> Build</a:t>
            </a:r>
          </a:p>
          <a:p>
            <a:r>
              <a:rPr lang="en-US" sz="2200" b="1" i="1" dirty="0"/>
              <a:t>F </a:t>
            </a:r>
            <a:r>
              <a:rPr lang="en-US" sz="2200" dirty="0">
                <a:sym typeface="Wingdings 3"/>
              </a:rPr>
              <a:t> </a:t>
            </a:r>
            <a:r>
              <a:rPr lang="en-US" sz="2200" dirty="0"/>
              <a:t> </a:t>
            </a:r>
            <a:r>
              <a:rPr lang="en-US" sz="2200" b="1" i="1" dirty="0"/>
              <a:t>J</a:t>
            </a:r>
            <a:r>
              <a:rPr lang="en-US" sz="2200" dirty="0"/>
              <a:t>[</a:t>
            </a:r>
            <a:r>
              <a:rPr lang="en-US" sz="2200" b="1" i="1" dirty="0"/>
              <a:t>P</a:t>
            </a:r>
            <a:r>
              <a:rPr lang="en-US" sz="2200" dirty="0"/>
              <a:t>] + a </a:t>
            </a:r>
            <a:r>
              <a:rPr lang="en-US" sz="2200" b="1" i="1" dirty="0"/>
              <a:t>K</a:t>
            </a:r>
            <a:r>
              <a:rPr lang="en-US" sz="2200" baseline="-25000" dirty="0"/>
              <a:t>F</a:t>
            </a:r>
            <a:r>
              <a:rPr lang="en-US" sz="2200" dirty="0"/>
              <a:t>[</a:t>
            </a:r>
            <a:r>
              <a:rPr lang="en-US" sz="2200" b="1" i="1" dirty="0"/>
              <a:t>P</a:t>
            </a:r>
            <a:r>
              <a:rPr lang="en-US" sz="2200" dirty="0"/>
              <a:t>] + b </a:t>
            </a:r>
            <a:r>
              <a:rPr lang="en-US" sz="2200" b="1" i="1" dirty="0" err="1"/>
              <a:t>K</a:t>
            </a:r>
            <a:r>
              <a:rPr lang="en-US" sz="2200" baseline="-25000" dirty="0" err="1"/>
              <a:t>xc</a:t>
            </a:r>
            <a:r>
              <a:rPr lang="en-US" sz="2200" dirty="0"/>
              <a:t>[</a:t>
            </a:r>
            <a:r>
              <a:rPr lang="en-US" sz="2200" b="1" i="1" dirty="0"/>
              <a:t>P</a:t>
            </a:r>
            <a:r>
              <a:rPr lang="en-US" sz="2200" dirty="0"/>
              <a:t>]</a:t>
            </a:r>
            <a:endParaRPr lang="en-US" sz="2200" dirty="0"/>
          </a:p>
        </p:txBody>
      </p:sp>
      <p:sp>
        <p:nvSpPr>
          <p:cNvPr id="61" name="TextBox 60"/>
          <p:cNvSpPr txBox="1"/>
          <p:nvPr/>
        </p:nvSpPr>
        <p:spPr>
          <a:xfrm>
            <a:off x="6428011" y="6171826"/>
            <a:ext cx="2373237" cy="780641"/>
          </a:xfrm>
          <a:prstGeom prst="rect">
            <a:avLst/>
          </a:prstGeom>
          <a:noFill/>
        </p:spPr>
        <p:txBody>
          <a:bodyPr wrap="none" lIns="100794" tIns="50397" rIns="100794" bIns="50397" rtlCol="0">
            <a:spAutoFit/>
          </a:bodyPr>
          <a:lstStyle/>
          <a:p>
            <a:r>
              <a:rPr lang="en-US" sz="2200" dirty="0"/>
              <a:t>Spectral Projection</a:t>
            </a:r>
          </a:p>
          <a:p>
            <a:r>
              <a:rPr lang="en-US" sz="2200" b="1" i="1" dirty="0"/>
              <a:t>P</a:t>
            </a:r>
            <a:r>
              <a:rPr lang="en-US" sz="2200" b="1" i="1" dirty="0"/>
              <a:t> </a:t>
            </a:r>
            <a:r>
              <a:rPr lang="en-US" sz="2200" dirty="0">
                <a:sym typeface="Wingdings 3"/>
              </a:rPr>
              <a:t> </a:t>
            </a:r>
            <a:r>
              <a:rPr lang="el-GR" sz="2200" b="1" dirty="0">
                <a:sym typeface="Wingdings 3"/>
              </a:rPr>
              <a:t>θ</a:t>
            </a:r>
            <a:r>
              <a:rPr lang="en-US" sz="2200" dirty="0">
                <a:sym typeface="Wingdings 3"/>
              </a:rPr>
              <a:t>[ </a:t>
            </a:r>
            <a:r>
              <a:rPr lang="en-US" sz="2200" b="1" i="1" dirty="0"/>
              <a:t>F - </a:t>
            </a:r>
            <a:r>
              <a:rPr lang="el-GR" sz="2200" dirty="0"/>
              <a:t>μ</a:t>
            </a:r>
            <a:r>
              <a:rPr lang="en-US" sz="2200" b="1" i="1" dirty="0"/>
              <a:t>I </a:t>
            </a:r>
            <a:r>
              <a:rPr lang="en-US" sz="2200" dirty="0"/>
              <a:t>]</a:t>
            </a:r>
            <a:endParaRPr lang="en-US" sz="2200" dirty="0"/>
          </a:p>
        </p:txBody>
      </p:sp>
      <p:sp>
        <p:nvSpPr>
          <p:cNvPr id="70" name="TextBox 69"/>
          <p:cNvSpPr txBox="1"/>
          <p:nvPr/>
        </p:nvSpPr>
        <p:spPr>
          <a:xfrm rot="5400000">
            <a:off x="8809556" y="5613726"/>
            <a:ext cx="1767120" cy="508793"/>
          </a:xfrm>
          <a:prstGeom prst="rect">
            <a:avLst/>
          </a:prstGeom>
          <a:noFill/>
        </p:spPr>
        <p:txBody>
          <a:bodyPr wrap="none" lIns="100794" tIns="50397" rIns="100794" bIns="50397" rtlCol="0">
            <a:spAutoFit/>
          </a:bodyPr>
          <a:lstStyle/>
          <a:p>
            <a:r>
              <a:rPr lang="en-US" sz="2600" b="1" dirty="0"/>
              <a:t>Randomize</a:t>
            </a:r>
          </a:p>
        </p:txBody>
      </p:sp>
      <p:sp>
        <p:nvSpPr>
          <p:cNvPr id="71" name="TextBox 70"/>
          <p:cNvSpPr txBox="1"/>
          <p:nvPr/>
        </p:nvSpPr>
        <p:spPr>
          <a:xfrm rot="16200000">
            <a:off x="4721185" y="5606562"/>
            <a:ext cx="1301988" cy="508793"/>
          </a:xfrm>
          <a:prstGeom prst="rect">
            <a:avLst/>
          </a:prstGeom>
          <a:noFill/>
        </p:spPr>
        <p:txBody>
          <a:bodyPr wrap="none" lIns="100794" tIns="50397" rIns="100794" bIns="50397" rtlCol="0">
            <a:spAutoFit/>
          </a:bodyPr>
          <a:lstStyle/>
          <a:p>
            <a:r>
              <a:rPr lang="en-US" sz="2600" b="1" dirty="0"/>
              <a:t>Localize</a:t>
            </a:r>
          </a:p>
        </p:txBody>
      </p:sp>
    </p:spTree>
    <p:extLst>
      <p:ext uri="{BB962C8B-B14F-4D97-AF65-F5344CB8AC3E}">
        <p14:creationId xmlns:p14="http://schemas.microsoft.com/office/powerpoint/2010/main" val="1823475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03873" y="1428539"/>
            <a:ext cx="203589" cy="712759"/>
          </a:xfrm>
          <a:prstGeom prst="rect">
            <a:avLst/>
          </a:prstGeom>
          <a:noFill/>
        </p:spPr>
        <p:txBody>
          <a:bodyPr wrap="none" lIns="100794" tIns="50397" rIns="100794" bIns="50397" rtlCol="0">
            <a:spAutoFit/>
          </a:bodyPr>
          <a:lstStyle/>
          <a:p>
            <a:endParaRPr lang="en-US" sz="4000" b="1" dirty="0">
              <a:solidFill>
                <a:prstClr val="black"/>
              </a:solidFill>
              <a:latin typeface="Comic Sans MS" pitchFamily="66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69805" y="280106"/>
            <a:ext cx="9573578" cy="644877"/>
          </a:xfrm>
          <a:prstGeom prst="rect">
            <a:avLst/>
          </a:prstGeom>
        </p:spPr>
        <p:txBody>
          <a:bodyPr wrap="square" lIns="100794" tIns="50397" rIns="100794" bIns="50397">
            <a:spAutoFit/>
          </a:bodyPr>
          <a:lstStyle/>
          <a:p>
            <a:r>
              <a:rPr lang="en-US" sz="3500" b="1" dirty="0">
                <a:latin typeface="Comic Sans MS" pitchFamily="66" charset="0"/>
              </a:rPr>
              <a:t>An </a:t>
            </a:r>
            <a:r>
              <a:rPr lang="en-US" sz="3500" b="1" i="1" dirty="0">
                <a:latin typeface="Comic Sans MS" pitchFamily="66" charset="0"/>
              </a:rPr>
              <a:t>N</a:t>
            </a:r>
            <a:r>
              <a:rPr lang="en-US" sz="1100" b="1" i="1" dirty="0">
                <a:latin typeface="Comic Sans MS" pitchFamily="66" charset="0"/>
              </a:rPr>
              <a:t> </a:t>
            </a:r>
            <a:r>
              <a:rPr lang="en-US" sz="3500" b="1" dirty="0">
                <a:latin typeface="Comic Sans MS" pitchFamily="66" charset="0"/>
              </a:rPr>
              <a:t>-body Framework for all Solvers </a:t>
            </a:r>
            <a:endParaRPr lang="en-US" sz="3500" b="1" dirty="0">
              <a:latin typeface="Comic Sans MS" pitchFamily="66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66289" y="1034968"/>
            <a:ext cx="9467287" cy="7263355"/>
          </a:xfrm>
          <a:prstGeom prst="rect">
            <a:avLst/>
          </a:prstGeom>
        </p:spPr>
        <p:txBody>
          <a:bodyPr wrap="square" lIns="100794" tIns="50397" rIns="100794" bIns="50397">
            <a:spAutoFit/>
          </a:bodyPr>
          <a:lstStyle/>
          <a:p>
            <a:pPr marL="377979" indent="-377979">
              <a:spcBef>
                <a:spcPts val="661"/>
              </a:spcBef>
              <a:spcAft>
                <a:spcPts val="661"/>
              </a:spcAft>
              <a:buFont typeface="Arial" pitchFamily="34" charset="0"/>
              <a:buChar char="•"/>
            </a:pPr>
            <a:r>
              <a:rPr lang="en-US" sz="2600" b="1" i="1" dirty="0">
                <a:latin typeface="Comic Sans MS" pitchFamily="66" charset="0"/>
              </a:rPr>
              <a:t>Potential for massive simplification with shared frameworks (stacks) supporting solvers collective</a:t>
            </a:r>
            <a:endParaRPr lang="en-US" sz="2600" i="1" dirty="0">
              <a:latin typeface="Comic Sans MS" pitchFamily="66" charset="0"/>
            </a:endParaRPr>
          </a:p>
          <a:p>
            <a:pPr marL="377979" indent="-377979">
              <a:spcBef>
                <a:spcPts val="661"/>
              </a:spcBef>
              <a:spcAft>
                <a:spcPts val="661"/>
              </a:spcAft>
              <a:buFont typeface="Arial" pitchFamily="34" charset="0"/>
              <a:buChar char="•"/>
            </a:pPr>
            <a:r>
              <a:rPr lang="en-US" sz="2600" dirty="0">
                <a:latin typeface="Comic Sans MS" pitchFamily="66" charset="0"/>
              </a:rPr>
              <a:t>Kernel compression &amp; optimal data operations</a:t>
            </a:r>
          </a:p>
          <a:p>
            <a:pPr marL="881950" lvl="1" indent="-377979">
              <a:spcBef>
                <a:spcPts val="661"/>
              </a:spcBef>
              <a:spcAft>
                <a:spcPts val="661"/>
              </a:spcAft>
              <a:buFont typeface="Wingdings" pitchFamily="2" charset="2"/>
              <a:buChar char="§"/>
            </a:pPr>
            <a:r>
              <a:rPr lang="en-US" sz="2600" dirty="0">
                <a:latin typeface="Comic Sans MS" pitchFamily="66" charset="0"/>
              </a:rPr>
              <a:t>Multilevel approximation</a:t>
            </a:r>
          </a:p>
          <a:p>
            <a:pPr marL="881950" lvl="1" indent="-377979">
              <a:spcBef>
                <a:spcPts val="661"/>
              </a:spcBef>
              <a:spcAft>
                <a:spcPts val="661"/>
              </a:spcAft>
              <a:buFont typeface="Wingdings" pitchFamily="2" charset="2"/>
              <a:buChar char="§"/>
            </a:pPr>
            <a:r>
              <a:rPr lang="en-US" sz="2600" dirty="0">
                <a:latin typeface="Comic Sans MS" pitchFamily="66" charset="0"/>
              </a:rPr>
              <a:t>Range, metric and overlap queries</a:t>
            </a:r>
          </a:p>
          <a:p>
            <a:pPr marL="377979" indent="-377979">
              <a:spcBef>
                <a:spcPts val="661"/>
              </a:spcBef>
              <a:spcAft>
                <a:spcPts val="661"/>
              </a:spcAft>
              <a:buFont typeface="Arial" pitchFamily="34" charset="0"/>
              <a:buChar char="•"/>
            </a:pPr>
            <a:r>
              <a:rPr lang="en-US" sz="2600" b="1" i="1" dirty="0">
                <a:latin typeface="Comic Sans MS" pitchFamily="66" charset="0"/>
              </a:rPr>
              <a:t>Demonstrated for all HF/DFT solvers</a:t>
            </a:r>
          </a:p>
          <a:p>
            <a:pPr marL="377979" indent="-377979">
              <a:spcBef>
                <a:spcPts val="661"/>
              </a:spcBef>
              <a:spcAft>
                <a:spcPts val="661"/>
              </a:spcAft>
              <a:buFont typeface="Arial" pitchFamily="34" charset="0"/>
              <a:buChar char="•"/>
            </a:pPr>
            <a:r>
              <a:rPr lang="en-US" sz="2600" dirty="0">
                <a:latin typeface="Comic Sans MS" pitchFamily="66" charset="0"/>
              </a:rPr>
              <a:t>Communication optimality</a:t>
            </a:r>
          </a:p>
          <a:p>
            <a:pPr marL="377979" indent="-377979">
              <a:spcBef>
                <a:spcPts val="661"/>
              </a:spcBef>
              <a:spcAft>
                <a:spcPts val="661"/>
              </a:spcAft>
              <a:buFont typeface="Arial" pitchFamily="34" charset="0"/>
              <a:buChar char="•"/>
            </a:pPr>
            <a:r>
              <a:rPr lang="en-US" sz="2600" dirty="0">
                <a:latin typeface="Comic Sans MS" pitchFamily="66" charset="0"/>
              </a:rPr>
              <a:t>Runtimes for recursive task parallelism</a:t>
            </a:r>
          </a:p>
          <a:p>
            <a:pPr marL="377979" indent="-377979">
              <a:spcBef>
                <a:spcPts val="661"/>
              </a:spcBef>
              <a:spcAft>
                <a:spcPts val="661"/>
              </a:spcAft>
              <a:buFont typeface="Arial" pitchFamily="34" charset="0"/>
              <a:buChar char="•"/>
            </a:pPr>
            <a:r>
              <a:rPr lang="en-US" sz="2600" dirty="0">
                <a:latin typeface="Comic Sans MS" pitchFamily="66" charset="0"/>
              </a:rPr>
              <a:t>Overlapping widely w/other disciplines</a:t>
            </a:r>
          </a:p>
          <a:p>
            <a:pPr>
              <a:spcBef>
                <a:spcPts val="661"/>
              </a:spcBef>
              <a:spcAft>
                <a:spcPts val="661"/>
              </a:spcAft>
            </a:pPr>
            <a:r>
              <a:rPr lang="en-US" sz="2600" dirty="0">
                <a:latin typeface="Comic Sans MS" pitchFamily="66" charset="0"/>
              </a:rPr>
              <a:t> </a:t>
            </a:r>
          </a:p>
          <a:p>
            <a:pPr marL="377979" indent="-377979">
              <a:spcBef>
                <a:spcPts val="661"/>
              </a:spcBef>
              <a:spcAft>
                <a:spcPts val="661"/>
              </a:spcAft>
              <a:buFont typeface="Arial" pitchFamily="34" charset="0"/>
              <a:buChar char="•"/>
            </a:pPr>
            <a:endParaRPr lang="en-US" sz="2600" dirty="0">
              <a:latin typeface="Comic Sans MS" pitchFamily="66" charset="0"/>
            </a:endParaRPr>
          </a:p>
          <a:p>
            <a:pPr marL="377979" indent="-377979">
              <a:spcBef>
                <a:spcPts val="661"/>
              </a:spcBef>
              <a:spcAft>
                <a:spcPts val="661"/>
              </a:spcAft>
              <a:buFont typeface="Arial" pitchFamily="34" charset="0"/>
              <a:buChar char="•"/>
            </a:pPr>
            <a:endParaRPr lang="en-US" sz="2600" dirty="0">
              <a:latin typeface="Comic Sans MS" pitchFamily="66" charset="0"/>
            </a:endParaRPr>
          </a:p>
          <a:p>
            <a:pPr marL="377979" indent="-377979">
              <a:spcBef>
                <a:spcPts val="661"/>
              </a:spcBef>
              <a:spcAft>
                <a:spcPts val="661"/>
              </a:spcAft>
              <a:buFont typeface="Arial" pitchFamily="34" charset="0"/>
              <a:buChar char="•"/>
            </a:pPr>
            <a:endParaRPr lang="en-US" sz="2600" dirty="0">
              <a:latin typeface="Comic Sans MS" pitchFamily="66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1379" y="2520950"/>
            <a:ext cx="2972093" cy="383184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9575" y="5966248"/>
            <a:ext cx="6863581" cy="1512570"/>
          </a:xfrm>
          <a:prstGeom prst="rect">
            <a:avLst/>
          </a:prstGeom>
        </p:spPr>
      </p:pic>
      <p:sp>
        <p:nvSpPr>
          <p:cNvPr id="13" name="Right Arrow 12"/>
          <p:cNvSpPr/>
          <p:nvPr/>
        </p:nvSpPr>
        <p:spPr>
          <a:xfrm>
            <a:off x="263393" y="350448"/>
            <a:ext cx="503873" cy="50419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100794" tIns="50397" rIns="100794" bIns="50397"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 rot="10800000">
            <a:off x="9321641" y="350448"/>
            <a:ext cx="503873" cy="50419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100794" tIns="50397" rIns="100794" bIns="50397"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91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7717" y="336127"/>
            <a:ext cx="9409494" cy="678818"/>
          </a:xfrm>
          <a:prstGeom prst="rect">
            <a:avLst/>
          </a:prstGeom>
          <a:noFill/>
        </p:spPr>
        <p:txBody>
          <a:bodyPr wrap="none" lIns="100794" tIns="50397" rIns="100794" bIns="50397" rtlCol="0">
            <a:spAutoFit/>
          </a:bodyPr>
          <a:lstStyle/>
          <a:p>
            <a:r>
              <a:rPr lang="en-US" sz="3700" b="1" dirty="0">
                <a:solidFill>
                  <a:prstClr val="black"/>
                </a:solidFill>
                <a:latin typeface="Comic Sans MS" pitchFamily="66" charset="0"/>
              </a:rPr>
              <a:t>Matrix Multiplication as </a:t>
            </a:r>
            <a:r>
              <a:rPr lang="en-US" sz="3700" b="1" i="1" dirty="0">
                <a:solidFill>
                  <a:prstClr val="black"/>
                </a:solidFill>
                <a:latin typeface="Comic Sans MS" pitchFamily="66" charset="0"/>
              </a:rPr>
              <a:t>N</a:t>
            </a:r>
            <a:r>
              <a:rPr lang="en-US" sz="3700" b="1" dirty="0">
                <a:solidFill>
                  <a:prstClr val="black"/>
                </a:solidFill>
                <a:latin typeface="Comic Sans MS" pitchFamily="66" charset="0"/>
              </a:rPr>
              <a:t>-Body Solver</a:t>
            </a:r>
            <a:endParaRPr lang="en-US" sz="3700" b="1" dirty="0">
              <a:solidFill>
                <a:prstClr val="black"/>
              </a:solidFill>
              <a:latin typeface="Comic Sans MS" pitchFamily="66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40264" y="854322"/>
            <a:ext cx="3821983" cy="378777"/>
          </a:xfrm>
          <a:prstGeom prst="rect">
            <a:avLst/>
          </a:prstGeom>
          <a:noFill/>
        </p:spPr>
        <p:txBody>
          <a:bodyPr wrap="none" lIns="100794" tIns="50397" rIns="100794" bIns="50397" rtlCol="0">
            <a:spAutoFit/>
          </a:bodyPr>
          <a:lstStyle/>
          <a:p>
            <a:r>
              <a:rPr lang="en-US" b="1" dirty="0" err="1" smtClean="0">
                <a:solidFill>
                  <a:prstClr val="black"/>
                </a:solidFill>
              </a:rPr>
              <a:t>Challacombe</a:t>
            </a:r>
            <a:r>
              <a:rPr lang="en-US" b="1" dirty="0" smtClean="0">
                <a:solidFill>
                  <a:prstClr val="black"/>
                </a:solidFill>
              </a:rPr>
              <a:t> &amp; Bock</a:t>
            </a:r>
            <a:r>
              <a:rPr lang="en-US" b="1" dirty="0">
                <a:solidFill>
                  <a:prstClr val="black"/>
                </a:solidFill>
              </a:rPr>
              <a:t>, arXiv:1011.3534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894" y="4677765"/>
            <a:ext cx="5038725" cy="254933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77904" y="1274480"/>
            <a:ext cx="9503595" cy="2138277"/>
          </a:xfrm>
          <a:prstGeom prst="rect">
            <a:avLst/>
          </a:prstGeom>
          <a:noFill/>
        </p:spPr>
        <p:txBody>
          <a:bodyPr wrap="square" lIns="100794" tIns="50397" rIns="100794" bIns="50397" rtlCol="0">
            <a:spAutoFit/>
          </a:bodyPr>
          <a:lstStyle/>
          <a:p>
            <a:pPr>
              <a:spcBef>
                <a:spcPts val="661"/>
              </a:spcBef>
              <a:spcAft>
                <a:spcPts val="661"/>
              </a:spcAft>
            </a:pPr>
            <a:r>
              <a:rPr lang="en-US" sz="2400" dirty="0" err="1">
                <a:solidFill>
                  <a:prstClr val="black"/>
                </a:solidFill>
                <a:latin typeface="Comic Sans MS" pitchFamily="66" charset="0"/>
                <a:cs typeface="Courier New" pitchFamily="49" charset="0"/>
              </a:rPr>
              <a:t>SpAMM</a:t>
            </a:r>
            <a:r>
              <a:rPr lang="en-US" sz="2400" dirty="0">
                <a:solidFill>
                  <a:prstClr val="black"/>
                </a:solidFill>
                <a:latin typeface="Comic Sans MS" pitchFamily="66" charset="0"/>
              </a:rPr>
              <a:t> is a fast solver for multiplication of matrices with </a:t>
            </a:r>
            <a:r>
              <a:rPr lang="en-US" sz="2400" b="1" i="1" dirty="0">
                <a:solidFill>
                  <a:prstClr val="black"/>
                </a:solidFill>
                <a:latin typeface="Comic Sans MS" pitchFamily="66" charset="0"/>
              </a:rPr>
              <a:t>decay &amp; locality. </a:t>
            </a:r>
            <a:r>
              <a:rPr lang="en-US" sz="2400" dirty="0">
                <a:solidFill>
                  <a:prstClr val="black"/>
                </a:solidFill>
                <a:latin typeface="Comic Sans MS" pitchFamily="66" charset="0"/>
              </a:rPr>
              <a:t>Employs matrix </a:t>
            </a:r>
            <a:r>
              <a:rPr lang="en-US" sz="2400" dirty="0" err="1">
                <a:solidFill>
                  <a:prstClr val="black"/>
                </a:solidFill>
                <a:latin typeface="Comic Sans MS" pitchFamily="66" charset="0"/>
              </a:rPr>
              <a:t>quadtrees</a:t>
            </a:r>
            <a:r>
              <a:rPr lang="en-US" sz="2400" dirty="0">
                <a:solidFill>
                  <a:prstClr val="black"/>
                </a:solidFill>
                <a:latin typeface="Comic Sans MS" pitchFamily="66" charset="0"/>
              </a:rPr>
              <a:t>, rigorous sub-multiplicative norms, recursive occlusion and culling of terms in the product space</a:t>
            </a:r>
            <a:r>
              <a:rPr lang="en-US" sz="2400" b="1" i="1" dirty="0">
                <a:solidFill>
                  <a:prstClr val="black"/>
                </a:solidFill>
                <a:latin typeface="Comic Sans MS" pitchFamily="66" charset="0"/>
              </a:rPr>
              <a:t>.  </a:t>
            </a:r>
            <a:r>
              <a:rPr lang="en-US" sz="2400" b="1" i="1" dirty="0" smtClean="0">
                <a:solidFill>
                  <a:prstClr val="black"/>
                </a:solidFill>
                <a:latin typeface="Comic Sans MS" pitchFamily="66" charset="0"/>
              </a:rPr>
              <a:t>O(N</a:t>
            </a:r>
            <a:r>
              <a:rPr lang="en-US" sz="2400" b="1" i="1" dirty="0">
                <a:solidFill>
                  <a:prstClr val="black"/>
                </a:solidFill>
                <a:latin typeface="Comic Sans MS" pitchFamily="66" charset="0"/>
              </a:rPr>
              <a:t>) for </a:t>
            </a:r>
            <a:r>
              <a:rPr lang="en-US" sz="2400" b="1" i="1" dirty="0" smtClean="0">
                <a:solidFill>
                  <a:prstClr val="black"/>
                </a:solidFill>
                <a:latin typeface="Comic Sans MS" pitchFamily="66" charset="0"/>
              </a:rPr>
              <a:t>dense decay matrices</a:t>
            </a:r>
            <a:r>
              <a:rPr lang="en-US" sz="2400" b="1" i="1" dirty="0">
                <a:solidFill>
                  <a:prstClr val="black"/>
                </a:solidFill>
                <a:latin typeface="Comic Sans MS" pitchFamily="66" charset="0"/>
              </a:rPr>
              <a:t>.</a:t>
            </a:r>
            <a:endParaRPr lang="en-US" sz="2400" b="1" i="1" dirty="0">
              <a:solidFill>
                <a:prstClr val="black"/>
              </a:solidFill>
              <a:latin typeface="Comic Sans MS" pitchFamily="66" charset="0"/>
            </a:endParaRPr>
          </a:p>
          <a:p>
            <a:pPr>
              <a:spcBef>
                <a:spcPts val="661"/>
              </a:spcBef>
              <a:spcAft>
                <a:spcPts val="661"/>
              </a:spcAft>
            </a:pPr>
            <a:endParaRPr lang="en-US" sz="2400" b="1" i="1" dirty="0">
              <a:solidFill>
                <a:prstClr val="black"/>
              </a:solidFill>
              <a:latin typeface="Comic Sans MS" pitchFamily="66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915" y="2899093"/>
            <a:ext cx="9372029" cy="1410646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237717" y="4537710"/>
            <a:ext cx="9671776" cy="27730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674164" y="4653145"/>
            <a:ext cx="4249325" cy="2545568"/>
          </a:xfrm>
          <a:prstGeom prst="rect">
            <a:avLst/>
          </a:prstGeom>
        </p:spPr>
        <p:txBody>
          <a:bodyPr wrap="square" lIns="100794" tIns="50397" rIns="100794" bIns="50397">
            <a:spAutoFit/>
          </a:bodyPr>
          <a:lstStyle/>
          <a:p>
            <a:r>
              <a:rPr lang="en-US" sz="2600" dirty="0">
                <a:solidFill>
                  <a:prstClr val="black"/>
                </a:solidFill>
                <a:latin typeface="Comic Sans MS" pitchFamily="66" charset="0"/>
              </a:rPr>
              <a:t>O</a:t>
            </a:r>
            <a:r>
              <a:rPr lang="en-US" sz="2600" dirty="0">
                <a:solidFill>
                  <a:prstClr val="black"/>
                </a:solidFill>
                <a:latin typeface="Comic Sans MS" pitchFamily="66" charset="0"/>
              </a:rPr>
              <a:t>cclusion </a:t>
            </a:r>
            <a:r>
              <a:rPr lang="en-US" sz="2600" dirty="0">
                <a:solidFill>
                  <a:prstClr val="black"/>
                </a:solidFill>
                <a:latin typeface="Comic Sans MS" pitchFamily="66" charset="0"/>
              </a:rPr>
              <a:t>and culling </a:t>
            </a:r>
            <a:r>
              <a:rPr lang="en-US" sz="2600" dirty="0">
                <a:solidFill>
                  <a:prstClr val="black"/>
                </a:solidFill>
                <a:latin typeface="Comic Sans MS" pitchFamily="66" charset="0"/>
              </a:rPr>
              <a:t>in the recursive product space (idealized) for matrices with     </a:t>
            </a:r>
          </a:p>
          <a:p>
            <a:r>
              <a:rPr lang="en-US" sz="2600" dirty="0">
                <a:solidFill>
                  <a:prstClr val="black"/>
                </a:solidFill>
                <a:latin typeface="Comic Sans MS" pitchFamily="66" charset="0"/>
              </a:rPr>
              <a:t>A) exponential and           B) algebraic decay 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822441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"/>
          <p:cNvPicPr>
            <a:picLocks noChangeAspect="1"/>
          </p:cNvPicPr>
          <p:nvPr/>
        </p:nvPicPr>
        <p:blipFill rotWithShape="1">
          <a:blip r:embed="rId3">
            <a:lum/>
            <a:alphaModFix/>
          </a:blip>
          <a:srcRect r="50000"/>
          <a:stretch/>
        </p:blipFill>
        <p:spPr>
          <a:xfrm>
            <a:off x="5876925" y="581023"/>
            <a:ext cx="3840480" cy="296758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"/>
          <p:cNvPicPr>
            <a:picLocks noChangeAspect="1"/>
          </p:cNvPicPr>
          <p:nvPr/>
        </p:nvPicPr>
        <p:blipFill rotWithShape="1">
          <a:blip r:embed="rId4">
            <a:lum/>
            <a:alphaModFix/>
          </a:blip>
          <a:srcRect r="50000"/>
          <a:stretch/>
        </p:blipFill>
        <p:spPr>
          <a:xfrm>
            <a:off x="6176582" y="4010025"/>
            <a:ext cx="3434143" cy="347472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7477125" y="598775"/>
            <a:ext cx="1406324" cy="5918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200" b="1" i="0" u="none" strike="noStrike" kern="1200" dirty="0" smtClean="0">
                <a:ln>
                  <a:noFill/>
                </a:ln>
                <a:latin typeface="Calibri" pitchFamily="34" charset="0"/>
                <a:ea typeface="WenQuanYi Micro Hei" pitchFamily="2"/>
                <a:cs typeface="Calibri" pitchFamily="34" charset="0"/>
              </a:rPr>
              <a:t>physics</a:t>
            </a:r>
            <a:endParaRPr lang="en-US" sz="3200" b="1" i="0" u="none" strike="noStrike" kern="1200" dirty="0">
              <a:ln>
                <a:noFill/>
              </a:ln>
              <a:latin typeface="Calibri" pitchFamily="34" charset="0"/>
              <a:ea typeface="WenQuanYi Micro Hei" pitchFamily="2"/>
              <a:cs typeface="Calibri" pitchFamily="34" charset="0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5174280" y="1394280"/>
            <a:ext cx="639720" cy="5486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pic>
        <p:nvPicPr>
          <p:cNvPr id="12" name=""/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600045" y="4086225"/>
            <a:ext cx="3219480" cy="321948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Left Arrow 15"/>
          <p:cNvSpPr/>
          <p:nvPr/>
        </p:nvSpPr>
        <p:spPr>
          <a:xfrm>
            <a:off x="3973710" y="1724025"/>
            <a:ext cx="1840290" cy="762000"/>
          </a:xfrm>
          <a:prstGeom prst="lef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locality</a:t>
            </a:r>
            <a:endParaRPr lang="en-US" sz="2000" b="1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3">
            <a:lum/>
            <a:alphaModFix/>
          </a:blip>
          <a:srcRect l="50203"/>
          <a:stretch/>
        </p:blipFill>
        <p:spPr>
          <a:xfrm>
            <a:off x="161925" y="733425"/>
            <a:ext cx="3749040" cy="290871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Left Arrow 16"/>
          <p:cNvSpPr/>
          <p:nvPr/>
        </p:nvSpPr>
        <p:spPr>
          <a:xfrm rot="16200000">
            <a:off x="1381129" y="2931574"/>
            <a:ext cx="1600198" cy="685797"/>
          </a:xfrm>
          <a:prstGeom prst="lef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blocking</a:t>
            </a:r>
            <a:endParaRPr lang="en-US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474286" y="426407"/>
            <a:ext cx="2994387" cy="96752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800" b="1" dirty="0">
                <a:latin typeface="Calibri" pitchFamily="34" charset="0"/>
                <a:ea typeface="WenQuanYi Micro Hei" pitchFamily="2"/>
                <a:cs typeface="Calibri" pitchFamily="34" charset="0"/>
              </a:rPr>
              <a:t>l</a:t>
            </a:r>
            <a:r>
              <a:rPr lang="en-US" sz="2800" b="1" i="0" u="none" strike="noStrike" kern="1200" dirty="0" smtClean="0">
                <a:ln>
                  <a:noFill/>
                </a:ln>
                <a:latin typeface="Calibri" pitchFamily="34" charset="0"/>
                <a:ea typeface="WenQuanYi Micro Hei" pitchFamily="2"/>
                <a:cs typeface="Calibri" pitchFamily="34" charset="0"/>
              </a:rPr>
              <a:t>ocality preserving 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800" b="1" dirty="0">
                <a:latin typeface="Calibri" pitchFamily="34" charset="0"/>
                <a:ea typeface="WenQuanYi Micro Hei" pitchFamily="2"/>
                <a:cs typeface="Calibri" pitchFamily="34" charset="0"/>
              </a:rPr>
              <a:t>s</a:t>
            </a:r>
            <a:r>
              <a:rPr lang="en-US" sz="2800" b="1" dirty="0" smtClean="0">
                <a:latin typeface="Calibri" pitchFamily="34" charset="0"/>
                <a:ea typeface="WenQuanYi Micro Hei" pitchFamily="2"/>
                <a:cs typeface="Calibri" pitchFamily="34" charset="0"/>
              </a:rPr>
              <a:t>pace filling curves</a:t>
            </a:r>
            <a:endParaRPr lang="en-US" sz="2800" b="1" i="0" u="none" strike="noStrike" kern="1200" dirty="0">
              <a:ln>
                <a:noFill/>
              </a:ln>
              <a:latin typeface="Calibri" pitchFamily="34" charset="0"/>
              <a:ea typeface="WenQuanYi Micro Hei" pitchFamily="2"/>
              <a:cs typeface="Calibri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81125" y="4924425"/>
            <a:ext cx="1981200" cy="1405854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800" b="1" dirty="0">
                <a:solidFill>
                  <a:srgbClr val="FFFF00"/>
                </a:solidFill>
                <a:latin typeface="Calibri" pitchFamily="34" charset="0"/>
                <a:ea typeface="WenQuanYi Micro Hei" pitchFamily="2"/>
                <a:cs typeface="Calibri" pitchFamily="34" charset="0"/>
              </a:rPr>
              <a:t>m</a:t>
            </a:r>
            <a:r>
              <a:rPr lang="en-US" sz="2800" b="1" dirty="0" smtClean="0">
                <a:solidFill>
                  <a:srgbClr val="FFFF00"/>
                </a:solidFill>
                <a:latin typeface="Calibri" pitchFamily="34" charset="0"/>
                <a:ea typeface="WenQuanYi Micro Hei" pitchFamily="2"/>
                <a:cs typeface="Calibri" pitchFamily="34" charset="0"/>
              </a:rPr>
              <a:t>atrix as database (</a:t>
            </a:r>
            <a:r>
              <a:rPr lang="en-US" sz="2800" b="1" dirty="0" err="1" smtClean="0">
                <a:solidFill>
                  <a:srgbClr val="FFFF00"/>
                </a:solidFill>
                <a:latin typeface="Calibri" pitchFamily="34" charset="0"/>
                <a:ea typeface="WenQuanYi Micro Hei" pitchFamily="2"/>
                <a:cs typeface="Calibri" pitchFamily="34" charset="0"/>
              </a:rPr>
              <a:t>q</a:t>
            </a:r>
            <a:r>
              <a:rPr lang="en-US" sz="2800" b="1" i="0" u="none" strike="noStrike" kern="1200" dirty="0" err="1" smtClean="0">
                <a:ln>
                  <a:noFill/>
                </a:ln>
                <a:solidFill>
                  <a:srgbClr val="FFFF00"/>
                </a:solidFill>
                <a:latin typeface="Calibri" pitchFamily="34" charset="0"/>
                <a:ea typeface="WenQuanYi Micro Hei" pitchFamily="2"/>
                <a:cs typeface="Calibri" pitchFamily="34" charset="0"/>
              </a:rPr>
              <a:t>uadtree</a:t>
            </a:r>
            <a:r>
              <a:rPr lang="en-US" sz="2800" b="1" i="0" u="none" strike="noStrike" kern="1200" dirty="0" smtClean="0">
                <a:ln>
                  <a:noFill/>
                </a:ln>
                <a:solidFill>
                  <a:srgbClr val="FFFF00"/>
                </a:solidFill>
                <a:latin typeface="Calibri" pitchFamily="34" charset="0"/>
                <a:ea typeface="WenQuanYi Micro Hei" pitchFamily="2"/>
                <a:cs typeface="Calibri" pitchFamily="34" charset="0"/>
              </a:rPr>
              <a:t>)</a:t>
            </a:r>
            <a:endParaRPr lang="en-US" sz="2800" b="1" i="0" u="none" strike="noStrike" kern="1200" dirty="0">
              <a:ln>
                <a:noFill/>
              </a:ln>
              <a:solidFill>
                <a:srgbClr val="FFFF00"/>
              </a:solidFill>
              <a:latin typeface="Calibri" pitchFamily="34" charset="0"/>
              <a:ea typeface="WenQuanYi Micro Hei" pitchFamily="2"/>
              <a:cs typeface="Calibri" pitchFamily="34" charset="0"/>
            </a:endParaRPr>
          </a:p>
        </p:txBody>
      </p:sp>
      <p:sp>
        <p:nvSpPr>
          <p:cNvPr id="18" name="Right Arrow 17"/>
          <p:cNvSpPr/>
          <p:nvPr/>
        </p:nvSpPr>
        <p:spPr>
          <a:xfrm>
            <a:off x="3973709" y="5381625"/>
            <a:ext cx="2208015" cy="762000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c</a:t>
            </a:r>
            <a:r>
              <a:rPr lang="en-US" sz="2400" b="1" dirty="0" smtClean="0"/>
              <a:t>onvolution</a:t>
            </a:r>
            <a:endParaRPr lang="en-US" sz="24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5572125" y="3741718"/>
            <a:ext cx="4319757" cy="95410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i="1" dirty="0" err="1" smtClean="0"/>
              <a:t>SpAMM</a:t>
            </a:r>
            <a:r>
              <a:rPr lang="en-US" sz="2800" b="1" i="1" dirty="0" smtClean="0"/>
              <a:t>: </a:t>
            </a:r>
            <a:r>
              <a:rPr lang="en-US" sz="2800" i="1" dirty="0" smtClean="0"/>
              <a:t>O</a:t>
            </a:r>
            <a:r>
              <a:rPr lang="en-US" sz="2800" dirty="0" smtClean="0"/>
              <a:t>(</a:t>
            </a:r>
            <a:r>
              <a:rPr lang="en-US" sz="2800" i="1" dirty="0" smtClean="0"/>
              <a:t>N</a:t>
            </a:r>
            <a:r>
              <a:rPr lang="en-US" sz="2800" dirty="0" smtClean="0"/>
              <a:t>), fine-grained recursive task parallelism</a:t>
            </a:r>
            <a:endParaRPr lang="en-US" sz="28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9894" y="294112"/>
            <a:ext cx="8959159" cy="717331"/>
          </a:xfrm>
          <a:prstGeom prst="rect">
            <a:avLst/>
          </a:prstGeom>
          <a:noFill/>
        </p:spPr>
        <p:txBody>
          <a:bodyPr wrap="none" lIns="100794" tIns="50397" rIns="100794" bIns="50397" rtlCol="0">
            <a:spAutoFit/>
          </a:bodyPr>
          <a:lstStyle/>
          <a:p>
            <a:r>
              <a:rPr lang="en-US" sz="4000" b="1" dirty="0" err="1">
                <a:solidFill>
                  <a:prstClr val="black"/>
                </a:solidFill>
                <a:latin typeface="Comic Sans MS" pitchFamily="66" charset="0"/>
              </a:rPr>
              <a:t>SpAMM</a:t>
            </a:r>
            <a:r>
              <a:rPr lang="en-US" sz="4000" b="1" dirty="0">
                <a:solidFill>
                  <a:prstClr val="black"/>
                </a:solidFill>
                <a:latin typeface="Comic Sans MS" pitchFamily="66" charset="0"/>
              </a:rPr>
              <a:t> For Dense </a:t>
            </a:r>
            <a:r>
              <a:rPr lang="en-US" sz="4000" b="1" dirty="0" smtClean="0">
                <a:solidFill>
                  <a:prstClr val="black"/>
                </a:solidFill>
                <a:latin typeface="Comic Sans MS" pitchFamily="66" charset="0"/>
              </a:rPr>
              <a:t>Decay Matrices</a:t>
            </a:r>
            <a:endParaRPr lang="en-US" sz="4000" b="1" dirty="0">
              <a:solidFill>
                <a:prstClr val="black"/>
              </a:solidFill>
              <a:latin typeface="Comic Sans MS" pitchFamily="66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5" r="1107" b="14074"/>
          <a:stretch/>
        </p:blipFill>
        <p:spPr>
          <a:xfrm>
            <a:off x="3853401" y="1462151"/>
            <a:ext cx="5762166" cy="4336034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66078" y="924348"/>
            <a:ext cx="5298285" cy="378777"/>
          </a:xfrm>
          <a:prstGeom prst="rect">
            <a:avLst/>
          </a:prstGeom>
        </p:spPr>
        <p:txBody>
          <a:bodyPr wrap="none" lIns="100794" tIns="50397" rIns="100794" bIns="50397">
            <a:spAutoFit/>
          </a:bodyPr>
          <a:lstStyle/>
          <a:p>
            <a:r>
              <a:rPr lang="it-IT" b="1" dirty="0" smtClean="0"/>
              <a:t>Bock &amp; Challacombe, SIAM J. Sci. Comput., 35(1), C72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419894" y="1596602"/>
            <a:ext cx="3219079" cy="4582024"/>
          </a:xfrm>
          <a:prstGeom prst="rect">
            <a:avLst/>
          </a:prstGeom>
          <a:noFill/>
        </p:spPr>
        <p:txBody>
          <a:bodyPr wrap="square" lIns="100794" tIns="50397" rIns="100794" bIns="50397" rtlCol="0">
            <a:spAutoFit/>
          </a:bodyPr>
          <a:lstStyle/>
          <a:p>
            <a:r>
              <a:rPr lang="en-US" sz="2600" dirty="0">
                <a:solidFill>
                  <a:prstClr val="black"/>
                </a:solidFill>
                <a:latin typeface="Comic Sans MS" pitchFamily="66" charset="0"/>
              </a:rPr>
              <a:t>Product matrix is asymptotically sparse, but only much, much later</a:t>
            </a:r>
          </a:p>
          <a:p>
            <a:endParaRPr lang="en-US" sz="2600" dirty="0">
              <a:solidFill>
                <a:prstClr val="black"/>
              </a:solidFill>
              <a:latin typeface="Comic Sans MS" pitchFamily="66" charset="0"/>
            </a:endParaRPr>
          </a:p>
          <a:p>
            <a:r>
              <a:rPr lang="en-US" sz="2600" dirty="0">
                <a:solidFill>
                  <a:prstClr val="black"/>
                </a:solidFill>
                <a:latin typeface="Comic Sans MS" pitchFamily="66" charset="0"/>
              </a:rPr>
              <a:t>Fill in of small blocks at negligible cost yields </a:t>
            </a:r>
            <a:r>
              <a:rPr lang="en-US" sz="2600" i="1" dirty="0">
                <a:solidFill>
                  <a:prstClr val="black"/>
                </a:solidFill>
                <a:latin typeface="Comic Sans MS" pitchFamily="66" charset="0"/>
              </a:rPr>
              <a:t>O</a:t>
            </a:r>
            <a:r>
              <a:rPr lang="en-US" sz="1100" i="1" dirty="0">
                <a:solidFill>
                  <a:prstClr val="black"/>
                </a:solidFill>
                <a:latin typeface="Comic Sans MS" pitchFamily="66" charset="0"/>
              </a:rPr>
              <a:t> </a:t>
            </a:r>
            <a:r>
              <a:rPr lang="en-US" sz="2600" dirty="0">
                <a:solidFill>
                  <a:prstClr val="black"/>
                </a:solidFill>
                <a:latin typeface="Comic Sans MS" pitchFamily="66" charset="0"/>
              </a:rPr>
              <a:t>(</a:t>
            </a:r>
            <a:r>
              <a:rPr lang="en-US" sz="2600" i="1" dirty="0">
                <a:solidFill>
                  <a:prstClr val="black"/>
                </a:solidFill>
                <a:latin typeface="Comic Sans MS" pitchFamily="66" charset="0"/>
              </a:rPr>
              <a:t>N </a:t>
            </a:r>
            <a:r>
              <a:rPr lang="en-US" sz="2600" dirty="0">
                <a:solidFill>
                  <a:prstClr val="black"/>
                </a:solidFill>
                <a:latin typeface="Comic Sans MS" pitchFamily="66" charset="0"/>
              </a:rPr>
              <a:t>) scaling even for dense matrices</a:t>
            </a:r>
          </a:p>
          <a:p>
            <a:endParaRPr lang="en-US" sz="2600" dirty="0">
              <a:solidFill>
                <a:prstClr val="black"/>
              </a:solidFill>
              <a:latin typeface="Comic Sans MS" pitchFamily="66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03873" y="5922461"/>
            <a:ext cx="9321641" cy="1052168"/>
          </a:xfrm>
          <a:prstGeom prst="rect">
            <a:avLst/>
          </a:prstGeom>
        </p:spPr>
        <p:txBody>
          <a:bodyPr wrap="square" lIns="100794" tIns="50397" rIns="100794" bIns="50397">
            <a:spAutoFit/>
          </a:bodyPr>
          <a:lstStyle/>
          <a:p>
            <a:r>
              <a:rPr lang="en-US" sz="2600" b="1" dirty="0">
                <a:solidFill>
                  <a:prstClr val="black"/>
                </a:solidFill>
                <a:latin typeface="Comic Sans MS" pitchFamily="66" charset="0"/>
              </a:rPr>
              <a:t>In </a:t>
            </a:r>
            <a:r>
              <a:rPr lang="en-US" sz="2600" b="1" dirty="0">
                <a:solidFill>
                  <a:prstClr val="black"/>
                </a:solidFill>
                <a:latin typeface="Comic Sans MS" pitchFamily="66" charset="0"/>
              </a:rPr>
              <a:t>single, </a:t>
            </a:r>
            <a:r>
              <a:rPr lang="en-US" sz="2600" b="1" dirty="0" err="1">
                <a:solidFill>
                  <a:prstClr val="black"/>
                </a:solidFill>
                <a:latin typeface="Comic Sans MS" pitchFamily="66" charset="0"/>
              </a:rPr>
              <a:t>SpAMM</a:t>
            </a:r>
            <a:r>
              <a:rPr lang="en-US" sz="2600" b="1" dirty="0">
                <a:solidFill>
                  <a:prstClr val="black"/>
                </a:solidFill>
                <a:latin typeface="Comic Sans MS" pitchFamily="66" charset="0"/>
              </a:rPr>
              <a:t> beats MKL SGEMM in error</a:t>
            </a:r>
          </a:p>
          <a:p>
            <a:endParaRPr lang="en-US" sz="900" b="1" dirty="0">
              <a:solidFill>
                <a:prstClr val="black"/>
              </a:solidFill>
              <a:latin typeface="Comic Sans MS" pitchFamily="66" charset="0"/>
            </a:endParaRPr>
          </a:p>
          <a:p>
            <a:r>
              <a:rPr lang="en-US" sz="2600" b="1" dirty="0">
                <a:solidFill>
                  <a:prstClr val="black"/>
                </a:solidFill>
                <a:latin typeface="Comic Sans MS" pitchFamily="66" charset="0"/>
                <a:sym typeface="Wingdings" pitchFamily="2" charset="2"/>
              </a:rPr>
              <a:t>R</a:t>
            </a:r>
            <a:r>
              <a:rPr lang="en-US" sz="2600" b="1" dirty="0">
                <a:solidFill>
                  <a:prstClr val="black"/>
                </a:solidFill>
                <a:latin typeface="Comic Sans MS" pitchFamily="66" charset="0"/>
              </a:rPr>
              <a:t>ecursion w/locality</a:t>
            </a:r>
            <a:r>
              <a:rPr lang="en-US" sz="2600" b="1" dirty="0">
                <a:solidFill>
                  <a:prstClr val="black"/>
                </a:solidFill>
                <a:latin typeface="Comic Sans MS" pitchFamily="66" charset="0"/>
                <a:sym typeface="Wingdings" pitchFamily="2" charset="2"/>
              </a:rPr>
              <a:t> more accurate than row-column</a:t>
            </a:r>
            <a:endParaRPr lang="en-US" sz="2600" b="1" dirty="0">
              <a:solidFill>
                <a:prstClr val="black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3845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5916" y="329561"/>
            <a:ext cx="8462228" cy="671165"/>
          </a:xfrm>
          <a:prstGeom prst="rect">
            <a:avLst/>
          </a:prstGeom>
          <a:noFill/>
        </p:spPr>
        <p:txBody>
          <a:bodyPr wrap="none" lIns="100794" tIns="50397" rIns="100794" bIns="50397" rtlCol="0">
            <a:spAutoFit/>
          </a:bodyPr>
          <a:lstStyle/>
          <a:p>
            <a:r>
              <a:rPr lang="en-US" sz="3700" b="1" dirty="0">
                <a:solidFill>
                  <a:prstClr val="black"/>
                </a:solidFill>
                <a:latin typeface="Comic Sans MS" pitchFamily="66" charset="0"/>
              </a:rPr>
              <a:t>What About </a:t>
            </a:r>
            <a:r>
              <a:rPr lang="en-US" sz="3700" b="1" dirty="0" smtClean="0">
                <a:solidFill>
                  <a:prstClr val="black"/>
                </a:solidFill>
                <a:latin typeface="Comic Sans MS" pitchFamily="66" charset="0"/>
              </a:rPr>
              <a:t>an Optimized </a:t>
            </a:r>
            <a:r>
              <a:rPr lang="en-US" sz="3700" b="1" dirty="0" err="1" smtClean="0">
                <a:solidFill>
                  <a:prstClr val="black"/>
                </a:solidFill>
                <a:latin typeface="Comic Sans MS" pitchFamily="66" charset="0"/>
              </a:rPr>
              <a:t>SpAMM</a:t>
            </a:r>
            <a:r>
              <a:rPr lang="en-US" sz="3700" b="1" dirty="0" smtClean="0">
                <a:solidFill>
                  <a:prstClr val="black"/>
                </a:solidFill>
                <a:latin typeface="Comic Sans MS" pitchFamily="66" charset="0"/>
              </a:rPr>
              <a:t>?</a:t>
            </a:r>
            <a:endParaRPr lang="en-US" sz="3700" b="1" dirty="0">
              <a:solidFill>
                <a:prstClr val="black"/>
              </a:solidFill>
              <a:latin typeface="Comic Sans MS" pitchFamily="66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3235" y="2436918"/>
            <a:ext cx="6819533" cy="473938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19895" y="937216"/>
            <a:ext cx="5298285" cy="378777"/>
          </a:xfrm>
          <a:prstGeom prst="rect">
            <a:avLst/>
          </a:prstGeom>
        </p:spPr>
        <p:txBody>
          <a:bodyPr wrap="none" lIns="100794" tIns="50397" rIns="100794" bIns="50397">
            <a:spAutoFit/>
          </a:bodyPr>
          <a:lstStyle/>
          <a:p>
            <a:r>
              <a:rPr lang="it-IT" b="1" dirty="0" smtClean="0"/>
              <a:t>Bock &amp; Challacombe, SIAM J. Sci. Comput., 35(1), C72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16767" y="1344507"/>
            <a:ext cx="9424768" cy="916405"/>
          </a:xfrm>
          <a:prstGeom prst="rect">
            <a:avLst/>
          </a:prstGeom>
          <a:noFill/>
        </p:spPr>
        <p:txBody>
          <a:bodyPr wrap="square" lIns="100794" tIns="50397" rIns="100794" bIns="50397" rtlCol="0">
            <a:spAutoFit/>
          </a:bodyPr>
          <a:lstStyle/>
          <a:p>
            <a:r>
              <a:rPr lang="en-US" sz="2600" dirty="0">
                <a:solidFill>
                  <a:prstClr val="black"/>
                </a:solidFill>
                <a:latin typeface="Comic Sans MS" pitchFamily="66" charset="0"/>
              </a:rPr>
              <a:t>Assembly coded </a:t>
            </a:r>
            <a:r>
              <a:rPr lang="en-US" sz="2600" dirty="0" err="1">
                <a:solidFill>
                  <a:prstClr val="black"/>
                </a:solidFill>
                <a:latin typeface="Comic Sans MS" pitchFamily="66" charset="0"/>
              </a:rPr>
              <a:t>SpAMM</a:t>
            </a:r>
            <a:r>
              <a:rPr lang="en-US" sz="2600" dirty="0">
                <a:solidFill>
                  <a:prstClr val="black"/>
                </a:solidFill>
                <a:latin typeface="Comic Sans MS" pitchFamily="66" charset="0"/>
              </a:rPr>
              <a:t> in single.  Don’t try this at home…  Informs use of pragmas, </a:t>
            </a:r>
            <a:r>
              <a:rPr lang="en-US" sz="2600" dirty="0" err="1">
                <a:solidFill>
                  <a:prstClr val="black"/>
                </a:solidFill>
                <a:latin typeface="Comic Sans MS" pitchFamily="66" charset="0"/>
              </a:rPr>
              <a:t>OpenMP</a:t>
            </a:r>
            <a:r>
              <a:rPr lang="en-US" sz="2600" dirty="0">
                <a:solidFill>
                  <a:prstClr val="black"/>
                </a:solidFill>
                <a:latin typeface="Comic Sans MS" pitchFamily="66" charset="0"/>
              </a:rPr>
              <a:t> 4.0 directives &amp; </a:t>
            </a:r>
            <a:r>
              <a:rPr lang="en-US" sz="2600" i="1" dirty="0">
                <a:solidFill>
                  <a:prstClr val="black"/>
                </a:solidFill>
                <a:latin typeface="Comic Sans MS" pitchFamily="66" charset="0"/>
              </a:rPr>
              <a:t>etc</a:t>
            </a:r>
            <a:r>
              <a:rPr lang="en-US" sz="2600" dirty="0">
                <a:solidFill>
                  <a:prstClr val="black"/>
                </a:solidFill>
                <a:latin typeface="Comic Sans MS" pitchFamily="66" charset="0"/>
              </a:rPr>
              <a:t>.</a:t>
            </a:r>
            <a:endParaRPr lang="en-US" sz="2600" dirty="0">
              <a:solidFill>
                <a:prstClr val="black"/>
              </a:solidFill>
              <a:latin typeface="Comic Sans MS" pitchFamily="66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3907" y="2498608"/>
            <a:ext cx="2769817" cy="4841537"/>
          </a:xfrm>
          <a:prstGeom prst="rect">
            <a:avLst/>
          </a:prstGeom>
          <a:noFill/>
        </p:spPr>
        <p:txBody>
          <a:bodyPr wrap="square" lIns="100794" tIns="50397" rIns="100794" bIns="50397" rtlCol="0">
            <a:spAutoFit/>
          </a:bodyPr>
          <a:lstStyle/>
          <a:p>
            <a:r>
              <a:rPr lang="en-US" sz="2600" b="1" dirty="0">
                <a:solidFill>
                  <a:prstClr val="black"/>
                </a:solidFill>
                <a:latin typeface="Comic Sans MS" pitchFamily="66" charset="0"/>
              </a:rPr>
              <a:t>50% of peak with </a:t>
            </a:r>
            <a:r>
              <a:rPr lang="en-US" sz="2600" b="1" u="sng" dirty="0">
                <a:solidFill>
                  <a:prstClr val="black"/>
                </a:solidFill>
                <a:latin typeface="Comic Sans MS" pitchFamily="66" charset="0"/>
              </a:rPr>
              <a:t>4x4</a:t>
            </a:r>
            <a:r>
              <a:rPr lang="en-US" sz="2600" b="1" dirty="0">
                <a:solidFill>
                  <a:prstClr val="black"/>
                </a:solidFill>
                <a:latin typeface="Comic Sans MS" pitchFamily="66" charset="0"/>
              </a:rPr>
              <a:t> blocking</a:t>
            </a:r>
          </a:p>
          <a:p>
            <a:endParaRPr lang="en-US" sz="1100" b="1" dirty="0">
              <a:solidFill>
                <a:prstClr val="black"/>
              </a:solidFill>
              <a:latin typeface="Comic Sans MS" pitchFamily="66" charset="0"/>
            </a:endParaRPr>
          </a:p>
          <a:p>
            <a:r>
              <a:rPr lang="en-US" sz="2600" b="1" dirty="0">
                <a:solidFill>
                  <a:prstClr val="black"/>
                </a:solidFill>
                <a:latin typeface="Comic Sans MS" pitchFamily="66" charset="0"/>
              </a:rPr>
              <a:t>Crossover with MKL/SGEMM at </a:t>
            </a:r>
            <a:r>
              <a:rPr lang="en-US" sz="2600" b="1" i="1" dirty="0">
                <a:solidFill>
                  <a:prstClr val="black"/>
                </a:solidFill>
                <a:latin typeface="Comic Sans MS" pitchFamily="66" charset="0"/>
              </a:rPr>
              <a:t>N</a:t>
            </a:r>
            <a:r>
              <a:rPr lang="en-US" sz="2600" b="1" dirty="0">
                <a:solidFill>
                  <a:prstClr val="black"/>
                </a:solidFill>
                <a:latin typeface="Comic Sans MS" pitchFamily="66" charset="0"/>
              </a:rPr>
              <a:t>=2000,  </a:t>
            </a:r>
            <a:r>
              <a:rPr lang="en-US" sz="2600" b="1" u="sng" dirty="0">
                <a:solidFill>
                  <a:prstClr val="black"/>
                </a:solidFill>
                <a:latin typeface="Comic Sans MS" pitchFamily="66" charset="0"/>
              </a:rPr>
              <a:t>same error</a:t>
            </a:r>
          </a:p>
          <a:p>
            <a:endParaRPr lang="en-US" sz="1100" dirty="0">
              <a:solidFill>
                <a:prstClr val="black"/>
              </a:solidFill>
              <a:latin typeface="Comic Sans MS" pitchFamily="66" charset="0"/>
            </a:endParaRPr>
          </a:p>
          <a:p>
            <a:r>
              <a:rPr lang="en-US" sz="2600" dirty="0">
                <a:solidFill>
                  <a:prstClr val="black"/>
                </a:solidFill>
                <a:latin typeface="Comic Sans MS" pitchFamily="66" charset="0"/>
              </a:rPr>
              <a:t>Can we do as well with </a:t>
            </a:r>
            <a:r>
              <a:rPr lang="en-US" sz="2600" dirty="0" smtClean="0">
                <a:solidFill>
                  <a:prstClr val="black"/>
                </a:solidFill>
                <a:latin typeface="Comic Sans MS" pitchFamily="66" charset="0"/>
              </a:rPr>
              <a:t>directives (</a:t>
            </a:r>
            <a:r>
              <a:rPr lang="en-US" sz="2600" dirty="0" err="1" smtClean="0">
                <a:solidFill>
                  <a:prstClr val="black"/>
                </a:solidFill>
                <a:latin typeface="Comic Sans MS" pitchFamily="66" charset="0"/>
              </a:rPr>
              <a:t>openmp</a:t>
            </a:r>
            <a:r>
              <a:rPr lang="en-US" sz="2600" dirty="0" smtClean="0">
                <a:solidFill>
                  <a:prstClr val="black"/>
                </a:solidFill>
                <a:latin typeface="Comic Sans MS" pitchFamily="66" charset="0"/>
              </a:rPr>
              <a:t> 4)? </a:t>
            </a:r>
            <a:endParaRPr lang="en-US" sz="2600" dirty="0">
              <a:solidFill>
                <a:prstClr val="black"/>
              </a:solidFill>
              <a:latin typeface="Comic Sans MS" pitchFamily="66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081438" y="2436918"/>
            <a:ext cx="2576119" cy="780641"/>
          </a:xfrm>
          <a:prstGeom prst="rect">
            <a:avLst/>
          </a:prstGeom>
          <a:solidFill>
            <a:schemeClr val="bg1"/>
          </a:solidFill>
        </p:spPr>
        <p:txBody>
          <a:bodyPr wrap="none" lIns="100794" tIns="50397" rIns="100794" bIns="50397" rtlCol="0">
            <a:spAutoFit/>
          </a:bodyPr>
          <a:lstStyle/>
          <a:p>
            <a:r>
              <a:rPr lang="en-US" sz="2200" b="1" dirty="0"/>
              <a:t>6-31G**, </a:t>
            </a:r>
            <a:r>
              <a:rPr lang="en-US" sz="2200" b="1" dirty="0" err="1"/>
              <a:t>SpAMM</a:t>
            </a:r>
            <a:r>
              <a:rPr lang="en-US" sz="2200" b="1" dirty="0"/>
              <a:t> of</a:t>
            </a:r>
          </a:p>
          <a:p>
            <a:r>
              <a:rPr lang="en-US" sz="2200" b="1" dirty="0"/>
              <a:t>Spectral Projector</a:t>
            </a:r>
            <a:endParaRPr lang="en-US" sz="2200" b="1" dirty="0"/>
          </a:p>
        </p:txBody>
      </p:sp>
      <p:sp>
        <p:nvSpPr>
          <p:cNvPr id="10" name="Oval 9"/>
          <p:cNvSpPr/>
          <p:nvPr/>
        </p:nvSpPr>
        <p:spPr>
          <a:xfrm>
            <a:off x="4870767" y="4285615"/>
            <a:ext cx="419894" cy="420158"/>
          </a:xfrm>
          <a:prstGeom prst="ellipse">
            <a:avLst/>
          </a:prstGeom>
          <a:noFill/>
          <a:ln w="317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/>
            <a:endParaRPr lang="en-US"/>
          </a:p>
        </p:txBody>
      </p:sp>
      <p:cxnSp>
        <p:nvCxnSpPr>
          <p:cNvPr id="12" name="Curved Connector 11"/>
          <p:cNvCxnSpPr>
            <a:endCxn id="10" idx="4"/>
          </p:cNvCxnSpPr>
          <p:nvPr/>
        </p:nvCxnSpPr>
        <p:spPr>
          <a:xfrm flipV="1">
            <a:off x="2435384" y="4705773"/>
            <a:ext cx="2645331" cy="630238"/>
          </a:xfrm>
          <a:prstGeom prst="curvedConnector2">
            <a:avLst/>
          </a:prstGeom>
          <a:ln w="22225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1581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1114</TotalTime>
  <Words>1129</Words>
  <Application>Microsoft Office PowerPoint</Application>
  <PresentationFormat>On-screen Show (4:3)</PresentationFormat>
  <Paragraphs>148</Paragraphs>
  <Slides>16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Default</vt:lpstr>
      <vt:lpstr>Solvers for O(N) Electronic Structure in the Strong Scaling Limit with Charm++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SpAMM – OpenMP 3.0</vt:lpstr>
      <vt:lpstr>SpAMM – Parallel Efficiency on Magny Cours</vt:lpstr>
      <vt:lpstr>SpAMM – Parallel Efficiency on Xeon Phi</vt:lpstr>
      <vt:lpstr>PowerPoint Presentation</vt:lpstr>
      <vt:lpstr>SpAMM - Charm++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Solvers for O(N) Electronic Structure in the Strong Scaling Limit with Charm++</dc:title>
  <dc:creator>Nick</dc:creator>
  <cp:lastModifiedBy>Matt</cp:lastModifiedBy>
  <cp:revision>124</cp:revision>
  <dcterms:created xsi:type="dcterms:W3CDTF">2012-06-06T21:56:00Z</dcterms:created>
  <dcterms:modified xsi:type="dcterms:W3CDTF">2015-03-16T18:16:46Z</dcterms:modified>
</cp:coreProperties>
</file>