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2" r:id="rId2"/>
    <p:sldId id="281" r:id="rId3"/>
    <p:sldId id="283" r:id="rId4"/>
    <p:sldId id="266" r:id="rId5"/>
    <p:sldId id="264" r:id="rId6"/>
    <p:sldId id="263" r:id="rId7"/>
    <p:sldId id="270" r:id="rId8"/>
    <p:sldId id="269" r:id="rId9"/>
    <p:sldId id="259" r:id="rId10"/>
    <p:sldId id="275" r:id="rId11"/>
    <p:sldId id="261" r:id="rId12"/>
    <p:sldId id="257" r:id="rId13"/>
    <p:sldId id="272" r:id="rId14"/>
    <p:sldId id="274" r:id="rId15"/>
    <p:sldId id="260" r:id="rId16"/>
    <p:sldId id="273" r:id="rId17"/>
    <p:sldId id="284" r:id="rId18"/>
    <p:sldId id="276" r:id="rId19"/>
    <p:sldId id="278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02" autoAdjust="0"/>
  </p:normalViewPr>
  <p:slideViewPr>
    <p:cSldViewPr>
      <p:cViewPr>
        <p:scale>
          <a:sx n="100" d="100"/>
          <a:sy n="100" d="100"/>
        </p:scale>
        <p:origin x="-1932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503EC-AB5C-4F50-98A3-0361B4FC780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A42DE-160A-4E7C-89E2-22791C61C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8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A42DE-160A-4E7C-89E2-22791C61C9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6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A42DE-160A-4E7C-89E2-22791C61C9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17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39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1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7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9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0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2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3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5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8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4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2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7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4" Type="http://schemas.openxmlformats.org/officeDocument/2006/relationships/image" Target="../media/image2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st-lab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43200" y="2304871"/>
            <a:ext cx="58370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+mj-lt"/>
              </a:rPr>
              <a:t>Matt </a:t>
            </a:r>
            <a:r>
              <a:rPr lang="en-US" sz="2400" dirty="0" err="1" smtClean="0">
                <a:latin typeface="+mj-lt"/>
              </a:rPr>
              <a:t>Challacombe</a:t>
            </a:r>
            <a:r>
              <a:rPr lang="en-US" sz="2400" dirty="0" smtClean="0">
                <a:latin typeface="+mj-lt"/>
              </a:rPr>
              <a:t>, Nicolas Bock &amp; Terry Haut</a:t>
            </a:r>
          </a:p>
          <a:p>
            <a:pPr algn="r"/>
            <a:r>
              <a:rPr lang="en-US" sz="2400" dirty="0" smtClean="0">
                <a:latin typeface="+mj-lt"/>
              </a:rPr>
              <a:t>Los Alamos National Laboratory</a:t>
            </a:r>
          </a:p>
          <a:p>
            <a:pPr algn="r"/>
            <a:r>
              <a:rPr lang="en-US" sz="2400" dirty="0">
                <a:latin typeface="+mj-lt"/>
              </a:rPr>
              <a:t>m</a:t>
            </a:r>
            <a:r>
              <a:rPr lang="en-US" sz="2400" dirty="0" smtClean="0">
                <a:latin typeface="+mj-lt"/>
              </a:rPr>
              <a:t>att.challacombe@freeon.org</a:t>
            </a:r>
            <a:endParaRPr lang="en-US" sz="2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5562600"/>
            <a:ext cx="880241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LA-UR-10-07458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//LA-UR 11-06091//LA-UR-14-22050//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LA-UR-14-20354//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Sponsored by: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DOE LDRD-ER grant 20110230ER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TenBar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Café</a:t>
            </a:r>
          </a:p>
          <a:p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4073604"/>
            <a:ext cx="9296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“</a:t>
            </a:r>
            <a:r>
              <a:rPr lang="en-US" sz="2000" i="1" dirty="0" smtClean="0"/>
              <a:t>Linear-Complexity </a:t>
            </a:r>
            <a:r>
              <a:rPr lang="en-US" sz="2000" i="1" dirty="0"/>
              <a:t>Dense Linear </a:t>
            </a:r>
            <a:r>
              <a:rPr lang="en-US" sz="2000" i="1" dirty="0" smtClean="0"/>
              <a:t>Algebra, Parallelization </a:t>
            </a:r>
            <a:r>
              <a:rPr lang="en-US" sz="2000" i="1" dirty="0"/>
              <a:t>and Applications </a:t>
            </a:r>
            <a:r>
              <a:rPr lang="en-US" sz="2000" dirty="0" smtClean="0"/>
              <a:t>“</a:t>
            </a:r>
          </a:p>
          <a:p>
            <a:r>
              <a:rPr lang="en-US" sz="2800" b="1" dirty="0" smtClean="0"/>
              <a:t>SIAM CS&amp;E 2015, Salt Lake</a:t>
            </a:r>
            <a:endParaRPr lang="en-US" sz="2800" b="1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6725" y="285750"/>
            <a:ext cx="8610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i="1" dirty="0"/>
              <a:t>N</a:t>
            </a:r>
            <a:r>
              <a:rPr lang="en-US" sz="3000" b="1" dirty="0"/>
              <a:t>-Body Algorithms for Matrices with Decay: </a:t>
            </a:r>
            <a:r>
              <a:rPr lang="en-US" sz="3000" b="1" dirty="0" smtClean="0"/>
              <a:t>Sparse Approximate Matrix Multiplication (</a:t>
            </a:r>
            <a:r>
              <a:rPr lang="en-US" sz="3000" b="1" dirty="0" err="1" smtClean="0"/>
              <a:t>SpAMM</a:t>
            </a:r>
            <a:r>
              <a:rPr lang="en-US" sz="3000" b="1" dirty="0" smtClean="0"/>
              <a:t>)         and Inverse Factorization.  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94077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760" y="5334000"/>
            <a:ext cx="1005840" cy="10058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727" y="5562600"/>
            <a:ext cx="601473" cy="10058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120" y="1828800"/>
            <a:ext cx="5364480" cy="40233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20040" y="2309753"/>
                <a:ext cx="364236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000" dirty="0" smtClean="0"/>
                  <a:t>In the Chen &amp; Chow scheme,  scaling increases gradient at the origin, accelerating convergence of the minimum EV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Cambria Math" pitchFamily="18" charset="0"/>
                      </a:rPr>
                      <m:t>𝑥</m:t>
                    </m:r>
                    <m:r>
                      <a:rPr lang="en-US" sz="2000" i="1" baseline="-25000" dirty="0" smtClean="0">
                        <a:latin typeface="Cambria Math"/>
                        <a:ea typeface="Cambria Math" pitchFamily="18" charset="0"/>
                      </a:rPr>
                      <m:t>0</m:t>
                    </m:r>
                  </m:oMath>
                </a14:m>
                <a:endParaRPr lang="en-US" sz="2000" dirty="0" smtClean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 smtClean="0"/>
                  <a:t>A full acceleration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=3</m:t>
                    </m:r>
                  </m:oMath>
                </a14:m>
                <a:r>
                  <a:rPr lang="en-US" sz="2000" dirty="0" smtClean="0"/>
                  <a:t> isn’t possible due to instability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 smtClean="0"/>
                  <a:t>.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200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2.85</m:t>
                    </m:r>
                  </m:oMath>
                </a14:m>
                <a:r>
                  <a:rPr lang="en-US" sz="2000" dirty="0" smtClean="0"/>
                  <a:t> stabilizes.</a:t>
                </a:r>
                <a:endParaRPr lang="en-US" sz="2000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sz="2000" dirty="0" smtClean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" y="2309753"/>
                <a:ext cx="3642360" cy="2862322"/>
              </a:xfrm>
              <a:prstGeom prst="rect">
                <a:avLst/>
              </a:prstGeom>
              <a:blipFill rotWithShape="1">
                <a:blip r:embed="rId5"/>
                <a:stretch>
                  <a:fillRect l="-1843" t="-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-221254" y="219075"/>
            <a:ext cx="5640979" cy="5334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mic Sans MS" pitchFamily="66" charset="0"/>
              </a:rPr>
              <a:t>Scaled Newton </a:t>
            </a:r>
            <a:r>
              <a:rPr lang="en-US" sz="3200" b="1" dirty="0" smtClean="0">
                <a:latin typeface="Comic Sans MS" pitchFamily="66" charset="0"/>
              </a:rPr>
              <a:t>Schulz</a:t>
            </a:r>
            <a:endParaRPr lang="en-US" sz="3200" b="1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291737" y="687978"/>
                <a:ext cx="8534400" cy="1577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000" dirty="0" smtClean="0"/>
                  <a:t>The naïve</a:t>
                </a:r>
                <a:r>
                  <a:rPr lang="en-US" sz="1200" dirty="0" smtClean="0"/>
                  <a:t> </a:t>
                </a:r>
                <a:r>
                  <a:rPr lang="en-US" sz="2000" i="1" dirty="0" smtClean="0">
                    <a:latin typeface="Cambria Math" pitchFamily="18" charset="0"/>
                    <a:ea typeface="Cambria Math" pitchFamily="18" charset="0"/>
                  </a:rPr>
                  <a:t>NS</a:t>
                </a:r>
                <a:r>
                  <a:rPr lang="en-US" sz="2000" dirty="0" smtClean="0"/>
                  <a:t> map is: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smtClean="0">
                        <a:latin typeface="Courier New" pitchFamily="49" charset="0"/>
                        <a:cs typeface="Courier New" pitchFamily="49" charset="0"/>
                      </a:rPr>
                      <m:t>map</m:t>
                    </m:r>
                    <m:r>
                      <a:rPr lang="en-US" sz="2000" b="0" i="1" baseline="-25000" smtClean="0">
                        <a:latin typeface="Cambria Math"/>
                        <a:cs typeface="Courier New" pitchFamily="49" charset="0"/>
                      </a:rPr>
                      <m:t>𝑁𝑆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box>
                      <m:box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boxPr>
                      <m:e>
                        <m:r>
                          <a:rPr lang="en-US" sz="2000" b="0" i="1" smtClean="0">
                            <a:latin typeface="Cambria Math"/>
                          </a:rPr>
                          <m:t>≔</m:t>
                        </m:r>
                      </m:e>
                    </m:box>
                    <m:f>
                      <m:f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3−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 smtClean="0"/>
                  <a:t>, corresponding to the logistic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← 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3−</m:t>
                        </m:r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∙ 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3−</m:t>
                        </m:r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 smtClean="0"/>
                  <a:t>.  Much recent work on the scaled </a:t>
                </a:r>
                <a:r>
                  <a:rPr lang="en-US" sz="2000" i="1" dirty="0" smtClean="0">
                    <a:latin typeface="Cambria Math" pitchFamily="18" charset="0"/>
                    <a:ea typeface="Cambria Math" pitchFamily="18" charset="0"/>
                  </a:rPr>
                  <a:t>NS</a:t>
                </a:r>
                <a:r>
                  <a:rPr lang="en-US" sz="1000" i="1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000" dirty="0" smtClean="0"/>
                  <a:t>  [</a:t>
                </a:r>
                <a:r>
                  <a:rPr lang="en-US" sz="2000" i="1" dirty="0" err="1" smtClean="0"/>
                  <a:t>ie</a:t>
                </a:r>
                <a:r>
                  <a:rPr lang="en-US" sz="2000" dirty="0" smtClean="0"/>
                  <a:t>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>
                        <a:latin typeface="Courier New" pitchFamily="49" charset="0"/>
                        <a:cs typeface="Courier New" pitchFamily="49" charset="0"/>
                      </a:rPr>
                      <m:t>map</m:t>
                    </m:r>
                    <m:r>
                      <a:rPr lang="en-US" sz="2000" b="0" i="1" baseline="-25000" smtClean="0">
                        <a:latin typeface="Cambria Math"/>
                        <a:cs typeface="Courier New" pitchFamily="49" charset="0"/>
                      </a:rPr>
                      <m:t>𝑁</m:t>
                    </m:r>
                    <m:r>
                      <a:rPr lang="en-US" sz="2000" i="1" baseline="-25000">
                        <a:latin typeface="Cambria Math"/>
                        <a:cs typeface="Courier New" pitchFamily="49" charset="0"/>
                      </a:rPr>
                      <m:t>𝑆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000" dirty="0" smtClean="0"/>
                  <a:t> ].  </a:t>
                </a:r>
                <a:r>
                  <a:rPr lang="en-US" sz="2000" dirty="0" smtClean="0"/>
                  <a:t>See for example Pan &amp; Schreiber ‘91,  </a:t>
                </a:r>
                <a:r>
                  <a:rPr lang="en-US" sz="2000" dirty="0" err="1" smtClean="0"/>
                  <a:t>Higham</a:t>
                </a:r>
                <a:r>
                  <a:rPr lang="en-US" sz="2000" dirty="0" smtClean="0"/>
                  <a:t> ‘97, </a:t>
                </a:r>
                <a:r>
                  <a:rPr lang="en-US" sz="2000" dirty="0" err="1" smtClean="0"/>
                  <a:t>Janzik</a:t>
                </a:r>
                <a:r>
                  <a:rPr lang="en-US" sz="2000" dirty="0" smtClean="0"/>
                  <a:t> et al ’07, </a:t>
                </a:r>
                <a:r>
                  <a:rPr lang="en-US" sz="2000" b="1" i="1" dirty="0" smtClean="0"/>
                  <a:t>Chen &amp; Chow ‘14</a:t>
                </a:r>
                <a:r>
                  <a:rPr lang="en-US" sz="2000" dirty="0" smtClean="0"/>
                  <a:t>.</a:t>
                </a: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37" y="687978"/>
                <a:ext cx="8534400" cy="1577098"/>
              </a:xfrm>
              <a:prstGeom prst="rect">
                <a:avLst/>
              </a:prstGeom>
              <a:blipFill rotWithShape="1">
                <a:blip r:embed="rId6"/>
                <a:stretch>
                  <a:fillRect l="-643" r="-1143" b="-5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ular Callout 21"/>
              <p:cNvSpPr/>
              <p:nvPr/>
            </p:nvSpPr>
            <p:spPr>
              <a:xfrm>
                <a:off x="533400" y="4800600"/>
                <a:ext cx="2484120" cy="1828800"/>
              </a:xfrm>
              <a:prstGeom prst="wedgeRoundRectCallout">
                <a:avLst>
                  <a:gd name="adj1" fmla="val 79978"/>
                  <a:gd name="adj2" fmla="val -13736"/>
                  <a:gd name="adj3" fmla="val 1666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Convergence </a:t>
                </a:r>
                <a:r>
                  <a:rPr lang="en-US" dirty="0" smtClean="0"/>
                  <a:t>determined by </a:t>
                </a:r>
                <a:r>
                  <a:rPr lang="en-US" dirty="0" smtClean="0"/>
                  <a:t>gradient: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  <a:ea typeface="Cambria Math" pitchFamily="18" charset="0"/>
                      </a:rPr>
                      <m:t>g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  <a:ea typeface="Cambria Math" pitchFamily="18" charset="0"/>
                          </a:rPr>
                          <m:t>𝑥</m:t>
                        </m:r>
                        <m:r>
                          <a:rPr lang="en-US" b="0" i="1" baseline="-25000" dirty="0" smtClean="0">
                            <a:latin typeface="Cambria Math"/>
                            <a:ea typeface="Cambria Math" pitchFamily="18" charset="0"/>
                          </a:rPr>
                          <m:t>0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ea typeface="Cambria Math" pitchFamily="18" charset="0"/>
                      </a:rPr>
                      <m:t>=</m:t>
                    </m:r>
                    <m:r>
                      <a:rPr lang="el-GR" b="1" i="1" dirty="0" smtClean="0">
                        <a:latin typeface="Cambria Math"/>
                        <a:ea typeface="Cambria Math"/>
                      </a:rPr>
                      <m:t>𝜶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9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. Scaling attenuated,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α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as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  <a:ea typeface="Cambria Math" pitchFamily="18" charset="0"/>
                      </a:rPr>
                      <m:t> </m:t>
                    </m:r>
                    <m:r>
                      <a:rPr lang="en-US" i="1" dirty="0">
                        <a:latin typeface="Cambria Math"/>
                        <a:ea typeface="Cambria Math" pitchFamily="18" charset="0"/>
                      </a:rPr>
                      <m:t>𝑥</m:t>
                    </m:r>
                    <m:r>
                      <a:rPr lang="en-US" i="1" baseline="-25000" dirty="0">
                        <a:latin typeface="Cambria Math"/>
                        <a:ea typeface="Cambria Math" pitchFamily="18" charset="0"/>
                      </a:rPr>
                      <m:t>0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2" name="Rounded Rectangular Callout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800600"/>
                <a:ext cx="2484120" cy="1828800"/>
              </a:xfrm>
              <a:prstGeom prst="wedgeRoundRectCallout">
                <a:avLst>
                  <a:gd name="adj1" fmla="val 79978"/>
                  <a:gd name="adj2" fmla="val -13736"/>
                  <a:gd name="adj3" fmla="val 16667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ular Callout 22"/>
              <p:cNvSpPr/>
              <p:nvPr/>
            </p:nvSpPr>
            <p:spPr>
              <a:xfrm>
                <a:off x="6477000" y="5715000"/>
                <a:ext cx="2514600" cy="990600"/>
              </a:xfrm>
              <a:prstGeom prst="wedgeRectCallout">
                <a:avLst>
                  <a:gd name="adj1" fmla="val -68961"/>
                  <a:gd name="adj2" fmla="val -38756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ea typeface="Cambria Math"/>
                  </a:rPr>
                  <a:t>Using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~2.85 </m:t>
                    </m:r>
                  </m:oMath>
                </a14:m>
                <a:r>
                  <a:rPr lang="en-US" dirty="0" smtClean="0"/>
                  <a:t>instead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=3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stabilizes map for double </a:t>
                </a:r>
                <a:r>
                  <a:rPr lang="en-US" dirty="0" smtClean="0"/>
                  <a:t>precision </a:t>
                </a:r>
                <a:endParaRPr lang="en-US" dirty="0"/>
              </a:p>
            </p:txBody>
          </p:sp>
        </mc:Choice>
        <mc:Fallback>
          <p:sp>
            <p:nvSpPr>
              <p:cNvPr id="23" name="Rectangular Callout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5715000"/>
                <a:ext cx="2514600" cy="990600"/>
              </a:xfrm>
              <a:prstGeom prst="wedgeRectCallout">
                <a:avLst>
                  <a:gd name="adj1" fmla="val -68961"/>
                  <a:gd name="adj2" fmla="val -38756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787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0" r="20133"/>
          <a:stretch/>
        </p:blipFill>
        <p:spPr>
          <a:xfrm>
            <a:off x="6370320" y="6001443"/>
            <a:ext cx="484632" cy="8260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7" t="3713" r="15732" b="8254"/>
          <a:stretch/>
        </p:blipFill>
        <p:spPr>
          <a:xfrm>
            <a:off x="1963692" y="6090921"/>
            <a:ext cx="502920" cy="6557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95120"/>
            <a:ext cx="7863839" cy="46691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00200" y="2133600"/>
                <a:ext cx="6096000" cy="2246769"/>
              </a:xfrm>
              <a:prstGeom prst="rect">
                <a:avLst/>
              </a:prstGeom>
              <a:solidFill>
                <a:schemeClr val="lt1">
                  <a:alpha val="77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Inflections spread, map ruggedized.  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</a:t>
                </a:r>
                <a:r>
                  <a:rPr lang="en-US" sz="24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 eigenvalue lost: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2400" b="1" i="1" baseline="-2500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𝒐</m:t>
                    </m:r>
                    <m:r>
                      <a:rPr lang="en-US" sz="2400" b="1" i="1" baseline="-500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∓</m:t>
                    </m:r>
                    <m:r>
                      <a:rPr lang="en-US" sz="2400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𝜹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𝝉</m:t>
                        </m:r>
                      </m:e>
                    </m:d>
                  </m:oMath>
                </a14:m>
                <a:r>
                  <a:rPr lang="en-US" sz="24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.  Scaling acceleration less than 2.85</a:t>
                </a:r>
                <a:r>
                  <a:rPr lang="en-US" sz="2400" b="1" i="1" baseline="-50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sym typeface="Wingdings 2"/>
                  </a:rPr>
                  <a:t></a:t>
                </a:r>
                <a:r>
                  <a:rPr lang="en-US" sz="24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How much acceleration can be kept under extreme conditions? </a:t>
                </a:r>
                <a:endParaRPr lang="en-US" sz="2400" b="1" i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133600"/>
                <a:ext cx="6096000" cy="2246769"/>
              </a:xfrm>
              <a:prstGeom prst="rect">
                <a:avLst/>
              </a:prstGeom>
              <a:blipFill rotWithShape="1">
                <a:blip r:embed="rId6"/>
                <a:stretch>
                  <a:fillRect l="-1400" t="-2168" b="-5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67937" y="162061"/>
                <a:ext cx="8534400" cy="1502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Bef>
                    <a:spcPts val="1000"/>
                  </a:spcBef>
                  <a:spcAft>
                    <a:spcPts val="800"/>
                  </a:spcAft>
                </a:pPr>
                <a:r>
                  <a:rPr lang="en-US" sz="3200" b="1" dirty="0" err="1">
                    <a:solidFill>
                      <a:prstClr val="black"/>
                    </a:solidFill>
                    <a:latin typeface="Comic Sans MS" pitchFamily="66" charset="0"/>
                  </a:rPr>
                  <a:t>SpAMM</a:t>
                </a:r>
                <a:r>
                  <a:rPr lang="en-US" sz="3200" b="1" dirty="0">
                    <a:solidFill>
                      <a:prstClr val="black"/>
                    </a:solidFill>
                    <a:latin typeface="Comic Sans MS" pitchFamily="66" charset="0"/>
                  </a:rPr>
                  <a:t> Stabilized Scaled NS (</a:t>
                </a:r>
                <a:r>
                  <a:rPr lang="en-US" sz="3200" b="1" dirty="0" smtClean="0">
                    <a:solidFill>
                      <a:prstClr val="black"/>
                    </a:solidFill>
                    <a:latin typeface="Comic Sans MS" pitchFamily="66" charset="0"/>
                  </a:rPr>
                  <a:t>I)</a:t>
                </a:r>
                <a:endParaRPr lang="en-US" sz="3200" dirty="0">
                  <a:solidFill>
                    <a:prstClr val="black"/>
                  </a:solidFill>
                  <a:latin typeface="Comic Sans MS" pitchFamily="66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 smtClean="0"/>
                  <a:t>Ill-conditioning and </a:t>
                </a:r>
                <a:r>
                  <a:rPr lang="en-US" sz="2400" dirty="0" err="1" smtClean="0"/>
                  <a:t>SpAMM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can bounce EVs out of bounds by </a:t>
                </a:r>
                <a14:m>
                  <m:oMath xmlns:m="http://schemas.openxmlformats.org/officeDocument/2006/math">
                    <m:r>
                      <a:rPr lang="en-US" sz="2400" i="1" baseline="-5000" smtClean="0">
                        <a:latin typeface="Cambria Math"/>
                        <a:ea typeface="Cambria Math"/>
                      </a:rPr>
                      <m:t>∓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𝛿</m:t>
                    </m:r>
                    <m:d>
                      <m:dPr>
                        <m:ctrlPr>
                          <a:rPr lang="en-US" sz="240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sz="2400" dirty="0" smtClean="0"/>
                  <a:t>.   </a:t>
                </a:r>
                <a:r>
                  <a:rPr lang="en-US" sz="3600" b="1" baseline="-10000" dirty="0" smtClean="0">
                    <a:sym typeface="Wingdings"/>
                  </a:rPr>
                  <a:t></a:t>
                </a:r>
                <a:r>
                  <a:rPr lang="en-US" sz="2400" b="1" dirty="0" smtClean="0">
                    <a:sym typeface="Wingdings"/>
                  </a:rPr>
                  <a:t> </a:t>
                </a:r>
                <a:r>
                  <a:rPr lang="en-US" sz="2400" dirty="0" smtClean="0">
                    <a:sym typeface="Wingdings"/>
                  </a:rPr>
                  <a:t>stabilize by spreading 0/1 inflections by </a:t>
                </a:r>
                <a14:m>
                  <m:oMath xmlns:m="http://schemas.openxmlformats.org/officeDocument/2006/math">
                    <m:r>
                      <a:rPr lang="en-US" sz="2400" i="1" baseline="-5000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400" b="0" i="1" baseline="-500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i="1" baseline="-5000" smtClean="0">
                        <a:latin typeface="Cambria Math"/>
                        <a:ea typeface="Cambria Math"/>
                      </a:rPr>
                      <m:t>∓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37" y="162061"/>
                <a:ext cx="8534400" cy="1502976"/>
              </a:xfrm>
              <a:prstGeom prst="rect">
                <a:avLst/>
              </a:prstGeom>
              <a:blipFill rotWithShape="1">
                <a:blip r:embed="rId7"/>
                <a:stretch>
                  <a:fillRect l="-1786" t="-5285"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triped Right Arrow 14"/>
          <p:cNvSpPr/>
          <p:nvPr/>
        </p:nvSpPr>
        <p:spPr>
          <a:xfrm flipH="1">
            <a:off x="1605280" y="5892800"/>
            <a:ext cx="487680" cy="147320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6" name="Striped Right Arrow 15"/>
          <p:cNvSpPr/>
          <p:nvPr/>
        </p:nvSpPr>
        <p:spPr>
          <a:xfrm>
            <a:off x="6471920" y="5894416"/>
            <a:ext cx="538480" cy="145704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47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04800" y="990600"/>
                <a:ext cx="8305800" cy="5889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Bef>
                    <a:spcPts val="120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2400" dirty="0" smtClean="0"/>
                  <a:t>Tried many approaches to </a:t>
                </a:r>
                <a:r>
                  <a:rPr lang="en-US" sz="2400" dirty="0" smtClean="0"/>
                  <a:t>achieve stability </a:t>
                </a:r>
                <a:r>
                  <a:rPr lang="en-US" sz="2400" dirty="0" smtClean="0"/>
                  <a:t>under</a:t>
                </a:r>
                <a:r>
                  <a:rPr lang="en-US" sz="2400" dirty="0"/>
                  <a:t> severe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  <a:sym typeface="Symbol"/>
                          </a:rPr>
                          <m:t></m:t>
                        </m:r>
                      </m:e>
                      <m:sub>
                        <m:r>
                          <a:rPr lang="el-GR" sz="2400" i="1">
                            <a:latin typeface="Cambria Math"/>
                            <a:ea typeface="Cambria Math"/>
                          </a:rPr>
                          <m:t>𝜏</m:t>
                        </m:r>
                        <m:r>
                          <m:rPr>
                            <m:nor/>
                          </m:rPr>
                          <a:rPr lang="en-US" sz="2400" b="1" i="1" dirty="0">
                            <a:ea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 smtClean="0"/>
                  <a:t>approximation.  Found use of the left transpose </a:t>
                </a:r>
                <a:r>
                  <a:rPr lang="en-US" sz="2400" dirty="0" err="1" smtClean="0"/>
                  <a:t>SpAMM</a:t>
                </a:r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</m:t>
                        </m:r>
                      </m:e>
                      <m:sub>
                        <m:argPr>
                          <m:argSz m:val="-1"/>
                        </m:argP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𝑳𝑻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,  </m:t>
                        </m:r>
                        <m:r>
                          <a:rPr lang="el-GR" sz="2400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𝝉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chemeClr val="tx1"/>
                            </a:solidFill>
                            <a:ea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 smtClean="0"/>
                  <a:t>, to be most stable, especially for ill-conditioned matrices. </a:t>
                </a:r>
              </a:p>
              <a:p>
                <a:pPr marL="457200" indent="-457200">
                  <a:spcBef>
                    <a:spcPts val="120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2400" dirty="0" smtClean="0"/>
                  <a:t>Left-right stabilized </a:t>
                </a:r>
                <a:r>
                  <a:rPr lang="en-US" sz="2400" dirty="0" err="1" smtClean="0"/>
                  <a:t>SpAMM</a:t>
                </a:r>
                <a:r>
                  <a:rPr lang="en-US" sz="2400" dirty="0" smtClean="0"/>
                  <a:t> contraction:  </a:t>
                </a:r>
              </a:p>
              <a:p>
                <a:pPr marL="457200" indent="-457200">
                  <a:spcBef>
                    <a:spcPts val="120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endParaRPr lang="en-US" sz="2800" dirty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endParaRPr lang="en-US" sz="2800" dirty="0" smtClean="0"/>
              </a:p>
              <a:p>
                <a:pPr marL="457200" indent="-457200">
                  <a:spcBef>
                    <a:spcPts val="120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2400" dirty="0"/>
                  <a:t>T</a:t>
                </a:r>
                <a:r>
                  <a:rPr lang="en-US" sz="2400" dirty="0" smtClean="0"/>
                  <a:t>he full, asymmetric case </a:t>
                </a:r>
                <a:r>
                  <a:rPr lang="en-US" sz="2400" dirty="0" smtClean="0"/>
                  <a:t>with left transpose </a:t>
                </a:r>
                <a:r>
                  <a:rPr lang="en-US" sz="2400" dirty="0" smtClean="0"/>
                  <a:t>is more forgiving with respect to approximation,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  <a:sym typeface="Symbol"/>
                          </a:rPr>
                          <m:t></m:t>
                        </m:r>
                      </m:e>
                      <m:sub>
                        <m:r>
                          <a:rPr lang="el-GR" sz="2400" b="1" i="1">
                            <a:latin typeface="Cambria Math"/>
                            <a:ea typeface="Cambria Math"/>
                          </a:rPr>
                          <m:t>𝝉</m:t>
                        </m:r>
                        <m:r>
                          <m:rPr>
                            <m:nor/>
                          </m:rPr>
                          <a:rPr lang="en-US" sz="2400" dirty="0">
                            <a:ea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 smtClean="0"/>
                  <a:t>, than “</a:t>
                </a:r>
                <a:r>
                  <a:rPr lang="en-US" sz="2400" dirty="0"/>
                  <a:t>DB iteration</a:t>
                </a:r>
                <a:r>
                  <a:rPr lang="en-US" sz="2400" dirty="0" smtClean="0"/>
                  <a:t>” and symmetrized </a:t>
                </a:r>
                <a:r>
                  <a:rPr lang="en-US" sz="2400" dirty="0" smtClean="0"/>
                  <a:t>versions (preliminary).  </a:t>
                </a:r>
                <a:endParaRPr lang="en-US" sz="2400" dirty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endParaRPr lang="en-US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990600"/>
                <a:ext cx="8305800" cy="5889369"/>
              </a:xfrm>
              <a:prstGeom prst="rect">
                <a:avLst/>
              </a:prstGeom>
              <a:blipFill rotWithShape="1">
                <a:blip r:embed="rId2"/>
                <a:stretch>
                  <a:fillRect l="-954" t="-828" r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ine Callout 1 (Border and Accent Bar) 12"/>
          <p:cNvSpPr/>
          <p:nvPr/>
        </p:nvSpPr>
        <p:spPr>
          <a:xfrm flipH="1">
            <a:off x="2698777" y="3276600"/>
            <a:ext cx="2473960" cy="1000780"/>
          </a:xfrm>
          <a:prstGeom prst="accentBorderCallout1">
            <a:avLst>
              <a:gd name="adj1" fmla="val 18750"/>
              <a:gd name="adj2" fmla="val -8333"/>
              <a:gd name="adj3" fmla="val 51587"/>
              <a:gd name="adj4" fmla="val -18054"/>
            </a:avLst>
          </a:prstGeom>
          <a:ln w="38100">
            <a:solidFill>
              <a:schemeClr val="accent3">
                <a:alpha val="47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3 7"/>
          <p:cNvSpPr/>
          <p:nvPr/>
        </p:nvSpPr>
        <p:spPr>
          <a:xfrm>
            <a:off x="2734337" y="3296590"/>
            <a:ext cx="1524000" cy="9144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29630"/>
              <a:gd name="adj8" fmla="val 50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05537" y="3372790"/>
                <a:ext cx="4267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/>
                        </a:rPr>
                        <m:t>𝒙</m:t>
                      </m:r>
                      <m:r>
                        <a:rPr lang="en-US" sz="40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4000" b="0" i="1" baseline="-15000" smtClean="0">
                          <a:latin typeface="Cambria Math"/>
                        </a:rPr>
                        <m:t>+</m:t>
                      </m:r>
                      <m:r>
                        <a:rPr lang="en-US" sz="4000" b="0" i="1" baseline="-25000" smtClean="0">
                          <a:latin typeface="Cambria Math"/>
                        </a:rPr>
                        <m:t>1</m:t>
                      </m:r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40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1" i="1" smtClean="0">
                              <a:latin typeface="Cambria Math"/>
                            </a:rPr>
                            <m:t>𝒛</m:t>
                          </m:r>
                          <m:r>
                            <a:rPr lang="en-US" sz="4000" b="1" i="1" baseline="30000" smtClean="0">
                              <a:latin typeface="Cambria Math"/>
                            </a:rPr>
                            <m:t>𝒕</m:t>
                          </m:r>
                          <m:r>
                            <a:rPr lang="en-US" sz="4000" b="0" i="1" baseline="-25000" smtClean="0">
                              <a:latin typeface="Cambria Math"/>
                            </a:rPr>
                            <m:t>𝑘</m:t>
                          </m:r>
                        </m:e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4000" b="1" i="1" smtClean="0">
                              <a:latin typeface="Cambria Math"/>
                            </a:rPr>
                            <m:t>𝒔</m:t>
                          </m:r>
                          <m:r>
                            <a:rPr lang="en-US" sz="4000" b="1" i="1" smtClean="0">
                              <a:latin typeface="Cambria Math"/>
                            </a:rPr>
                            <m:t> </m:t>
                          </m:r>
                        </m:e>
                        <m:e>
                          <m:r>
                            <a:rPr lang="en-US" sz="4000" b="1" i="1" smtClean="0">
                              <a:latin typeface="Cambria Math"/>
                            </a:rPr>
                            <m:t>𝒛</m:t>
                          </m:r>
                          <m:r>
                            <a:rPr lang="en-US" sz="4000" b="0" i="1" baseline="-25000" smtClean="0">
                              <a:latin typeface="Cambria Math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37" y="3372790"/>
                <a:ext cx="4267200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76238" y="4401073"/>
                <a:ext cx="4141647" cy="4893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7030A0"/>
                    </a:solidFill>
                  </a:rPr>
                  <a:t>left (T) first: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𝐳</m:t>
                    </m:r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</m:t>
                        </m:r>
                      </m:e>
                      <m:sub>
                        <m:argPr>
                          <m:argSz m:val="-1"/>
                        </m:argP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𝑳𝑻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,  </m:t>
                        </m:r>
                        <m:r>
                          <a:rPr lang="el-GR" sz="2400" b="1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𝝉</m:t>
                        </m:r>
                        <m:r>
                          <a:rPr lang="el-GR" sz="2400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l-GR" sz="24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argPr>
                              <m:argSz m:val="-1"/>
                            </m:argP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e>
                          <m:sup>
                            <m:argPr>
                              <m:argSz m:val="-1"/>
                            </m:argP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−2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  <a:ea typeface="Cambria Math"/>
                          </a:rPr>
                          <m:t> 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𝒔</m:t>
                    </m:r>
                  </m:oMath>
                </a14:m>
                <a:r>
                  <a:rPr lang="en-US" sz="2400" b="1" dirty="0" smtClean="0">
                    <a:solidFill>
                      <a:srgbClr val="7030A0"/>
                    </a:solidFill>
                  </a:rPr>
                  <a:t> </a:t>
                </a:r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238" y="4401073"/>
                <a:ext cx="4141647" cy="489301"/>
              </a:xfrm>
              <a:prstGeom prst="rect">
                <a:avLst/>
              </a:prstGeom>
              <a:blipFill rotWithShape="1">
                <a:blip r:embed="rId4"/>
                <a:stretch>
                  <a:fillRect l="-2206" t="-8750" b="-2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594377" y="3629243"/>
                <a:ext cx="30553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3">
                        <a:lumMod val="50000"/>
                      </a:schemeClr>
                    </a:solidFill>
                  </a:rPr>
                  <a:t>t</a:t>
                </a:r>
                <a:r>
                  <a:rPr lang="en-US" sz="24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hen right: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sz="2400" b="1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2400" b="1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</m:t>
                        </m:r>
                      </m:e>
                      <m:sub>
                        <m:r>
                          <a:rPr lang="el-GR" sz="2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𝝉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ea typeface="Cambria Math"/>
                          </a:rPr>
                          <m:t> 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𝒛</m:t>
                    </m:r>
                  </m:oMath>
                </a14:m>
                <a:endParaRPr lang="en-US" sz="24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377" y="3629243"/>
                <a:ext cx="3055324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319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57200" y="253425"/>
            <a:ext cx="853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000"/>
              </a:spcBef>
              <a:spcAft>
                <a:spcPts val="800"/>
              </a:spcAft>
            </a:pPr>
            <a:r>
              <a:rPr lang="en-US" sz="3200" b="1" dirty="0" err="1">
                <a:solidFill>
                  <a:prstClr val="black"/>
                </a:solidFill>
                <a:latin typeface="Comic Sans MS" pitchFamily="66" charset="0"/>
              </a:rPr>
              <a:t>SpAMM</a:t>
            </a:r>
            <a:r>
              <a:rPr lang="en-US" sz="3200" b="1" dirty="0">
                <a:solidFill>
                  <a:prstClr val="black"/>
                </a:solidFill>
                <a:latin typeface="Comic Sans MS" pitchFamily="66" charset="0"/>
              </a:rPr>
              <a:t> Stabilized Scaled NS (</a:t>
            </a:r>
            <a:r>
              <a:rPr lang="en-US" sz="3200" b="1" dirty="0" smtClean="0">
                <a:solidFill>
                  <a:prstClr val="black"/>
                </a:solidFill>
                <a:latin typeface="Comic Sans MS" pitchFamily="66" charset="0"/>
              </a:rPr>
              <a:t>II)</a:t>
            </a:r>
            <a:endParaRPr lang="en-US" sz="3200" dirty="0">
              <a:solidFill>
                <a:prstClr val="black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025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177225"/>
            <a:ext cx="853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000"/>
              </a:spcBef>
              <a:spcAft>
                <a:spcPts val="800"/>
              </a:spcAft>
            </a:pPr>
            <a:r>
              <a:rPr lang="en-US" sz="3200" b="1" dirty="0" err="1" smtClean="0">
                <a:solidFill>
                  <a:prstClr val="black"/>
                </a:solidFill>
                <a:latin typeface="Comic Sans MS" pitchFamily="66" charset="0"/>
              </a:rPr>
              <a:t>SpAMM</a:t>
            </a:r>
            <a:r>
              <a:rPr lang="en-US" sz="3200" b="1" dirty="0" smtClean="0">
                <a:solidFill>
                  <a:prstClr val="black"/>
                </a:solidFill>
                <a:latin typeface="Comic Sans MS" pitchFamily="66" charset="0"/>
              </a:rPr>
              <a:t> Stabilized </a:t>
            </a:r>
            <a:r>
              <a:rPr lang="en-US" sz="3200" b="1" dirty="0">
                <a:solidFill>
                  <a:prstClr val="black"/>
                </a:solidFill>
                <a:latin typeface="Comic Sans MS" pitchFamily="66" charset="0"/>
              </a:rPr>
              <a:t>Scaled NS (</a:t>
            </a:r>
            <a:r>
              <a:rPr lang="en-US" sz="3200" b="1" dirty="0" smtClean="0">
                <a:solidFill>
                  <a:prstClr val="black"/>
                </a:solidFill>
                <a:latin typeface="Comic Sans MS" pitchFamily="66" charset="0"/>
              </a:rPr>
              <a:t>III</a:t>
            </a:r>
            <a:r>
              <a:rPr lang="en-US" sz="3200" b="1" dirty="0">
                <a:solidFill>
                  <a:prstClr val="black"/>
                </a:solidFill>
                <a:latin typeface="Comic Sans MS" pitchFamily="66" charset="0"/>
              </a:rPr>
              <a:t>)</a:t>
            </a:r>
            <a:endParaRPr lang="en-US" sz="32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970" y="4907277"/>
            <a:ext cx="1005840" cy="100584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798320"/>
            <a:ext cx="6949440" cy="5212080"/>
          </a:xfrm>
        </p:spPr>
      </p:pic>
      <p:sp>
        <p:nvSpPr>
          <p:cNvPr id="6" name="Rectangular Callout 5"/>
          <p:cNvSpPr/>
          <p:nvPr/>
        </p:nvSpPr>
        <p:spPr>
          <a:xfrm>
            <a:off x="6193970" y="3230877"/>
            <a:ext cx="2743200" cy="1332130"/>
          </a:xfrm>
          <a:prstGeom prst="wedgeRectCallout">
            <a:avLst>
              <a:gd name="adj1" fmla="val -58724"/>
              <a:gd name="adj2" fmla="val 863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457200" y="821535"/>
                <a:ext cx="7772400" cy="13542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dirty="0" smtClean="0">
                    <a:latin typeface="+mj-lt"/>
                  </a:rPr>
                  <a:t>Extreme Ill-Conditioning</a:t>
                </a:r>
                <a:r>
                  <a:rPr lang="en-US" sz="2400" dirty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/>
                        <a:ea typeface="Cambria Math"/>
                      </a:rPr>
                      <m:t>𝞳</m:t>
                    </m:r>
                    <m:d>
                      <m:d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  <m:r>
                      <a:rPr lang="en-US" sz="2400" b="0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sz="2400" b="0" i="1">
                            <a:latin typeface="Cambria Math"/>
                            <a:ea typeface="Cambria Math"/>
                          </a:rPr>
                          <m:t>11</m:t>
                        </m:r>
                      </m:sup>
                    </m:sSup>
                    <m:r>
                      <a:rPr lang="en-US" sz="2400" b="0" i="1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sz="2400" dirty="0">
                    <a:latin typeface="+mj-lt"/>
                  </a:rPr>
                  <a:t> (3,3</a:t>
                </a:r>
                <a:r>
                  <a:rPr lang="en-US" sz="2400" dirty="0" smtClean="0">
                    <a:latin typeface="+mj-lt"/>
                  </a:rPr>
                  <a:t>) x 8 nanotube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dirty="0" smtClean="0">
                    <a:latin typeface="+mj-lt"/>
                  </a:rPr>
                  <a:t>Stabilized, </a:t>
                </a:r>
                <a:r>
                  <a:rPr lang="en-US" sz="2400" dirty="0" smtClean="0">
                    <a:latin typeface="+mj-lt"/>
                  </a:rPr>
                  <a:t>left transpose </a:t>
                </a:r>
                <a:r>
                  <a:rPr lang="en-US" sz="2400" dirty="0" err="1" smtClean="0">
                    <a:latin typeface="+mj-lt"/>
                  </a:rPr>
                  <a:t>SpAMM</a:t>
                </a:r>
                <a:r>
                  <a:rPr lang="en-US" sz="2400" dirty="0" smtClean="0">
                    <a:latin typeface="+mj-lt"/>
                  </a:rPr>
                  <a:t>, </a:t>
                </a:r>
                <a:r>
                  <a:rPr lang="en-US" sz="2400" dirty="0" smtClean="0">
                    <a:latin typeface="+mj-lt"/>
                  </a:rPr>
                  <a:t>stabilized map, &amp; scaling switched by error heuristics (don’t compute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baseline="-25000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sz="2400" dirty="0" smtClean="0">
                    <a:latin typeface="+mj-lt"/>
                  </a:rPr>
                  <a:t>). </a:t>
                </a:r>
                <a:endParaRPr lang="en-US" sz="2400" dirty="0">
                  <a:latin typeface="+mj-lt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821535"/>
                <a:ext cx="7772400" cy="1354217"/>
              </a:xfrm>
              <a:prstGeom prst="rect">
                <a:avLst/>
              </a:prstGeom>
              <a:blipFill rotWithShape="1">
                <a:blip r:embed="rId4"/>
                <a:stretch>
                  <a:fillRect l="-1020" t="-3604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54930" y="3299189"/>
                <a:ext cx="2804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Keep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1" i="1" dirty="0" smtClean="0">
                        <a:latin typeface="Cambria Math"/>
                      </a:rPr>
                      <m:t>𝟐</m:t>
                    </m:r>
                    <m:r>
                      <a:rPr lang="en-US" b="1" i="1" dirty="0" smtClean="0">
                        <a:latin typeface="Cambria Math"/>
                      </a:rPr>
                      <m:t>/</m:t>
                    </m:r>
                    <m:r>
                      <a:rPr lang="en-US" b="1" i="1" dirty="0" smtClean="0">
                        <a:latin typeface="Cambria Math"/>
                      </a:rPr>
                      <m:t>𝟑</m:t>
                    </m:r>
                  </m:oMath>
                </a14:m>
                <a:r>
                  <a:rPr lang="en-US" b="1" dirty="0" smtClean="0"/>
                  <a:t>  of  scaling</a:t>
                </a:r>
                <a:endParaRPr lang="en-US" b="1" dirty="0"/>
              </a:p>
              <a:p>
                <a:r>
                  <a:rPr lang="en-US" b="1" dirty="0"/>
                  <a:t>acceleration </a:t>
                </a:r>
                <a:r>
                  <a:rPr lang="en-US" b="1" dirty="0" smtClean="0"/>
                  <a:t>with extreme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  <a:sym typeface="Symbol"/>
                          </a:rPr>
                          <m:t></m:t>
                        </m:r>
                      </m:e>
                      <m:sub>
                        <m:r>
                          <a:rPr lang="el-GR" b="1" i="1">
                            <a:latin typeface="Cambria Math"/>
                            <a:ea typeface="Cambria Math"/>
                          </a:rPr>
                          <m:t>𝝉</m:t>
                        </m:r>
                        <m:r>
                          <m:rPr>
                            <m:nor/>
                          </m:rPr>
                          <a:rPr lang="en-US" b="1" dirty="0">
                            <a:ea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b="1" dirty="0" smtClean="0"/>
                  <a:t>approximation &amp;         ill-conditioning!</a:t>
                </a:r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930" y="3299189"/>
                <a:ext cx="2804160" cy="1200329"/>
              </a:xfrm>
              <a:prstGeom prst="rect">
                <a:avLst/>
              </a:prstGeom>
              <a:blipFill rotWithShape="1">
                <a:blip r:embed="rId5"/>
                <a:stretch>
                  <a:fillRect l="-1739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318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9067800" cy="609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Comic Sans MS" pitchFamily="66" charset="0"/>
              </a:rPr>
              <a:t>Recursive Preconditioning: The </a:t>
            </a:r>
            <a:r>
              <a:rPr lang="en-US" sz="2800" b="1" dirty="0" err="1" smtClean="0">
                <a:latin typeface="Comic Sans MS" pitchFamily="66" charset="0"/>
              </a:rPr>
              <a:t>SpAMM</a:t>
            </a:r>
            <a:r>
              <a:rPr lang="en-US" sz="2800" b="1" dirty="0" smtClean="0">
                <a:latin typeface="Comic Sans MS" pitchFamily="66" charset="0"/>
              </a:rPr>
              <a:t> Sandwich</a:t>
            </a:r>
            <a:endParaRPr lang="en-US" sz="2800" b="1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96240" y="2455796"/>
                <a:ext cx="8366760" cy="409740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u="sng" dirty="0" smtClean="0"/>
                  <a:t>nested </a:t>
                </a:r>
                <a:r>
                  <a:rPr lang="en-US" sz="2200" i="1" u="sng" dirty="0" smtClean="0">
                    <a:latin typeface="Cambria Math" pitchFamily="18" charset="0"/>
                    <a:ea typeface="Cambria Math" pitchFamily="18" charset="0"/>
                  </a:rPr>
                  <a:t>NS</a:t>
                </a:r>
                <a:r>
                  <a:rPr lang="en-US" sz="2200" u="sng" dirty="0" smtClean="0"/>
                  <a:t>  </a:t>
                </a:r>
                <a:r>
                  <a:rPr lang="en-US" sz="2200" u="sng" dirty="0" err="1" smtClean="0"/>
                  <a:t>functionals</a:t>
                </a:r>
                <a:r>
                  <a:rPr lang="en-US" sz="2200" u="sng" dirty="0" smtClean="0"/>
                  <a:t>:</a:t>
                </a:r>
                <a:endParaRPr lang="en-US" sz="2200" i="1" dirty="0" smtClean="0">
                  <a:latin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  </a:t>
                </a:r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  </m:t>
                    </m:r>
                    <m:r>
                      <a:rPr lang="en-US" sz="2400" b="0" i="1" smtClean="0">
                        <a:latin typeface="Cambria Math"/>
                      </a:rPr>
                      <m:t>𝑁𝑆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𝑁𝑆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 …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𝑁𝑆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/>
                                          </a:rPr>
                                          <m:t>𝒛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, 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</a:rPr>
                              <m:t> …,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dirty="0" smtClean="0"/>
                  <a:t> </a:t>
                </a: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u="sng" dirty="0" smtClean="0"/>
                  <a:t>resolution </a:t>
                </a:r>
                <a:r>
                  <a:rPr lang="en-US" sz="2200" u="sng" dirty="0"/>
                  <a:t>of the </a:t>
                </a:r>
                <a:r>
                  <a:rPr lang="en-US" sz="2200" u="sng" dirty="0" smtClean="0"/>
                  <a:t>identity:</a:t>
                </a:r>
                <a:endParaRPr lang="en-US" sz="2200" dirty="0"/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p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sub>
                              <m:argPr>
                                <m:argSz m:val="-1"/>
                              </m:argPr>
                              <m:r>
                                <a:rPr lang="en-US" sz="28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1" i="1" smtClean="0">
                                          <a:latin typeface="Cambria Math"/>
                                        </a:rPr>
                                        <m:t>𝒛</m:t>
                                      </m:r>
                                    </m:e>
                                    <m:sup>
                                      <m:argPr>
                                        <m:argSz m:val="-1"/>
                                      </m:argPr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1" i="1" smtClean="0">
                                              <a:latin typeface="Cambria Math"/>
                                            </a:rPr>
                                            <m:t>𝒛</m:t>
                                          </m:r>
                                        </m:e>
                                        <m:sup>
                                          <m:argPr>
                                            <m:argSz m:val="-1"/>
                                          </m:argPr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argPr>
                                        <m:argSz m:val="-1"/>
                                      </m:argPr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𝒔</m:t>
                                  </m:r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latin typeface="Cambria Math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argPr>
                                        <m:argSz m:val="-1"/>
                                      </m:argPr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𝒛</m:t>
                              </m:r>
                            </m:e>
                            <m:sub>
                              <m:argPr>
                                <m:argSz m:val="-1"/>
                              </m:argPr>
                              <m:r>
                                <a:rPr lang="en-US" sz="28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→</m:t>
                      </m:r>
                      <m:r>
                        <a:rPr lang="en-US" sz="2800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en-US" sz="2400" i="1" dirty="0" smtClean="0">
                  <a:latin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u="sng" dirty="0" smtClean="0"/>
                  <a:t>sandwich factors:</a:t>
                </a:r>
                <a:endParaRPr lang="en-US" sz="2200" i="1" dirty="0" smtClean="0">
                  <a:latin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𝒛</m:t>
                              </m:r>
                            </m:e>
                          </m:d>
                        </m:e>
                      </m:d>
                      <m:r>
                        <a:rPr lang="en-US" sz="28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⋯ 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b="0" i="0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p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−1/2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2800" b="0" i="1" dirty="0" smtClean="0">
                  <a:latin typeface="Cambria Math"/>
                  <a:ea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u="sng" dirty="0" smtClean="0"/>
                  <a:t>for each slice, the error:</a:t>
                </a:r>
                <a:endParaRPr lang="en-US" sz="2200" i="1" dirty="0" smtClean="0">
                  <a:latin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𝜀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8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800" i="0">
                                <a:latin typeface="Cambria Math"/>
                                <a:ea typeface="Cambria Math"/>
                              </a:rPr>
                              <m:t>tr</m:t>
                            </m:r>
                            <m:sSub>
                              <m:sSubPr>
                                <m:ctrlPr>
                                  <a:rPr lang="en-US" sz="28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e>
                        </m:d>
                      </m:num>
                      <m:den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400" dirty="0" smtClean="0"/>
                  <a:t> </a:t>
                </a:r>
                <a:r>
                  <a:rPr lang="en-US" sz="2400" i="1" dirty="0" smtClean="0">
                    <a:latin typeface="Cambria Math"/>
                  </a:rPr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" y="2455796"/>
                <a:ext cx="8366760" cy="40974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58800" y="837962"/>
                <a:ext cx="8432800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200" dirty="0" smtClean="0"/>
                  <a:t>Nested </a:t>
                </a:r>
                <a:r>
                  <a:rPr lang="en-US" sz="2200" dirty="0" smtClean="0"/>
                  <a:t>Newton </a:t>
                </a:r>
                <a:r>
                  <a:rPr lang="en-US" sz="2200" dirty="0" err="1" smtClean="0"/>
                  <a:t>Shulz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functionals</a:t>
                </a:r>
                <a:r>
                  <a:rPr lang="en-US" sz="2200" dirty="0" smtClean="0"/>
                  <a:t>,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/>
                      </a:rPr>
                      <m:t>𝑁𝑆</m:t>
                    </m:r>
                    <m:d>
                      <m:dPr>
                        <m:begChr m:val="["/>
                        <m:endChr m:val="]"/>
                        <m:ctrlPr>
                          <a:rPr lang="en-US" sz="220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/>
                            <a:ea typeface="Cambria Math"/>
                          </a:rPr>
                          <m:t>∙</m:t>
                        </m:r>
                      </m:e>
                    </m:d>
                    <m:r>
                      <a:rPr lang="en-US" sz="2200" b="0" i="0" dirty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200" dirty="0" smtClean="0"/>
                  <a:t>, with increasing </a:t>
                </a:r>
                <a:r>
                  <a:rPr lang="en-US" sz="2200" dirty="0" err="1" smtClean="0"/>
                  <a:t>SpAMM</a:t>
                </a:r>
                <a:r>
                  <a:rPr lang="en-US" sz="2200" dirty="0" smtClean="0"/>
                  <a:t> resolution,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𝑚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sz="2200" b="0" i="1">
                            <a:latin typeface="Cambria Math"/>
                          </a:rPr>
                          <m:t>𝑚</m:t>
                        </m:r>
                        <m:r>
                          <a:rPr lang="en-US" sz="2200" b="0" i="1" smtClean="0">
                            <a:latin typeface="Cambria Math"/>
                          </a:rPr>
                          <m:t>−1</m:t>
                        </m:r>
                        <m:r>
                          <a:rPr lang="en-US" sz="2200" b="0" i="1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  <a:ea typeface="Cambria Math"/>
                      </a:rPr>
                      <m:t>&lt; ⋯ &lt; 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 smtClean="0"/>
                  <a:t> .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200" dirty="0" smtClean="0"/>
                  <a:t>Use error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200" dirty="0" smtClean="0"/>
                  <a:t> rather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 smtClean="0"/>
                  <a:t> (min EV) to manage transition between scaled &amp; </a:t>
                </a:r>
                <a:r>
                  <a:rPr lang="en-US" sz="2200" dirty="0" err="1" smtClean="0"/>
                  <a:t>unscaled</a:t>
                </a:r>
                <a:r>
                  <a:rPr lang="en-US" sz="2200" dirty="0"/>
                  <a:t> </a:t>
                </a:r>
                <a:r>
                  <a:rPr lang="en-US" sz="2200" i="1" dirty="0" smtClean="0">
                    <a:latin typeface="Cambria Math" pitchFamily="18" charset="0"/>
                    <a:ea typeface="Cambria Math" pitchFamily="18" charset="0"/>
                  </a:rPr>
                  <a:t>NS</a:t>
                </a:r>
                <a:r>
                  <a:rPr lang="en-US" sz="2200" dirty="0" smtClean="0"/>
                  <a:t>. Use “DB </a:t>
                </a:r>
                <a:r>
                  <a:rPr lang="en-US" sz="2200" dirty="0"/>
                  <a:t>iteration” beyond </a:t>
                </a:r>
                <a:r>
                  <a:rPr lang="en-US" sz="2200" dirty="0" smtClean="0"/>
                  <a:t>0</a:t>
                </a:r>
                <a:r>
                  <a:rPr lang="en-US" sz="2200" baseline="30000" dirty="0" smtClean="0"/>
                  <a:t>th</a:t>
                </a:r>
                <a:r>
                  <a:rPr lang="en-US" sz="2200" dirty="0" smtClean="0"/>
                  <a:t> iteration</a:t>
                </a:r>
                <a:r>
                  <a:rPr lang="en-US" sz="2200" dirty="0"/>
                  <a:t>.</a:t>
                </a:r>
                <a:r>
                  <a:rPr lang="en-US" sz="2200" dirty="0" smtClean="0"/>
                  <a:t> 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00" y="837962"/>
                <a:ext cx="8432800" cy="1600438"/>
              </a:xfrm>
              <a:prstGeom prst="rect">
                <a:avLst/>
              </a:prstGeom>
              <a:blipFill rotWithShape="1">
                <a:blip r:embed="rId3"/>
                <a:stretch>
                  <a:fillRect l="-868" t="-2281" b="-6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379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Callout 1 (Border and Accent Bar) 5"/>
          <p:cNvSpPr/>
          <p:nvPr/>
        </p:nvSpPr>
        <p:spPr>
          <a:xfrm rot="21343692" flipH="1">
            <a:off x="4977837" y="3575899"/>
            <a:ext cx="365998" cy="2204732"/>
          </a:xfrm>
          <a:prstGeom prst="accentBorderCallout1">
            <a:avLst>
              <a:gd name="adj1" fmla="val 18750"/>
              <a:gd name="adj2" fmla="val -8333"/>
              <a:gd name="adj3" fmla="val 40865"/>
              <a:gd name="adj4" fmla="val -10256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ine Callout 1 (Border and Accent Bar) 3"/>
          <p:cNvSpPr/>
          <p:nvPr/>
        </p:nvSpPr>
        <p:spPr>
          <a:xfrm rot="20807746" flipH="1">
            <a:off x="4435335" y="1766304"/>
            <a:ext cx="395608" cy="1835827"/>
          </a:xfrm>
          <a:prstGeom prst="accentBorderCallout1">
            <a:avLst>
              <a:gd name="adj1" fmla="val 18750"/>
              <a:gd name="adj2" fmla="val -8333"/>
              <a:gd name="adj3" fmla="val 45967"/>
              <a:gd name="adj4" fmla="val -102289"/>
            </a:avLst>
          </a:prstGeom>
          <a:ln w="158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ine Callout 1 (Border and Accent Bar) 1"/>
          <p:cNvSpPr/>
          <p:nvPr/>
        </p:nvSpPr>
        <p:spPr>
          <a:xfrm rot="16790551" flipH="1">
            <a:off x="2958620" y="481396"/>
            <a:ext cx="361638" cy="2257409"/>
          </a:xfrm>
          <a:prstGeom prst="accentBorderCallout1">
            <a:avLst>
              <a:gd name="adj1" fmla="val 18750"/>
              <a:gd name="adj2" fmla="val -8333"/>
              <a:gd name="adj3" fmla="val 81607"/>
              <a:gd name="adj4" fmla="val -86199"/>
            </a:avLst>
          </a:prstGeom>
          <a:ln w="158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60120"/>
            <a:ext cx="7863840" cy="58978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0" y="1066800"/>
                <a:ext cx="261475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066800"/>
                <a:ext cx="261475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6200" y="304800"/>
                <a:ext cx="9067800" cy="609600"/>
              </a:xfrm>
            </p:spPr>
            <p:txBody>
              <a:bodyPr>
                <a:normAutofit/>
              </a:bodyPr>
              <a:lstStyle/>
              <a:p>
                <a:r>
                  <a:rPr lang="en-US" sz="2800" b="1" dirty="0" smtClean="0">
                    <a:latin typeface="Comic Sans MS" pitchFamily="66" charset="0"/>
                  </a:rPr>
                  <a:t>Ill-Conditioning: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𝝹</m:t>
                    </m:r>
                    <m:d>
                      <m:dPr>
                        <m:ctrlPr>
                          <a:rPr lang="en-US" sz="2800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𝒔</m:t>
                        </m:r>
                      </m:e>
                    </m:d>
                    <m:r>
                      <a:rPr lang="en-US" sz="2800" b="1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8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𝟏𝟎</m:t>
                        </m:r>
                      </m:e>
                      <m:sup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𝟏𝟏</m:t>
                        </m:r>
                      </m:sup>
                    </m:sSup>
                    <m:r>
                      <a:rPr lang="en-US" sz="2800" b="1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sz="2800" b="1" dirty="0" smtClean="0">
                    <a:latin typeface="Comic Sans MS" pitchFamily="66" charset="0"/>
                  </a:rPr>
                  <a:t> (3,3)x8 nanotube  </a:t>
                </a:r>
                <a:endParaRPr lang="en-US" sz="2800" b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0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200" y="304800"/>
                <a:ext cx="9067800" cy="609600"/>
              </a:xfrm>
              <a:blipFill rotWithShape="1">
                <a:blip r:embed="rId6"/>
                <a:stretch>
                  <a:fillRect t="-1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029200" y="2526268"/>
                <a:ext cx="26019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−7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526268"/>
                <a:ext cx="260193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91045" y="4278868"/>
                <a:ext cx="269971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−11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045" y="4278868"/>
                <a:ext cx="2699713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851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7" t="3713" r="15732" b="8254"/>
          <a:stretch/>
        </p:blipFill>
        <p:spPr>
          <a:xfrm>
            <a:off x="5181600" y="2438400"/>
            <a:ext cx="640080" cy="83453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2000"/>
            <a:ext cx="8229600" cy="61722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04800" y="152400"/>
                <a:ext cx="8001000" cy="838200"/>
              </a:xfrm>
            </p:spPr>
            <p:txBody>
              <a:bodyPr>
                <a:normAutofit/>
              </a:bodyPr>
              <a:lstStyle/>
              <a:p>
                <a:r>
                  <a:rPr lang="en-US" sz="2800" b="1" dirty="0" smtClean="0">
                    <a:latin typeface="Comic Sans MS" pitchFamily="66" charset="0"/>
                  </a:rPr>
                  <a:t>Ill-Conditioning: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𝝹</m:t>
                    </m:r>
                    <m:d>
                      <m:dPr>
                        <m:ctrlPr>
                          <a:rPr lang="en-US" sz="2800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𝒔</m:t>
                        </m:r>
                      </m:e>
                    </m:d>
                    <m:r>
                      <a:rPr lang="en-US" sz="2800" b="1" i="1" smtClean="0">
                        <a:latin typeface="Cambria Math"/>
                        <a:ea typeface="Cambria Math"/>
                      </a:rPr>
                      <m:t>~</m:t>
                    </m:r>
                    <m:sSup>
                      <m:sSupPr>
                        <m:ctrlPr>
                          <a:rPr lang="en-US" sz="28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𝟏𝟎</m:t>
                        </m:r>
                      </m:e>
                      <m:sup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𝟓</m:t>
                        </m:r>
                      </m:sup>
                    </m:sSup>
                    <m:r>
                      <a:rPr lang="en-US" sz="2800" b="1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sz="2800" b="1" dirty="0" smtClean="0">
                    <a:latin typeface="Comic Sans MS" pitchFamily="66" charset="0"/>
                  </a:rPr>
                  <a:t> [H</a:t>
                </a:r>
                <a:r>
                  <a:rPr lang="en-US" sz="2800" b="1" baseline="-25000" dirty="0" smtClean="0">
                    <a:latin typeface="Comic Sans MS" pitchFamily="66" charset="0"/>
                  </a:rPr>
                  <a:t>2</a:t>
                </a:r>
                <a:r>
                  <a:rPr lang="en-US" sz="2800" b="1" dirty="0" smtClean="0">
                    <a:latin typeface="Comic Sans MS" pitchFamily="66" charset="0"/>
                  </a:rPr>
                  <a:t>O]</a:t>
                </a:r>
                <a:r>
                  <a:rPr lang="en-US" sz="2800" b="1" baseline="-25000" dirty="0" smtClean="0">
                    <a:latin typeface="Comic Sans MS" pitchFamily="66" charset="0"/>
                  </a:rPr>
                  <a:t>70</a:t>
                </a:r>
                <a:r>
                  <a:rPr lang="en-US" sz="2800" b="1" dirty="0" smtClean="0">
                    <a:latin typeface="Comic Sans MS" pitchFamily="66" charset="0"/>
                  </a:rPr>
                  <a:t>, TZV2P</a:t>
                </a:r>
                <a:endParaRPr lang="en-US" sz="2800" b="1" dirty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04800" y="152400"/>
                <a:ext cx="8001000" cy="838200"/>
              </a:xfrm>
              <a:blipFill rotWithShape="1">
                <a:blip r:embed="rId4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Callout 2"/>
          <p:cNvSpPr/>
          <p:nvPr/>
        </p:nvSpPr>
        <p:spPr>
          <a:xfrm>
            <a:off x="4972050" y="952500"/>
            <a:ext cx="3352800" cy="1410824"/>
          </a:xfrm>
          <a:prstGeom prst="wedgeEllipseCallout">
            <a:avLst>
              <a:gd name="adj1" fmla="val -31443"/>
              <a:gd name="adj2" fmla="val 5979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i="1" dirty="0" smtClean="0"/>
              <a:t>With recursive preconditioning, one resolutions accuracy is another’s error! 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242646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184" y="222647"/>
            <a:ext cx="880561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smtClean="0">
                <a:solidFill>
                  <a:prstClr val="black"/>
                </a:solidFill>
                <a:latin typeface="Comic Sans MS" pitchFamily="66" charset="0"/>
              </a:rPr>
              <a:t>Inverse Factors of an Ill-conditioned S </a:t>
            </a:r>
            <a:endParaRPr lang="en-US" sz="3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1" t="3598" r="3187"/>
          <a:stretch/>
        </p:blipFill>
        <p:spPr>
          <a:xfrm>
            <a:off x="4602854" y="2514600"/>
            <a:ext cx="4388746" cy="38404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8600" y="1150203"/>
            <a:ext cx="87187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Recall, that for large, triple-zeta + polarization basis sets: </a:t>
            </a:r>
            <a:r>
              <a:rPr lang="en-US" sz="2400" b="1" i="1" dirty="0" smtClean="0">
                <a:latin typeface="Comic Sans MS" pitchFamily="66" charset="0"/>
              </a:rPr>
              <a:t>“sufficiently sparse only for … ∼</a:t>
            </a:r>
            <a:r>
              <a:rPr lang="en-US" sz="2400" b="1" i="1" u="sng" dirty="0" smtClean="0">
                <a:latin typeface="Comic Sans MS" pitchFamily="66" charset="0"/>
              </a:rPr>
              <a:t>10 000</a:t>
            </a:r>
            <a:r>
              <a:rPr lang="en-US" sz="2400" b="1" i="1" dirty="0" smtClean="0">
                <a:latin typeface="Comic Sans MS" pitchFamily="66" charset="0"/>
              </a:rPr>
              <a:t> water molecules”  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6128" y="2133600"/>
            <a:ext cx="4511772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For 6-311G** basis,  </a:t>
            </a:r>
            <a:r>
              <a:rPr lang="en-US" sz="2000" dirty="0">
                <a:latin typeface="Comic Sans MS" pitchFamily="66" charset="0"/>
              </a:rPr>
              <a:t>d</a:t>
            </a:r>
            <a:r>
              <a:rPr lang="en-US" sz="2000" dirty="0" smtClean="0">
                <a:latin typeface="Comic Sans MS" pitchFamily="66" charset="0"/>
              </a:rPr>
              <a:t>ecay in </a:t>
            </a:r>
            <a:r>
              <a:rPr lang="en-US" sz="2000" b="1" dirty="0" smtClean="0">
                <a:latin typeface="Comic Sans MS" pitchFamily="66" charset="0"/>
              </a:rPr>
              <a:t>S</a:t>
            </a:r>
            <a:r>
              <a:rPr lang="en-US" sz="2000" baseline="30000" dirty="0" smtClean="0">
                <a:latin typeface="Comic Sans MS" pitchFamily="66" charset="0"/>
              </a:rPr>
              <a:t>-1/2</a:t>
            </a:r>
            <a:r>
              <a:rPr lang="en-US" sz="2000" dirty="0" smtClean="0">
                <a:latin typeface="Comic Sans MS" pitchFamily="66" charset="0"/>
              </a:rPr>
              <a:t> is exponential but very, very slow</a:t>
            </a:r>
          </a:p>
          <a:p>
            <a:endParaRPr lang="en-US" sz="1200" dirty="0" smtClean="0">
              <a:latin typeface="Comic Sans MS" pitchFamily="66" charset="0"/>
            </a:endParaRPr>
          </a:p>
          <a:p>
            <a:r>
              <a:rPr lang="en-US" sz="2200" dirty="0" smtClean="0">
                <a:latin typeface="Comic Sans MS" pitchFamily="66" charset="0"/>
              </a:rPr>
              <a:t>Naïve Newton </a:t>
            </a:r>
            <a:r>
              <a:rPr lang="en-US" sz="2200" dirty="0" smtClean="0">
                <a:latin typeface="Comic Sans MS" pitchFamily="66" charset="0"/>
              </a:rPr>
              <a:t>Schulz iterations [J. Chem. Phys. 126 (2007) p. 124104].  Target error  1e-8 in matrix elements</a:t>
            </a:r>
            <a:r>
              <a:rPr lang="en-US" sz="2000" dirty="0" smtClean="0">
                <a:latin typeface="Comic Sans MS" pitchFamily="66" charset="0"/>
              </a:rPr>
              <a:t>.   </a:t>
            </a:r>
          </a:p>
          <a:p>
            <a:endParaRPr lang="en-US" sz="1200" dirty="0">
              <a:latin typeface="Comic Sans MS" pitchFamily="66" charset="0"/>
            </a:endParaRPr>
          </a:p>
          <a:p>
            <a:r>
              <a:rPr lang="en-US" sz="2200" dirty="0" smtClean="0">
                <a:latin typeface="Comic Sans MS" pitchFamily="66" charset="0"/>
              </a:rPr>
              <a:t>Substantiates BCSR results of </a:t>
            </a:r>
            <a:r>
              <a:rPr lang="en-US" sz="2200" dirty="0" err="1" smtClean="0">
                <a:latin typeface="Comic Sans MS" pitchFamily="66" charset="0"/>
              </a:rPr>
              <a:t>Hutter</a:t>
            </a:r>
            <a:r>
              <a:rPr lang="en-US" sz="2200" dirty="0" smtClean="0">
                <a:latin typeface="Comic Sans MS" pitchFamily="66" charset="0"/>
              </a:rPr>
              <a:t> group [~10</a:t>
            </a:r>
            <a:r>
              <a:rPr lang="en-US" sz="2200" baseline="30000" dirty="0" smtClean="0">
                <a:latin typeface="Comic Sans MS" pitchFamily="66" charset="0"/>
              </a:rPr>
              <a:t>4</a:t>
            </a:r>
            <a:r>
              <a:rPr lang="en-US" sz="2200" dirty="0" smtClean="0">
                <a:latin typeface="Comic Sans MS" pitchFamily="66" charset="0"/>
              </a:rPr>
              <a:t> waters]</a:t>
            </a:r>
          </a:p>
          <a:p>
            <a:endParaRPr lang="en-US" sz="1200" dirty="0">
              <a:latin typeface="Comic Sans MS" pitchFamily="66" charset="0"/>
            </a:endParaRPr>
          </a:p>
          <a:p>
            <a:r>
              <a:rPr lang="en-US" sz="2200" dirty="0" err="1" smtClean="0">
                <a:latin typeface="Comic Sans MS" pitchFamily="66" charset="0"/>
              </a:rPr>
              <a:t>Unoptimized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lang="en-US" sz="2200" dirty="0" err="1" smtClean="0">
                <a:latin typeface="Comic Sans MS" pitchFamily="66" charset="0"/>
              </a:rPr>
              <a:t>SpAMM</a:t>
            </a:r>
            <a:r>
              <a:rPr lang="en-US" sz="2200" dirty="0" smtClean="0">
                <a:latin typeface="Comic Sans MS" pitchFamily="66" charset="0"/>
              </a:rPr>
              <a:t> 4x4 </a:t>
            </a:r>
            <a:r>
              <a:rPr lang="en-US" sz="2200" dirty="0" err="1" smtClean="0">
                <a:latin typeface="Comic Sans MS" pitchFamily="66" charset="0"/>
              </a:rPr>
              <a:t>vs</a:t>
            </a:r>
            <a:r>
              <a:rPr lang="en-US" sz="2200" dirty="0" smtClean="0">
                <a:latin typeface="Comic Sans MS" pitchFamily="66" charset="0"/>
              </a:rPr>
              <a:t> max optimized MKL/DSYEV crossover  @ 250 waters.</a:t>
            </a:r>
          </a:p>
          <a:p>
            <a:endParaRPr lang="en-US" sz="2000" dirty="0" smtClean="0">
              <a:latin typeface="Comic Sans MS" pitchFamily="66" charset="0"/>
            </a:endParaRPr>
          </a:p>
          <a:p>
            <a:endParaRPr lang="en-US" sz="2000" dirty="0" smtClean="0">
              <a:latin typeface="Comic Sans MS" pitchFamily="66" charset="0"/>
            </a:endParaRPr>
          </a:p>
          <a:p>
            <a:endParaRPr lang="en-US" sz="2000" dirty="0">
              <a:latin typeface="Comic Sans MS" pitchFamily="66" charset="0"/>
            </a:endParaRPr>
          </a:p>
          <a:p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962400" y="3657600"/>
            <a:ext cx="2428069" cy="144780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962400" y="4381500"/>
            <a:ext cx="2286000" cy="7239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670800" y="3721100"/>
            <a:ext cx="5334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urved Connector 29"/>
          <p:cNvCxnSpPr>
            <a:stCxn id="34" idx="3"/>
            <a:endCxn id="28" idx="4"/>
          </p:cNvCxnSpPr>
          <p:nvPr/>
        </p:nvCxnSpPr>
        <p:spPr>
          <a:xfrm flipV="1">
            <a:off x="6138626" y="4178300"/>
            <a:ext cx="1798874" cy="1996133"/>
          </a:xfrm>
          <a:prstGeom prst="curved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733800" y="5943600"/>
            <a:ext cx="2404826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400" b="1" i="1" dirty="0" smtClean="0">
                <a:latin typeface="Comic Sans MS" pitchFamily="66" charset="0"/>
              </a:rPr>
              <a:t>O</a:t>
            </a:r>
            <a:r>
              <a:rPr lang="en-US" sz="1000" b="1" dirty="0" smtClean="0">
                <a:latin typeface="Comic Sans MS" pitchFamily="66" charset="0"/>
              </a:rPr>
              <a:t> </a:t>
            </a:r>
            <a:r>
              <a:rPr lang="en-US" sz="2400" b="1" dirty="0" smtClean="0">
                <a:latin typeface="Comic Sans MS" pitchFamily="66" charset="0"/>
              </a:rPr>
              <a:t>(</a:t>
            </a:r>
            <a:r>
              <a:rPr lang="en-US" sz="2400" b="1" i="1" dirty="0" smtClean="0">
                <a:latin typeface="Comic Sans MS" pitchFamily="66" charset="0"/>
              </a:rPr>
              <a:t>N</a:t>
            </a:r>
            <a:r>
              <a:rPr lang="en-US" sz="1200" b="1" i="1" dirty="0" smtClean="0">
                <a:latin typeface="Comic Sans MS" pitchFamily="66" charset="0"/>
              </a:rPr>
              <a:t> </a:t>
            </a:r>
            <a:r>
              <a:rPr lang="en-US" sz="2400" b="1" dirty="0" smtClean="0">
                <a:latin typeface="Comic Sans MS" pitchFamily="66" charset="0"/>
              </a:rPr>
              <a:t>) &amp; dense!</a:t>
            </a:r>
            <a:endParaRPr lang="en-US" sz="24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90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51460"/>
            <a:ext cx="8810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prstClr val="black"/>
                </a:solidFill>
                <a:latin typeface="Comic Sans MS" pitchFamily="66" charset="0"/>
              </a:rPr>
              <a:t>SpAMM</a:t>
            </a:r>
            <a:r>
              <a:rPr lang="en-US" sz="3600" b="1" dirty="0" smtClean="0">
                <a:solidFill>
                  <a:prstClr val="black"/>
                </a:solidFill>
                <a:latin typeface="Comic Sans MS" pitchFamily="66" charset="0"/>
              </a:rPr>
              <a:t> For Dense Matrices w/Decay</a:t>
            </a:r>
            <a:endParaRPr lang="en-US" sz="36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" r="1107" b="14074"/>
          <a:stretch/>
        </p:blipFill>
        <p:spPr>
          <a:xfrm>
            <a:off x="3496470" y="1325880"/>
            <a:ext cx="5228430" cy="393192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22906" y="838200"/>
            <a:ext cx="527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smtClean="0"/>
              <a:t>Bock &amp; Challacombe, SIAM J. Sci. Comput., 35(1), C72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1447800"/>
            <a:ext cx="292090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Product matrix is asymptotically sparse, but only much, much later</a:t>
            </a:r>
          </a:p>
          <a:p>
            <a:endParaRPr lang="en-US" sz="2400" dirty="0">
              <a:solidFill>
                <a:prstClr val="black"/>
              </a:solidFill>
              <a:latin typeface="Comic Sans MS" pitchFamily="66" charset="0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Fill in of small blocks at negligible cost yields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O</a:t>
            </a:r>
            <a:r>
              <a:rPr lang="en-US" sz="10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(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N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)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cost even for dense matrices</a:t>
            </a:r>
          </a:p>
          <a:p>
            <a:endParaRPr lang="en-US" sz="24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5370493"/>
            <a:ext cx="8458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S.P. </a:t>
            </a:r>
            <a:r>
              <a:rPr lang="en-US" sz="2400" b="1" dirty="0" err="1" smtClean="0">
                <a:solidFill>
                  <a:prstClr val="black"/>
                </a:solidFill>
                <a:latin typeface="Comic Sans MS" pitchFamily="66" charset="0"/>
              </a:rPr>
              <a:t>SpAMM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 beats MKL SGEMM in error &amp; is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O</a:t>
            </a:r>
            <a:r>
              <a:rPr lang="en-US" sz="10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(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10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)</a:t>
            </a:r>
          </a:p>
          <a:p>
            <a:endParaRPr lang="en-US" sz="800" b="1" dirty="0" smtClean="0">
              <a:solidFill>
                <a:prstClr val="black"/>
              </a:solidFill>
              <a:latin typeface="Comic Sans MS" pitchFamily="66" charset="0"/>
            </a:endParaRPr>
          </a:p>
          <a:p>
            <a:r>
              <a:rPr lang="en-US" sz="2400" b="1" dirty="0">
                <a:solidFill>
                  <a:prstClr val="black"/>
                </a:solidFill>
                <a:latin typeface="Comic Sans MS" pitchFamily="66" charset="0"/>
                <a:sym typeface="Wingdings" pitchFamily="2" charset="2"/>
              </a:rPr>
              <a:t>R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ecursion w/locality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  <a:sym typeface="Wingdings" pitchFamily="2" charset="2"/>
              </a:rPr>
              <a:t> more accurate than row-column</a:t>
            </a:r>
            <a:endParaRPr lang="en-US" sz="24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69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33984" y="1981200"/>
            <a:ext cx="6190567" cy="152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52400" y="76200"/>
            <a:ext cx="9240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3600" b="1" dirty="0" smtClean="0">
                <a:solidFill>
                  <a:prstClr val="black"/>
                </a:solidFill>
                <a:latin typeface="Comic Sans MS" pitchFamily="66" charset="0"/>
              </a:rPr>
              <a:t> Accuracy Demands Less Local Models</a:t>
            </a:r>
            <a:endParaRPr lang="en-US" sz="36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8200" y="4572000"/>
            <a:ext cx="457200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tructural motifs and reaction profiles in biochemical applications also require hybrid HF/DFT models for even a qualitatively correct result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000" dirty="0" smtClean="0">
                <a:solidFill>
                  <a:prstClr val="black"/>
                </a:solidFill>
                <a:latin typeface="Comic Sans MS" pitchFamily="66" charset="0"/>
              </a:rPr>
              <a:t>J</a:t>
            </a:r>
            <a:r>
              <a:rPr lang="de-DE" sz="1000" dirty="0">
                <a:solidFill>
                  <a:prstClr val="black"/>
                </a:solidFill>
                <a:latin typeface="Comic Sans MS" pitchFamily="66" charset="0"/>
              </a:rPr>
              <a:t>. Chem. Phys. </a:t>
            </a:r>
            <a:r>
              <a:rPr lang="de-DE" sz="1000" dirty="0" smtClean="0">
                <a:solidFill>
                  <a:prstClr val="black"/>
                </a:solidFill>
                <a:latin typeface="Comic Sans MS" pitchFamily="66" charset="0"/>
              </a:rPr>
              <a:t>137 (2012) p. 044109 </a:t>
            </a:r>
            <a:endParaRPr lang="de-DE" sz="1000" dirty="0">
              <a:solidFill>
                <a:prstClr val="black"/>
              </a:solidFill>
              <a:latin typeface="Comic Sans MS" pitchFamily="66" charset="0"/>
            </a:endParaRPr>
          </a:p>
          <a:p>
            <a:endParaRPr lang="en-US" sz="22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705" y="3657600"/>
            <a:ext cx="4431495" cy="29260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31"/>
          <a:stretch/>
        </p:blipFill>
        <p:spPr>
          <a:xfrm>
            <a:off x="345663" y="1986142"/>
            <a:ext cx="6035040" cy="6607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8095" y="762000"/>
            <a:ext cx="65599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Often, accurate results require </a:t>
            </a:r>
            <a:r>
              <a:rPr lang="en-US" sz="2200" b="1" i="1" dirty="0" err="1" smtClean="0">
                <a:solidFill>
                  <a:prstClr val="black"/>
                </a:solidFill>
                <a:latin typeface="Comic Sans MS" pitchFamily="66" charset="0"/>
              </a:rPr>
              <a:t>Fock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 exchange 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and 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large basis sets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, leading to 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negligible </a:t>
            </a:r>
            <a:r>
              <a:rPr lang="en-US" sz="2200" b="1" i="1" dirty="0" err="1" smtClean="0">
                <a:solidFill>
                  <a:prstClr val="black"/>
                </a:solidFill>
                <a:latin typeface="Comic Sans MS" pitchFamily="66" charset="0"/>
              </a:rPr>
              <a:t>sparsity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and 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five+ entangled solvers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5759" y="2628037"/>
            <a:ext cx="615879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The electronic properties of metal oxides, like the </a:t>
            </a:r>
            <a:r>
              <a:rPr lang="en-US" sz="2200" dirty="0" err="1" smtClean="0">
                <a:solidFill>
                  <a:prstClr val="black"/>
                </a:solidFill>
                <a:latin typeface="Comic Sans MS" pitchFamily="66" charset="0"/>
              </a:rPr>
              <a:t>perovskites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, require HF/DFT models  </a:t>
            </a:r>
          </a:p>
          <a:p>
            <a:r>
              <a:rPr lang="en-US" sz="1100" dirty="0" smtClean="0">
                <a:solidFill>
                  <a:prstClr val="black"/>
                </a:solidFill>
                <a:latin typeface="Comic Sans MS" pitchFamily="66" charset="0"/>
              </a:rPr>
              <a:t>Comp. Mat. Sci. </a:t>
            </a:r>
            <a:r>
              <a:rPr lang="en-US" sz="1100" dirty="0">
                <a:solidFill>
                  <a:prstClr val="black"/>
                </a:solidFill>
                <a:latin typeface="Comic Sans MS" pitchFamily="66" charset="0"/>
              </a:rPr>
              <a:t>29 (2004) </a:t>
            </a:r>
            <a:r>
              <a:rPr lang="en-US" sz="1100" dirty="0" smtClean="0">
                <a:solidFill>
                  <a:prstClr val="black"/>
                </a:solidFill>
                <a:latin typeface="Comic Sans MS" pitchFamily="66" charset="0"/>
              </a:rPr>
              <a:t>p.165</a:t>
            </a:r>
            <a:endParaRPr lang="en-US" sz="11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064" y="721808"/>
            <a:ext cx="2468880" cy="37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0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451" y="238780"/>
            <a:ext cx="8662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  <a:latin typeface="Comic Sans MS" pitchFamily="66" charset="0"/>
              </a:rPr>
              <a:t>Quantum Locality &amp; Kohn’s Nearsighted Principle</a:t>
            </a:r>
            <a:endParaRPr lang="en-US" sz="2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520" y="838200"/>
            <a:ext cx="4572000" cy="32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685800"/>
            <a:ext cx="42425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In a local, atom centered representation, quantum mechanical matrices possess decay properties.  For non-metallic systems, matrix elements decay exponentially with atom-atom </a:t>
            </a:r>
            <a:r>
              <a:rPr lang="en-US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separation. </a:t>
            </a:r>
            <a:endParaRPr lang="en-US" sz="24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4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4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4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0123" y="838200"/>
            <a:ext cx="3124199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86400" y="838200"/>
            <a:ext cx="3365024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Comic Sans MS" pitchFamily="66" charset="0"/>
              </a:rPr>
              <a:t>b</a:t>
            </a:r>
            <a:r>
              <a:rPr lang="en-US" sz="2000" b="1" i="1" dirty="0" smtClean="0">
                <a:solidFill>
                  <a:srgbClr val="FF0000"/>
                </a:solidFill>
                <a:latin typeface="Comic Sans MS" pitchFamily="66" charset="0"/>
              </a:rPr>
              <a:t>ulk water</a:t>
            </a:r>
          </a:p>
          <a:p>
            <a:r>
              <a:rPr lang="en-US" sz="2000" b="1" i="1" dirty="0">
                <a:solidFill>
                  <a:srgbClr val="FFC000"/>
                </a:solidFill>
                <a:latin typeface="Comic Sans MS" pitchFamily="66" charset="0"/>
              </a:rPr>
              <a:t>s</a:t>
            </a:r>
            <a:r>
              <a:rPr lang="en-US" sz="2000" b="1" i="1" dirty="0" smtClean="0">
                <a:solidFill>
                  <a:srgbClr val="FFC000"/>
                </a:solidFill>
                <a:latin typeface="Comic Sans MS" pitchFamily="66" charset="0"/>
              </a:rPr>
              <a:t>emi-conducting nanotube</a:t>
            </a:r>
          </a:p>
          <a:p>
            <a:r>
              <a:rPr lang="en-US" sz="2000" b="1" i="1" dirty="0">
                <a:solidFill>
                  <a:srgbClr val="0070C0"/>
                </a:solidFill>
                <a:latin typeface="Comic Sans MS" pitchFamily="66" charset="0"/>
              </a:rPr>
              <a:t>m</a:t>
            </a:r>
            <a:r>
              <a:rPr lang="en-US" sz="2000" b="1" i="1" dirty="0" smtClean="0">
                <a:solidFill>
                  <a:srgbClr val="0070C0"/>
                </a:solidFill>
                <a:latin typeface="Comic Sans MS" pitchFamily="66" charset="0"/>
              </a:rPr>
              <a:t>etallic nanotube</a:t>
            </a:r>
            <a:endParaRPr lang="en-US" sz="2000" b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455501"/>
            <a:ext cx="3017520" cy="30175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640" y="4158848"/>
            <a:ext cx="1280160" cy="14799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3356779"/>
            <a:ext cx="2011680" cy="7580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40480" y="3937843"/>
            <a:ext cx="499872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>
                <a:solidFill>
                  <a:prstClr val="black"/>
                </a:solidFill>
              </a:rPr>
              <a:t>For physics poor models and uninteresting chemical problems, it is possible to achieve extreme locality leading to very sparse </a:t>
            </a:r>
            <a:r>
              <a:rPr lang="en-US" sz="2200" dirty="0" smtClean="0">
                <a:solidFill>
                  <a:prstClr val="black"/>
                </a:solidFill>
              </a:rPr>
              <a:t>Hamiltonian </a:t>
            </a:r>
            <a:r>
              <a:rPr lang="en-US" sz="2200" dirty="0" smtClean="0">
                <a:solidFill>
                  <a:prstClr val="black"/>
                </a:solidFill>
              </a:rPr>
              <a:t>matrices:                 </a:t>
            </a:r>
            <a:endParaRPr lang="en-US" sz="22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</a:rPr>
              <a:t>Use conventional, sparse </a:t>
            </a:r>
            <a:r>
              <a:rPr lang="en-US" sz="2200" dirty="0">
                <a:solidFill>
                  <a:prstClr val="black"/>
                </a:solidFill>
              </a:rPr>
              <a:t>linear </a:t>
            </a:r>
            <a:r>
              <a:rPr lang="en-US" sz="2200" dirty="0" smtClean="0">
                <a:solidFill>
                  <a:prstClr val="black"/>
                </a:solidFill>
              </a:rPr>
              <a:t>algebra to </a:t>
            </a:r>
            <a:r>
              <a:rPr lang="en-US" sz="2200" dirty="0">
                <a:solidFill>
                  <a:prstClr val="black"/>
                </a:solidFill>
              </a:rPr>
              <a:t>achieve an </a:t>
            </a:r>
            <a:r>
              <a:rPr lang="en-US" sz="2200" i="1" dirty="0" smtClean="0">
                <a:solidFill>
                  <a:prstClr val="black"/>
                </a:solidFill>
              </a:rPr>
              <a:t>O</a:t>
            </a:r>
            <a:r>
              <a:rPr lang="en-US" sz="2200" dirty="0" smtClean="0">
                <a:solidFill>
                  <a:prstClr val="black"/>
                </a:solidFill>
              </a:rPr>
              <a:t>(</a:t>
            </a:r>
            <a:r>
              <a:rPr lang="en-US" sz="2200" i="1" dirty="0" smtClean="0">
                <a:solidFill>
                  <a:prstClr val="black"/>
                </a:solidFill>
              </a:rPr>
              <a:t>n</a:t>
            </a:r>
            <a:r>
              <a:rPr lang="en-US" sz="2200" dirty="0" smtClean="0">
                <a:solidFill>
                  <a:prstClr val="black"/>
                </a:solidFill>
              </a:rPr>
              <a:t>) </a:t>
            </a:r>
            <a:r>
              <a:rPr lang="en-US" sz="2200" dirty="0">
                <a:solidFill>
                  <a:prstClr val="black"/>
                </a:solidFill>
              </a:rPr>
              <a:t>cost with </a:t>
            </a:r>
            <a:r>
              <a:rPr lang="en-US" sz="2200" dirty="0" smtClean="0">
                <a:solidFill>
                  <a:prstClr val="black"/>
                </a:solidFill>
              </a:rPr>
              <a:t>system size</a:t>
            </a:r>
            <a:r>
              <a:rPr lang="en-US" sz="2200" dirty="0" smtClean="0">
                <a:solidFill>
                  <a:prstClr val="black"/>
                </a:solidFill>
              </a:rPr>
              <a:t>, </a:t>
            </a:r>
            <a:r>
              <a:rPr lang="en-US" sz="2200" i="1" dirty="0">
                <a:solidFill>
                  <a:prstClr val="black"/>
                </a:solidFill>
              </a:rPr>
              <a:t>n</a:t>
            </a:r>
            <a:endParaRPr lang="en-US" sz="22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65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383954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521" y="152400"/>
            <a:ext cx="777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prstClr val="black"/>
                </a:solidFill>
                <a:latin typeface="Comic Sans MS" pitchFamily="66" charset="0"/>
              </a:rPr>
              <a:t>Dealing with a Real Basis; How Local?</a:t>
            </a:r>
            <a:endParaRPr lang="en-US" sz="32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2" t="3072" r="7840"/>
          <a:stretch/>
        </p:blipFill>
        <p:spPr>
          <a:xfrm>
            <a:off x="95746" y="2392680"/>
            <a:ext cx="4933454" cy="43891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" y="747861"/>
            <a:ext cx="8178745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 smtClean="0"/>
              <a:t>“For extended basis sets such as TZV2P, the matrices in the DM-based methods become sufficiently sparse only for large systems containing ∼</a:t>
            </a:r>
            <a:r>
              <a:rPr lang="en-US" sz="2400" b="1" i="1" u="sng" dirty="0" smtClean="0"/>
              <a:t>10 000</a:t>
            </a:r>
            <a:r>
              <a:rPr lang="en-US" sz="2400" b="1" i="1" dirty="0" smtClean="0"/>
              <a:t> water molecules” – J. </a:t>
            </a:r>
            <a:r>
              <a:rPr lang="en-US" sz="2400" b="1" i="1" dirty="0" err="1" smtClean="0"/>
              <a:t>Hutter</a:t>
            </a:r>
            <a:r>
              <a:rPr lang="en-US" sz="2400" b="1" i="1" dirty="0" smtClean="0"/>
              <a:t> group</a:t>
            </a:r>
          </a:p>
          <a:p>
            <a:r>
              <a:rPr lang="en-US" sz="1200" b="1" i="1" dirty="0" smtClean="0"/>
              <a:t>J. Chem. Theory </a:t>
            </a:r>
            <a:r>
              <a:rPr lang="en-US" sz="1200" b="1" i="1" dirty="0" err="1" smtClean="0"/>
              <a:t>Comput</a:t>
            </a:r>
            <a:r>
              <a:rPr lang="en-US" sz="1200" b="1" i="1" dirty="0" smtClean="0"/>
              <a:t>., 2013, 9 (10), </a:t>
            </a:r>
            <a:r>
              <a:rPr lang="en-US" sz="1200" b="1" i="1" dirty="0" err="1" smtClean="0"/>
              <a:t>pp</a:t>
            </a:r>
            <a:r>
              <a:rPr lang="en-US" sz="1200" b="1" i="1" dirty="0" smtClean="0"/>
              <a:t> 4421–4427</a:t>
            </a:r>
            <a:endParaRPr lang="en-US" sz="12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229038" y="4244876"/>
            <a:ext cx="37625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prstClr val="black"/>
              </a:solidFill>
              <a:latin typeface="Comic Sans MS" pitchFamily="66" charset="0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Even f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or 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6-311G** 350 waters and 1d-8 error in a matrix element of </a:t>
            </a:r>
          </a:p>
          <a:p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sz="2400" baseline="30000" dirty="0" smtClean="0">
                <a:solidFill>
                  <a:prstClr val="black"/>
                </a:solidFill>
                <a:latin typeface="Comic Sans MS" pitchFamily="66" charset="0"/>
              </a:rPr>
              <a:t>-1/2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, we don’t begin to truncate until past 25Å!</a:t>
            </a:r>
          </a:p>
        </p:txBody>
      </p:sp>
      <p:sp>
        <p:nvSpPr>
          <p:cNvPr id="7" name="Rectangle 6"/>
          <p:cNvSpPr/>
          <p:nvPr/>
        </p:nvSpPr>
        <p:spPr>
          <a:xfrm rot="16200000">
            <a:off x="-347634" y="3929034"/>
            <a:ext cx="121700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omic Sans MS" pitchFamily="66" charset="0"/>
              </a:rPr>
              <a:t>||S</a:t>
            </a:r>
            <a:r>
              <a:rPr lang="en-US" baseline="30000" dirty="0" smtClean="0">
                <a:solidFill>
                  <a:prstClr val="black"/>
                </a:solidFill>
                <a:latin typeface="Comic Sans MS" pitchFamily="66" charset="0"/>
              </a:rPr>
              <a:t>-1/2</a:t>
            </a:r>
            <a:r>
              <a:rPr lang="en-US" dirty="0" smtClean="0">
                <a:solidFill>
                  <a:prstClr val="black"/>
                </a:solidFill>
                <a:latin typeface="Comic Sans MS" pitchFamily="66" charset="0"/>
              </a:rPr>
              <a:t> ||</a:t>
            </a:r>
            <a:r>
              <a:rPr lang="en-US" baseline="-25000" dirty="0" err="1" smtClean="0">
                <a:solidFill>
                  <a:prstClr val="black"/>
                </a:solidFill>
                <a:latin typeface="Comic Sans MS" pitchFamily="66" charset="0"/>
              </a:rPr>
              <a:t>ij</a:t>
            </a:r>
            <a:endParaRPr lang="en-US" baseline="-25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0" t="18149" r="24264" b="9535"/>
          <a:stretch/>
        </p:blipFill>
        <p:spPr>
          <a:xfrm>
            <a:off x="5303520" y="2006600"/>
            <a:ext cx="1554480" cy="251359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023421" y="2427982"/>
            <a:ext cx="21205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Comic Sans MS" pitchFamily="66" charset="0"/>
              </a:rPr>
              <a:t>Whoa … </a:t>
            </a:r>
            <a:endParaRPr lang="en-US" sz="3200" dirty="0">
              <a:solidFill>
                <a:prstClr val="black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53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374378"/>
            <a:ext cx="8534400" cy="4823515"/>
          </a:xfrm>
          <a:prstGeom prst="rect">
            <a:avLst/>
          </a:prstGeom>
          <a:solidFill>
            <a:schemeClr val="bg1"/>
          </a:solidFill>
        </p:spPr>
        <p:txBody>
          <a:bodyPr wrap="square" lIns="82945" tIns="41473" rIns="82945" bIns="41473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+mj-lt"/>
                <a:cs typeface="Times New Roman" pitchFamily="18" charset="0"/>
              </a:rPr>
              <a:t>From bond-breaking to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long-range entanglement</a:t>
            </a:r>
            <a:r>
              <a:rPr lang="en-US" sz="2400" dirty="0" smtClean="0">
                <a:latin typeface="+mj-lt"/>
                <a:cs typeface="Times New Roman" pitchFamily="18" charset="0"/>
              </a:rPr>
              <a:t>, interesting chemistries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and technologically important properties emerge from long-range, strong-correlation effects.  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200" dirty="0">
              <a:latin typeface="+mj-lt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200" dirty="0" smtClean="0">
              <a:latin typeface="+mj-lt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200" dirty="0" smtClean="0">
              <a:latin typeface="+mj-lt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200" dirty="0">
              <a:latin typeface="+mj-lt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200" dirty="0" smtClean="0">
              <a:latin typeface="+mj-lt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b="1" dirty="0" smtClean="0">
                <a:latin typeface="+mj-lt"/>
                <a:cs typeface="Times New Roman" pitchFamily="18" charset="0"/>
              </a:rPr>
              <a:t>As an alternative to sparse matrix methods, we develop the linear algebra of matrices with decay as an </a:t>
            </a:r>
            <a:r>
              <a:rPr lang="en-US" sz="2200" b="1" i="1" dirty="0" smtClean="0">
                <a:latin typeface="+mj-lt"/>
                <a:cs typeface="Times New Roman" pitchFamily="18" charset="0"/>
              </a:rPr>
              <a:t>n</a:t>
            </a:r>
            <a:r>
              <a:rPr lang="en-US" sz="2200" b="1" dirty="0" smtClean="0">
                <a:latin typeface="+mj-lt"/>
                <a:cs typeface="Times New Roman" pitchFamily="18" charset="0"/>
              </a:rPr>
              <a:t>-body problem, targeting fast methods for problems with slow exponential or algebraic decay.</a:t>
            </a:r>
            <a:endParaRPr lang="en-US" sz="2200" b="1" dirty="0">
              <a:latin typeface="+mj-lt"/>
              <a:cs typeface="Times New Roman" pitchFamily="18" charset="0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357288" y="235526"/>
            <a:ext cx="8024712" cy="1136074"/>
          </a:xfrm>
          <a:prstGeom prst="rect">
            <a:avLst/>
          </a:prstGeom>
        </p:spPr>
        <p:txBody>
          <a:bodyPr wrap="none" lIns="81639" tIns="40820" rIns="81639" bIns="40820"/>
          <a:lstStyle/>
          <a:p>
            <a:r>
              <a:rPr lang="en-US" sz="3200" b="1" dirty="0" smtClean="0">
                <a:latin typeface="Comic Sans MS" pitchFamily="66" charset="0"/>
              </a:rPr>
              <a:t>Real Wave-Functions </a:t>
            </a:r>
            <a:r>
              <a:rPr lang="en-US" sz="3200" b="1" dirty="0" smtClean="0">
                <a:latin typeface="Comic Sans MS" pitchFamily="66" charset="0"/>
              </a:rPr>
              <a:t>Have Extent:</a:t>
            </a:r>
          </a:p>
          <a:p>
            <a:r>
              <a:rPr lang="en-US" sz="3200" b="1" dirty="0" smtClean="0">
                <a:latin typeface="Comic Sans MS" pitchFamily="66" charset="0"/>
              </a:rPr>
              <a:t>Ill-Conditioning in Electronic Structure </a:t>
            </a:r>
            <a:endParaRPr sz="3200" b="1" dirty="0">
              <a:latin typeface="Comic Sans MS" pitchFamily="66" charset="0"/>
            </a:endParaRPr>
          </a:p>
        </p:txBody>
      </p:sp>
      <p:sp>
        <p:nvSpPr>
          <p:cNvPr id="41" name="TextShape 3"/>
          <p:cNvSpPr txBox="1"/>
          <p:nvPr/>
        </p:nvSpPr>
        <p:spPr>
          <a:xfrm>
            <a:off x="786988" y="2781855"/>
            <a:ext cx="7796736" cy="5935364"/>
          </a:xfrm>
          <a:prstGeom prst="rect">
            <a:avLst/>
          </a:prstGeom>
        </p:spPr>
        <p:txBody>
          <a:bodyPr wrap="none" lIns="81639" tIns="40820" rIns="81639" bIns="40820"/>
          <a:lstStyle/>
          <a:p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0" t="8334" r="8441" b="8603"/>
          <a:stretch/>
        </p:blipFill>
        <p:spPr>
          <a:xfrm>
            <a:off x="5867400" y="2209800"/>
            <a:ext cx="3017520" cy="24916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45440" y="2641600"/>
                <a:ext cx="594360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cs typeface="Times New Roman" pitchFamily="18" charset="0"/>
                  </a:rPr>
                  <a:t>These long range effects involve slow decay due to metric (basis) and gap ill-conditioning that preclude sparse matrix methods.   Examples include </a:t>
                </a:r>
                <a:r>
                  <a:rPr lang="en-US" sz="2400" dirty="0">
                    <a:cs typeface="Times New Roman" pitchFamily="18" charset="0"/>
                  </a:rPr>
                  <a:t>gap and metric ill-conditioning in the 3,3 nanotube.  We attack </a:t>
                </a:r>
                <a:r>
                  <a:rPr lang="en-US" sz="2400" dirty="0" smtClean="0">
                    <a:cs typeface="Times New Roman" pitchFamily="18" charset="0"/>
                  </a:rPr>
                  <a:t>an example nanotube 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𝞳</m:t>
                    </m:r>
                    <m:d>
                      <m:d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11</m:t>
                        </m:r>
                      </m:sup>
                    </m:sSup>
                    <m:r>
                      <a:rPr lang="en-US" sz="2400" b="0" i="0" smtClean="0">
                        <a:latin typeface="Cambria Math"/>
                        <a:ea typeface="Cambria Math"/>
                      </a:rPr>
                      <m:t>!</m:t>
                    </m:r>
                  </m:oMath>
                </a14:m>
                <a:endParaRPr lang="en-US" sz="2400" dirty="0"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" y="2641600"/>
                <a:ext cx="5943600" cy="2308324"/>
              </a:xfrm>
              <a:prstGeom prst="rect">
                <a:avLst/>
              </a:prstGeom>
              <a:blipFill rotWithShape="1">
                <a:blip r:embed="rId3"/>
                <a:stretch>
                  <a:fillRect l="-1641" t="-2111" b="-5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2126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84582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b="1" i="1" dirty="0" smtClean="0">
                <a:latin typeface="Comic Sans MS" pitchFamily="66" charset="0"/>
              </a:rPr>
              <a:t>N</a:t>
            </a:r>
            <a:r>
              <a:rPr lang="en-US" sz="3200" b="1" dirty="0" smtClean="0">
                <a:latin typeface="Comic Sans MS" pitchFamily="66" charset="0"/>
              </a:rPr>
              <a:t>-Body Solvers in the Information, Physical &amp; Computer Sciences</a:t>
            </a:r>
            <a:endParaRPr lang="en-US" sz="3200" b="1" dirty="0">
              <a:latin typeface="Comic Sans MS" pitchFamily="66" charset="0"/>
            </a:endParaRP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i="1" dirty="0" smtClean="0"/>
              <a:t>N</a:t>
            </a:r>
            <a:r>
              <a:rPr lang="en-US" sz="2400" dirty="0" smtClean="0"/>
              <a:t>-Body solvers combine </a:t>
            </a:r>
            <a:r>
              <a:rPr lang="en-US" sz="2400" b="1" i="1" dirty="0" smtClean="0"/>
              <a:t>database operations </a:t>
            </a:r>
            <a:r>
              <a:rPr lang="en-US" sz="2400" dirty="0" smtClean="0"/>
              <a:t>(range &amp; metric queries) with </a:t>
            </a:r>
            <a:r>
              <a:rPr lang="en-US" sz="2400" b="1" i="1" dirty="0" smtClean="0"/>
              <a:t>locality preserving heuristics</a:t>
            </a:r>
            <a:r>
              <a:rPr lang="en-US" sz="2400" dirty="0" smtClean="0"/>
              <a:t>, and a wide variety of </a:t>
            </a:r>
            <a:r>
              <a:rPr lang="en-US" sz="2400" b="1" i="1" dirty="0" smtClean="0"/>
              <a:t>mathematical approximations</a:t>
            </a:r>
            <a:r>
              <a:rPr lang="en-US" sz="2400" dirty="0"/>
              <a:t>.</a:t>
            </a:r>
            <a:r>
              <a:rPr lang="en-US" sz="2400" dirty="0" smtClean="0"/>
              <a:t> </a:t>
            </a:r>
            <a:r>
              <a:rPr lang="en-US" sz="2400" dirty="0" smtClean="0"/>
              <a:t> </a:t>
            </a:r>
            <a:r>
              <a:rPr lang="en-US" sz="2400" u="sng" dirty="0" smtClean="0"/>
              <a:t>Examples</a:t>
            </a:r>
            <a:r>
              <a:rPr lang="en-US" sz="2400" dirty="0" smtClean="0"/>
              <a:t>: the astrophysical </a:t>
            </a:r>
            <a:r>
              <a:rPr lang="en-US" sz="2400" b="1" i="1" dirty="0" smtClean="0"/>
              <a:t>Barnes-Hut tree-code</a:t>
            </a:r>
            <a:r>
              <a:rPr lang="en-US" sz="2400" dirty="0" smtClean="0"/>
              <a:t>, the </a:t>
            </a:r>
            <a:r>
              <a:rPr lang="en-US" sz="2400" b="1" i="1" dirty="0" smtClean="0"/>
              <a:t>Fast Gauss Transform</a:t>
            </a:r>
            <a:r>
              <a:rPr lang="en-US" sz="2400" dirty="0" smtClean="0"/>
              <a:t> and so on.</a:t>
            </a:r>
          </a:p>
          <a:p>
            <a:pPr marL="457200" indent="-457200">
              <a:spcBef>
                <a:spcPts val="1800"/>
              </a:spcBef>
              <a:spcAft>
                <a:spcPts val="1800"/>
              </a:spcAft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b="1" i="1" dirty="0" smtClean="0"/>
              <a:t>generic </a:t>
            </a:r>
            <a:r>
              <a:rPr lang="en-US" sz="2400" b="1" i="1" dirty="0" smtClean="0"/>
              <a:t>n-body </a:t>
            </a:r>
            <a:r>
              <a:rPr lang="en-US" sz="2400" dirty="0" smtClean="0"/>
              <a:t>model has been extended to a vast number of fast, pairwise (kernel) summation techniques in the information sciences. </a:t>
            </a:r>
            <a:r>
              <a:rPr lang="en-US" sz="2400" dirty="0" smtClean="0"/>
              <a:t>  </a:t>
            </a:r>
            <a:r>
              <a:rPr lang="en-US" sz="2400" u="sng" dirty="0" smtClean="0"/>
              <a:t>Examples</a:t>
            </a:r>
            <a:r>
              <a:rPr lang="en-US" sz="2400" dirty="0" smtClean="0"/>
              <a:t>: see </a:t>
            </a:r>
            <a:r>
              <a:rPr lang="en-US" sz="2400" dirty="0" smtClean="0">
                <a:hlinkClick r:id="rId2"/>
              </a:rPr>
              <a:t>www.fast-lab.org</a:t>
            </a:r>
            <a:r>
              <a:rPr lang="en-US" sz="2400" dirty="0" smtClean="0"/>
              <a:t>.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In </a:t>
            </a:r>
            <a:r>
              <a:rPr lang="en-US" sz="2400" b="1" i="1" dirty="0" smtClean="0"/>
              <a:t>functional programming</a:t>
            </a:r>
            <a:r>
              <a:rPr lang="en-US" sz="2400" dirty="0" smtClean="0"/>
              <a:t>,  the </a:t>
            </a:r>
            <a:r>
              <a:rPr lang="en-US" sz="2400" i="1" dirty="0" smtClean="0"/>
              <a:t>n</a:t>
            </a:r>
            <a:r>
              <a:rPr lang="en-US" sz="2400" dirty="0" smtClean="0"/>
              <a:t>-body </a:t>
            </a:r>
            <a:r>
              <a:rPr lang="en-US" sz="2400" dirty="0" smtClean="0"/>
              <a:t>problem may be developed with the formal properties of </a:t>
            </a:r>
            <a:r>
              <a:rPr lang="en-US" sz="2400" b="1" i="1" dirty="0" err="1" smtClean="0"/>
              <a:t>generacity</a:t>
            </a:r>
            <a:r>
              <a:rPr lang="en-US" sz="2400" dirty="0" smtClean="0"/>
              <a:t>,</a:t>
            </a:r>
            <a:r>
              <a:rPr lang="en-US" sz="2400" dirty="0"/>
              <a:t> </a:t>
            </a:r>
            <a:r>
              <a:rPr lang="en-US" sz="2400" dirty="0" smtClean="0"/>
              <a:t>involving map, fold, reduce &amp; </a:t>
            </a:r>
            <a:r>
              <a:rPr lang="en-US" sz="2400" i="1" dirty="0" smtClean="0"/>
              <a:t>etc</a:t>
            </a:r>
            <a:r>
              <a:rPr lang="en-US" sz="2400" dirty="0" smtClean="0"/>
              <a:t>. </a:t>
            </a:r>
            <a:r>
              <a:rPr lang="en-US" sz="2400" dirty="0" smtClean="0"/>
              <a:t>  </a:t>
            </a:r>
            <a:r>
              <a:rPr lang="en-US" sz="2400" u="sng" dirty="0" smtClean="0"/>
              <a:t>Examples</a:t>
            </a:r>
            <a:r>
              <a:rPr lang="en-US" sz="2400" dirty="0" smtClean="0"/>
              <a:t>:  the parallel map skeleton, algorithmic skeleton frameworks and so on. 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endParaRPr lang="en-US" sz="2400" b="1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9626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ad Arrow 4"/>
          <p:cNvSpPr/>
          <p:nvPr/>
        </p:nvSpPr>
        <p:spPr>
          <a:xfrm>
            <a:off x="685800" y="672660"/>
            <a:ext cx="7848600" cy="6151180"/>
          </a:xfrm>
          <a:prstGeom prst="quad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865634" y="4718444"/>
            <a:ext cx="4114800" cy="1828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u="sng" dirty="0" err="1" smtClean="0">
                <a:solidFill>
                  <a:schemeClr val="tx1"/>
                </a:solidFill>
              </a:rPr>
              <a:t>CompSci</a:t>
            </a:r>
            <a:r>
              <a:rPr lang="en-US" sz="2400" dirty="0" smtClean="0">
                <a:solidFill>
                  <a:schemeClr val="tx1"/>
                </a:solidFill>
              </a:rPr>
              <a:t>:  </a:t>
            </a:r>
            <a:r>
              <a:rPr lang="en-US" sz="2000" b="1" dirty="0" smtClean="0">
                <a:solidFill>
                  <a:schemeClr val="tx1"/>
                </a:solidFill>
              </a:rPr>
              <a:t>Generic Programming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functional programming, skeletons, recursive task parallelism, </a:t>
            </a:r>
            <a:r>
              <a:rPr lang="en-US" dirty="0" err="1" smtClean="0">
                <a:solidFill>
                  <a:schemeClr val="tx1"/>
                </a:solidFill>
              </a:rPr>
              <a:t>openmp</a:t>
            </a:r>
            <a:r>
              <a:rPr lang="en-US" dirty="0" smtClean="0">
                <a:solidFill>
                  <a:schemeClr val="tx1"/>
                </a:solidFill>
              </a:rPr>
              <a:t> 4.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enterprise frameworks: </a:t>
            </a:r>
            <a:r>
              <a:rPr lang="en-US" dirty="0" err="1" smtClean="0">
                <a:solidFill>
                  <a:schemeClr val="tx1"/>
                </a:solidFill>
              </a:rPr>
              <a:t>scala</a:t>
            </a:r>
            <a:r>
              <a:rPr lang="en-US" dirty="0" smtClean="0">
                <a:solidFill>
                  <a:schemeClr val="tx1"/>
                </a:solidFill>
              </a:rPr>
              <a:t>/spark + neo/epiphany/phi.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8600" y="4718444"/>
            <a:ext cx="4114800" cy="1828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400"/>
              </a:spcBef>
              <a:spcAft>
                <a:spcPts val="200"/>
              </a:spcAft>
            </a:pPr>
            <a:r>
              <a:rPr lang="en-US" sz="2400" u="sng" dirty="0" err="1" smtClean="0">
                <a:solidFill>
                  <a:schemeClr val="tx1"/>
                </a:solidFill>
              </a:rPr>
              <a:t>InfoSci</a:t>
            </a:r>
            <a:r>
              <a:rPr lang="en-US" sz="2400" dirty="0" smtClean="0">
                <a:solidFill>
                  <a:schemeClr val="tx1"/>
                </a:solidFill>
              </a:rPr>
              <a:t>:  </a:t>
            </a:r>
            <a:r>
              <a:rPr lang="en-US" sz="2000" b="1" i="1" dirty="0" smtClean="0">
                <a:solidFill>
                  <a:schemeClr val="tx1"/>
                </a:solidFill>
              </a:rPr>
              <a:t>N</a:t>
            </a:r>
            <a:r>
              <a:rPr lang="en-US" sz="2000" b="1" dirty="0" smtClean="0">
                <a:solidFill>
                  <a:schemeClr val="tx1"/>
                </a:solidFill>
              </a:rPr>
              <a:t>-Body Learning</a:t>
            </a:r>
          </a:p>
          <a:p>
            <a:pPr marL="285750" indent="-285750">
              <a:spcBef>
                <a:spcPts val="4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fast </a:t>
            </a:r>
            <a:r>
              <a:rPr lang="en-US" dirty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ernel summation, fast pairwise 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tatistical problems, … 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spcBef>
                <a:spcPts val="4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learning the metric:  fast approaches to semi definite programming. </a:t>
            </a:r>
            <a:endParaRPr lang="en-US" b="1" i="1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3034860"/>
            <a:ext cx="7239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u="sng" dirty="0" smtClean="0">
                <a:solidFill>
                  <a:schemeClr val="tx1"/>
                </a:solidFill>
              </a:rPr>
              <a:t>N</a:t>
            </a:r>
            <a:r>
              <a:rPr lang="en-US" sz="2400" u="sng" dirty="0" smtClean="0">
                <a:solidFill>
                  <a:schemeClr val="tx1"/>
                </a:solidFill>
              </a:rPr>
              <a:t>-BODY SOLVERS</a:t>
            </a:r>
            <a:r>
              <a:rPr lang="en-US" sz="2400" dirty="0" smtClean="0">
                <a:solidFill>
                  <a:schemeClr val="tx1"/>
                </a:solidFill>
              </a:rPr>
              <a:t>:  </a:t>
            </a:r>
            <a:r>
              <a:rPr lang="en-US" sz="2200" b="1" dirty="0" smtClean="0">
                <a:solidFill>
                  <a:schemeClr val="tx1"/>
                </a:solidFill>
              </a:rPr>
              <a:t>Ecosystems &amp; Stacks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i="1" dirty="0" smtClean="0">
                <a:solidFill>
                  <a:schemeClr val="tx1"/>
                </a:solidFill>
              </a:rPr>
              <a:t>N</a:t>
            </a:r>
            <a:r>
              <a:rPr lang="en-US" sz="2200" dirty="0" smtClean="0">
                <a:solidFill>
                  <a:schemeClr val="tx1"/>
                </a:solidFill>
              </a:rPr>
              <a:t>-Body </a:t>
            </a:r>
            <a:r>
              <a:rPr lang="en-US" sz="2200" dirty="0" err="1" smtClean="0">
                <a:solidFill>
                  <a:schemeClr val="tx1"/>
                </a:solidFill>
              </a:rPr>
              <a:t>Fock</a:t>
            </a:r>
            <a:r>
              <a:rPr lang="en-US" sz="2200" dirty="0" smtClean="0">
                <a:solidFill>
                  <a:schemeClr val="tx1"/>
                </a:solidFill>
              </a:rPr>
              <a:t> exchange (</a:t>
            </a:r>
            <a:r>
              <a:rPr lang="en-US" sz="2200" dirty="0" err="1" smtClean="0">
                <a:solidFill>
                  <a:schemeClr val="tx1"/>
                </a:solidFill>
              </a:rPr>
              <a:t>NoFX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i="1" dirty="0" smtClean="0">
                <a:solidFill>
                  <a:schemeClr val="tx1"/>
                </a:solidFill>
              </a:rPr>
              <a:t>N</a:t>
            </a:r>
            <a:r>
              <a:rPr lang="en-US" sz="2200" dirty="0" smtClean="0">
                <a:solidFill>
                  <a:schemeClr val="tx1"/>
                </a:solidFill>
              </a:rPr>
              <a:t>-Body Linear Algebra (</a:t>
            </a:r>
            <a:r>
              <a:rPr lang="en-US" sz="2200" dirty="0" err="1" smtClean="0">
                <a:solidFill>
                  <a:schemeClr val="tx1"/>
                </a:solidFill>
              </a:rPr>
              <a:t>SpAMM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/>
              <a:t>o</a:t>
            </a:r>
            <a:r>
              <a:rPr lang="en-US" sz="2200" dirty="0" smtClean="0">
                <a:solidFill>
                  <a:schemeClr val="tx1"/>
                </a:solidFill>
              </a:rPr>
              <a:t>thers …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28600" y="939360"/>
            <a:ext cx="4114800" cy="1828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u="sng" dirty="0" smtClean="0">
                <a:solidFill>
                  <a:schemeClr val="tx1"/>
                </a:solidFill>
              </a:rPr>
              <a:t>PHYSICS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Strong Correlation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single determinant KSTs.  Correlation on top of </a:t>
            </a:r>
            <a:r>
              <a:rPr lang="en-US" b="1" i="1" dirty="0" err="1" smtClean="0">
                <a:solidFill>
                  <a:schemeClr val="tx1"/>
                </a:solidFill>
              </a:rPr>
              <a:t>Fock</a:t>
            </a:r>
            <a:r>
              <a:rPr lang="en-US" b="1" i="1" dirty="0" smtClean="0">
                <a:solidFill>
                  <a:schemeClr val="tx1"/>
                </a:solidFill>
              </a:rPr>
              <a:t> exchange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eg</a:t>
            </a:r>
            <a:r>
              <a:rPr lang="en-US" dirty="0" smtClean="0">
                <a:solidFill>
                  <a:schemeClr val="tx1"/>
                </a:solidFill>
              </a:rPr>
              <a:t>. B13.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toward Mott transition, </a:t>
            </a:r>
            <a:r>
              <a:rPr lang="en-US" b="1" i="1" dirty="0" smtClean="0">
                <a:solidFill>
                  <a:schemeClr val="tx1"/>
                </a:solidFill>
              </a:rPr>
              <a:t>ill-conditioned matrix functions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65634" y="939360"/>
            <a:ext cx="4114800" cy="1828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u="sng" dirty="0" smtClean="0">
                <a:solidFill>
                  <a:schemeClr val="tx1"/>
                </a:solidFill>
              </a:rPr>
              <a:t>MATH</a:t>
            </a:r>
            <a:r>
              <a:rPr lang="en-US" sz="2400" dirty="0" smtClean="0">
                <a:solidFill>
                  <a:schemeClr val="tx1"/>
                </a:solidFill>
              </a:rPr>
              <a:t>:  </a:t>
            </a:r>
            <a:r>
              <a:rPr lang="en-US" sz="2000" b="1" dirty="0" smtClean="0">
                <a:solidFill>
                  <a:schemeClr val="tx1"/>
                </a:solidFill>
              </a:rPr>
              <a:t>Functional Approximation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nested approximate algebras and recursive preconditioning.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1" i="1" dirty="0" smtClean="0">
                <a:solidFill>
                  <a:schemeClr val="tx1"/>
                </a:solidFill>
              </a:rPr>
              <a:t>ill-conditioned matrix functions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281" y="152400"/>
            <a:ext cx="83615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Comic Sans MS" pitchFamily="66" charset="0"/>
              </a:rPr>
              <a:t>A Generalized </a:t>
            </a:r>
            <a:r>
              <a:rPr lang="en-US" sz="3000" b="1" dirty="0" err="1" smtClean="0">
                <a:latin typeface="Comic Sans MS" pitchFamily="66" charset="0"/>
              </a:rPr>
              <a:t>Ecosytem</a:t>
            </a:r>
            <a:r>
              <a:rPr lang="en-US" sz="3000" b="1" dirty="0" smtClean="0">
                <a:latin typeface="Comic Sans MS" pitchFamily="66" charset="0"/>
              </a:rPr>
              <a:t> of </a:t>
            </a:r>
            <a:r>
              <a:rPr lang="en-US" sz="3000" b="1" i="1" dirty="0" smtClean="0">
                <a:latin typeface="Comic Sans MS" pitchFamily="66" charset="0"/>
              </a:rPr>
              <a:t>N</a:t>
            </a:r>
            <a:r>
              <a:rPr lang="en-US" sz="3000" b="1" dirty="0" smtClean="0">
                <a:latin typeface="Comic Sans MS" pitchFamily="66" charset="0"/>
              </a:rPr>
              <a:t>-Body Solvers</a:t>
            </a:r>
            <a:endParaRPr lang="en-US" sz="30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568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038600"/>
            <a:ext cx="4572000" cy="23117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5697" y="254000"/>
            <a:ext cx="853791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smtClean="0">
                <a:solidFill>
                  <a:prstClr val="black"/>
                </a:solidFill>
                <a:latin typeface="Comic Sans MS" pitchFamily="66" charset="0"/>
              </a:rPr>
              <a:t>Matrix Multiplication as </a:t>
            </a:r>
            <a:r>
              <a:rPr lang="en-US" sz="3400" b="1" i="1" dirty="0" smtClean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3400" b="1" dirty="0" smtClean="0">
                <a:solidFill>
                  <a:prstClr val="black"/>
                </a:solidFill>
                <a:latin typeface="Comic Sans MS" pitchFamily="66" charset="0"/>
              </a:rPr>
              <a:t>-Body Solver</a:t>
            </a:r>
            <a:endParaRPr lang="en-US" sz="34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3708" y="838200"/>
            <a:ext cx="380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prstClr val="black"/>
                </a:solidFill>
              </a:rPr>
              <a:t>Challacombe</a:t>
            </a:r>
            <a:r>
              <a:rPr lang="en-US" b="1" dirty="0" smtClean="0">
                <a:solidFill>
                  <a:prstClr val="black"/>
                </a:solidFill>
              </a:rPr>
              <a:t> &amp; Bock</a:t>
            </a:r>
            <a:r>
              <a:rPr lang="en-US" b="1" dirty="0">
                <a:solidFill>
                  <a:prstClr val="black"/>
                </a:solidFill>
              </a:rPr>
              <a:t>, arXiv:1011.3534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5100" y="1173540"/>
            <a:ext cx="8801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SpAMM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 is a fast kernel for multiplication of matrices with </a:t>
            </a:r>
            <a:r>
              <a:rPr lang="en-US" sz="2400" b="1" i="1" dirty="0" smtClean="0">
                <a:solidFill>
                  <a:prstClr val="black"/>
                </a:solidFill>
                <a:latin typeface="+mj-lt"/>
              </a:rPr>
              <a:t>decay &amp; locality. 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Employs decorated </a:t>
            </a:r>
            <a:r>
              <a:rPr lang="en-US" sz="2400" dirty="0" err="1" smtClean="0">
                <a:solidFill>
                  <a:prstClr val="black"/>
                </a:solidFill>
                <a:latin typeface="+mj-lt"/>
              </a:rPr>
              <a:t>quadtrees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, rigorous sub-multiplicative norms, recursive occlusion and culling in the product space 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(an </a:t>
            </a:r>
            <a:r>
              <a:rPr lang="en-US" sz="2400" dirty="0" err="1" smtClean="0">
                <a:solidFill>
                  <a:prstClr val="black"/>
                </a:solidFill>
                <a:latin typeface="+mj-lt"/>
              </a:rPr>
              <a:t>octree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metric 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query on norms)</a:t>
            </a:r>
            <a:r>
              <a:rPr lang="en-US" sz="2400" b="1" i="1" dirty="0" smtClean="0">
                <a:solidFill>
                  <a:prstClr val="black"/>
                </a:solidFill>
                <a:latin typeface="+mj-lt"/>
              </a:rPr>
              <a:t>.</a:t>
            </a:r>
            <a:endParaRPr lang="en-US" sz="2200" b="1" i="1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743200"/>
            <a:ext cx="8503920" cy="12791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953000" y="4155519"/>
            <a:ext cx="40132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 smtClean="0">
                <a:latin typeface="+mj-lt"/>
              </a:rPr>
              <a:t>Fast occlusion </a:t>
            </a:r>
            <a:r>
              <a:rPr lang="en-US" sz="2600" dirty="0">
                <a:latin typeface="+mj-lt"/>
              </a:rPr>
              <a:t>and culling </a:t>
            </a:r>
            <a:r>
              <a:rPr lang="en-US" sz="2600" dirty="0" smtClean="0">
                <a:latin typeface="+mj-lt"/>
              </a:rPr>
              <a:t>in the product space for matrices </a:t>
            </a:r>
            <a:r>
              <a:rPr lang="en-US" sz="2600" dirty="0" smtClean="0">
                <a:latin typeface="+mj-lt"/>
              </a:rPr>
              <a:t>with: </a:t>
            </a:r>
            <a:endParaRPr lang="en-US" sz="2600" dirty="0" smtClean="0">
              <a:latin typeface="+mj-lt"/>
            </a:endParaRPr>
          </a:p>
          <a:p>
            <a:r>
              <a:rPr lang="en-US" sz="2600" dirty="0" smtClean="0">
                <a:latin typeface="+mj-lt"/>
              </a:rPr>
              <a:t>A) exponential </a:t>
            </a:r>
            <a:r>
              <a:rPr lang="en-US" sz="2600" dirty="0" smtClean="0">
                <a:latin typeface="+mj-lt"/>
              </a:rPr>
              <a:t>decay and           </a:t>
            </a:r>
            <a:r>
              <a:rPr lang="en-US" sz="2600" dirty="0" smtClean="0">
                <a:latin typeface="+mj-lt"/>
              </a:rPr>
              <a:t>B) </a:t>
            </a:r>
            <a:r>
              <a:rPr lang="en-US" sz="2600" dirty="0" smtClean="0">
                <a:latin typeface="+mj-lt"/>
              </a:rPr>
              <a:t>algebraic </a:t>
            </a:r>
            <a:r>
              <a:rPr lang="en-US" sz="2600" dirty="0" smtClean="0">
                <a:latin typeface="+mj-lt"/>
              </a:rPr>
              <a:t>decay </a:t>
            </a:r>
            <a:endParaRPr lang="en-US" sz="2600" dirty="0">
              <a:latin typeface="+mj-lt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990600" y="5867400"/>
            <a:ext cx="3156305" cy="762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lower decay, still </a:t>
            </a:r>
            <a:r>
              <a:rPr lang="en-US" i="1" dirty="0" smtClean="0"/>
              <a:t>n</a:t>
            </a:r>
            <a:r>
              <a:rPr lang="en-US" dirty="0" smtClean="0"/>
              <a:t>-body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35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1000" y="3450055"/>
            <a:ext cx="8458200" cy="3168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6082" y="152420"/>
            <a:ext cx="7877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2800" b="1" dirty="0" smtClean="0">
                <a:solidFill>
                  <a:prstClr val="black"/>
                </a:solidFill>
                <a:latin typeface="Comic Sans MS" pitchFamily="66" charset="0"/>
              </a:rPr>
              <a:t>-Body Methods Exploit Locality Heuristics</a:t>
            </a:r>
            <a:endParaRPr lang="en-US" sz="2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2080" y="673656"/>
            <a:ext cx="49276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/>
              <a:t>S</a:t>
            </a:r>
            <a:r>
              <a:rPr lang="en-US" sz="2400" dirty="0" smtClean="0"/>
              <a:t>pace-filling-curve </a:t>
            </a:r>
            <a:r>
              <a:rPr lang="en-US" sz="2400" dirty="0"/>
              <a:t>h</a:t>
            </a:r>
            <a:r>
              <a:rPr lang="en-US" sz="2400" dirty="0" smtClean="0"/>
              <a:t>euristics maximize locality, clustering (A-B)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With locality, database algorithms enable rapid distance, metric &amp; overlap queries.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Clustering enhances multilevel approximation, occlusion &amp; </a:t>
            </a:r>
            <a:r>
              <a:rPr lang="en-US" sz="2400" i="1" dirty="0" err="1" smtClean="0"/>
              <a:t>etc</a:t>
            </a:r>
            <a:endParaRPr lang="en-US" sz="24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5059680" y="936413"/>
            <a:ext cx="4023360" cy="20353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3" y="3497692"/>
            <a:ext cx="3108960" cy="310896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 rot="8100000">
            <a:off x="-155302" y="4866355"/>
            <a:ext cx="4309151" cy="33187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19806" y="3408680"/>
            <a:ext cx="5351474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Space-filling-curves (SFCs) map atoms close in space to an index where they are also close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This SFC ordering naturally blocks &amp; structures corresponding matrices with decay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RB3LYP/6-31G** density matrix for [H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O]</a:t>
            </a:r>
            <a:r>
              <a:rPr lang="en-US" sz="2400" baseline="-25000" dirty="0" smtClean="0"/>
              <a:t>300</a:t>
            </a:r>
            <a:r>
              <a:rPr lang="en-US" sz="2400" i="1" dirty="0" smtClean="0"/>
              <a:t>. </a:t>
            </a:r>
            <a:r>
              <a:rPr lang="en-US" sz="2400" dirty="0" smtClean="0"/>
              <a:t>Purple is large, red is small.</a:t>
            </a:r>
            <a:r>
              <a:rPr lang="en-US" sz="2400" i="1" dirty="0" smtClean="0"/>
              <a:t>  </a:t>
            </a:r>
            <a:endParaRPr lang="en-US" sz="2400" b="1" i="1" dirty="0"/>
          </a:p>
        </p:txBody>
      </p:sp>
      <p:sp>
        <p:nvSpPr>
          <p:cNvPr id="12" name="Right Arrow 11"/>
          <p:cNvSpPr/>
          <p:nvPr/>
        </p:nvSpPr>
        <p:spPr>
          <a:xfrm rot="10800000">
            <a:off x="3515078" y="5525911"/>
            <a:ext cx="533400" cy="3048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8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331030" y="1408611"/>
            <a:ext cx="4136570" cy="7315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81000" y="1018759"/>
                <a:ext cx="8763000" cy="1672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200" dirty="0" smtClean="0"/>
                  <a:t>Problem of metric and gap ill-conditioning connected through </a:t>
                </a:r>
                <a:r>
                  <a:rPr lang="en-US" sz="2200" dirty="0" err="1" smtClean="0"/>
                  <a:t>Higham’s</a:t>
                </a:r>
                <a:r>
                  <a:rPr lang="en-US" sz="2200" dirty="0" smtClean="0"/>
                  <a:t> identity (</a:t>
                </a:r>
                <a:r>
                  <a:rPr lang="en-US" sz="2200" dirty="0" err="1" smtClean="0"/>
                  <a:t>Higham</a:t>
                </a:r>
                <a:r>
                  <a:rPr lang="en-US" sz="2200" dirty="0" smtClean="0"/>
                  <a:t> ‘97):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sign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1" i="1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>
                                      <a:latin typeface="Cambria Math"/>
                                    </a:rPr>
                                    <m:t>𝑰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sz="2400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1/2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−1/2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200" dirty="0" smtClean="0"/>
                  <a:t>A generic </a:t>
                </a:r>
                <a:r>
                  <a:rPr lang="en-US" sz="2200" i="1" dirty="0" smtClean="0">
                    <a:latin typeface="Cambria Math" pitchFamily="18" charset="0"/>
                    <a:ea typeface="Cambria Math" pitchFamily="18" charset="0"/>
                  </a:rPr>
                  <a:t>NS</a:t>
                </a:r>
                <a:r>
                  <a:rPr lang="en-US" sz="2200" dirty="0" smtClean="0"/>
                  <a:t>  with </a:t>
                </a:r>
                <a:r>
                  <a:rPr lang="en-US" sz="2200" dirty="0" err="1" smtClean="0"/>
                  <a:t>SpAMM</a:t>
                </a:r>
                <a:r>
                  <a:rPr lang="en-US" sz="2200" dirty="0" smtClean="0"/>
                  <a:t> </a:t>
                </a:r>
                <a:r>
                  <a:rPr lang="en-US" sz="2200" dirty="0" smtClean="0"/>
                  <a:t>approximation:</a:t>
                </a:r>
                <a:endParaRPr lang="en-US" sz="22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018759"/>
                <a:ext cx="8763000" cy="1672189"/>
              </a:xfrm>
              <a:prstGeom prst="rect">
                <a:avLst/>
              </a:prstGeom>
              <a:blipFill rotWithShape="1">
                <a:blip r:embed="rId2"/>
                <a:stretch>
                  <a:fillRect l="-835" t="-2190" b="-7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6858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atin typeface="Comic Sans MS" pitchFamily="66" charset="0"/>
              </a:rPr>
              <a:t>Newton Schulz for </a:t>
            </a:r>
            <a:r>
              <a:rPr lang="en-US" sz="3200" b="1" i="1" dirty="0" smtClean="0">
                <a:latin typeface="Comic Sans MS" pitchFamily="66" charset="0"/>
              </a:rPr>
              <a:t>S</a:t>
            </a:r>
            <a:r>
              <a:rPr lang="en-US" sz="2000" b="1" baseline="30000" dirty="0" smtClean="0">
                <a:latin typeface="Comic Sans MS" pitchFamily="66" charset="0"/>
              </a:rPr>
              <a:t> </a:t>
            </a:r>
            <a:r>
              <a:rPr lang="en-US" sz="3200" b="1" baseline="30000" dirty="0" smtClean="0">
                <a:latin typeface="Comic Sans MS" pitchFamily="66" charset="0"/>
              </a:rPr>
              <a:t>-1/2</a:t>
            </a:r>
            <a:r>
              <a:rPr lang="en-US" sz="3200" b="1" dirty="0" smtClean="0">
                <a:latin typeface="Comic Sans MS" pitchFamily="66" charset="0"/>
              </a:rPr>
              <a:t> (the Metric Problem)</a:t>
            </a:r>
            <a:endParaRPr lang="en-US" sz="3200" b="1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418011" y="2855899"/>
                <a:ext cx="8305800" cy="1803186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𝑁𝑆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𝒛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box>
                      <m:box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boxPr>
                      <m:e>
                        <m:r>
                          <a:rPr lang="en-US" sz="2000" b="0" i="1" smtClean="0">
                            <a:latin typeface="Cambria Math"/>
                          </a:rPr>
                          <m:t>≔</m:t>
                        </m:r>
                      </m:e>
                    </m:box>
                    <m:r>
                      <a:rPr lang="en-US" sz="2000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sz="2400" b="1" dirty="0" smtClean="0">
                    <a:latin typeface="Courier New" pitchFamily="49" charset="0"/>
                    <a:ea typeface="Cambria Math"/>
                    <a:cs typeface="Courier New" pitchFamily="49" charset="0"/>
                  </a:rPr>
                  <a:t>while</a:t>
                </a:r>
                <a:r>
                  <a:rPr lang="en-US" sz="240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f>
                          <m:fPr>
                            <m:type m:val="lin"/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𝑡𝑟</m:t>
                                </m:r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&gt; </m:t>
                        </m:r>
                        <m:r>
                          <m:rPr>
                            <m:sty m:val="p"/>
                          </m:rPr>
                          <a:rPr lang="el-GR" sz="2400" i="1">
                            <a:latin typeface="Cambria Math"/>
                            <a:ea typeface="Cambria Math"/>
                          </a:rPr>
                          <m:t>τ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eqArr>
                          <m:eqArrPr>
                            <m:ctrlPr>
                              <a:rPr lang="en-US" sz="2400" b="1" i="1">
                                <a:latin typeface="Cambria Math"/>
                                <a:ea typeface="Cambria Math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←</m:t>
                            </m:r>
                            <m:r>
                              <m:rPr>
                                <m:nor/>
                              </m:rPr>
                              <a:rPr lang="en-US" sz="2400">
                                <a:latin typeface="Courier New" pitchFamily="49" charset="0"/>
                                <a:ea typeface="Cambria Math"/>
                                <a:cs typeface="Courier New" pitchFamily="49" charset="0"/>
                              </a:rPr>
                              <m:t>map</m:t>
                            </m:r>
                            <m:r>
                              <m:rPr>
                                <m:nor/>
                              </m:rPr>
                              <a:rPr lang="en-US" sz="2400" i="1" baseline="-25000">
                                <a:latin typeface="Cambria Math"/>
                                <a:ea typeface="Cambria Math"/>
                              </a:rPr>
                              <m:t>NS</m:t>
                            </m:r>
                            <m:r>
                              <a:rPr lang="en-US" sz="2400" i="1" baseline="-2500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       </m:t>
                            </m:r>
                          </m:e>
                          <m:e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𝒛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←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𝒛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  <a:sym typeface="Symbol"/>
                                  </a:rPr>
                                  <m:t></m:t>
                                </m:r>
                              </m:e>
                              <m:sub>
                                <m:r>
                                  <a:rPr lang="el-GR" sz="2400" b="0" i="1">
                                    <a:latin typeface="Cambria Math"/>
                                    <a:ea typeface="Cambria Math"/>
                                  </a:rPr>
                                  <m:t>𝜏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ea typeface="Cambria Math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  <m:r>
                              <m:rPr>
                                <m:nor/>
                              </m:rPr>
                              <a:rPr lang="en-US" sz="2400" b="1" i="1" smtClean="0">
                                <a:latin typeface="Cambria Math"/>
                                <a:ea typeface="Cambria Math"/>
                              </a:rPr>
                              <m:t>           </m:t>
                            </m:r>
                            <m:r>
                              <m:rPr>
                                <m:nor/>
                              </m:rPr>
                              <a:rPr lang="en-US" sz="2400" b="1" i="1" dirty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e>
                          <m:e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←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𝒛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  <a:sym typeface="Symbol"/>
                                  </a:rPr>
                                  <m:t></m:t>
                                </m:r>
                              </m:e>
                              <m:sub>
                                <m:r>
                                  <a:rPr lang="el-GR" sz="2400" b="0" i="1">
                                    <a:latin typeface="Cambria Math"/>
                                    <a:ea typeface="Cambria Math"/>
                                  </a:rPr>
                                  <m:t>𝜏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ea typeface="Cambria Math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  <a:sym typeface="Symbol"/>
                                  </a:rPr>
                                  <m:t></m:t>
                                </m:r>
                              </m:e>
                              <m:sub>
                                <m:r>
                                  <a:rPr lang="el-GR" sz="2400" b="0" i="1">
                                    <a:latin typeface="Cambria Math"/>
                                    <a:ea typeface="Cambria Math"/>
                                  </a:rPr>
                                  <m:t>𝜏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ea typeface="Cambria Math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𝒛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sz="2400" b="0" i="1" dirty="0" smtClean="0">
                  <a:latin typeface="Cambria Math"/>
                  <a:ea typeface="Cambria Math"/>
                </a:endParaRPr>
              </a:p>
              <a:p>
                <a:pPr marL="0" indent="0" algn="ctr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𝑰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 </m:t>
                    </m:r>
                    <m:r>
                      <m:rPr>
                        <m:nor/>
                      </m:rPr>
                      <a:rPr lang="en-US" sz="2400" i="0" smtClean="0">
                        <a:latin typeface="Cambria Math"/>
                        <a:ea typeface="Cambria Math"/>
                      </a:rPr>
                      <m:t>and</m:t>
                    </m:r>
                    <m:r>
                      <m:rPr>
                        <m:nor/>
                      </m:rPr>
                      <a:rPr lang="en-US" sz="240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𝒛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n-US" sz="24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𝒔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−1/2</m:t>
                        </m:r>
                      </m:sup>
                    </m:sSup>
                    <m:r>
                      <a:rPr lang="en-US" sz="2400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with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 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𝜏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→0</m:t>
                    </m:r>
                  </m:oMath>
                </a14:m>
                <a:r>
                  <a:rPr lang="en-US" sz="2400" i="1" dirty="0" smtClean="0">
                    <a:latin typeface="Cambria Math"/>
                    <a:ea typeface="Cambria Math"/>
                  </a:rPr>
                  <a:t> </a:t>
                </a:r>
              </a:p>
            </p:txBody>
          </p:sp>
        </mc:Choice>
        <mc:Fallback>
          <p:sp>
            <p:nvSpPr>
              <p:cNvPr id="8" name="Content Placeholder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8011" y="2855899"/>
                <a:ext cx="8305800" cy="18031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224529" y="3613434"/>
                <a:ext cx="21820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1" dirty="0">
                          <a:latin typeface="Courier New" pitchFamily="49" charset="0"/>
                          <a:ea typeface="Cambria Math"/>
                          <a:cs typeface="Courier New" pitchFamily="49" charset="0"/>
                        </a:rPr>
                        <m:t>return</m:t>
                      </m:r>
                      <m:r>
                        <a:rPr lang="en-US" sz="2400" i="1" dirty="0">
                          <a:latin typeface="Cambria Math"/>
                          <a:ea typeface="Cambria Math"/>
                          <a:cs typeface="Courier New" pitchFamily="49" charset="0"/>
                        </a:rPr>
                        <m:t> 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{</m:t>
                      </m:r>
                      <m:r>
                        <a:rPr lang="en-US" sz="2400" b="1" i="1"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sz="2400" b="1" i="1">
                          <a:latin typeface="Cambria Math"/>
                          <a:ea typeface="Cambria Math"/>
                        </a:rPr>
                        <m:t>𝒛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}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529" y="3613434"/>
                <a:ext cx="2182008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78970" y="4983540"/>
                <a:ext cx="820783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dirty="0" smtClean="0"/>
                  <a:t>Many variations in literature, </a:t>
                </a:r>
                <a:r>
                  <a:rPr lang="en-US" sz="2400" dirty="0"/>
                  <a:t>including scaled versions, stabilized versions like “DB </a:t>
                </a:r>
                <a:r>
                  <a:rPr lang="en-US" sz="2400" dirty="0" smtClean="0"/>
                  <a:t>iteration” involving </a:t>
                </a:r>
                <a:r>
                  <a:rPr lang="en-US" sz="2400" dirty="0"/>
                  <a:t>dual </a:t>
                </a:r>
                <a:r>
                  <a:rPr lang="en-US" sz="2400" b="1" i="1" dirty="0">
                    <a:latin typeface="Cambria Math" pitchFamily="18" charset="0"/>
                    <a:ea typeface="Cambria Math" pitchFamily="18" charset="0"/>
                  </a:rPr>
                  <a:t>y</a:t>
                </a:r>
                <a:r>
                  <a:rPr lang="en-US" sz="2400" dirty="0"/>
                  <a:t>  &amp;</a:t>
                </a:r>
                <a:r>
                  <a:rPr lang="en-US" sz="2400" b="1" i="1" dirty="0">
                    <a:latin typeface="Cambria Math" pitchFamily="18" charset="0"/>
                    <a:ea typeface="Cambria Math" pitchFamily="18" charset="0"/>
                  </a:rPr>
                  <a:t> z  </a:t>
                </a:r>
                <a:r>
                  <a:rPr lang="en-US" sz="2400" dirty="0" smtClean="0"/>
                  <a:t>channels, and so on.  </a:t>
                </a:r>
                <a:r>
                  <a:rPr lang="en-US" sz="2400" b="1" i="1" dirty="0" smtClean="0"/>
                  <a:t>What is the fastest, most stable method under severe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  <a:sym typeface="Symbol"/>
                          </a:rPr>
                          <m:t></m:t>
                        </m:r>
                      </m:e>
                      <m:sub>
                        <m:r>
                          <a:rPr lang="el-GR" sz="2400" b="0" i="1">
                            <a:latin typeface="Cambria Math"/>
                            <a:ea typeface="Cambria Math"/>
                          </a:rPr>
                          <m:t>𝜏</m:t>
                        </m:r>
                        <m:r>
                          <m:rPr>
                            <m:nor/>
                          </m:rPr>
                          <a:rPr lang="en-US" sz="2400" b="1" i="1" dirty="0">
                            <a:ea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b="1" i="1" dirty="0" smtClean="0"/>
                  <a:t>approximation 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𝝉</m:t>
                    </m:r>
                  </m:oMath>
                </a14:m>
                <a:r>
                  <a:rPr lang="en-US" sz="2400" b="1" i="1" dirty="0" smtClean="0"/>
                  <a:t> is large )? </a:t>
                </a:r>
                <a:endParaRPr lang="en-US" sz="2400" b="1" i="1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70" y="4983540"/>
                <a:ext cx="8207830" cy="1569660"/>
              </a:xfrm>
              <a:prstGeom prst="rect">
                <a:avLst/>
              </a:prstGeom>
              <a:blipFill rotWithShape="1">
                <a:blip r:embed="rId5"/>
                <a:stretch>
                  <a:fillRect l="-1040" t="-3113" r="-1932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468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34862</TotalTime>
  <Words>1941</Words>
  <Application>Microsoft Office PowerPoint</Application>
  <PresentationFormat>On-screen Show (4:3)</PresentationFormat>
  <Paragraphs>145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Newton Schulz for S -1/2 (the Metric Problem)</vt:lpstr>
      <vt:lpstr>Scaled Newton Schulz</vt:lpstr>
      <vt:lpstr>PowerPoint Presentation</vt:lpstr>
      <vt:lpstr>PowerPoint Presentation</vt:lpstr>
      <vt:lpstr>PowerPoint Presentation</vt:lpstr>
      <vt:lpstr>Recursive Preconditioning: The SpAMM Sandwich</vt:lpstr>
      <vt:lpstr>Ill-Conditioning: κ(s)=〖10〗^11, (3,3)x8 nanotube  </vt:lpstr>
      <vt:lpstr>Ill-Conditioning: κ(s)~〖10〗^5, [H2O]70, TZV2P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</dc:creator>
  <cp:lastModifiedBy>Matt</cp:lastModifiedBy>
  <cp:revision>327</cp:revision>
  <dcterms:created xsi:type="dcterms:W3CDTF">2015-02-19T20:35:55Z</dcterms:created>
  <dcterms:modified xsi:type="dcterms:W3CDTF">2015-03-16T15:08:11Z</dcterms:modified>
</cp:coreProperties>
</file>