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82" r:id="rId2"/>
    <p:sldId id="281" r:id="rId3"/>
    <p:sldId id="280" r:id="rId4"/>
    <p:sldId id="266" r:id="rId5"/>
    <p:sldId id="264" r:id="rId6"/>
    <p:sldId id="263" r:id="rId7"/>
    <p:sldId id="270" r:id="rId8"/>
    <p:sldId id="269" r:id="rId9"/>
    <p:sldId id="259" r:id="rId10"/>
    <p:sldId id="275" r:id="rId11"/>
    <p:sldId id="261" r:id="rId12"/>
    <p:sldId id="257" r:id="rId13"/>
    <p:sldId id="272" r:id="rId14"/>
    <p:sldId id="274" r:id="rId15"/>
    <p:sldId id="260" r:id="rId16"/>
    <p:sldId id="273" r:id="rId17"/>
    <p:sldId id="262" r:id="rId18"/>
    <p:sldId id="276" r:id="rId19"/>
    <p:sldId id="277" r:id="rId20"/>
    <p:sldId id="278" r:id="rId21"/>
    <p:sldId id="279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960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3503EC-AB5C-4F50-98A3-0361B4FC780B}" type="datetimeFigureOut">
              <a:rPr lang="en-US" smtClean="0"/>
              <a:t>3/15/2015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FA42DE-160A-4E7C-89E2-22791C61C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588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78DCCA-C640-4451-AB38-C8693197612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5671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FA42DE-160A-4E7C-89E2-22791C61C9F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3965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FA42DE-160A-4E7C-89E2-22791C61C9F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0179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76DD6-7086-463C-B4BA-E840F0BAD81D}" type="datetimeFigureOut">
              <a:rPr lang="en-US" smtClean="0"/>
              <a:t>3/15/2015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02B3E-911F-482A-AE13-12469ADE9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239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76DD6-7086-463C-B4BA-E840F0BAD81D}" type="datetimeFigureOut">
              <a:rPr lang="en-US" smtClean="0"/>
              <a:t>3/15/2015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02B3E-911F-482A-AE13-12469ADE9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311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76DD6-7086-463C-B4BA-E840F0BAD81D}" type="datetimeFigureOut">
              <a:rPr lang="en-US" smtClean="0"/>
              <a:t>3/15/2015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02B3E-911F-482A-AE13-12469ADE9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779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76DD6-7086-463C-B4BA-E840F0BAD81D}" type="datetimeFigureOut">
              <a:rPr lang="en-US" smtClean="0"/>
              <a:t>3/15/2015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02B3E-911F-482A-AE13-12469ADE9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791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76DD6-7086-463C-B4BA-E840F0BAD81D}" type="datetimeFigureOut">
              <a:rPr lang="en-US" smtClean="0"/>
              <a:t>3/15/2015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02B3E-911F-482A-AE13-12469ADE9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501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76DD6-7086-463C-B4BA-E840F0BAD81D}" type="datetimeFigureOut">
              <a:rPr lang="en-US" smtClean="0"/>
              <a:t>3/15/2015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02B3E-911F-482A-AE13-12469ADE9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923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76DD6-7086-463C-B4BA-E840F0BAD81D}" type="datetimeFigureOut">
              <a:rPr lang="en-US" smtClean="0"/>
              <a:t>3/15/2015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02B3E-911F-482A-AE13-12469ADE9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934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76DD6-7086-463C-B4BA-E840F0BAD81D}" type="datetimeFigureOut">
              <a:rPr lang="en-US" smtClean="0"/>
              <a:t>3/15/2015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02B3E-911F-482A-AE13-12469ADE9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25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76DD6-7086-463C-B4BA-E840F0BAD81D}" type="datetimeFigureOut">
              <a:rPr lang="en-US" smtClean="0"/>
              <a:t>3/15/2015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02B3E-911F-482A-AE13-12469ADE9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455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76DD6-7086-463C-B4BA-E840F0BAD81D}" type="datetimeFigureOut">
              <a:rPr lang="en-US" smtClean="0"/>
              <a:t>3/15/2015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02B3E-911F-482A-AE13-12469ADE9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080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76DD6-7086-463C-B4BA-E840F0BAD81D}" type="datetimeFigureOut">
              <a:rPr lang="en-US" smtClean="0"/>
              <a:t>3/15/2015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02B3E-911F-482A-AE13-12469ADE9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342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076DD6-7086-463C-B4BA-E840F0BAD81D}" type="datetimeFigureOut">
              <a:rPr lang="en-US" smtClean="0"/>
              <a:t>3/15/2015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C02B3E-911F-482A-AE13-12469ADE9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220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jpe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gif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gi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0.png"/><Relationship Id="rId7" Type="http://schemas.openxmlformats.org/officeDocument/2006/relationships/image" Target="../media/image260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0.png"/><Relationship Id="rId4" Type="http://schemas.openxmlformats.org/officeDocument/2006/relationships/image" Target="../media/image2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gif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gif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ast-lab.org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0067" y="485255"/>
            <a:ext cx="89154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sz="3400" b="1" i="1" dirty="0" smtClean="0">
                <a:latin typeface="Comic Sans MS" pitchFamily="66" charset="0"/>
              </a:rPr>
              <a:t>O</a:t>
            </a:r>
            <a:r>
              <a:rPr lang="en-US" sz="800" b="1" i="1" dirty="0" smtClean="0">
                <a:latin typeface="Comic Sans MS" pitchFamily="66" charset="0"/>
              </a:rPr>
              <a:t> </a:t>
            </a:r>
            <a:r>
              <a:rPr lang="en-US" sz="3400" b="1" dirty="0" smtClean="0">
                <a:latin typeface="Comic Sans MS" pitchFamily="66" charset="0"/>
              </a:rPr>
              <a:t>(</a:t>
            </a:r>
            <a:r>
              <a:rPr lang="en-US" sz="3400" b="1" i="1" dirty="0" smtClean="0">
                <a:latin typeface="Comic Sans MS" pitchFamily="66" charset="0"/>
              </a:rPr>
              <a:t>N</a:t>
            </a:r>
            <a:r>
              <a:rPr lang="en-US" sz="1400" b="1" i="1" dirty="0" smtClean="0">
                <a:latin typeface="Comic Sans MS" pitchFamily="66" charset="0"/>
              </a:rPr>
              <a:t> </a:t>
            </a:r>
            <a:r>
              <a:rPr lang="en-US" sz="3400" b="1" dirty="0" smtClean="0">
                <a:latin typeface="Comic Sans MS" pitchFamily="66" charset="0"/>
              </a:rPr>
              <a:t>) Quantum Chemistry Made Simple</a:t>
            </a:r>
          </a:p>
          <a:p>
            <a:pPr algn="ctr">
              <a:spcBef>
                <a:spcPts val="600"/>
              </a:spcBef>
              <a:spcAft>
                <a:spcPts val="600"/>
              </a:spcAft>
            </a:pPr>
            <a:endParaRPr lang="en-US" sz="3400" b="1" dirty="0">
              <a:latin typeface="Comic Sans MS" pitchFamily="66" charset="0"/>
            </a:endParaRPr>
          </a:p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sz="3200" b="1" i="1" dirty="0" smtClean="0">
                <a:latin typeface="Comic Sans MS" pitchFamily="66" charset="0"/>
              </a:rPr>
              <a:t>In N</a:t>
            </a:r>
            <a:r>
              <a:rPr lang="en-US" sz="1000" b="1" i="1" dirty="0" smtClean="0">
                <a:latin typeface="Comic Sans MS" pitchFamily="66" charset="0"/>
              </a:rPr>
              <a:t> </a:t>
            </a:r>
            <a:r>
              <a:rPr lang="en-US" sz="3200" b="1" i="1" baseline="30000" dirty="0" smtClean="0">
                <a:latin typeface="Comic Sans MS" pitchFamily="66" charset="0"/>
              </a:rPr>
              <a:t>4</a:t>
            </a:r>
            <a:r>
              <a:rPr lang="en-US" sz="3200" b="1" i="1" dirty="0" smtClean="0">
                <a:latin typeface="Comic Sans MS" pitchFamily="66" charset="0"/>
                <a:sym typeface="Wingdings" pitchFamily="2" charset="2"/>
              </a:rPr>
              <a:t> N, </a:t>
            </a:r>
            <a:r>
              <a:rPr lang="en-US" sz="3200" b="1" i="1" dirty="0" smtClean="0">
                <a:latin typeface="Comic Sans MS" pitchFamily="66" charset="0"/>
              </a:rPr>
              <a:t>do not accumulate, eliminate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3200" b="1" i="1" dirty="0">
                <a:latin typeface="Comic Sans MS" pitchFamily="66" charset="0"/>
              </a:rPr>
              <a:t> </a:t>
            </a:r>
            <a:r>
              <a:rPr lang="en-US" sz="3200" b="1" i="1" dirty="0" smtClean="0">
                <a:latin typeface="Comic Sans MS" pitchFamily="66" charset="0"/>
              </a:rPr>
              <a:t>                              </a:t>
            </a:r>
            <a:r>
              <a:rPr lang="en-US" sz="3200" b="1" dirty="0" smtClean="0">
                <a:latin typeface="Comic Sans MS" pitchFamily="66" charset="0"/>
              </a:rPr>
              <a:t>- </a:t>
            </a:r>
            <a:r>
              <a:rPr lang="en-US" sz="3200" dirty="0" smtClean="0">
                <a:latin typeface="Comic Sans MS" pitchFamily="66" charset="0"/>
              </a:rPr>
              <a:t>Bruce Lee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5467" y="3595807"/>
            <a:ext cx="8381333" cy="1661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400" dirty="0" smtClean="0">
                <a:latin typeface="+mj-lt"/>
              </a:rPr>
              <a:t>Matt </a:t>
            </a:r>
            <a:r>
              <a:rPr lang="en-US" sz="3400" dirty="0" err="1" smtClean="0">
                <a:latin typeface="+mj-lt"/>
              </a:rPr>
              <a:t>Challacombe</a:t>
            </a:r>
            <a:r>
              <a:rPr lang="en-US" sz="3400" dirty="0" smtClean="0">
                <a:latin typeface="+mj-lt"/>
              </a:rPr>
              <a:t>, Nicolas Bock &amp; Terry Haut</a:t>
            </a:r>
          </a:p>
          <a:p>
            <a:pPr algn="r"/>
            <a:r>
              <a:rPr lang="en-US" sz="3400" dirty="0" smtClean="0">
                <a:latin typeface="+mj-lt"/>
              </a:rPr>
              <a:t>Los Alamos National Laboratory</a:t>
            </a:r>
          </a:p>
          <a:p>
            <a:pPr algn="r"/>
            <a:r>
              <a:rPr lang="en-US" sz="3400" dirty="0">
                <a:latin typeface="+mj-lt"/>
              </a:rPr>
              <a:t>m</a:t>
            </a:r>
            <a:r>
              <a:rPr lang="en-US" sz="3400" dirty="0" smtClean="0">
                <a:latin typeface="+mj-lt"/>
              </a:rPr>
              <a:t>att.challacombe@freeon.org</a:t>
            </a:r>
            <a:endParaRPr lang="en-US" sz="3400" dirty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2400" y="5562600"/>
            <a:ext cx="8802410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Spooky Stuff: LA-UR-10-07458//LA-UR 11-06091//LA-UR-14-22050//LA-UR-14-20354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Sponsored by: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DOE LDRD-ER grant 20110230ER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&amp;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TenBar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Café</a:t>
            </a:r>
          </a:p>
          <a:p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14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0773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3760" y="5334000"/>
            <a:ext cx="1005840" cy="100584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0727" y="5562600"/>
            <a:ext cx="601473" cy="100584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7120" y="1828800"/>
            <a:ext cx="5364480" cy="402336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320040" y="2395478"/>
                <a:ext cx="3642360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200"/>
                  </a:spcBef>
                  <a:spcAft>
                    <a:spcPts val="600"/>
                  </a:spcAft>
                </a:pPr>
                <a:r>
                  <a:rPr lang="en-US" sz="2000" dirty="0" smtClean="0"/>
                  <a:t>In the Chen &amp; Chow scheme,  scaling increases gradient at the origin, accelerating convergence of the minimu</a:t>
                </a:r>
                <a:r>
                  <a:rPr lang="en-US" sz="2000" dirty="0" smtClean="0"/>
                  <a:t>m EV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Cambria Math" pitchFamily="18" charset="0"/>
                      </a:rPr>
                      <m:t>𝑥</m:t>
                    </m:r>
                    <m:r>
                      <a:rPr lang="en-US" sz="2000" i="1" baseline="-25000" dirty="0" smtClean="0">
                        <a:latin typeface="Cambria Math"/>
                        <a:ea typeface="Cambria Math" pitchFamily="18" charset="0"/>
                      </a:rPr>
                      <m:t>0</m:t>
                    </m:r>
                  </m:oMath>
                </a14:m>
                <a:endParaRPr lang="en-US" sz="2000" dirty="0" smtClean="0"/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000" dirty="0" smtClean="0"/>
                  <a:t>A full acceleration of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  <a:ea typeface="Cambria Math"/>
                      </a:rPr>
                      <m:t>𝛼</m:t>
                    </m:r>
                    <m:r>
                      <a:rPr lang="en-US" sz="2000" b="0" i="1" smtClean="0">
                        <a:latin typeface="Cambria Math"/>
                        <a:ea typeface="Cambria Math"/>
                      </a:rPr>
                      <m:t>=3</m:t>
                    </m:r>
                  </m:oMath>
                </a14:m>
                <a:r>
                  <a:rPr lang="en-US" sz="2000" dirty="0" smtClean="0"/>
                  <a:t> isn’t possible due to instability at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𝑥</m:t>
                    </m:r>
                    <m:r>
                      <a:rPr lang="en-US" sz="2000" i="1" dirty="0" smtClean="0">
                        <a:latin typeface="Cambria Math"/>
                      </a:rPr>
                      <m:t>=1</m:t>
                    </m:r>
                  </m:oMath>
                </a14:m>
                <a:r>
                  <a:rPr lang="en-US" sz="2000" dirty="0" smtClean="0"/>
                  <a:t>.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  <a:ea typeface="Cambria Math"/>
                      </a:rPr>
                      <m:t>𝛼</m:t>
                    </m:r>
                    <m:r>
                      <a:rPr lang="en-US" sz="2000" i="1" smtClean="0">
                        <a:latin typeface="Cambria Math"/>
                        <a:ea typeface="Cambria Math"/>
                      </a:rPr>
                      <m:t>~</m:t>
                    </m:r>
                    <m:r>
                      <a:rPr lang="en-US" sz="2000" b="0" i="1" smtClean="0">
                        <a:latin typeface="Cambria Math"/>
                        <a:ea typeface="Cambria Math"/>
                      </a:rPr>
                      <m:t>2.85</m:t>
                    </m:r>
                  </m:oMath>
                </a14:m>
                <a:r>
                  <a:rPr lang="en-US" sz="2000" dirty="0" smtClean="0"/>
                  <a:t> stabilizes.</a:t>
                </a:r>
                <a:endParaRPr lang="en-US" sz="2000" dirty="0"/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endParaRPr lang="en-US" sz="2000" dirty="0" smtClean="0"/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" y="2395478"/>
                <a:ext cx="3642360" cy="2862322"/>
              </a:xfrm>
              <a:prstGeom prst="rect">
                <a:avLst/>
              </a:prstGeom>
              <a:blipFill rotWithShape="1">
                <a:blip r:embed="rId5"/>
                <a:stretch>
                  <a:fillRect l="-1843" t="-10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-230779" y="152400"/>
            <a:ext cx="8649789" cy="533400"/>
          </a:xfrm>
        </p:spPr>
        <p:txBody>
          <a:bodyPr>
            <a:normAutofit fontScale="90000"/>
          </a:bodyPr>
          <a:lstStyle/>
          <a:p>
            <a:r>
              <a:rPr lang="en-US" sz="3200" b="1" dirty="0" smtClean="0">
                <a:latin typeface="Comic Sans MS" pitchFamily="66" charset="0"/>
              </a:rPr>
              <a:t>Scaled Newton Schulz (Chen &amp; Chow ’14)</a:t>
            </a:r>
            <a:endParaRPr lang="en-US" sz="3200" b="1" dirty="0">
              <a:latin typeface="Comic Sans MS" pitchFamily="66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/>
              <p:cNvSpPr txBox="1"/>
              <p:nvPr/>
            </p:nvSpPr>
            <p:spPr>
              <a:xfrm>
                <a:off x="291737" y="687978"/>
                <a:ext cx="8534400" cy="15770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spcBef>
                    <a:spcPts val="600"/>
                  </a:spcBef>
                  <a:spcAft>
                    <a:spcPts val="600"/>
                  </a:spcAft>
                  <a:buFont typeface="Arial" pitchFamily="34" charset="0"/>
                  <a:buChar char="•"/>
                </a:pPr>
                <a:r>
                  <a:rPr lang="en-US" sz="2000" dirty="0" smtClean="0"/>
                  <a:t>The naïve</a:t>
                </a:r>
                <a:r>
                  <a:rPr lang="en-US" sz="1200" dirty="0" smtClean="0"/>
                  <a:t> </a:t>
                </a:r>
                <a:r>
                  <a:rPr lang="en-US" sz="2000" i="1" dirty="0" smtClean="0">
                    <a:latin typeface="Cambria Math" pitchFamily="18" charset="0"/>
                    <a:ea typeface="Cambria Math" pitchFamily="18" charset="0"/>
                  </a:rPr>
                  <a:t>NS</a:t>
                </a:r>
                <a:r>
                  <a:rPr lang="en-US" sz="2000" dirty="0" smtClean="0"/>
                  <a:t> map is: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0" i="0" smtClean="0">
                        <a:latin typeface="Courier New" pitchFamily="49" charset="0"/>
                        <a:cs typeface="Courier New" pitchFamily="49" charset="0"/>
                      </a:rPr>
                      <m:t>map</m:t>
                    </m:r>
                    <m:r>
                      <a:rPr lang="en-US" sz="2000" b="0" i="1" baseline="-25000" smtClean="0">
                        <a:latin typeface="Cambria Math"/>
                        <a:cs typeface="Courier New" pitchFamily="49" charset="0"/>
                      </a:rPr>
                      <m:t>𝑁𝑆</m:t>
                    </m:r>
                    <m:d>
                      <m:d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/>
                          </a:rPr>
                          <m:t>𝑥</m:t>
                        </m:r>
                      </m:e>
                    </m:d>
                    <m:box>
                      <m:box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boxPr>
                      <m:e>
                        <m:r>
                          <a:rPr lang="en-US" sz="2000" b="0" i="1" smtClean="0">
                            <a:latin typeface="Cambria Math"/>
                          </a:rPr>
                          <m:t>≔</m:t>
                        </m:r>
                      </m:e>
                    </m:box>
                    <m:f>
                      <m:f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/>
                          </a:rPr>
                          <m:t>3−</m:t>
                        </m:r>
                        <m:r>
                          <a:rPr lang="en-US" sz="2000" b="0" i="1" smtClean="0"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000" dirty="0" smtClean="0"/>
                  <a:t>, corresponding to the logistic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𝑥</m:t>
                    </m:r>
                    <m:r>
                      <a:rPr lang="en-US" sz="2000" b="0" i="1" smtClean="0">
                        <a:latin typeface="Cambria Math"/>
                        <a:ea typeface="Cambria Math"/>
                      </a:rPr>
                      <m:t>← </m:t>
                    </m:r>
                  </m:oMath>
                </a14:m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latin typeface="Cambria Math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3−</m:t>
                        </m:r>
                        <m:r>
                          <a:rPr lang="en-US" sz="2000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2000" b="0" i="1" smtClean="0">
                        <a:latin typeface="Cambria Math"/>
                      </a:rPr>
                      <m:t> </m:t>
                    </m:r>
                    <m:r>
                      <a:rPr lang="en-US" sz="2000" i="1" smtClean="0"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sz="2000" b="0" i="1" smtClean="0">
                        <a:latin typeface="Cambria Math"/>
                        <a:ea typeface="Cambria Math"/>
                      </a:rPr>
                      <m:t>𝑥</m:t>
                    </m:r>
                    <m:r>
                      <a:rPr lang="en-US" sz="2000" b="0" i="1" smtClean="0">
                        <a:latin typeface="Cambria Math"/>
                        <a:ea typeface="Cambria Math"/>
                      </a:rPr>
                      <m:t>∙ </m:t>
                    </m:r>
                    <m:f>
                      <m:fPr>
                        <m:ctrlPr>
                          <a:rPr lang="en-US" sz="20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latin typeface="Cambria Math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3−</m:t>
                        </m:r>
                        <m:r>
                          <a:rPr lang="en-US" sz="2000" i="1"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000" dirty="0" smtClean="0"/>
                  <a:t>.  Much recent work on the scaled </a:t>
                </a:r>
                <a:r>
                  <a:rPr lang="en-US" sz="2000" i="1" dirty="0" smtClean="0">
                    <a:latin typeface="Cambria Math" pitchFamily="18" charset="0"/>
                    <a:ea typeface="Cambria Math" pitchFamily="18" charset="0"/>
                  </a:rPr>
                  <a:t>NS</a:t>
                </a:r>
                <a:r>
                  <a:rPr lang="en-US" sz="1000" i="1" dirty="0" smtClean="0">
                    <a:latin typeface="Cambria Math" pitchFamily="18" charset="0"/>
                    <a:ea typeface="Cambria Math" pitchFamily="18" charset="0"/>
                  </a:rPr>
                  <a:t> </a:t>
                </a:r>
                <a:r>
                  <a:rPr lang="en-US" sz="2000" dirty="0" smtClean="0"/>
                  <a:t>;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>
                        <a:latin typeface="Courier New" pitchFamily="49" charset="0"/>
                        <a:cs typeface="Courier New" pitchFamily="49" charset="0"/>
                      </a:rPr>
                      <m:t>map</m:t>
                    </m:r>
                    <m:r>
                      <a:rPr lang="en-US" sz="2000" b="0" i="1" baseline="-25000" smtClean="0">
                        <a:latin typeface="Cambria Math"/>
                        <a:cs typeface="Courier New" pitchFamily="49" charset="0"/>
                      </a:rPr>
                      <m:t>𝑁</m:t>
                    </m:r>
                    <m:r>
                      <a:rPr lang="en-US" sz="2000" i="1" baseline="-25000">
                        <a:latin typeface="Cambria Math"/>
                        <a:cs typeface="Courier New" pitchFamily="49" charset="0"/>
                      </a:rPr>
                      <m:t>𝑆</m:t>
                    </m:r>
                    <m:d>
                      <m:dPr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𝛼</m:t>
                        </m:r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  <m:r>
                          <a:rPr lang="en-US" sz="2000" b="0" i="1" smtClean="0">
                            <a:latin typeface="Cambria Math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sz="2000" dirty="0" smtClean="0"/>
                  <a:t>.  See for example Pan &amp; Schreiber ‘91,  </a:t>
                </a:r>
                <a:r>
                  <a:rPr lang="en-US" sz="2000" dirty="0" err="1" smtClean="0"/>
                  <a:t>Higham</a:t>
                </a:r>
                <a:r>
                  <a:rPr lang="en-US" sz="2000" dirty="0" smtClean="0"/>
                  <a:t> ‘97, </a:t>
                </a:r>
                <a:r>
                  <a:rPr lang="en-US" sz="2000" dirty="0" err="1" smtClean="0"/>
                  <a:t>Janzik</a:t>
                </a:r>
                <a:r>
                  <a:rPr lang="en-US" sz="2000" dirty="0" smtClean="0"/>
                  <a:t> et al ’07, </a:t>
                </a:r>
                <a:r>
                  <a:rPr lang="en-US" sz="2000" b="1" i="1" dirty="0" smtClean="0"/>
                  <a:t>Chen &amp; Chow ‘14</a:t>
                </a:r>
                <a:r>
                  <a:rPr lang="en-US" sz="2000" dirty="0" smtClean="0"/>
                  <a:t>.</a:t>
                </a:r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737" y="687978"/>
                <a:ext cx="8534400" cy="1577098"/>
              </a:xfrm>
              <a:prstGeom prst="rect">
                <a:avLst/>
              </a:prstGeom>
              <a:blipFill rotWithShape="1">
                <a:blip r:embed="rId6"/>
                <a:stretch>
                  <a:fillRect l="-643" b="-57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ounded Rectangular Callout 21"/>
              <p:cNvSpPr/>
              <p:nvPr/>
            </p:nvSpPr>
            <p:spPr>
              <a:xfrm>
                <a:off x="929640" y="5013960"/>
                <a:ext cx="2270760" cy="1615440"/>
              </a:xfrm>
              <a:prstGeom prst="wedgeRoundRectCallout">
                <a:avLst>
                  <a:gd name="adj1" fmla="val 74993"/>
                  <a:gd name="adj2" fmla="val -24674"/>
                  <a:gd name="adj3" fmla="val 16667"/>
                </a:avLst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Convergence given by gradient:           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/>
                        <a:ea typeface="Cambria Math" pitchFamily="18" charset="0"/>
                      </a:rPr>
                      <m:t>g</m:t>
                    </m:r>
                    <m:d>
                      <m:dPr>
                        <m:ctrlPr>
                          <a:rPr lang="en-US" b="0" i="0" dirty="0" smtClean="0">
                            <a:latin typeface="Cambria Math"/>
                            <a:ea typeface="Cambria Math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/>
                            <a:ea typeface="Cambria Math" pitchFamily="18" charset="0"/>
                          </a:rPr>
                          <m:t>𝑥</m:t>
                        </m:r>
                        <m:r>
                          <a:rPr lang="en-US" b="0" i="1" baseline="-25000" dirty="0" smtClean="0">
                            <a:latin typeface="Cambria Math"/>
                            <a:ea typeface="Cambria Math" pitchFamily="18" charset="0"/>
                          </a:rPr>
                          <m:t>0</m:t>
                        </m:r>
                      </m:e>
                    </m:d>
                    <m:r>
                      <a:rPr lang="en-US" b="0" i="1" dirty="0" smtClean="0">
                        <a:latin typeface="Cambria Math"/>
                        <a:ea typeface="Cambria Math" pitchFamily="18" charset="0"/>
                      </a:rPr>
                      <m:t>=</m:t>
                    </m:r>
                    <m:r>
                      <a:rPr lang="el-GR" b="1" i="1" dirty="0" smtClean="0">
                        <a:latin typeface="Cambria Math"/>
                        <a:ea typeface="Cambria Math"/>
                      </a:rPr>
                      <m:t>𝜶</m:t>
                    </m:r>
                    <m:r>
                      <a:rPr lang="en-US" i="1" dirty="0" smtClean="0">
                        <a:latin typeface="Cambria Math"/>
                        <a:ea typeface="Cambria Math"/>
                      </a:rPr>
                      <m:t>×</m:t>
                    </m:r>
                    <m:d>
                      <m:dPr>
                        <m:ctrlPr>
                          <a:rPr lang="en-US" i="1" dirty="0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dirty="0" smtClean="0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b="0" i="1" dirty="0" smtClean="0">
                                <a:latin typeface="Cambria Math"/>
                                <a:ea typeface="Cambria Math"/>
                              </a:rPr>
                              <m:t>9</m:t>
                            </m:r>
                          </m:num>
                          <m:den>
                            <m:r>
                              <a:rPr lang="en-US" b="0" i="1" dirty="0" smtClean="0">
                                <a:latin typeface="Cambria Math"/>
                                <a:ea typeface="Cambria Math"/>
                              </a:rPr>
                              <m:t>4</m:t>
                            </m:r>
                          </m:den>
                        </m:f>
                      </m:e>
                    </m:d>
                    <m:r>
                      <a:rPr lang="en-US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. Scaling attenuated,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/>
                        <a:ea typeface="Cambria Math"/>
                      </a:rPr>
                      <m:t>α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→1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as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/>
                        <a:ea typeface="Cambria Math" pitchFamily="18" charset="0"/>
                      </a:rPr>
                      <m:t> </m:t>
                    </m:r>
                    <m:r>
                      <a:rPr lang="en-US" i="1" dirty="0">
                        <a:latin typeface="Cambria Math"/>
                        <a:ea typeface="Cambria Math" pitchFamily="18" charset="0"/>
                      </a:rPr>
                      <m:t>𝑥</m:t>
                    </m:r>
                    <m:r>
                      <a:rPr lang="en-US" i="1" baseline="-25000" dirty="0">
                        <a:latin typeface="Cambria Math"/>
                        <a:ea typeface="Cambria Math" pitchFamily="18" charset="0"/>
                      </a:rPr>
                      <m:t>0</m:t>
                    </m:r>
                    <m:r>
                      <a:rPr lang="en-US" i="1" smtClean="0">
                        <a:latin typeface="Cambria Math"/>
                        <a:ea typeface="Cambria Math"/>
                      </a:rPr>
                      <m:t>→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1</m:t>
                    </m:r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>
          <p:sp>
            <p:nvSpPr>
              <p:cNvPr id="22" name="Rounded Rectangular Callout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640" y="5013960"/>
                <a:ext cx="2270760" cy="1615440"/>
              </a:xfrm>
              <a:prstGeom prst="wedgeRoundRectCallout">
                <a:avLst>
                  <a:gd name="adj1" fmla="val 74993"/>
                  <a:gd name="adj2" fmla="val -24674"/>
                  <a:gd name="adj3" fmla="val 16667"/>
                </a:avLst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Rectangular Callout 22"/>
              <p:cNvSpPr/>
              <p:nvPr/>
            </p:nvSpPr>
            <p:spPr>
              <a:xfrm>
                <a:off x="6477000" y="5715000"/>
                <a:ext cx="2514600" cy="990600"/>
              </a:xfrm>
              <a:prstGeom prst="wedgeRectCallout">
                <a:avLst>
                  <a:gd name="adj1" fmla="val -72749"/>
                  <a:gd name="adj2" fmla="val -42602"/>
                </a:avLst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ea typeface="Cambria Math"/>
                  </a:rPr>
                  <a:t>Using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ea typeface="Cambria Math"/>
                      </a:rPr>
                      <m:t>𝛼</m:t>
                    </m:r>
                    <m:r>
                      <a:rPr lang="en-US" i="1" dirty="0" smtClean="0">
                        <a:latin typeface="Cambria Math"/>
                        <a:ea typeface="Cambria Math"/>
                      </a:rPr>
                      <m:t>~2.85 </m:t>
                    </m:r>
                  </m:oMath>
                </a14:m>
                <a:r>
                  <a:rPr lang="en-US" dirty="0" smtClean="0"/>
                  <a:t>instead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𝛼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=3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stabilizes map for double precision. </a:t>
                </a:r>
                <a:endParaRPr lang="en-US" dirty="0"/>
              </a:p>
            </p:txBody>
          </p:sp>
        </mc:Choice>
        <mc:Fallback>
          <p:sp>
            <p:nvSpPr>
              <p:cNvPr id="23" name="Rectangular Callout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000" y="5715000"/>
                <a:ext cx="2514600" cy="990600"/>
              </a:xfrm>
              <a:prstGeom prst="wedgeRectCallout">
                <a:avLst>
                  <a:gd name="adj1" fmla="val -72749"/>
                  <a:gd name="adj2" fmla="val -42602"/>
                </a:avLst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07877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00" r="20133"/>
          <a:stretch/>
        </p:blipFill>
        <p:spPr>
          <a:xfrm>
            <a:off x="6370320" y="6001443"/>
            <a:ext cx="484632" cy="82607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47" t="3713" r="15732" b="8254"/>
          <a:stretch/>
        </p:blipFill>
        <p:spPr>
          <a:xfrm>
            <a:off x="1963692" y="6090921"/>
            <a:ext cx="502920" cy="65570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595120"/>
            <a:ext cx="7863839" cy="466915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1600200" y="2133600"/>
                <a:ext cx="6096000" cy="2246769"/>
              </a:xfrm>
              <a:prstGeom prst="rect">
                <a:avLst/>
              </a:prstGeom>
              <a:solidFill>
                <a:schemeClr val="lt1">
                  <a:alpha val="77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marL="342900" indent="-342900">
                  <a:spcBef>
                    <a:spcPts val="600"/>
                  </a:spcBef>
                  <a:spcAft>
                    <a:spcPts val="600"/>
                  </a:spcAft>
                  <a:buFont typeface="Arial" pitchFamily="34" charset="0"/>
                  <a:buChar char="•"/>
                </a:pPr>
                <a:r>
                  <a:rPr lang="en-US" sz="2400" b="1" i="1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Inflections spread, map ruggedized.  </a:t>
                </a:r>
              </a:p>
              <a:p>
                <a:pPr marL="342900" indent="-342900">
                  <a:spcBef>
                    <a:spcPts val="600"/>
                  </a:spcBef>
                  <a:spcAft>
                    <a:spcPts val="600"/>
                  </a:spcAft>
                  <a:buFont typeface="Arial" pitchFamily="34" charset="0"/>
                  <a:buChar char="•"/>
                </a:pPr>
                <a:r>
                  <a:rPr lang="en-US" sz="2400" b="1" i="1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M</a:t>
                </a:r>
                <a:r>
                  <a:rPr lang="en-US" sz="2400" b="1" i="1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in eigenvalue lost: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/>
                        <a:ea typeface="Cambria Math"/>
                      </a:rPr>
                      <m:t>𝒙</m:t>
                    </m:r>
                    <m:r>
                      <a:rPr lang="en-US" sz="2400" b="1" i="1" baseline="-25000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/>
                        <a:ea typeface="Cambria Math"/>
                      </a:rPr>
                      <m:t>𝒐</m:t>
                    </m:r>
                    <m:r>
                      <a:rPr lang="en-US" sz="2400" b="1" i="1" baseline="-5000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/>
                        <a:ea typeface="Cambria Math"/>
                      </a:rPr>
                      <m:t>∓</m:t>
                    </m:r>
                    <m:r>
                      <a:rPr lang="en-US" sz="2400" b="1" i="1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/>
                        <a:ea typeface="Cambria Math"/>
                      </a:rPr>
                      <m:t>𝜹</m:t>
                    </m:r>
                    <m:d>
                      <m:dPr>
                        <m:ctrlPr>
                          <a:rPr lang="en-US" sz="2400" b="1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sz="2400" b="1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𝝉</m:t>
                        </m:r>
                      </m:e>
                    </m:d>
                  </m:oMath>
                </a14:m>
                <a:r>
                  <a:rPr lang="en-US" sz="2400" b="1" i="1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.  Scaling acceleration less than 2.85</a:t>
                </a:r>
                <a:r>
                  <a:rPr lang="en-US" sz="2400" b="1" i="1" baseline="-5000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  <a:sym typeface="Wingdings 2"/>
                  </a:rPr>
                  <a:t></a:t>
                </a:r>
                <a:r>
                  <a:rPr lang="en-US" sz="2400" b="1" i="1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 </a:t>
                </a:r>
              </a:p>
              <a:p>
                <a:pPr marL="342900" indent="-342900">
                  <a:spcBef>
                    <a:spcPts val="600"/>
                  </a:spcBef>
                  <a:spcAft>
                    <a:spcPts val="600"/>
                  </a:spcAft>
                  <a:buFont typeface="Arial" pitchFamily="34" charset="0"/>
                  <a:buChar char="•"/>
                </a:pPr>
                <a:r>
                  <a:rPr lang="en-US" sz="2400" b="1" i="1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How </a:t>
                </a:r>
                <a:r>
                  <a:rPr lang="en-US" sz="2400" b="1" i="1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much acceleration can be kept under extreme conditions? </a:t>
                </a:r>
                <a:endParaRPr lang="en-US" sz="2400" b="1" i="1" dirty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2133600"/>
                <a:ext cx="6096000" cy="2246769"/>
              </a:xfrm>
              <a:prstGeom prst="rect">
                <a:avLst/>
              </a:prstGeom>
              <a:blipFill rotWithShape="1">
                <a:blip r:embed="rId6"/>
                <a:stretch>
                  <a:fillRect l="-1400" t="-2168" b="-5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/>
              <p:cNvSpPr/>
              <p:nvPr/>
            </p:nvSpPr>
            <p:spPr>
              <a:xfrm>
                <a:off x="367937" y="162061"/>
                <a:ext cx="8534400" cy="15029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spcBef>
                    <a:spcPts val="1000"/>
                  </a:spcBef>
                  <a:spcAft>
                    <a:spcPts val="800"/>
                  </a:spcAft>
                </a:pPr>
                <a:r>
                  <a:rPr lang="en-US" sz="3200" b="1" dirty="0" err="1">
                    <a:solidFill>
                      <a:prstClr val="black"/>
                    </a:solidFill>
                    <a:latin typeface="Comic Sans MS" pitchFamily="66" charset="0"/>
                  </a:rPr>
                  <a:t>SpAMM</a:t>
                </a:r>
                <a:r>
                  <a:rPr lang="en-US" sz="3200" b="1" dirty="0">
                    <a:solidFill>
                      <a:prstClr val="black"/>
                    </a:solidFill>
                    <a:latin typeface="Comic Sans MS" pitchFamily="66" charset="0"/>
                  </a:rPr>
                  <a:t> Stabilized Scaled NS (</a:t>
                </a:r>
                <a:r>
                  <a:rPr lang="en-US" sz="3200" b="1" dirty="0" smtClean="0">
                    <a:solidFill>
                      <a:prstClr val="black"/>
                    </a:solidFill>
                    <a:latin typeface="Comic Sans MS" pitchFamily="66" charset="0"/>
                  </a:rPr>
                  <a:t>I)</a:t>
                </a:r>
                <a:endParaRPr lang="en-US" sz="3200" dirty="0">
                  <a:solidFill>
                    <a:prstClr val="black"/>
                  </a:solidFill>
                  <a:latin typeface="Comic Sans MS" pitchFamily="66" charset="0"/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400" dirty="0" smtClean="0"/>
                  <a:t>Ill-conditioning </a:t>
                </a:r>
                <a:r>
                  <a:rPr lang="en-US" sz="2400" dirty="0" smtClean="0"/>
                  <a:t>and </a:t>
                </a:r>
                <a:r>
                  <a:rPr lang="en-US" sz="2400" dirty="0" err="1" smtClean="0"/>
                  <a:t>SpAMM</a:t>
                </a:r>
                <a:r>
                  <a:rPr lang="en-US" sz="2400" dirty="0"/>
                  <a:t> </a:t>
                </a:r>
                <a:r>
                  <a:rPr lang="en-US" sz="2400" dirty="0" smtClean="0"/>
                  <a:t>can bounce EVs out of bounds by </a:t>
                </a:r>
                <a14:m>
                  <m:oMath xmlns:m="http://schemas.openxmlformats.org/officeDocument/2006/math">
                    <m:r>
                      <a:rPr lang="en-US" sz="2400" i="1" baseline="-5000" smtClean="0">
                        <a:latin typeface="Cambria Math"/>
                        <a:ea typeface="Cambria Math"/>
                      </a:rPr>
                      <m:t>∓</m:t>
                    </m:r>
                    <m:r>
                      <a:rPr lang="en-US" sz="2400" i="1" smtClean="0">
                        <a:latin typeface="Cambria Math"/>
                        <a:ea typeface="Cambria Math"/>
                      </a:rPr>
                      <m:t>𝛿</m:t>
                    </m:r>
                    <m:d>
                      <m:dPr>
                        <m:ctrlPr>
                          <a:rPr lang="en-US" sz="240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sz="2400" i="1" smtClean="0">
                            <a:latin typeface="Cambria Math"/>
                            <a:ea typeface="Cambria Math"/>
                          </a:rPr>
                          <m:t>𝜏</m:t>
                        </m:r>
                      </m:e>
                    </m:d>
                  </m:oMath>
                </a14:m>
                <a:r>
                  <a:rPr lang="en-US" sz="2400" dirty="0" smtClean="0"/>
                  <a:t>.   </a:t>
                </a:r>
                <a:r>
                  <a:rPr lang="en-US" sz="3600" b="1" baseline="-10000" dirty="0" smtClean="0">
                    <a:sym typeface="Wingdings"/>
                  </a:rPr>
                  <a:t></a:t>
                </a:r>
                <a:r>
                  <a:rPr lang="en-US" sz="2400" b="1" dirty="0" smtClean="0">
                    <a:sym typeface="Wingdings"/>
                  </a:rPr>
                  <a:t> </a:t>
                </a:r>
                <a:r>
                  <a:rPr lang="en-US" sz="2400" dirty="0" smtClean="0">
                    <a:sym typeface="Wingdings"/>
                  </a:rPr>
                  <a:t>stabilize by spreading 0/1 inflections by </a:t>
                </a:r>
                <a14:m>
                  <m:oMath xmlns:m="http://schemas.openxmlformats.org/officeDocument/2006/math">
                    <m:r>
                      <a:rPr lang="en-US" sz="2400" i="1" baseline="-5000" smtClean="0">
                        <a:latin typeface="Cambria Math"/>
                        <a:ea typeface="Cambria Math"/>
                      </a:rPr>
                      <m:t>~</m:t>
                    </m:r>
                    <m:r>
                      <a:rPr lang="en-US" sz="2400" b="0" i="1" baseline="-5000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sz="2400" i="1" baseline="-5000" smtClean="0">
                        <a:latin typeface="Cambria Math"/>
                        <a:ea typeface="Cambria Math"/>
                      </a:rPr>
                      <m:t>∓</m:t>
                    </m:r>
                    <m:r>
                      <a:rPr lang="en-US" sz="2400" i="1" smtClean="0">
                        <a:latin typeface="Cambria Math"/>
                        <a:ea typeface="Cambria Math"/>
                      </a:rPr>
                      <m:t>𝛿</m:t>
                    </m:r>
                  </m:oMath>
                </a14:m>
                <a:r>
                  <a:rPr lang="en-US" sz="2400" dirty="0" smtClean="0"/>
                  <a:t>.</a:t>
                </a:r>
                <a:endParaRPr lang="en-US" sz="2400" dirty="0"/>
              </a:p>
            </p:txBody>
          </p:sp>
        </mc:Choice>
        <mc:Fallback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937" y="162061"/>
                <a:ext cx="8534400" cy="1502976"/>
              </a:xfrm>
              <a:prstGeom prst="rect">
                <a:avLst/>
              </a:prstGeom>
              <a:blipFill rotWithShape="1">
                <a:blip r:embed="rId7"/>
                <a:stretch>
                  <a:fillRect l="-1786" t="-5285" b="-109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Striped Right Arrow 14"/>
          <p:cNvSpPr/>
          <p:nvPr/>
        </p:nvSpPr>
        <p:spPr>
          <a:xfrm flipH="1">
            <a:off x="1605280" y="5892800"/>
            <a:ext cx="487680" cy="147320"/>
          </a:xfrm>
          <a:prstGeom prst="striped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16" name="Striped Right Arrow 15"/>
          <p:cNvSpPr/>
          <p:nvPr/>
        </p:nvSpPr>
        <p:spPr>
          <a:xfrm>
            <a:off x="6471920" y="5894416"/>
            <a:ext cx="538480" cy="145704"/>
          </a:xfrm>
          <a:prstGeom prst="striped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8471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304800" y="990600"/>
                <a:ext cx="8305800" cy="58893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spcBef>
                    <a:spcPts val="1200"/>
                  </a:spcBef>
                  <a:spcAft>
                    <a:spcPts val="1200"/>
                  </a:spcAft>
                  <a:buFont typeface="Arial" pitchFamily="34" charset="0"/>
                  <a:buChar char="•"/>
                </a:pPr>
                <a:r>
                  <a:rPr lang="en-US" sz="2400" dirty="0" smtClean="0"/>
                  <a:t>Tried many approaches to stability under</a:t>
                </a:r>
                <a:r>
                  <a:rPr lang="en-US" sz="2400" dirty="0"/>
                  <a:t> severe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/>
                            <a:ea typeface="Cambria Math"/>
                            <a:sym typeface="Symbol"/>
                          </a:rPr>
                          <m:t></m:t>
                        </m:r>
                      </m:e>
                      <m:sub>
                        <m:r>
                          <a:rPr lang="el-GR" sz="2400" i="1">
                            <a:latin typeface="Cambria Math"/>
                            <a:ea typeface="Cambria Math"/>
                          </a:rPr>
                          <m:t>𝜏</m:t>
                        </m:r>
                        <m:r>
                          <m:rPr>
                            <m:nor/>
                          </m:rPr>
                          <a:rPr lang="en-US" sz="2400" b="1" i="1" dirty="0">
                            <a:ea typeface="Cambria Math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sz="2400" dirty="0" smtClean="0"/>
                  <a:t>approximation</a:t>
                </a:r>
                <a:r>
                  <a:rPr lang="en-US" sz="2400" dirty="0" smtClean="0"/>
                  <a:t>.  Found use of the left transpose </a:t>
                </a:r>
                <a:r>
                  <a:rPr lang="en-US" sz="2400" dirty="0" err="1" smtClean="0"/>
                  <a:t>SpAMM</a:t>
                </a:r>
                <a:r>
                  <a:rPr lang="en-US" sz="24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sym typeface="Symbol"/>
                          </a:rPr>
                          <m:t></m:t>
                        </m:r>
                      </m:e>
                      <m:sub>
                        <m:argPr>
                          <m:argSz m:val="-1"/>
                        </m:argPr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sym typeface="Symbol"/>
                          </a:rPr>
                          <m:t>𝑳𝑻</m:t>
                        </m:r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sym typeface="Symbol"/>
                          </a:rPr>
                          <m:t>,  </m:t>
                        </m:r>
                        <m:r>
                          <a:rPr lang="el-GR" sz="2400" b="1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𝝉</m:t>
                        </m:r>
                        <m:r>
                          <m:rPr>
                            <m:nor/>
                          </m:rPr>
                          <a:rPr lang="en-US" sz="2400" b="1" dirty="0">
                            <a:solidFill>
                              <a:schemeClr val="tx1"/>
                            </a:solidFill>
                            <a:ea typeface="Cambria Math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sz="2400" dirty="0" smtClean="0"/>
                  <a:t>, to be most stable, especially for ill-conditioned matrices. </a:t>
                </a:r>
                <a:endParaRPr lang="en-US" sz="2400" dirty="0" smtClean="0"/>
              </a:p>
              <a:p>
                <a:pPr marL="457200" indent="-457200">
                  <a:spcBef>
                    <a:spcPts val="1200"/>
                  </a:spcBef>
                  <a:spcAft>
                    <a:spcPts val="1200"/>
                  </a:spcAft>
                  <a:buFont typeface="Arial" pitchFamily="34" charset="0"/>
                  <a:buChar char="•"/>
                </a:pPr>
                <a:r>
                  <a:rPr lang="en-US" sz="2400" dirty="0" smtClean="0"/>
                  <a:t>Left-right stabilized </a:t>
                </a:r>
                <a:r>
                  <a:rPr lang="en-US" sz="2400" dirty="0" err="1" smtClean="0"/>
                  <a:t>SpAMM</a:t>
                </a:r>
                <a:r>
                  <a:rPr lang="en-US" sz="2400" dirty="0" smtClean="0"/>
                  <a:t> contraction:  </a:t>
                </a:r>
              </a:p>
              <a:p>
                <a:pPr marL="457200" indent="-457200">
                  <a:spcBef>
                    <a:spcPts val="1200"/>
                  </a:spcBef>
                  <a:spcAft>
                    <a:spcPts val="1200"/>
                  </a:spcAft>
                  <a:buFont typeface="Arial" pitchFamily="34" charset="0"/>
                  <a:buChar char="•"/>
                </a:pPr>
                <a:endParaRPr lang="en-US" sz="2800" dirty="0"/>
              </a:p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endParaRPr lang="en-US" sz="2800" dirty="0" smtClean="0"/>
              </a:p>
              <a:p>
                <a:pPr marL="457200" indent="-457200">
                  <a:spcBef>
                    <a:spcPts val="1200"/>
                  </a:spcBef>
                  <a:spcAft>
                    <a:spcPts val="1200"/>
                  </a:spcAft>
                  <a:buFont typeface="Arial" pitchFamily="34" charset="0"/>
                  <a:buChar char="•"/>
                </a:pPr>
                <a:r>
                  <a:rPr lang="en-US" sz="2400" dirty="0"/>
                  <a:t>T</a:t>
                </a:r>
                <a:r>
                  <a:rPr lang="en-US" sz="2400" dirty="0" smtClean="0"/>
                  <a:t>he full, asymmetric case w/transpose </a:t>
                </a:r>
                <a:r>
                  <a:rPr lang="en-US" sz="2400" dirty="0" smtClean="0"/>
                  <a:t>is more forgiving with respect to </a:t>
                </a:r>
                <a:r>
                  <a:rPr lang="en-US" sz="2400" dirty="0" smtClean="0"/>
                  <a:t>approximation,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/>
                            <a:ea typeface="Cambria Math"/>
                            <a:sym typeface="Symbol"/>
                          </a:rPr>
                          <m:t></m:t>
                        </m:r>
                      </m:e>
                      <m:sub>
                        <m:r>
                          <a:rPr lang="el-GR" sz="2400" b="1" i="1">
                            <a:latin typeface="Cambria Math"/>
                            <a:ea typeface="Cambria Math"/>
                          </a:rPr>
                          <m:t>𝝉</m:t>
                        </m:r>
                        <m:r>
                          <m:rPr>
                            <m:nor/>
                          </m:rPr>
                          <a:rPr lang="en-US" sz="2400" dirty="0">
                            <a:ea typeface="Cambria Math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sz="2400" dirty="0" smtClean="0"/>
                  <a:t>, than</a:t>
                </a:r>
                <a:r>
                  <a:rPr lang="en-US" sz="2400" dirty="0" smtClean="0"/>
                  <a:t> </a:t>
                </a:r>
                <a:r>
                  <a:rPr lang="en-US" sz="2400" dirty="0" smtClean="0"/>
                  <a:t>“</a:t>
                </a:r>
                <a:r>
                  <a:rPr lang="en-US" sz="2400" dirty="0"/>
                  <a:t>DB iteration</a:t>
                </a:r>
                <a:r>
                  <a:rPr lang="en-US" sz="2400" dirty="0" smtClean="0"/>
                  <a:t>” and symmetrized </a:t>
                </a:r>
                <a:r>
                  <a:rPr lang="en-US" sz="2400" dirty="0" smtClean="0"/>
                  <a:t>versions.  </a:t>
                </a:r>
                <a:endParaRPr lang="en-US" sz="2400" dirty="0"/>
              </a:p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endParaRPr lang="en-US" sz="2800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990600"/>
                <a:ext cx="8305800" cy="5889369"/>
              </a:xfrm>
              <a:prstGeom prst="rect">
                <a:avLst/>
              </a:prstGeom>
              <a:blipFill rotWithShape="1">
                <a:blip r:embed="rId2"/>
                <a:stretch>
                  <a:fillRect l="-954" t="-8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Line Callout 1 (Border and Accent Bar) 12"/>
          <p:cNvSpPr/>
          <p:nvPr/>
        </p:nvSpPr>
        <p:spPr>
          <a:xfrm flipH="1">
            <a:off x="2698777" y="3276600"/>
            <a:ext cx="2473960" cy="1000780"/>
          </a:xfrm>
          <a:prstGeom prst="accentBorderCallout1">
            <a:avLst>
              <a:gd name="adj1" fmla="val 18750"/>
              <a:gd name="adj2" fmla="val -8333"/>
              <a:gd name="adj3" fmla="val 51587"/>
              <a:gd name="adj4" fmla="val -18054"/>
            </a:avLst>
          </a:prstGeom>
          <a:ln w="38100">
            <a:solidFill>
              <a:schemeClr val="accent3">
                <a:alpha val="47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ine Callout 3 7"/>
          <p:cNvSpPr/>
          <p:nvPr/>
        </p:nvSpPr>
        <p:spPr>
          <a:xfrm>
            <a:off x="2734337" y="3296590"/>
            <a:ext cx="1524000" cy="914400"/>
          </a:xfrm>
          <a:prstGeom prst="borderCallout3">
            <a:avLst>
              <a:gd name="adj1" fmla="val 18750"/>
              <a:gd name="adj2" fmla="val -8333"/>
              <a:gd name="adj3" fmla="val 18750"/>
              <a:gd name="adj4" fmla="val -16667"/>
              <a:gd name="adj5" fmla="val 100000"/>
              <a:gd name="adj6" fmla="val -16667"/>
              <a:gd name="adj7" fmla="val 129630"/>
              <a:gd name="adj8" fmla="val 5001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905537" y="3372790"/>
                <a:ext cx="426720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1" i="1" smtClean="0">
                          <a:latin typeface="Cambria Math"/>
                        </a:rPr>
                        <m:t>𝒙</m:t>
                      </m:r>
                      <m:r>
                        <a:rPr lang="en-US" sz="4000" b="0" i="1" baseline="-25000" smtClean="0">
                          <a:latin typeface="Cambria Math"/>
                        </a:rPr>
                        <m:t>𝑘</m:t>
                      </m:r>
                      <m:r>
                        <a:rPr lang="en-US" sz="4000" b="0" i="1" baseline="-15000" smtClean="0">
                          <a:latin typeface="Cambria Math"/>
                        </a:rPr>
                        <m:t>+</m:t>
                      </m:r>
                      <m:r>
                        <a:rPr lang="en-US" sz="4000" b="0" i="1" baseline="-25000" smtClean="0">
                          <a:latin typeface="Cambria Math"/>
                        </a:rPr>
                        <m:t>1</m:t>
                      </m:r>
                      <m:r>
                        <a:rPr lang="en-US" sz="40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400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4000" b="1" i="1" smtClean="0">
                              <a:latin typeface="Cambria Math"/>
                            </a:rPr>
                            <m:t>𝒛</m:t>
                          </m:r>
                          <m:r>
                            <a:rPr lang="en-US" sz="4000" b="1" i="1" baseline="30000" smtClean="0">
                              <a:latin typeface="Cambria Math"/>
                            </a:rPr>
                            <m:t>𝒕</m:t>
                          </m:r>
                          <m:r>
                            <a:rPr lang="en-US" sz="4000" b="0" i="1" baseline="-25000" smtClean="0">
                              <a:latin typeface="Cambria Math"/>
                            </a:rPr>
                            <m:t>𝑘</m:t>
                          </m:r>
                        </m:e>
                        <m:e>
                          <m:r>
                            <a:rPr lang="en-US" sz="40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sz="4000" b="1" i="1" smtClean="0">
                              <a:latin typeface="Cambria Math"/>
                            </a:rPr>
                            <m:t>𝒔</m:t>
                          </m:r>
                          <m:r>
                            <a:rPr lang="en-US" sz="4000" b="1" i="1" smtClean="0">
                              <a:latin typeface="Cambria Math"/>
                            </a:rPr>
                            <m:t> </m:t>
                          </m:r>
                        </m:e>
                        <m:e>
                          <m:r>
                            <a:rPr lang="en-US" sz="4000" b="1" i="1" smtClean="0">
                              <a:latin typeface="Cambria Math"/>
                            </a:rPr>
                            <m:t>𝒛</m:t>
                          </m:r>
                          <m:r>
                            <a:rPr lang="en-US" sz="4000" b="0" i="1" baseline="-25000" smtClean="0">
                              <a:latin typeface="Cambria Math"/>
                            </a:rPr>
                            <m:t>𝑘</m:t>
                          </m:r>
                        </m:e>
                      </m:d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537" y="3372790"/>
                <a:ext cx="4267200" cy="70788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2776238" y="4401073"/>
                <a:ext cx="4141647" cy="4893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>
                    <a:solidFill>
                      <a:srgbClr val="7030A0"/>
                    </a:solidFill>
                  </a:rPr>
                  <a:t>left (T) first: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𝒂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←</m:t>
                    </m:r>
                    <m:r>
                      <a:rPr lang="en-US" sz="2400" b="1" i="0" smtClean="0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𝐳</m:t>
                    </m:r>
                    <m:r>
                      <a:rPr lang="en-US" sz="2400" b="1" i="0" smtClean="0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 </m:t>
                    </m:r>
                    <m:sSub>
                      <m:sSub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/>
                            <a:ea typeface="Cambria Math"/>
                            <a:sym typeface="Symbol"/>
                          </a:rPr>
                          <m:t></m:t>
                        </m:r>
                      </m:e>
                      <m:sub>
                        <m:argPr>
                          <m:argSz m:val="-1"/>
                        </m:argPr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/>
                            <a:ea typeface="Cambria Math"/>
                            <a:sym typeface="Symbol"/>
                          </a:rPr>
                          <m:t>𝑳𝑻</m:t>
                        </m:r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/>
                            <a:ea typeface="Cambria Math"/>
                            <a:sym typeface="Symbol"/>
                          </a:rPr>
                          <m:t>,  </m:t>
                        </m:r>
                        <m:r>
                          <a:rPr lang="el-GR" sz="2400" b="1" i="1">
                            <a:solidFill>
                              <a:srgbClr val="7030A0"/>
                            </a:solidFill>
                            <a:latin typeface="Cambria Math"/>
                            <a:ea typeface="Cambria Math"/>
                          </a:rPr>
                          <m:t>𝝉</m:t>
                        </m:r>
                        <m:r>
                          <a:rPr lang="el-GR" sz="2400" b="1" i="1" smtClean="0">
                            <a:solidFill>
                              <a:srgbClr val="7030A0"/>
                            </a:solidFill>
                            <a:latin typeface="Cambria Math"/>
                            <a:ea typeface="Cambria Math"/>
                          </a:rPr>
                          <m:t>×</m:t>
                        </m:r>
                        <m:sSup>
                          <m:sSupPr>
                            <m:ctrlPr>
                              <a:rPr lang="el-GR" sz="2400" i="1" smtClean="0">
                                <a:solidFill>
                                  <a:srgbClr val="7030A0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/>
                                <a:ea typeface="Cambria Math"/>
                              </a:rPr>
                              <m:t>10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/>
                                <a:ea typeface="Cambria Math"/>
                              </a:rPr>
                              <m:t>−2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sz="2400" b="1" dirty="0">
                            <a:solidFill>
                              <a:srgbClr val="7030A0"/>
                            </a:solidFill>
                            <a:ea typeface="Cambria Math"/>
                          </a:rPr>
                          <m:t> </m:t>
                        </m:r>
                      </m:sub>
                    </m:sSub>
                    <m:r>
                      <a:rPr lang="en-US" sz="2400" b="1" i="1" dirty="0" smtClean="0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𝒔</m:t>
                    </m:r>
                  </m:oMath>
                </a14:m>
                <a:r>
                  <a:rPr lang="en-US" sz="2400" b="1" dirty="0" smtClean="0">
                    <a:solidFill>
                      <a:srgbClr val="7030A0"/>
                    </a:solidFill>
                  </a:rPr>
                  <a:t> </a:t>
                </a:r>
                <a:endParaRPr lang="en-US" sz="2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6238" y="4401073"/>
                <a:ext cx="4141647" cy="489301"/>
              </a:xfrm>
              <a:prstGeom prst="rect">
                <a:avLst/>
              </a:prstGeom>
              <a:blipFill rotWithShape="1">
                <a:blip r:embed="rId4"/>
                <a:stretch>
                  <a:fillRect l="-2206" t="-8750" b="-23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5594377" y="3629243"/>
                <a:ext cx="30553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accent3">
                        <a:lumMod val="50000"/>
                      </a:schemeClr>
                    </a:solidFill>
                  </a:rPr>
                  <a:t>t</a:t>
                </a:r>
                <a:r>
                  <a:rPr lang="en-US" sz="2400" b="1" dirty="0" smtClean="0">
                    <a:solidFill>
                      <a:schemeClr val="accent3">
                        <a:lumMod val="50000"/>
                      </a:schemeClr>
                    </a:solidFill>
                  </a:rPr>
                  <a:t>hen right: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accent3">
                            <a:lumMod val="50000"/>
                          </a:schemeClr>
                        </a:solidFill>
                        <a:latin typeface="Cambria Math"/>
                        <a:ea typeface="Cambria Math"/>
                      </a:rPr>
                      <m:t>𝒙</m:t>
                    </m:r>
                    <m:r>
                      <a:rPr lang="en-US" sz="2400" b="1" i="1" smtClean="0">
                        <a:solidFill>
                          <a:schemeClr val="accent3">
                            <a:lumMod val="50000"/>
                          </a:schemeClr>
                        </a:solidFill>
                        <a:latin typeface="Cambria Math"/>
                        <a:ea typeface="Cambria Math"/>
                      </a:rPr>
                      <m:t>←</m:t>
                    </m:r>
                    <m:r>
                      <a:rPr lang="en-US" sz="2400" b="1" i="1" smtClean="0">
                        <a:solidFill>
                          <a:schemeClr val="accent3">
                            <a:lumMod val="50000"/>
                          </a:schemeClr>
                        </a:solidFill>
                        <a:latin typeface="Cambria Math"/>
                        <a:ea typeface="Cambria Math"/>
                      </a:rPr>
                      <m:t>𝒂</m:t>
                    </m:r>
                    <m:r>
                      <a:rPr lang="en-US" sz="2400" b="1" i="1" smtClean="0">
                        <a:solidFill>
                          <a:schemeClr val="accent3">
                            <a:lumMod val="50000"/>
                          </a:schemeClr>
                        </a:solidFill>
                        <a:latin typeface="Cambria Math"/>
                        <a:ea typeface="Cambria Math"/>
                      </a:rPr>
                      <m:t> </m:t>
                    </m:r>
                    <m:sSub>
                      <m:sSubPr>
                        <m:ctrlPr>
                          <a:rPr lang="en-US" sz="2400" b="1" i="1">
                            <a:solidFill>
                              <a:schemeClr val="accent3">
                                <a:lumMod val="50000"/>
                              </a:schemeClr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accent3">
                                <a:lumMod val="50000"/>
                              </a:schemeClr>
                            </a:solidFill>
                            <a:latin typeface="Cambria Math"/>
                            <a:ea typeface="Cambria Math"/>
                            <a:sym typeface="Symbol"/>
                          </a:rPr>
                          <m:t></m:t>
                        </m:r>
                      </m:e>
                      <m:sub>
                        <m:r>
                          <a:rPr lang="el-GR" sz="2400" b="1" i="1">
                            <a:solidFill>
                              <a:schemeClr val="accent3">
                                <a:lumMod val="50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𝝉</m:t>
                        </m:r>
                        <m:r>
                          <m:rPr>
                            <m:nor/>
                          </m:rPr>
                          <a:rPr lang="en-US" sz="2400" b="1" dirty="0">
                            <a:solidFill>
                              <a:schemeClr val="accent3">
                                <a:lumMod val="50000"/>
                              </a:schemeClr>
                            </a:solidFill>
                            <a:ea typeface="Cambria Math"/>
                          </a:rPr>
                          <m:t> </m:t>
                        </m:r>
                      </m:sub>
                    </m:sSub>
                    <m:r>
                      <a:rPr lang="en-US" sz="2400" b="1" i="1" dirty="0" smtClean="0">
                        <a:solidFill>
                          <a:schemeClr val="accent3">
                            <a:lumMod val="50000"/>
                          </a:schemeClr>
                        </a:solidFill>
                        <a:latin typeface="Cambria Math"/>
                        <a:ea typeface="Cambria Math"/>
                      </a:rPr>
                      <m:t>𝒛</m:t>
                    </m:r>
                  </m:oMath>
                </a14:m>
                <a:endParaRPr lang="en-US" sz="2400" b="1" dirty="0">
                  <a:solidFill>
                    <a:schemeClr val="accent3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4377" y="3629243"/>
                <a:ext cx="3055324" cy="461665"/>
              </a:xfrm>
              <a:prstGeom prst="rect">
                <a:avLst/>
              </a:prstGeom>
              <a:blipFill rotWithShape="1">
                <a:blip r:embed="rId5"/>
                <a:stretch>
                  <a:fillRect l="-3194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/>
          <p:cNvSpPr/>
          <p:nvPr/>
        </p:nvSpPr>
        <p:spPr>
          <a:xfrm>
            <a:off x="457200" y="253425"/>
            <a:ext cx="8534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1000"/>
              </a:spcBef>
              <a:spcAft>
                <a:spcPts val="800"/>
              </a:spcAft>
            </a:pPr>
            <a:r>
              <a:rPr lang="en-US" sz="3200" b="1" dirty="0" err="1">
                <a:solidFill>
                  <a:prstClr val="black"/>
                </a:solidFill>
                <a:latin typeface="Comic Sans MS" pitchFamily="66" charset="0"/>
              </a:rPr>
              <a:t>SpAMM</a:t>
            </a:r>
            <a:r>
              <a:rPr lang="en-US" sz="3200" b="1" dirty="0">
                <a:solidFill>
                  <a:prstClr val="black"/>
                </a:solidFill>
                <a:latin typeface="Comic Sans MS" pitchFamily="66" charset="0"/>
              </a:rPr>
              <a:t> Stabilized Scaled NS (</a:t>
            </a:r>
            <a:r>
              <a:rPr lang="en-US" sz="3200" b="1" dirty="0" smtClean="0">
                <a:solidFill>
                  <a:prstClr val="black"/>
                </a:solidFill>
                <a:latin typeface="Comic Sans MS" pitchFamily="66" charset="0"/>
              </a:rPr>
              <a:t>II)</a:t>
            </a:r>
            <a:endParaRPr lang="en-US" sz="3200" dirty="0">
              <a:solidFill>
                <a:prstClr val="black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30256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81000" y="177225"/>
            <a:ext cx="8534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1000"/>
              </a:spcBef>
              <a:spcAft>
                <a:spcPts val="800"/>
              </a:spcAft>
            </a:pPr>
            <a:r>
              <a:rPr lang="en-US" sz="3200" b="1" dirty="0" err="1" smtClean="0">
                <a:solidFill>
                  <a:prstClr val="black"/>
                </a:solidFill>
                <a:latin typeface="Comic Sans MS" pitchFamily="66" charset="0"/>
              </a:rPr>
              <a:t>SpAMM</a:t>
            </a:r>
            <a:r>
              <a:rPr lang="en-US" sz="3200" b="1" dirty="0" smtClean="0">
                <a:solidFill>
                  <a:prstClr val="black"/>
                </a:solidFill>
                <a:latin typeface="Comic Sans MS" pitchFamily="66" charset="0"/>
              </a:rPr>
              <a:t> </a:t>
            </a:r>
            <a:r>
              <a:rPr lang="en-US" sz="3200" b="1" dirty="0" smtClean="0">
                <a:solidFill>
                  <a:prstClr val="black"/>
                </a:solidFill>
                <a:latin typeface="Comic Sans MS" pitchFamily="66" charset="0"/>
              </a:rPr>
              <a:t>Stabilized </a:t>
            </a:r>
            <a:r>
              <a:rPr lang="en-US" sz="3200" b="1" dirty="0">
                <a:solidFill>
                  <a:prstClr val="black"/>
                </a:solidFill>
                <a:latin typeface="Comic Sans MS" pitchFamily="66" charset="0"/>
              </a:rPr>
              <a:t>Scaled NS (</a:t>
            </a:r>
            <a:r>
              <a:rPr lang="en-US" sz="3200" b="1" dirty="0" smtClean="0">
                <a:solidFill>
                  <a:prstClr val="black"/>
                </a:solidFill>
                <a:latin typeface="Comic Sans MS" pitchFamily="66" charset="0"/>
              </a:rPr>
              <a:t>III</a:t>
            </a:r>
            <a:r>
              <a:rPr lang="en-US" sz="3200" b="1" dirty="0">
                <a:solidFill>
                  <a:prstClr val="black"/>
                </a:solidFill>
                <a:latin typeface="Comic Sans MS" pitchFamily="66" charset="0"/>
              </a:rPr>
              <a:t>)</a:t>
            </a:r>
            <a:endParaRPr lang="en-US" sz="3200" dirty="0">
              <a:solidFill>
                <a:prstClr val="black"/>
              </a:solidFill>
              <a:latin typeface="Comic Sans MS" pitchFamily="66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1970" y="4907277"/>
            <a:ext cx="1005840" cy="1005840"/>
          </a:xfrm>
          <a:prstGeom prst="rect">
            <a:avLst/>
          </a:prstGeom>
        </p:spPr>
      </p:pic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" y="1798320"/>
            <a:ext cx="6949440" cy="5212080"/>
          </a:xfrm>
        </p:spPr>
      </p:pic>
      <p:sp>
        <p:nvSpPr>
          <p:cNvPr id="6" name="Rectangular Callout 5"/>
          <p:cNvSpPr/>
          <p:nvPr/>
        </p:nvSpPr>
        <p:spPr>
          <a:xfrm>
            <a:off x="6193970" y="3230877"/>
            <a:ext cx="2743200" cy="1332130"/>
          </a:xfrm>
          <a:prstGeom prst="wedgeRectCallout">
            <a:avLst>
              <a:gd name="adj1" fmla="val -58724"/>
              <a:gd name="adj2" fmla="val 86326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/>
              <p:cNvSpPr/>
              <p:nvPr/>
            </p:nvSpPr>
            <p:spPr>
              <a:xfrm>
                <a:off x="457200" y="821535"/>
                <a:ext cx="7772400" cy="13882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spcBef>
                    <a:spcPts val="600"/>
                  </a:spcBef>
                  <a:spcAft>
                    <a:spcPts val="600"/>
                  </a:spcAft>
                  <a:buFont typeface="Arial" pitchFamily="34" charset="0"/>
                  <a:buChar char="•"/>
                </a:pPr>
                <a:r>
                  <a:rPr lang="en-US" sz="2400" dirty="0" smtClean="0">
                    <a:latin typeface="+mj-lt"/>
                  </a:rPr>
                  <a:t>Extreme Ill-Conditioning</a:t>
                </a:r>
                <a:r>
                  <a:rPr lang="en-US" sz="2400" dirty="0">
                    <a:latin typeface="+mj-lt"/>
                  </a:rPr>
                  <a:t>: </a:t>
                </a:r>
                <a14:m>
                  <m:oMath xmlns:m="http://schemas.openxmlformats.org/officeDocument/2006/math">
                    <m:r>
                      <a:rPr lang="en-US" sz="2400" b="0" i="1">
                        <a:latin typeface="+mj-lt"/>
                        <a:ea typeface="Cambria Math"/>
                      </a:rPr>
                      <m:t>𝞳</m:t>
                    </m:r>
                    <m:d>
                      <m:dPr>
                        <m:ctrlPr>
                          <a:rPr lang="en-US" sz="2400" i="1">
                            <a:latin typeface="+mj-lt"/>
                            <a:ea typeface="Cambria Math"/>
                          </a:rPr>
                        </m:ctrlPr>
                      </m:dPr>
                      <m:e>
                        <m:r>
                          <a:rPr lang="en-US" sz="2400" b="0" i="1">
                            <a:latin typeface="+mj-lt"/>
                            <a:ea typeface="Cambria Math"/>
                          </a:rPr>
                          <m:t>𝑠</m:t>
                        </m:r>
                      </m:e>
                    </m:d>
                    <m:r>
                      <a:rPr lang="en-US" sz="2400" b="0" i="1">
                        <a:latin typeface="+mj-lt"/>
                        <a:ea typeface="Cambria Math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latin typeface="+mj-lt"/>
                            <a:ea typeface="Cambria Math"/>
                          </a:rPr>
                        </m:ctrlPr>
                      </m:sSupPr>
                      <m:e>
                        <m:r>
                          <a:rPr lang="en-US" sz="2400" b="0" i="1">
                            <a:latin typeface="+mj-lt"/>
                            <a:ea typeface="Cambria Math"/>
                          </a:rPr>
                          <m:t>10</m:t>
                        </m:r>
                      </m:e>
                      <m:sup>
                        <m:r>
                          <a:rPr lang="en-US" sz="2400" b="0" i="1">
                            <a:latin typeface="+mj-lt"/>
                            <a:ea typeface="Cambria Math"/>
                          </a:rPr>
                          <m:t>11</m:t>
                        </m:r>
                      </m:sup>
                    </m:sSup>
                    <m:r>
                      <a:rPr lang="en-US" sz="2400" b="0" i="1">
                        <a:latin typeface="+mj-lt"/>
                        <a:ea typeface="Cambria Math"/>
                      </a:rPr>
                      <m:t>,</m:t>
                    </m:r>
                  </m:oMath>
                </a14:m>
                <a:r>
                  <a:rPr lang="en-US" sz="2400" dirty="0">
                    <a:latin typeface="+mj-lt"/>
                  </a:rPr>
                  <a:t> (3,3</a:t>
                </a:r>
                <a:r>
                  <a:rPr lang="en-US" sz="2400" dirty="0" smtClean="0">
                    <a:latin typeface="+mj-lt"/>
                  </a:rPr>
                  <a:t>) x 8 nanotube</a:t>
                </a:r>
              </a:p>
              <a:p>
                <a:pPr marL="342900" indent="-342900">
                  <a:spcBef>
                    <a:spcPts val="600"/>
                  </a:spcBef>
                  <a:spcAft>
                    <a:spcPts val="600"/>
                  </a:spcAft>
                  <a:buFont typeface="Arial" pitchFamily="34" charset="0"/>
                  <a:buChar char="•"/>
                </a:pPr>
                <a:r>
                  <a:rPr lang="en-US" sz="2400" dirty="0" smtClean="0">
                    <a:latin typeface="+mj-lt"/>
                  </a:rPr>
                  <a:t>Stabilized left transpose </a:t>
                </a:r>
                <a:r>
                  <a:rPr lang="en-US" sz="2400" dirty="0" err="1" smtClean="0">
                    <a:latin typeface="+mj-lt"/>
                  </a:rPr>
                  <a:t>SpAMM</a:t>
                </a:r>
                <a:r>
                  <a:rPr lang="en-US" sz="2400" dirty="0" smtClean="0">
                    <a:latin typeface="+mj-lt"/>
                  </a:rPr>
                  <a:t> </a:t>
                </a:r>
                <a:r>
                  <a:rPr lang="en-US" sz="2400" dirty="0" err="1" smtClean="0">
                    <a:latin typeface="+mj-lt"/>
                  </a:rPr>
                  <a:t>resolvent</a:t>
                </a:r>
                <a:r>
                  <a:rPr lang="en-US" sz="2400" dirty="0" smtClean="0">
                    <a:latin typeface="+mj-lt"/>
                  </a:rPr>
                  <a:t>, stabilized map, &amp; scaling switched by error heuristics (don’t compute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𝑥</m:t>
                    </m:r>
                    <m:r>
                      <a:rPr lang="en-US" sz="2400" i="1" baseline="-25000" dirty="0" smtClean="0">
                        <a:latin typeface="Cambria Math"/>
                      </a:rPr>
                      <m:t>0</m:t>
                    </m:r>
                  </m:oMath>
                </a14:m>
                <a:r>
                  <a:rPr lang="en-US" sz="2400" dirty="0" smtClean="0">
                    <a:latin typeface="+mj-lt"/>
                  </a:rPr>
                  <a:t>). </a:t>
                </a:r>
                <a:endParaRPr lang="en-US" sz="2400" dirty="0">
                  <a:latin typeface="+mj-lt"/>
                </a:endParaRPr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821535"/>
                <a:ext cx="7772400" cy="1388265"/>
              </a:xfrm>
              <a:prstGeom prst="rect">
                <a:avLst/>
              </a:prstGeom>
              <a:blipFill rotWithShape="1">
                <a:blip r:embed="rId4"/>
                <a:stretch>
                  <a:fillRect l="-1020" t="-877" r="-1804" b="-87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6254930" y="3299189"/>
                <a:ext cx="280416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Keep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/>
                        <a:ea typeface="Cambria Math"/>
                      </a:rPr>
                      <m:t>~</m:t>
                    </m:r>
                    <m:r>
                      <a:rPr lang="en-US" b="1" i="1" dirty="0" smtClean="0">
                        <a:latin typeface="Cambria Math"/>
                      </a:rPr>
                      <m:t>𝟐</m:t>
                    </m:r>
                    <m:r>
                      <a:rPr lang="en-US" b="1" i="1" dirty="0" smtClean="0">
                        <a:latin typeface="Cambria Math"/>
                      </a:rPr>
                      <m:t>/</m:t>
                    </m:r>
                    <m:r>
                      <a:rPr lang="en-US" b="1" i="1" dirty="0" smtClean="0">
                        <a:latin typeface="Cambria Math"/>
                      </a:rPr>
                      <m:t>𝟑</m:t>
                    </m:r>
                  </m:oMath>
                </a14:m>
                <a:r>
                  <a:rPr lang="en-US" b="1" dirty="0" smtClean="0"/>
                  <a:t>  of  scaling</a:t>
                </a:r>
                <a:endParaRPr lang="en-US" b="1" dirty="0"/>
              </a:p>
              <a:p>
                <a:r>
                  <a:rPr lang="en-US" b="1" dirty="0"/>
                  <a:t>acceleration </a:t>
                </a:r>
                <a:r>
                  <a:rPr lang="en-US" b="1" dirty="0" smtClean="0"/>
                  <a:t>with extreme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  <a:ea typeface="Cambria Math"/>
                            <a:sym typeface="Symbol"/>
                          </a:rPr>
                          <m:t></m:t>
                        </m:r>
                      </m:e>
                      <m:sub>
                        <m:r>
                          <a:rPr lang="el-GR" b="1" i="1">
                            <a:latin typeface="Cambria Math"/>
                            <a:ea typeface="Cambria Math"/>
                          </a:rPr>
                          <m:t>𝝉</m:t>
                        </m:r>
                        <m:r>
                          <m:rPr>
                            <m:nor/>
                          </m:rPr>
                          <a:rPr lang="en-US" b="1" dirty="0">
                            <a:ea typeface="Cambria Math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b="1" dirty="0" smtClean="0"/>
                  <a:t>approximation &amp;         ill-conditioning!</a:t>
                </a:r>
                <a:endParaRPr lang="en-US" b="1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4930" y="3299189"/>
                <a:ext cx="2804160" cy="1200329"/>
              </a:xfrm>
              <a:prstGeom prst="rect">
                <a:avLst/>
              </a:prstGeom>
              <a:blipFill rotWithShape="1">
                <a:blip r:embed="rId5"/>
                <a:stretch>
                  <a:fillRect l="-1739" t="-2538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03187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228600"/>
            <a:ext cx="9067800" cy="609600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latin typeface="Comic Sans MS" pitchFamily="66" charset="0"/>
              </a:rPr>
              <a:t>Recursive Preconditioning: The </a:t>
            </a:r>
            <a:r>
              <a:rPr lang="en-US" sz="2800" b="1" dirty="0" err="1" smtClean="0">
                <a:latin typeface="Comic Sans MS" pitchFamily="66" charset="0"/>
              </a:rPr>
              <a:t>SpAMM</a:t>
            </a:r>
            <a:r>
              <a:rPr lang="en-US" sz="2800" b="1" dirty="0" smtClean="0">
                <a:latin typeface="Comic Sans MS" pitchFamily="66" charset="0"/>
              </a:rPr>
              <a:t> Sandwich</a:t>
            </a:r>
            <a:endParaRPr lang="en-US" sz="2800" b="1" dirty="0">
              <a:latin typeface="Comic Sans MS" pitchFamily="66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396240" y="2590800"/>
                <a:ext cx="8366760" cy="4097404"/>
              </a:xfrm>
              <a:prstGeom prst="rect">
                <a:avLst/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274320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200" u="sng" dirty="0" smtClean="0"/>
                  <a:t>nested </a:t>
                </a:r>
                <a:r>
                  <a:rPr lang="en-US" sz="2200" i="1" u="sng" dirty="0" smtClean="0">
                    <a:latin typeface="Cambria Math" pitchFamily="18" charset="0"/>
                    <a:ea typeface="Cambria Math" pitchFamily="18" charset="0"/>
                  </a:rPr>
                  <a:t>NS</a:t>
                </a:r>
                <a:r>
                  <a:rPr lang="en-US" sz="2200" u="sng" dirty="0" smtClean="0"/>
                  <a:t> </a:t>
                </a:r>
                <a:r>
                  <a:rPr lang="en-US" sz="2200" u="sng" dirty="0" smtClean="0"/>
                  <a:t> </a:t>
                </a:r>
                <a:r>
                  <a:rPr lang="en-US" sz="2200" u="sng" dirty="0" err="1" smtClean="0"/>
                  <a:t>functionals</a:t>
                </a:r>
                <a:r>
                  <a:rPr lang="en-US" sz="2200" u="sng" dirty="0" smtClean="0"/>
                  <a:t>:</a:t>
                </a:r>
                <a:endParaRPr lang="en-US" sz="2200" i="1" dirty="0" smtClean="0">
                  <a:latin typeface="Cambria Math"/>
                </a:endParaRPr>
              </a:p>
              <a:p>
                <a:pPr marL="274320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𝑚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latin typeface="Cambria Math"/>
                              </a:rPr>
                              <m:t>𝒛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 smtClean="0"/>
                  <a:t>  </a:t>
                </a:r>
                <a:r>
                  <a:rPr lang="en-US" sz="2400" dirty="0"/>
                  <a:t>=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/>
                      </a:rPr>
                      <m:t>  </m:t>
                    </m:r>
                    <m:r>
                      <a:rPr lang="en-US" sz="2400" b="0" i="1" smtClean="0">
                        <a:latin typeface="Cambria Math"/>
                      </a:rPr>
                      <m:t>𝑁𝑆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𝑁𝑆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 … 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𝑁𝑆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 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2400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 smtClean="0">
                                            <a:latin typeface="Cambria Math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 smtClean="0">
                                            <a:latin typeface="Cambria Math"/>
                                          </a:rPr>
                                          <m:t>𝒛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 ,  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/>
                                        <a:ea typeface="Cambria Math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 </m:t>
                                </m:r>
                              </m:e>
                            </m:d>
                            <m:r>
                              <a:rPr lang="en-US" sz="2400" b="0" i="1" smtClean="0">
                                <a:latin typeface="Cambria Math"/>
                              </a:rPr>
                              <m:t> …, 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𝑚</m:t>
                                </m:r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/>
                              </a:rPr>
                              <m:t> </m:t>
                            </m:r>
                          </m:e>
                        </m:d>
                        <m:sSub>
                          <m:sSub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,  </m:t>
                            </m:r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𝜏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𝑚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sz="2400" dirty="0" smtClean="0"/>
                  <a:t> </a:t>
                </a:r>
              </a:p>
              <a:p>
                <a:pPr marL="274320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200" u="sng" dirty="0" smtClean="0"/>
                  <a:t>resolution </a:t>
                </a:r>
                <a:r>
                  <a:rPr lang="en-US" sz="2200" u="sng" dirty="0"/>
                  <a:t>of the </a:t>
                </a:r>
                <a:r>
                  <a:rPr lang="en-US" sz="2200" u="sng" dirty="0" smtClean="0"/>
                  <a:t>identity:</a:t>
                </a:r>
                <a:endParaRPr lang="en-US" sz="2200" dirty="0"/>
              </a:p>
              <a:p>
                <a:pPr marL="274320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𝑚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= 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1" i="1" smtClean="0">
                                      <a:latin typeface="Cambria Math"/>
                                    </a:rPr>
                                    <m:t>𝒛</m:t>
                                  </m:r>
                                </m:e>
                                <m:sup>
                                  <m:argPr>
                                    <m:argSz m:val="-1"/>
                                  </m:argPr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𝑡</m:t>
                                  </m:r>
                                </m:sup>
                              </m:sSup>
                            </m:e>
                            <m:sub>
                              <m:argPr>
                                <m:argSz m:val="-1"/>
                              </m:argPr>
                              <m:r>
                                <a:rPr lang="en-US" sz="2800" b="0" i="1" smtClean="0">
                                  <a:latin typeface="Cambria Math"/>
                                </a:rPr>
                                <m:t>𝑚</m:t>
                              </m:r>
                            </m:sub>
                          </m:sSub>
                        </m:e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sSup>
                                    <m:sSupPr>
                                      <m:ctrlPr>
                                        <a:rPr lang="en-US" sz="2800" b="0" i="1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800" b="1" i="1" smtClean="0">
                                          <a:latin typeface="Cambria Math"/>
                                        </a:rPr>
                                        <m:t>𝒛</m:t>
                                      </m:r>
                                    </m:e>
                                    <m:sup>
                                      <m:argPr>
                                        <m:argSz m:val="-1"/>
                                      </m:argPr>
                                      <m:r>
                                        <a:rPr lang="en-US" sz="2800" b="0" i="1" smtClean="0">
                                          <a:latin typeface="Cambria Math"/>
                                        </a:rPr>
                                        <m:t>𝑡</m:t>
                                      </m:r>
                                    </m:sup>
                                  </m:sSup>
                                </m:e>
                                <m:sub>
                                  <m:argPr>
                                    <m:argSz m:val="-1"/>
                                  </m:argPr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𝑚</m:t>
                                  </m:r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sz="2800" b="0" i="1" smtClean="0">
                                  <a:latin typeface="Cambria Math"/>
                                  <a:ea typeface="Cambria Math"/>
                                </a:rPr>
                                <m:t>⋯</m:t>
                              </m:r>
                              <m:r>
                                <a:rPr lang="en-US" sz="2800" b="0" i="1" smtClean="0">
                                  <a:latin typeface="Cambria Math"/>
                                </a:rPr>
                                <m:t> </m:t>
                              </m:r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sz="28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sSup>
                                        <m:sSupPr>
                                          <m:ctrlPr>
                                            <a:rPr lang="en-US" sz="2800" b="0" i="1" smtClean="0"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800" b="1" i="1" smtClean="0">
                                              <a:latin typeface="Cambria Math"/>
                                            </a:rPr>
                                            <m:t>𝒛</m:t>
                                          </m:r>
                                        </m:e>
                                        <m:sup>
                                          <m:argPr>
                                            <m:argSz m:val="-1"/>
                                          </m:argPr>
                                          <m:r>
                                            <a:rPr lang="en-US" sz="2800" b="0" i="1" smtClean="0">
                                              <a:latin typeface="Cambria Math"/>
                                            </a:rPr>
                                            <m:t>𝑡</m:t>
                                          </m:r>
                                        </m:sup>
                                      </m:sSup>
                                    </m:e>
                                    <m:sub>
                                      <m:argPr>
                                        <m:argSz m:val="-1"/>
                                      </m:argPr>
                                      <m:r>
                                        <a:rPr lang="en-US" sz="2800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sz="2800" b="1" i="1" smtClean="0"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a:rPr lang="en-US" sz="2800" b="1" i="1" smtClean="0">
                                      <a:latin typeface="Cambria Math"/>
                                    </a:rPr>
                                    <m:t>𝒔</m:t>
                                  </m:r>
                                  <m:r>
                                    <a:rPr lang="en-US" sz="2800" b="1" i="1" smtClean="0">
                                      <a:latin typeface="Cambria Math"/>
                                    </a:rPr>
                                    <m:t> 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1" i="1" smtClean="0">
                                          <a:latin typeface="Cambria Math"/>
                                        </a:rPr>
                                        <m:t>𝒛</m:t>
                                      </m:r>
                                    </m:e>
                                    <m:sub>
                                      <m:argPr>
                                        <m:argSz m:val="-1"/>
                                      </m:argPr>
                                      <m:r>
                                        <a:rPr lang="en-US" sz="2800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800" b="0" i="1" smtClean="0">
                                  <a:latin typeface="Cambria Math"/>
                                  <a:ea typeface="Cambria Math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1" i="1" smtClean="0">
                                      <a:latin typeface="Cambria Math"/>
                                    </a:rPr>
                                    <m:t>𝒛</m:t>
                                  </m:r>
                                </m:e>
                                <m:sub>
                                  <m:argPr>
                                    <m:argSz m:val="-1"/>
                                  </m:argPr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𝑚</m:t>
                                  </m:r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</m:e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800" b="1" i="1" smtClean="0">
                                  <a:latin typeface="Cambria Math"/>
                                </a:rPr>
                                <m:t>𝒛</m:t>
                              </m:r>
                            </m:e>
                            <m:sub>
                              <m:argPr>
                                <m:argSz m:val="-1"/>
                              </m:argPr>
                              <m:r>
                                <a:rPr lang="en-US" sz="2800" b="0" i="1" smtClean="0">
                                  <a:latin typeface="Cambria Math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/>
                        </a:rPr>
                        <m:t>→</m:t>
                      </m:r>
                      <m:r>
                        <a:rPr lang="en-US" sz="2800" b="1" i="1" smtClean="0">
                          <a:latin typeface="Cambria Math"/>
                        </a:rPr>
                        <m:t>𝑰</m:t>
                      </m:r>
                    </m:oMath>
                  </m:oMathPara>
                </a14:m>
                <a:endParaRPr lang="en-US" sz="2400" i="1" dirty="0" smtClean="0">
                  <a:latin typeface="Cambria Math"/>
                </a:endParaRPr>
              </a:p>
              <a:p>
                <a:pPr marL="274320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200" u="sng" dirty="0" smtClean="0"/>
                  <a:t>sandwich factors:</a:t>
                </a:r>
                <a:endParaRPr lang="en-US" sz="2200" i="1" dirty="0" smtClean="0">
                  <a:latin typeface="Cambria Math"/>
                </a:endParaRPr>
              </a:p>
              <a:p>
                <a:pPr marL="274320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"/>
                          <m:ctrlPr>
                            <a:rPr lang="en-US" sz="2800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⟩"/>
                              <m:ctrlPr>
                                <a:rPr lang="en-US" sz="280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800" b="1" i="1" smtClean="0">
                                  <a:latin typeface="Cambria Math"/>
                                </a:rPr>
                                <m:t>𝒛</m:t>
                              </m:r>
                            </m:e>
                          </m:d>
                        </m:e>
                      </m:d>
                      <m:r>
                        <a:rPr lang="en-US" sz="2800" b="0" i="0" smtClean="0">
                          <a:latin typeface="Cambria Math"/>
                        </a:rPr>
                        <m:t>= </m:t>
                      </m:r>
                      <m:d>
                        <m:dPr>
                          <m:begChr m:val="|"/>
                          <m:endChr m:val=""/>
                          <m:ctrlPr>
                            <a:rPr lang="en-US" sz="2800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⟩"/>
                              <m:ctrlPr>
                                <a:rPr lang="en-US" sz="280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1" i="1" smtClean="0">
                                      <a:latin typeface="Cambria Math"/>
                                    </a:rPr>
                                    <m:t>𝒛</m:t>
                                  </m:r>
                                </m:e>
                                <m:sub>
                                  <m:argPr>
                                    <m:argSz m:val="-1"/>
                                  </m:argPr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800" b="0" i="1" smtClean="0">
                              <a:latin typeface="Cambria Math"/>
                            </a:rPr>
                            <m:t> </m:t>
                          </m:r>
                        </m:e>
                      </m:d>
                      <m:r>
                        <a:rPr lang="en-US" sz="2800" b="0" i="1" smtClean="0">
                          <a:latin typeface="Cambria Math"/>
                          <a:ea typeface="Cambria Math"/>
                        </a:rPr>
                        <m:t>⋯ </m:t>
                      </m:r>
                      <m:d>
                        <m:dPr>
                          <m:begChr m:val="|"/>
                          <m:endChr m:val=""/>
                          <m:ctrlPr>
                            <a:rPr lang="en-US" sz="2800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⟩"/>
                              <m:ctrlPr>
                                <a:rPr lang="en-US" sz="280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1" i="1" smtClean="0">
                                      <a:latin typeface="Cambria Math"/>
                                    </a:rPr>
                                    <m:t>𝒛</m:t>
                                  </m:r>
                                </m:e>
                                <m:sub>
                                  <m:argPr>
                                    <m:argSz m:val="-1"/>
                                  </m:argPr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𝑚</m:t>
                                  </m:r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d>
                        <m:dPr>
                          <m:begChr m:val="|"/>
                          <m:endChr m:val=""/>
                          <m:ctrlPr>
                            <a:rPr lang="en-US" sz="2800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⟩"/>
                              <m:ctrlPr>
                                <a:rPr lang="en-US" sz="280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1" i="1" smtClean="0">
                                      <a:latin typeface="Cambria Math"/>
                                    </a:rPr>
                                    <m:t>𝒛</m:t>
                                  </m:r>
                                </m:e>
                                <m:sub>
                                  <m:argPr>
                                    <m:argSz m:val="-1"/>
                                  </m:argPr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sz="2800" b="0" i="0" smtClean="0">
                          <a:latin typeface="Cambria Math"/>
                        </a:rPr>
                        <m:t>→</m:t>
                      </m:r>
                      <m:d>
                        <m:dPr>
                          <m:begChr m:val="|"/>
                          <m:endChr m:val=""/>
                          <m:ctrlPr>
                            <a:rPr lang="en-US" sz="2800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⟩"/>
                              <m:ctrlPr>
                                <a:rPr lang="en-US" sz="280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80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1" i="1" smtClean="0">
                                      <a:latin typeface="Cambria Math"/>
                                    </a:rPr>
                                    <m:t>𝒔</m:t>
                                  </m:r>
                                </m:e>
                                <m:sup>
                                  <m:argPr>
                                    <m:argSz m:val="-1"/>
                                  </m:argPr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−1/2</m:t>
                                  </m:r>
                                </m:sup>
                              </m:sSup>
                            </m:e>
                          </m:d>
                        </m:e>
                      </m:d>
                    </m:oMath>
                  </m:oMathPara>
                </a14:m>
                <a:endParaRPr lang="en-US" sz="2800" b="0" i="1" dirty="0" smtClean="0">
                  <a:latin typeface="Cambria Math"/>
                  <a:ea typeface="Cambria Math"/>
                </a:endParaRPr>
              </a:p>
              <a:p>
                <a:pPr marL="274320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200" u="sng" dirty="0" smtClean="0"/>
                  <a:t>for each </a:t>
                </a:r>
                <a:r>
                  <a:rPr lang="en-US" sz="2200" u="sng" dirty="0" smtClean="0"/>
                  <a:t>slice</a:t>
                </a:r>
                <a:r>
                  <a:rPr lang="en-US" sz="2200" u="sng" dirty="0" smtClean="0"/>
                  <a:t>, </a:t>
                </a:r>
                <a:r>
                  <a:rPr lang="en-US" sz="2200" u="sng" dirty="0" smtClean="0"/>
                  <a:t>the error:</a:t>
                </a:r>
                <a:endParaRPr lang="en-US" sz="2200" i="1" dirty="0" smtClean="0">
                  <a:latin typeface="Cambria Math"/>
                </a:endParaRPr>
              </a:p>
              <a:p>
                <a:pPr marL="274320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  <a:ea typeface="Cambria Math"/>
                      </a:rPr>
                      <m:t>𝜀</m:t>
                    </m:r>
                    <m:d>
                      <m:dPr>
                        <m:ctrlPr>
                          <a:rPr lang="en-US" sz="2800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/>
                                <a:ea typeface="Cambria Math"/>
                              </a:rPr>
                              <m:t>𝜏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/>
                                <a:ea typeface="Cambria Math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sz="2800" b="0" i="1" smtClean="0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type m:val="lin"/>
                        <m:ctrlPr>
                          <a:rPr lang="en-US" sz="2800" b="0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sz="2800" i="1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/>
                                <a:ea typeface="Cambria Math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2800" i="0">
                                <a:latin typeface="Cambria Math"/>
                                <a:ea typeface="Cambria Math"/>
                              </a:rPr>
                              <m:t>tr</m:t>
                            </m:r>
                            <m:sSub>
                              <m:sSubPr>
                                <m:ctrlPr>
                                  <a:rPr lang="en-US" sz="280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800" b="1" i="1" smtClean="0">
                                    <a:latin typeface="Cambria Math"/>
                                    <a:ea typeface="Cambria Math"/>
                                  </a:rPr>
                                  <m:t> </m:t>
                                </m:r>
                                <m:r>
                                  <a:rPr lang="en-US" sz="2800" b="1" i="1" smtClean="0">
                                    <a:latin typeface="Cambria Math"/>
                                    <a:ea typeface="Cambria Math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/>
                                    <a:ea typeface="Cambria Math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2800" i="1">
                                <a:latin typeface="Cambria Math"/>
                                <a:ea typeface="Cambria Math"/>
                              </a:rPr>
                              <m:t>−</m:t>
                            </m:r>
                            <m:r>
                              <a:rPr lang="en-US" sz="2800" b="0" i="1" smtClean="0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  <m:r>
                              <a:rPr lang="en-US" sz="2800" b="0" i="1" smtClean="0">
                                <a:latin typeface="Cambria Math"/>
                                <a:ea typeface="Cambria Math"/>
                              </a:rPr>
                              <m:t> </m:t>
                            </m:r>
                          </m:e>
                        </m:d>
                      </m:num>
                      <m:den>
                        <m:r>
                          <a:rPr lang="en-US" sz="2800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sz="2400" dirty="0" smtClean="0"/>
                  <a:t> </a:t>
                </a:r>
                <a:r>
                  <a:rPr lang="en-US" sz="2400" i="1" dirty="0" smtClean="0">
                    <a:latin typeface="Cambria Math"/>
                  </a:rPr>
                  <a:t> </a:t>
                </a:r>
                <a:endParaRPr lang="en-US" sz="24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" y="2590800"/>
                <a:ext cx="8366760" cy="409740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558800" y="837962"/>
                <a:ext cx="8432800" cy="16004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spcBef>
                    <a:spcPts val="600"/>
                  </a:spcBef>
                  <a:spcAft>
                    <a:spcPts val="600"/>
                  </a:spcAft>
                  <a:buFont typeface="Arial" pitchFamily="34" charset="0"/>
                  <a:buChar char="•"/>
                </a:pPr>
                <a:r>
                  <a:rPr lang="en-US" sz="2200" dirty="0" smtClean="0"/>
                  <a:t>Nest Newton </a:t>
                </a:r>
                <a:r>
                  <a:rPr lang="en-US" sz="2200" dirty="0" err="1" smtClean="0"/>
                  <a:t>Shulz</a:t>
                </a:r>
                <a:r>
                  <a:rPr lang="en-US" sz="2200" dirty="0" smtClean="0"/>
                  <a:t> </a:t>
                </a:r>
                <a:r>
                  <a:rPr lang="en-US" sz="2200" dirty="0" err="1" smtClean="0"/>
                  <a:t>functionals</a:t>
                </a:r>
                <a:r>
                  <a:rPr lang="en-US" sz="2200" dirty="0" smtClean="0"/>
                  <a:t>,  </a:t>
                </a:r>
                <a14:m>
                  <m:oMath xmlns:m="http://schemas.openxmlformats.org/officeDocument/2006/math">
                    <m:r>
                      <a:rPr lang="en-US" sz="2200" b="0" i="1" dirty="0" smtClean="0">
                        <a:latin typeface="Cambria Math"/>
                      </a:rPr>
                      <m:t>𝑁𝑆</m:t>
                    </m:r>
                    <m:d>
                      <m:dPr>
                        <m:begChr m:val="["/>
                        <m:endChr m:val="]"/>
                        <m:ctrlPr>
                          <a:rPr lang="en-US" sz="2200" i="1" dirty="0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sz="2200" b="0" i="1" dirty="0" smtClean="0">
                            <a:latin typeface="Cambria Math"/>
                            <a:ea typeface="Cambria Math"/>
                          </a:rPr>
                          <m:t>∙</m:t>
                        </m:r>
                      </m:e>
                    </m:d>
                    <m:r>
                      <a:rPr lang="en-US" sz="2200" b="0" i="0" dirty="0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sz="2200" dirty="0" smtClean="0"/>
                  <a:t>, with increasing </a:t>
                </a:r>
                <a:r>
                  <a:rPr lang="en-US" sz="2200" dirty="0" err="1" smtClean="0"/>
                  <a:t>SpAMM</a:t>
                </a:r>
                <a:r>
                  <a:rPr lang="en-US" sz="2200" dirty="0" smtClean="0"/>
                  <a:t> resolution,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/>
                            <a:ea typeface="Cambria Math"/>
                          </a:rPr>
                          <m:t>𝜏</m:t>
                        </m:r>
                      </m:e>
                      <m:sub>
                        <m:r>
                          <a:rPr lang="en-US" sz="2200" b="0" i="1" smtClean="0">
                            <a:latin typeface="Cambria Math"/>
                          </a:rPr>
                          <m:t>𝑚</m:t>
                        </m:r>
                        <m:r>
                          <a:rPr lang="en-US" sz="2200" b="0" i="1" smtClean="0">
                            <a:latin typeface="Cambria Math"/>
                          </a:rPr>
                          <m:t> </m:t>
                        </m:r>
                      </m:sub>
                    </m:sSub>
                    <m:r>
                      <a:rPr lang="en-US" sz="2200" b="0" i="1" smtClean="0">
                        <a:latin typeface="Cambria Math"/>
                        <a:ea typeface="Cambria Math"/>
                      </a:rPr>
                      <m:t>&lt;</m:t>
                    </m:r>
                    <m:sSub>
                      <m:sSubPr>
                        <m:ctrlPr>
                          <a:rPr lang="en-US" sz="2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200" b="0" i="1">
                            <a:latin typeface="Cambria Math"/>
                            <a:ea typeface="Cambria Math"/>
                          </a:rPr>
                          <m:t>𝜏</m:t>
                        </m:r>
                      </m:e>
                      <m:sub>
                        <m:r>
                          <a:rPr lang="en-US" sz="2200" b="0" i="1">
                            <a:latin typeface="Cambria Math"/>
                          </a:rPr>
                          <m:t>𝑚</m:t>
                        </m:r>
                        <m:r>
                          <a:rPr lang="en-US" sz="2200" b="0" i="1" smtClean="0">
                            <a:latin typeface="Cambria Math"/>
                          </a:rPr>
                          <m:t>−1</m:t>
                        </m:r>
                        <m:r>
                          <a:rPr lang="en-US" sz="2200" b="0" i="1">
                            <a:latin typeface="Cambria Math"/>
                          </a:rPr>
                          <m:t> </m:t>
                        </m:r>
                      </m:sub>
                    </m:sSub>
                    <m:r>
                      <a:rPr lang="en-US" sz="2200" b="0" i="1" smtClean="0">
                        <a:latin typeface="Cambria Math"/>
                        <a:ea typeface="Cambria Math"/>
                      </a:rPr>
                      <m:t>&lt; ⋯ &lt; </m:t>
                    </m:r>
                    <m:sSub>
                      <m:sSubPr>
                        <m:ctrlPr>
                          <a:rPr lang="en-US" sz="2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200" b="0" i="1">
                            <a:latin typeface="Cambria Math"/>
                            <a:ea typeface="Cambria Math"/>
                          </a:rPr>
                          <m:t>𝜏</m:t>
                        </m:r>
                      </m:e>
                      <m:sub>
                        <m:r>
                          <a:rPr lang="en-US" sz="2200" b="0" i="1" smtClean="0">
                            <a:latin typeface="Cambria Math"/>
                            <a:ea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200" dirty="0" smtClean="0"/>
                  <a:t> .</a:t>
                </a:r>
              </a:p>
              <a:p>
                <a:pPr marL="342900" indent="-342900">
                  <a:spcBef>
                    <a:spcPts val="600"/>
                  </a:spcBef>
                  <a:spcAft>
                    <a:spcPts val="600"/>
                  </a:spcAft>
                  <a:buFont typeface="Arial" pitchFamily="34" charset="0"/>
                  <a:buChar char="•"/>
                </a:pPr>
                <a:r>
                  <a:rPr lang="en-US" sz="2200" dirty="0" smtClean="0"/>
                  <a:t>Use error </a:t>
                </a:r>
                <a14:m>
                  <m:oMath xmlns:m="http://schemas.openxmlformats.org/officeDocument/2006/math">
                    <m:r>
                      <a:rPr lang="en-US" sz="2200" b="0" i="1">
                        <a:latin typeface="Cambria Math"/>
                        <a:ea typeface="Cambria Math"/>
                      </a:rPr>
                      <m:t>𝜀</m:t>
                    </m:r>
                  </m:oMath>
                </a14:m>
                <a:r>
                  <a:rPr lang="en-US" sz="2200" dirty="0" smtClean="0"/>
                  <a:t> rather 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  <m:sub>
                        <m:r>
                          <a:rPr lang="en-US" sz="2200" b="0" i="1" smtClean="0">
                            <a:latin typeface="Cambria Math"/>
                            <a:ea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200" dirty="0" smtClean="0"/>
                  <a:t> (min EV) to manage transition between scaled &amp; </a:t>
                </a:r>
                <a:r>
                  <a:rPr lang="en-US" sz="2200" dirty="0" err="1" smtClean="0"/>
                  <a:t>unscaled</a:t>
                </a:r>
                <a:r>
                  <a:rPr lang="en-US" sz="2200" dirty="0"/>
                  <a:t> </a:t>
                </a:r>
                <a:r>
                  <a:rPr lang="en-US" sz="2200" i="1" dirty="0" smtClean="0">
                    <a:latin typeface="Cambria Math" pitchFamily="18" charset="0"/>
                    <a:ea typeface="Cambria Math" pitchFamily="18" charset="0"/>
                  </a:rPr>
                  <a:t>NS</a:t>
                </a:r>
                <a:r>
                  <a:rPr lang="en-US" sz="2200" dirty="0" smtClean="0"/>
                  <a:t>. Use </a:t>
                </a:r>
                <a:r>
                  <a:rPr lang="en-US" sz="2200" dirty="0" smtClean="0"/>
                  <a:t>“DB </a:t>
                </a:r>
                <a:r>
                  <a:rPr lang="en-US" sz="2200" dirty="0"/>
                  <a:t>iteration” beyond </a:t>
                </a:r>
                <a:r>
                  <a:rPr lang="en-US" sz="2200" dirty="0" smtClean="0"/>
                  <a:t>0</a:t>
                </a:r>
                <a:r>
                  <a:rPr lang="en-US" sz="2200" baseline="30000" dirty="0" smtClean="0"/>
                  <a:t>th</a:t>
                </a:r>
                <a:r>
                  <a:rPr lang="en-US" sz="2200" dirty="0" smtClean="0"/>
                  <a:t> iteration</a:t>
                </a:r>
                <a:r>
                  <a:rPr lang="en-US" sz="2200" dirty="0"/>
                  <a:t>.</a:t>
                </a:r>
                <a:r>
                  <a:rPr lang="en-US" sz="2200" dirty="0" smtClean="0"/>
                  <a:t> </a:t>
                </a:r>
                <a:endParaRPr lang="en-US" sz="2200" dirty="0" smtClean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800" y="837962"/>
                <a:ext cx="8432800" cy="1600438"/>
              </a:xfrm>
              <a:prstGeom prst="rect">
                <a:avLst/>
              </a:prstGeom>
              <a:blipFill rotWithShape="1">
                <a:blip r:embed="rId3"/>
                <a:stretch>
                  <a:fillRect l="-868" t="-2281" b="-64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13796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Callout 1 (Border and Accent Bar) 5"/>
          <p:cNvSpPr/>
          <p:nvPr/>
        </p:nvSpPr>
        <p:spPr>
          <a:xfrm rot="21343692" flipH="1">
            <a:off x="4977837" y="3575899"/>
            <a:ext cx="365998" cy="2204732"/>
          </a:xfrm>
          <a:prstGeom prst="accentBorderCallout1">
            <a:avLst>
              <a:gd name="adj1" fmla="val 18750"/>
              <a:gd name="adj2" fmla="val -8333"/>
              <a:gd name="adj3" fmla="val 40865"/>
              <a:gd name="adj4" fmla="val -102568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Line Callout 1 (Border and Accent Bar) 3"/>
          <p:cNvSpPr/>
          <p:nvPr/>
        </p:nvSpPr>
        <p:spPr>
          <a:xfrm rot="20807746" flipH="1">
            <a:off x="4435335" y="1766304"/>
            <a:ext cx="395608" cy="1835827"/>
          </a:xfrm>
          <a:prstGeom prst="accentBorderCallout1">
            <a:avLst>
              <a:gd name="adj1" fmla="val 18750"/>
              <a:gd name="adj2" fmla="val -8333"/>
              <a:gd name="adj3" fmla="val 45967"/>
              <a:gd name="adj4" fmla="val -102289"/>
            </a:avLst>
          </a:prstGeom>
          <a:ln w="15875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Line Callout 1 (Border and Accent Bar) 1"/>
          <p:cNvSpPr/>
          <p:nvPr/>
        </p:nvSpPr>
        <p:spPr>
          <a:xfrm rot="16790551" flipH="1">
            <a:off x="2958620" y="481396"/>
            <a:ext cx="361638" cy="2257409"/>
          </a:xfrm>
          <a:prstGeom prst="accentBorderCallout1">
            <a:avLst>
              <a:gd name="adj1" fmla="val 18750"/>
              <a:gd name="adj2" fmla="val -8333"/>
              <a:gd name="adj3" fmla="val 81607"/>
              <a:gd name="adj4" fmla="val -86199"/>
            </a:avLst>
          </a:prstGeom>
          <a:ln w="15875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960120"/>
            <a:ext cx="7863840" cy="589788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810000" y="1066800"/>
                <a:ext cx="2614755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𝑁𝑆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−3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1066800"/>
                <a:ext cx="2614755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76200" y="304800"/>
                <a:ext cx="9067800" cy="609600"/>
              </a:xfrm>
            </p:spPr>
            <p:txBody>
              <a:bodyPr>
                <a:normAutofit/>
              </a:bodyPr>
              <a:lstStyle/>
              <a:p>
                <a:r>
                  <a:rPr lang="en-US" sz="2800" b="1" dirty="0" smtClean="0">
                    <a:latin typeface="Comic Sans MS" pitchFamily="66" charset="0"/>
                  </a:rPr>
                  <a:t>Ill-Conditioning: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/>
                        <a:ea typeface="Cambria Math"/>
                      </a:rPr>
                      <m:t>𝝹</m:t>
                    </m:r>
                    <m:d>
                      <m:dPr>
                        <m:ctrlPr>
                          <a:rPr lang="en-US" sz="2800" b="1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sz="2800" b="1" i="1" smtClean="0">
                            <a:latin typeface="Cambria Math"/>
                            <a:ea typeface="Cambria Math"/>
                          </a:rPr>
                          <m:t>𝒔</m:t>
                        </m:r>
                      </m:e>
                    </m:d>
                    <m:r>
                      <a:rPr lang="en-US" sz="2800" b="1" i="1" smtClean="0">
                        <a:latin typeface="Cambria Math"/>
                        <a:ea typeface="Cambria Math"/>
                      </a:rPr>
                      <m:t>=</m:t>
                    </m:r>
                    <m:sSup>
                      <m:sSupPr>
                        <m:ctrlPr>
                          <a:rPr lang="en-US" sz="2800" b="1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sz="2800" b="1" i="1" smtClean="0">
                            <a:latin typeface="Cambria Math"/>
                            <a:ea typeface="Cambria Math"/>
                          </a:rPr>
                          <m:t>𝟏𝟎</m:t>
                        </m:r>
                      </m:e>
                      <m:sup>
                        <m:r>
                          <a:rPr lang="en-US" sz="2800" b="1" i="1" smtClean="0">
                            <a:latin typeface="Cambria Math"/>
                            <a:ea typeface="Cambria Math"/>
                          </a:rPr>
                          <m:t>𝟏𝟏</m:t>
                        </m:r>
                      </m:sup>
                    </m:sSup>
                    <m:r>
                      <a:rPr lang="en-US" sz="2800" b="1" i="1" smtClean="0">
                        <a:latin typeface="Cambria Math"/>
                        <a:ea typeface="Cambria Math"/>
                      </a:rPr>
                      <m:t>,</m:t>
                    </m:r>
                  </m:oMath>
                </a14:m>
                <a:r>
                  <a:rPr lang="en-US" sz="2800" b="1" dirty="0" smtClean="0">
                    <a:latin typeface="Comic Sans MS" pitchFamily="66" charset="0"/>
                  </a:rPr>
                  <a:t> (3,3)x8 nanotube  </a:t>
                </a:r>
                <a:endParaRPr lang="en-US" sz="2800" b="1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10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76200" y="304800"/>
                <a:ext cx="9067800" cy="609600"/>
              </a:xfrm>
              <a:blipFill rotWithShape="1">
                <a:blip r:embed="rId6"/>
                <a:stretch>
                  <a:fillRect t="-1000" b="-2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953000" y="2450068"/>
                <a:ext cx="2601931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𝑁𝑆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−7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0" y="2450068"/>
                <a:ext cx="2601931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691045" y="4278868"/>
                <a:ext cx="269971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𝑁𝑆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−11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1045" y="4278868"/>
                <a:ext cx="2699713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68518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762000"/>
            <a:ext cx="8229600" cy="6172200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47" t="3713" r="15732" b="8254"/>
          <a:stretch/>
        </p:blipFill>
        <p:spPr>
          <a:xfrm>
            <a:off x="5181600" y="2518263"/>
            <a:ext cx="640080" cy="83453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304800" y="152400"/>
                <a:ext cx="8001000" cy="838200"/>
              </a:xfrm>
            </p:spPr>
            <p:txBody>
              <a:bodyPr>
                <a:normAutofit/>
              </a:bodyPr>
              <a:lstStyle/>
              <a:p>
                <a:r>
                  <a:rPr lang="en-US" sz="2800" b="1" dirty="0" smtClean="0">
                    <a:latin typeface="Comic Sans MS" pitchFamily="66" charset="0"/>
                  </a:rPr>
                  <a:t>Ill-Conditioning: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/>
                        <a:ea typeface="Cambria Math"/>
                      </a:rPr>
                      <m:t>𝝹</m:t>
                    </m:r>
                    <m:d>
                      <m:dPr>
                        <m:ctrlPr>
                          <a:rPr lang="en-US" sz="2800" b="1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sz="2800" b="1" i="1" smtClean="0">
                            <a:latin typeface="Cambria Math"/>
                            <a:ea typeface="Cambria Math"/>
                          </a:rPr>
                          <m:t>𝒔</m:t>
                        </m:r>
                      </m:e>
                    </m:d>
                    <m:r>
                      <a:rPr lang="en-US" sz="2800" b="1" i="1" smtClean="0">
                        <a:latin typeface="Cambria Math"/>
                        <a:ea typeface="Cambria Math"/>
                      </a:rPr>
                      <m:t>=</m:t>
                    </m:r>
                    <m:sSup>
                      <m:sSupPr>
                        <m:ctrlPr>
                          <a:rPr lang="en-US" sz="2800" b="1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sz="2800" b="1" i="1" smtClean="0">
                            <a:latin typeface="Cambria Math"/>
                            <a:ea typeface="Cambria Math"/>
                          </a:rPr>
                          <m:t>𝟏𝟎</m:t>
                        </m:r>
                      </m:e>
                      <m:sup>
                        <m:r>
                          <a:rPr lang="en-US" sz="2800" b="1" i="1" smtClean="0">
                            <a:latin typeface="Cambria Math"/>
                            <a:ea typeface="Cambria Math"/>
                          </a:rPr>
                          <m:t>𝟓</m:t>
                        </m:r>
                      </m:sup>
                    </m:sSup>
                    <m:r>
                      <a:rPr lang="en-US" sz="2800" b="1" i="1" smtClean="0">
                        <a:latin typeface="Cambria Math"/>
                        <a:ea typeface="Cambria Math"/>
                      </a:rPr>
                      <m:t>,</m:t>
                    </m:r>
                  </m:oMath>
                </a14:m>
                <a:r>
                  <a:rPr lang="en-US" sz="2800" b="1" dirty="0" smtClean="0">
                    <a:latin typeface="Comic Sans MS" pitchFamily="66" charset="0"/>
                  </a:rPr>
                  <a:t> [H</a:t>
                </a:r>
                <a:r>
                  <a:rPr lang="en-US" sz="2800" b="1" baseline="-25000" dirty="0" smtClean="0">
                    <a:latin typeface="Comic Sans MS" pitchFamily="66" charset="0"/>
                  </a:rPr>
                  <a:t>2</a:t>
                </a:r>
                <a:r>
                  <a:rPr lang="en-US" sz="2800" b="1" dirty="0" smtClean="0">
                    <a:latin typeface="Comic Sans MS" pitchFamily="66" charset="0"/>
                  </a:rPr>
                  <a:t>O]</a:t>
                </a:r>
                <a:r>
                  <a:rPr lang="en-US" sz="2800" b="1" baseline="-25000" dirty="0" smtClean="0">
                    <a:latin typeface="Comic Sans MS" pitchFamily="66" charset="0"/>
                  </a:rPr>
                  <a:t>70</a:t>
                </a:r>
                <a:r>
                  <a:rPr lang="en-US" sz="2800" b="1" dirty="0" smtClean="0">
                    <a:latin typeface="Comic Sans MS" pitchFamily="66" charset="0"/>
                  </a:rPr>
                  <a:t>, TZV2P</a:t>
                </a:r>
                <a:endParaRPr lang="en-US" sz="2800" b="1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5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04800" y="152400"/>
                <a:ext cx="8001000" cy="838200"/>
              </a:xfrm>
              <a:blipFill rotWithShape="1">
                <a:blip r:embed="rId4"/>
                <a:stretch>
                  <a:fillRect l="-152" r="-76" b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Callout 2"/>
          <p:cNvSpPr/>
          <p:nvPr/>
        </p:nvSpPr>
        <p:spPr>
          <a:xfrm>
            <a:off x="4724400" y="914400"/>
            <a:ext cx="3352800" cy="1410824"/>
          </a:xfrm>
          <a:prstGeom prst="wedgeEllipseCallout">
            <a:avLst>
              <a:gd name="adj1" fmla="val -24340"/>
              <a:gd name="adj2" fmla="val 62500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i="1" dirty="0" smtClean="0"/>
              <a:t>With recursive preconditioning, one resolutions </a:t>
            </a:r>
            <a:r>
              <a:rPr lang="en-US" sz="2000" i="1" dirty="0" smtClean="0"/>
              <a:t>accuracy</a:t>
            </a:r>
            <a:r>
              <a:rPr lang="en-US" sz="2000" i="1" dirty="0" smtClean="0"/>
              <a:t> </a:t>
            </a:r>
            <a:r>
              <a:rPr lang="en-US" sz="2000" i="1" dirty="0" smtClean="0"/>
              <a:t>is another’s error! </a:t>
            </a: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22426465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1430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251460"/>
            <a:ext cx="88104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 smtClean="0">
                <a:solidFill>
                  <a:prstClr val="black"/>
                </a:solidFill>
                <a:latin typeface="Comic Sans MS" pitchFamily="66" charset="0"/>
              </a:rPr>
              <a:t>SpAMM</a:t>
            </a:r>
            <a:r>
              <a:rPr lang="en-US" sz="3600" b="1" dirty="0" smtClean="0">
                <a:solidFill>
                  <a:prstClr val="black"/>
                </a:solidFill>
                <a:latin typeface="Comic Sans MS" pitchFamily="66" charset="0"/>
              </a:rPr>
              <a:t> For Dense Matrices w/Decay</a:t>
            </a:r>
            <a:endParaRPr lang="en-US" sz="3600" b="1" dirty="0">
              <a:solidFill>
                <a:prstClr val="black"/>
              </a:solidFill>
              <a:latin typeface="Comic Sans MS" pitchFamily="66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5" r="1107" b="14074"/>
          <a:stretch/>
        </p:blipFill>
        <p:spPr>
          <a:xfrm>
            <a:off x="3496470" y="1325880"/>
            <a:ext cx="5228430" cy="393192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22906" y="838200"/>
            <a:ext cx="52793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b="1" dirty="0" smtClean="0"/>
              <a:t>Bock &amp; Challacombe, SIAM J. Sci. Comput., 35(1), C72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81000" y="1447800"/>
            <a:ext cx="292090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prstClr val="black"/>
                </a:solidFill>
                <a:latin typeface="Comic Sans MS" pitchFamily="66" charset="0"/>
              </a:rPr>
              <a:t>Product matrix is asymptotically sparse, but only much, much later</a:t>
            </a:r>
          </a:p>
          <a:p>
            <a:endParaRPr lang="en-US" sz="2400" dirty="0">
              <a:solidFill>
                <a:prstClr val="black"/>
              </a:solidFill>
              <a:latin typeface="Comic Sans MS" pitchFamily="66" charset="0"/>
            </a:endParaRPr>
          </a:p>
          <a:p>
            <a:r>
              <a:rPr lang="en-US" sz="2400" dirty="0" smtClean="0">
                <a:solidFill>
                  <a:prstClr val="black"/>
                </a:solidFill>
                <a:latin typeface="Comic Sans MS" pitchFamily="66" charset="0"/>
              </a:rPr>
              <a:t>Fill in of small blocks at negligible cost yields </a:t>
            </a:r>
            <a:r>
              <a:rPr lang="en-US" sz="2400" b="1" i="1" dirty="0" smtClean="0">
                <a:solidFill>
                  <a:prstClr val="black"/>
                </a:solidFill>
                <a:latin typeface="Comic Sans MS" pitchFamily="66" charset="0"/>
              </a:rPr>
              <a:t>O</a:t>
            </a:r>
            <a:r>
              <a:rPr lang="en-US" sz="1000" b="1" i="1" dirty="0" smtClean="0">
                <a:solidFill>
                  <a:prstClr val="black"/>
                </a:solidFill>
                <a:latin typeface="Comic Sans MS" pitchFamily="66" charset="0"/>
              </a:rPr>
              <a:t> </a:t>
            </a:r>
            <a:r>
              <a:rPr lang="en-US" sz="2400" b="1" dirty="0" smtClean="0">
                <a:solidFill>
                  <a:prstClr val="black"/>
                </a:solidFill>
                <a:latin typeface="Comic Sans MS" pitchFamily="66" charset="0"/>
              </a:rPr>
              <a:t>(</a:t>
            </a:r>
            <a:r>
              <a:rPr lang="en-US" sz="2400" b="1" i="1" dirty="0" smtClean="0">
                <a:solidFill>
                  <a:prstClr val="black"/>
                </a:solidFill>
                <a:latin typeface="Comic Sans MS" pitchFamily="66" charset="0"/>
              </a:rPr>
              <a:t>N </a:t>
            </a:r>
            <a:r>
              <a:rPr lang="en-US" sz="2400" b="1" dirty="0" smtClean="0">
                <a:solidFill>
                  <a:prstClr val="black"/>
                </a:solidFill>
                <a:latin typeface="Comic Sans MS" pitchFamily="66" charset="0"/>
              </a:rPr>
              <a:t>) </a:t>
            </a:r>
            <a:r>
              <a:rPr lang="en-US" sz="2400" b="1" i="1" dirty="0" smtClean="0">
                <a:solidFill>
                  <a:prstClr val="black"/>
                </a:solidFill>
                <a:latin typeface="Comic Sans MS" pitchFamily="66" charset="0"/>
              </a:rPr>
              <a:t>cost even for dense matrices</a:t>
            </a:r>
          </a:p>
          <a:p>
            <a:endParaRPr lang="en-US" sz="2400" dirty="0">
              <a:solidFill>
                <a:prstClr val="black"/>
              </a:solidFill>
              <a:latin typeface="Comic Sans MS" pitchFamily="66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57200" y="5370493"/>
            <a:ext cx="84582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prstClr val="black"/>
                </a:solidFill>
                <a:latin typeface="Comic Sans MS" pitchFamily="66" charset="0"/>
              </a:rPr>
              <a:t>S.P. </a:t>
            </a:r>
            <a:r>
              <a:rPr lang="en-US" sz="2400" b="1" dirty="0" err="1" smtClean="0">
                <a:solidFill>
                  <a:prstClr val="black"/>
                </a:solidFill>
                <a:latin typeface="Comic Sans MS" pitchFamily="66" charset="0"/>
              </a:rPr>
              <a:t>SpAMM</a:t>
            </a:r>
            <a:r>
              <a:rPr lang="en-US" sz="2400" b="1" dirty="0" smtClean="0">
                <a:solidFill>
                  <a:prstClr val="black"/>
                </a:solidFill>
                <a:latin typeface="Comic Sans MS" pitchFamily="66" charset="0"/>
              </a:rPr>
              <a:t> beats MKL SGEMM in error &amp; is </a:t>
            </a:r>
            <a:r>
              <a:rPr lang="en-US" sz="2400" b="1" i="1" dirty="0" smtClean="0">
                <a:solidFill>
                  <a:prstClr val="black"/>
                </a:solidFill>
                <a:latin typeface="Comic Sans MS" pitchFamily="66" charset="0"/>
              </a:rPr>
              <a:t>O</a:t>
            </a:r>
            <a:r>
              <a:rPr lang="en-US" sz="1000" b="1" i="1" dirty="0" smtClean="0">
                <a:solidFill>
                  <a:prstClr val="black"/>
                </a:solidFill>
                <a:latin typeface="Comic Sans MS" pitchFamily="66" charset="0"/>
              </a:rPr>
              <a:t> </a:t>
            </a:r>
            <a:r>
              <a:rPr lang="en-US" sz="2400" b="1" dirty="0" smtClean="0">
                <a:solidFill>
                  <a:prstClr val="black"/>
                </a:solidFill>
                <a:latin typeface="Comic Sans MS" pitchFamily="66" charset="0"/>
              </a:rPr>
              <a:t>(</a:t>
            </a:r>
            <a:r>
              <a:rPr lang="en-US" sz="2400" b="1" i="1" dirty="0" smtClean="0">
                <a:solidFill>
                  <a:prstClr val="black"/>
                </a:solidFill>
                <a:latin typeface="Comic Sans MS" pitchFamily="66" charset="0"/>
              </a:rPr>
              <a:t>N</a:t>
            </a:r>
            <a:r>
              <a:rPr lang="en-US" sz="1000" b="1" i="1" dirty="0" smtClean="0">
                <a:solidFill>
                  <a:prstClr val="black"/>
                </a:solidFill>
                <a:latin typeface="Comic Sans MS" pitchFamily="66" charset="0"/>
              </a:rPr>
              <a:t> </a:t>
            </a:r>
            <a:r>
              <a:rPr lang="en-US" sz="2400" b="1" dirty="0" smtClean="0">
                <a:solidFill>
                  <a:prstClr val="black"/>
                </a:solidFill>
                <a:latin typeface="Comic Sans MS" pitchFamily="66" charset="0"/>
              </a:rPr>
              <a:t>)</a:t>
            </a:r>
          </a:p>
          <a:p>
            <a:endParaRPr lang="en-US" sz="800" b="1" dirty="0" smtClean="0">
              <a:solidFill>
                <a:prstClr val="black"/>
              </a:solidFill>
              <a:latin typeface="Comic Sans MS" pitchFamily="66" charset="0"/>
            </a:endParaRPr>
          </a:p>
          <a:p>
            <a:r>
              <a:rPr lang="en-US" sz="2400" b="1" dirty="0">
                <a:solidFill>
                  <a:prstClr val="black"/>
                </a:solidFill>
                <a:latin typeface="Comic Sans MS" pitchFamily="66" charset="0"/>
                <a:sym typeface="Wingdings" pitchFamily="2" charset="2"/>
              </a:rPr>
              <a:t>R</a:t>
            </a:r>
            <a:r>
              <a:rPr lang="en-US" sz="2400" b="1" dirty="0" smtClean="0">
                <a:solidFill>
                  <a:prstClr val="black"/>
                </a:solidFill>
                <a:latin typeface="Comic Sans MS" pitchFamily="66" charset="0"/>
              </a:rPr>
              <a:t>ecursion w/locality</a:t>
            </a:r>
            <a:r>
              <a:rPr lang="en-US" sz="2400" b="1" dirty="0" smtClean="0">
                <a:solidFill>
                  <a:prstClr val="black"/>
                </a:solidFill>
                <a:latin typeface="Comic Sans MS" pitchFamily="66" charset="0"/>
                <a:sym typeface="Wingdings" pitchFamily="2" charset="2"/>
              </a:rPr>
              <a:t> more accurate than row-column</a:t>
            </a:r>
            <a:endParaRPr lang="en-US" sz="2400" b="1" dirty="0">
              <a:solidFill>
                <a:prstClr val="black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6692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1136074"/>
            <a:ext cx="8709120" cy="8160326"/>
          </a:xfrm>
          <a:prstGeom prst="rect">
            <a:avLst/>
          </a:prstGeom>
          <a:solidFill>
            <a:schemeClr val="bg1"/>
          </a:solidFill>
        </p:spPr>
        <p:txBody>
          <a:bodyPr wrap="square" lIns="82945" tIns="41473" rIns="82945" bIns="41473" rtlCol="0">
            <a:spAutoFit/>
          </a:bodyPr>
          <a:lstStyle/>
          <a:p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Most interesting and technologically important problems involve strong electron correlation, which is a long-range, delocalized quantum effect. </a:t>
            </a:r>
          </a:p>
          <a:p>
            <a:endParaRPr lang="en-US" sz="22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200" b="1" dirty="0">
              <a:latin typeface="Times New Roman" pitchFamily="18" charset="0"/>
              <a:cs typeface="Times New Roman" pitchFamily="18" charset="0"/>
            </a:endParaRPr>
          </a:p>
          <a:p>
            <a:endParaRPr lang="en-US" sz="22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Vacancy </a:t>
            </a: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defects control insulator-to-metal transition in </a:t>
            </a:r>
            <a:r>
              <a:rPr lang="en-US" sz="2200" b="1" dirty="0" err="1">
                <a:latin typeface="Times New Roman" pitchFamily="18" charset="0"/>
                <a:cs typeface="Times New Roman" pitchFamily="18" charset="0"/>
              </a:rPr>
              <a:t>Perovskites</a:t>
            </a: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311045" indent="-311045">
              <a:spcBef>
                <a:spcPts val="544"/>
              </a:spcBef>
              <a:spcAft>
                <a:spcPts val="544"/>
              </a:spcAft>
              <a:buFont typeface="Wingdings" pitchFamily="2" charset="2"/>
              <a:buChar char="ü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Field induced switching of conductance</a:t>
            </a:r>
          </a:p>
          <a:p>
            <a:pPr marL="311045" indent="-311045">
              <a:spcBef>
                <a:spcPts val="544"/>
              </a:spcBef>
              <a:spcAft>
                <a:spcPts val="544"/>
              </a:spcAft>
              <a:buFont typeface="Wingdings" pitchFamily="2" charset="2"/>
              <a:buChar char="ü"/>
            </a:pPr>
            <a:r>
              <a:rPr lang="en-US" sz="2000" b="1" i="1" dirty="0">
                <a:latin typeface="Times New Roman" pitchFamily="18" charset="0"/>
                <a:cs typeface="Times New Roman" pitchFamily="18" charset="0"/>
              </a:rPr>
              <a:t>Self-healing of induced vacancy defect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s</a:t>
            </a:r>
          </a:p>
          <a:p>
            <a:pPr marL="311045" indent="-311045">
              <a:spcBef>
                <a:spcPts val="544"/>
              </a:spcBef>
              <a:spcAft>
                <a:spcPts val="544"/>
              </a:spcAft>
              <a:buFont typeface="Wingdings" pitchFamily="2" charset="2"/>
              <a:buChar char="ü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Resistance Change Memory</a:t>
            </a:r>
          </a:p>
          <a:p>
            <a:pPr>
              <a:spcBef>
                <a:spcPts val="544"/>
              </a:spcBef>
              <a:spcAft>
                <a:spcPts val="544"/>
              </a:spcAft>
            </a:pP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Exchange &amp; correlation holes control onset of metallization: </a:t>
            </a:r>
          </a:p>
          <a:p>
            <a:pPr marL="311045" indent="-311045">
              <a:spcBef>
                <a:spcPts val="544"/>
              </a:spcBef>
              <a:spcAft>
                <a:spcPts val="544"/>
              </a:spcAft>
              <a:buFont typeface="Arial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Vacancies create strong, static correlations delocalized over many centers </a:t>
            </a:r>
          </a:p>
          <a:p>
            <a:pPr marL="311045" indent="-311045">
              <a:spcBef>
                <a:spcPts val="544"/>
              </a:spcBef>
              <a:spcAft>
                <a:spcPts val="544"/>
              </a:spcAft>
              <a:buFont typeface="Arial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Only now,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functionals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based on long-ranged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Fock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exchange (range separated &amp; B13strong) can start to explain</a:t>
            </a:r>
          </a:p>
          <a:p>
            <a:pPr marL="311045" indent="-311045">
              <a:spcBef>
                <a:spcPts val="544"/>
              </a:spcBef>
              <a:spcAft>
                <a:spcPts val="544"/>
              </a:spcAft>
              <a:buFont typeface="Arial" pitchFamily="34" charset="0"/>
              <a:buChar char="•"/>
            </a:pPr>
            <a:endParaRPr lang="en-US" sz="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Towards the metallic edge, fast </a:t>
            </a:r>
          </a:p>
          <a:p>
            <a:r>
              <a:rPr lang="en-US" sz="2200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-Body solvers for slow decay: </a:t>
            </a:r>
          </a:p>
          <a:p>
            <a:endParaRPr lang="en-US" sz="700" dirty="0">
              <a:latin typeface="Times New Roman" pitchFamily="18" charset="0"/>
              <a:cs typeface="Times New Roman" pitchFamily="18" charset="0"/>
            </a:endParaRPr>
          </a:p>
          <a:p>
            <a:pPr marL="311045" indent="-311045">
              <a:buFont typeface="Arial" pitchFamily="34" charset="0"/>
              <a:buChar char="•"/>
            </a:pP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SpAMM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solver for insulator/metal 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transition in CNTs by LDA/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Fock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mixing</a:t>
            </a:r>
          </a:p>
          <a:p>
            <a:endParaRPr lang="en-US" sz="700" dirty="0">
              <a:latin typeface="Times New Roman" pitchFamily="18" charset="0"/>
              <a:cs typeface="Times New Roman" pitchFamily="18" charset="0"/>
            </a:endParaRPr>
          </a:p>
          <a:p>
            <a:pPr marL="311045" indent="-311045">
              <a:buFont typeface="Arial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Kernel compression for metallic 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problems with oscillatory/algebraic decay  </a:t>
            </a:r>
          </a:p>
          <a:p>
            <a:pPr>
              <a:spcBef>
                <a:spcPts val="544"/>
              </a:spcBef>
              <a:spcAft>
                <a:spcPts val="544"/>
              </a:spcAft>
            </a:pPr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544"/>
              </a:spcBef>
              <a:spcAft>
                <a:spcPts val="544"/>
              </a:spcAft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TextShape 2"/>
          <p:cNvSpPr txBox="1"/>
          <p:nvPr/>
        </p:nvSpPr>
        <p:spPr>
          <a:xfrm>
            <a:off x="559012" y="304800"/>
            <a:ext cx="8024712" cy="609600"/>
          </a:xfrm>
          <a:prstGeom prst="rect">
            <a:avLst/>
          </a:prstGeom>
        </p:spPr>
        <p:txBody>
          <a:bodyPr wrap="none" lIns="81639" tIns="40820" rIns="81639" bIns="40820"/>
          <a:lstStyle/>
          <a:p>
            <a:r>
              <a:rPr lang="en-US" sz="3200" b="1" dirty="0" smtClean="0">
                <a:latin typeface="Comic Sans MS" pitchFamily="66" charset="0"/>
              </a:rPr>
              <a:t>Ill-Conditioning in Electronic Structure </a:t>
            </a:r>
            <a:endParaRPr sz="3200" b="1" dirty="0">
              <a:latin typeface="Comic Sans MS" pitchFamily="66" charset="0"/>
            </a:endParaRPr>
          </a:p>
        </p:txBody>
      </p:sp>
      <p:sp>
        <p:nvSpPr>
          <p:cNvPr id="41" name="TextShape 3"/>
          <p:cNvSpPr txBox="1"/>
          <p:nvPr/>
        </p:nvSpPr>
        <p:spPr>
          <a:xfrm>
            <a:off x="786988" y="2781855"/>
            <a:ext cx="7796736" cy="5935364"/>
          </a:xfrm>
          <a:prstGeom prst="rect">
            <a:avLst/>
          </a:prstGeom>
        </p:spPr>
        <p:txBody>
          <a:bodyPr wrap="none" lIns="81639" tIns="40820" rIns="81639" bIns="40820"/>
          <a:lstStyle/>
          <a:p>
            <a:endParaRPr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40" t="8334" r="8441" b="8603"/>
          <a:stretch/>
        </p:blipFill>
        <p:spPr>
          <a:xfrm>
            <a:off x="5699760" y="2133600"/>
            <a:ext cx="2834640" cy="2340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15758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2451" y="238780"/>
            <a:ext cx="86629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prstClr val="black"/>
                </a:solidFill>
                <a:latin typeface="Comic Sans MS" pitchFamily="66" charset="0"/>
              </a:rPr>
              <a:t>Quantum Locality &amp; Kohn’s Nearsighted Principle</a:t>
            </a:r>
            <a:endParaRPr lang="en-US" sz="2800" b="1" dirty="0">
              <a:solidFill>
                <a:prstClr val="black"/>
              </a:solidFill>
              <a:latin typeface="Comic Sans MS" pitchFamily="66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914400"/>
            <a:ext cx="4572000" cy="3200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04800" y="874216"/>
            <a:ext cx="4419600" cy="423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prstClr val="black"/>
                </a:solidFill>
                <a:latin typeface="Comic Sans MS" pitchFamily="66" charset="0"/>
              </a:rPr>
              <a:t>In a local, atom centered representation, quantum mechanical matrices possess decay properties.  For non-metallic systems, matrix elements decay exponentially with atom-atom separation: </a:t>
            </a:r>
          </a:p>
          <a:p>
            <a:pPr>
              <a:spcBef>
                <a:spcPts val="600"/>
              </a:spcBef>
            </a:pPr>
            <a:r>
              <a:rPr lang="en-US" sz="2400" b="1" dirty="0" err="1" smtClean="0">
                <a:solidFill>
                  <a:prstClr val="black"/>
                </a:solidFill>
                <a:latin typeface="Comic Sans MS" pitchFamily="66" charset="0"/>
              </a:rPr>
              <a:t>P</a:t>
            </a:r>
            <a:r>
              <a:rPr lang="en-US" sz="2400" baseline="-25000" dirty="0" err="1" smtClean="0">
                <a:solidFill>
                  <a:prstClr val="black"/>
                </a:solidFill>
                <a:latin typeface="Comic Sans MS" pitchFamily="66" charset="0"/>
              </a:rPr>
              <a:t>ab</a:t>
            </a:r>
            <a:r>
              <a:rPr lang="en-US" sz="2400" dirty="0" smtClean="0">
                <a:solidFill>
                  <a:prstClr val="black"/>
                </a:solidFill>
                <a:latin typeface="Comic Sans MS" pitchFamily="66" charset="0"/>
              </a:rPr>
              <a:t> ~ </a:t>
            </a:r>
            <a:r>
              <a:rPr lang="en-US" sz="2400" dirty="0" err="1">
                <a:solidFill>
                  <a:prstClr val="black"/>
                </a:solidFill>
                <a:latin typeface="Comic Sans MS" pitchFamily="66" charset="0"/>
              </a:rPr>
              <a:t>e</a:t>
            </a:r>
            <a:r>
              <a:rPr lang="en-US" sz="2400" dirty="0" err="1" smtClean="0">
                <a:solidFill>
                  <a:prstClr val="black"/>
                </a:solidFill>
                <a:latin typeface="Comic Sans MS" pitchFamily="66" charset="0"/>
              </a:rPr>
              <a:t>xp</a:t>
            </a:r>
            <a:r>
              <a:rPr lang="en-US" sz="2400" dirty="0" smtClean="0">
                <a:solidFill>
                  <a:prstClr val="black"/>
                </a:solidFill>
                <a:latin typeface="Comic Sans MS" pitchFamily="66" charset="0"/>
              </a:rPr>
              <a:t>(-</a:t>
            </a:r>
            <a:r>
              <a:rPr lang="el-GR" sz="2400" dirty="0" smtClean="0">
                <a:solidFill>
                  <a:prstClr val="black"/>
                </a:solidFill>
                <a:latin typeface="Comic Sans MS" pitchFamily="66" charset="0"/>
              </a:rPr>
              <a:t>β</a:t>
            </a:r>
            <a:r>
              <a:rPr lang="en-US" sz="2400" dirty="0" smtClean="0">
                <a:solidFill>
                  <a:prstClr val="black"/>
                </a:solidFill>
                <a:latin typeface="Comic Sans MS" pitchFamily="66" charset="0"/>
              </a:rPr>
              <a:t>|</a:t>
            </a:r>
            <a:r>
              <a:rPr lang="en-US" sz="2400" b="1" dirty="0" smtClean="0">
                <a:solidFill>
                  <a:prstClr val="black"/>
                </a:solidFill>
                <a:latin typeface="Comic Sans MS" pitchFamily="66" charset="0"/>
              </a:rPr>
              <a:t>R</a:t>
            </a:r>
            <a:r>
              <a:rPr lang="en-US" sz="2400" baseline="-25000" dirty="0" smtClean="0">
                <a:solidFill>
                  <a:prstClr val="black"/>
                </a:solidFill>
                <a:latin typeface="Comic Sans MS" pitchFamily="66" charset="0"/>
              </a:rPr>
              <a:t>a</a:t>
            </a:r>
            <a:r>
              <a:rPr lang="en-US" sz="2400" dirty="0" smtClean="0">
                <a:solidFill>
                  <a:prstClr val="black"/>
                </a:solidFill>
                <a:latin typeface="Comic Sans MS" pitchFamily="66" charset="0"/>
              </a:rPr>
              <a:t>-</a:t>
            </a:r>
            <a:r>
              <a:rPr lang="en-US" sz="2400" b="1" dirty="0" err="1" smtClean="0">
                <a:solidFill>
                  <a:prstClr val="black"/>
                </a:solidFill>
                <a:latin typeface="Comic Sans MS" pitchFamily="66" charset="0"/>
              </a:rPr>
              <a:t>R</a:t>
            </a:r>
            <a:r>
              <a:rPr lang="en-US" sz="2400" baseline="-25000" dirty="0" err="1" smtClean="0">
                <a:solidFill>
                  <a:prstClr val="black"/>
                </a:solidFill>
                <a:latin typeface="Comic Sans MS" pitchFamily="66" charset="0"/>
              </a:rPr>
              <a:t>b</a:t>
            </a:r>
            <a:r>
              <a:rPr lang="en-US" sz="2400" dirty="0" smtClean="0">
                <a:solidFill>
                  <a:prstClr val="black"/>
                </a:solidFill>
                <a:latin typeface="Comic Sans MS" pitchFamily="66" charset="0"/>
              </a:rPr>
              <a:t>|)</a:t>
            </a:r>
          </a:p>
          <a:p>
            <a:endParaRPr lang="en-US" sz="2400" dirty="0">
              <a:solidFill>
                <a:prstClr val="black"/>
              </a:solidFill>
              <a:latin typeface="Comic Sans MS" pitchFamily="66" charset="0"/>
            </a:endParaRPr>
          </a:p>
          <a:p>
            <a:endParaRPr lang="en-US" sz="2400" dirty="0" smtClean="0">
              <a:solidFill>
                <a:prstClr val="black"/>
              </a:solidFill>
              <a:latin typeface="Comic Sans MS" pitchFamily="66" charset="0"/>
            </a:endParaRPr>
          </a:p>
          <a:p>
            <a:endParaRPr lang="en-US" sz="2400" dirty="0">
              <a:solidFill>
                <a:prstClr val="black"/>
              </a:solidFill>
              <a:latin typeface="Comic Sans MS" pitchFamily="66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943600" y="914400"/>
            <a:ext cx="3124199" cy="1219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649877" y="914400"/>
            <a:ext cx="3365024" cy="1015663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b="1" i="1" dirty="0">
                <a:solidFill>
                  <a:srgbClr val="FF0000"/>
                </a:solidFill>
                <a:latin typeface="Comic Sans MS" pitchFamily="66" charset="0"/>
              </a:rPr>
              <a:t>b</a:t>
            </a:r>
            <a:r>
              <a:rPr lang="en-US" sz="2000" b="1" i="1" dirty="0" smtClean="0">
                <a:solidFill>
                  <a:srgbClr val="FF0000"/>
                </a:solidFill>
                <a:latin typeface="Comic Sans MS" pitchFamily="66" charset="0"/>
              </a:rPr>
              <a:t>ulk water</a:t>
            </a:r>
          </a:p>
          <a:p>
            <a:r>
              <a:rPr lang="en-US" sz="2000" b="1" i="1" dirty="0">
                <a:solidFill>
                  <a:srgbClr val="FFC000"/>
                </a:solidFill>
                <a:latin typeface="Comic Sans MS" pitchFamily="66" charset="0"/>
              </a:rPr>
              <a:t>s</a:t>
            </a:r>
            <a:r>
              <a:rPr lang="en-US" sz="2000" b="1" i="1" dirty="0" smtClean="0">
                <a:solidFill>
                  <a:srgbClr val="FFC000"/>
                </a:solidFill>
                <a:latin typeface="Comic Sans MS" pitchFamily="66" charset="0"/>
              </a:rPr>
              <a:t>emi-conducting nanotube</a:t>
            </a:r>
          </a:p>
          <a:p>
            <a:r>
              <a:rPr lang="en-US" sz="2000" b="1" i="1" dirty="0">
                <a:solidFill>
                  <a:srgbClr val="0070C0"/>
                </a:solidFill>
                <a:latin typeface="Comic Sans MS" pitchFamily="66" charset="0"/>
              </a:rPr>
              <a:t>m</a:t>
            </a:r>
            <a:r>
              <a:rPr lang="en-US" sz="2000" b="1" i="1" dirty="0" smtClean="0">
                <a:solidFill>
                  <a:srgbClr val="0070C0"/>
                </a:solidFill>
                <a:latin typeface="Comic Sans MS" pitchFamily="66" charset="0"/>
              </a:rPr>
              <a:t>etallic nanotube</a:t>
            </a:r>
            <a:endParaRPr lang="en-US" sz="2000" b="1" dirty="0">
              <a:solidFill>
                <a:srgbClr val="0070C0"/>
              </a:solidFill>
              <a:latin typeface="Comic Sans MS" pitchFamily="66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4800" y="4267200"/>
            <a:ext cx="8763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>
                <a:solidFill>
                  <a:prstClr val="black"/>
                </a:solidFill>
                <a:latin typeface="Comic Sans MS" pitchFamily="66" charset="0"/>
              </a:rPr>
              <a:t>The rate of matrix decay is controlled by:</a:t>
            </a:r>
            <a:endParaRPr lang="en-US" sz="2400" dirty="0">
              <a:solidFill>
                <a:prstClr val="black"/>
              </a:solidFill>
              <a:latin typeface="Comic Sans MS" pitchFamily="66" charset="0"/>
            </a:endParaRP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dirty="0" smtClean="0">
                <a:solidFill>
                  <a:prstClr val="black"/>
                </a:solidFill>
                <a:latin typeface="Comic Sans MS" pitchFamily="66" charset="0"/>
              </a:rPr>
              <a:t>The HOMO-LUMO or band gap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Comic Sans MS" pitchFamily="66" charset="0"/>
              </a:rPr>
              <a:t>N</a:t>
            </a:r>
            <a:r>
              <a:rPr lang="en-US" sz="2400" dirty="0" smtClean="0">
                <a:solidFill>
                  <a:prstClr val="black"/>
                </a:solidFill>
                <a:latin typeface="Comic Sans MS" pitchFamily="66" charset="0"/>
              </a:rPr>
              <a:t>on-</a:t>
            </a:r>
            <a:r>
              <a:rPr lang="en-US" sz="2400" dirty="0" err="1" smtClean="0">
                <a:solidFill>
                  <a:prstClr val="black"/>
                </a:solidFill>
                <a:latin typeface="Comic Sans MS" pitchFamily="66" charset="0"/>
              </a:rPr>
              <a:t>orthogonality</a:t>
            </a:r>
            <a:r>
              <a:rPr lang="en-US" sz="2400" dirty="0" smtClean="0">
                <a:solidFill>
                  <a:prstClr val="black"/>
                </a:solidFill>
                <a:latin typeface="Comic Sans MS" pitchFamily="66" charset="0"/>
              </a:rPr>
              <a:t> of the basis (metric ill-conditioning)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Comic Sans MS" pitchFamily="66" charset="0"/>
              </a:rPr>
              <a:t>T</a:t>
            </a:r>
            <a:r>
              <a:rPr lang="en-US" sz="2400" dirty="0" smtClean="0">
                <a:solidFill>
                  <a:prstClr val="black"/>
                </a:solidFill>
                <a:latin typeface="Comic Sans MS" pitchFamily="66" charset="0"/>
              </a:rPr>
              <a:t>hese effects may be intertwined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>
                <a:solidFill>
                  <a:prstClr val="black"/>
                </a:solidFill>
                <a:latin typeface="Comic Sans MS" pitchFamily="66" charset="0"/>
              </a:rPr>
              <a:t> </a:t>
            </a:r>
            <a:endParaRPr lang="en-US" sz="2400" dirty="0">
              <a:solidFill>
                <a:prstClr val="black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4652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33984" y="1981200"/>
            <a:ext cx="6190567" cy="1524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-152400" y="76200"/>
            <a:ext cx="92406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prstClr val="black"/>
                </a:solidFill>
                <a:latin typeface="Comic Sans MS" pitchFamily="66" charset="0"/>
              </a:rPr>
              <a:t> </a:t>
            </a:r>
            <a:r>
              <a:rPr lang="en-US" sz="3600" b="1" dirty="0" smtClean="0">
                <a:solidFill>
                  <a:prstClr val="black"/>
                </a:solidFill>
                <a:latin typeface="Comic Sans MS" pitchFamily="66" charset="0"/>
              </a:rPr>
              <a:t> Accuracy Demands Less Local Models</a:t>
            </a:r>
            <a:endParaRPr lang="en-US" sz="3600" b="1" dirty="0">
              <a:solidFill>
                <a:prstClr val="black"/>
              </a:solidFill>
              <a:latin typeface="Comic Sans MS" pitchFamily="66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648200" y="4572000"/>
            <a:ext cx="4572000" cy="243143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200" dirty="0">
                <a:solidFill>
                  <a:prstClr val="black"/>
                </a:solidFill>
                <a:latin typeface="Comic Sans MS" pitchFamily="66" charset="0"/>
              </a:rPr>
              <a:t>S</a:t>
            </a:r>
            <a:r>
              <a:rPr lang="en-US" sz="2200" dirty="0" smtClean="0">
                <a:solidFill>
                  <a:prstClr val="black"/>
                </a:solidFill>
                <a:latin typeface="Comic Sans MS" pitchFamily="66" charset="0"/>
              </a:rPr>
              <a:t>tructural motifs and reaction profiles in biochemical applications also require hybrid HF/DFT models for even a qualitatively correct result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de-DE" sz="1000" dirty="0" smtClean="0">
                <a:solidFill>
                  <a:prstClr val="black"/>
                </a:solidFill>
                <a:latin typeface="Comic Sans MS" pitchFamily="66" charset="0"/>
              </a:rPr>
              <a:t>J</a:t>
            </a:r>
            <a:r>
              <a:rPr lang="de-DE" sz="1000" dirty="0">
                <a:solidFill>
                  <a:prstClr val="black"/>
                </a:solidFill>
                <a:latin typeface="Comic Sans MS" pitchFamily="66" charset="0"/>
              </a:rPr>
              <a:t>. Chem. Phys. </a:t>
            </a:r>
            <a:r>
              <a:rPr lang="de-DE" sz="1000" dirty="0" smtClean="0">
                <a:solidFill>
                  <a:prstClr val="black"/>
                </a:solidFill>
                <a:latin typeface="Comic Sans MS" pitchFamily="66" charset="0"/>
              </a:rPr>
              <a:t>137 (2012) p. 044109 </a:t>
            </a:r>
            <a:endParaRPr lang="de-DE" sz="1000" dirty="0">
              <a:solidFill>
                <a:prstClr val="black"/>
              </a:solidFill>
              <a:latin typeface="Comic Sans MS" pitchFamily="66" charset="0"/>
            </a:endParaRPr>
          </a:p>
          <a:p>
            <a:endParaRPr lang="en-US" sz="2200" dirty="0">
              <a:solidFill>
                <a:prstClr val="black"/>
              </a:solidFill>
              <a:latin typeface="Comic Sans MS" pitchFamily="66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6705" y="3657600"/>
            <a:ext cx="4431495" cy="29260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931"/>
          <a:stretch/>
        </p:blipFill>
        <p:spPr>
          <a:xfrm>
            <a:off x="345663" y="1986142"/>
            <a:ext cx="6035040" cy="66076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98095" y="762000"/>
            <a:ext cx="655990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prstClr val="black"/>
                </a:solidFill>
                <a:latin typeface="Comic Sans MS" pitchFamily="66" charset="0"/>
              </a:rPr>
              <a:t>Often, accurate results require </a:t>
            </a:r>
            <a:r>
              <a:rPr lang="en-US" sz="2200" b="1" i="1" dirty="0" err="1" smtClean="0">
                <a:solidFill>
                  <a:prstClr val="black"/>
                </a:solidFill>
                <a:latin typeface="Comic Sans MS" pitchFamily="66" charset="0"/>
              </a:rPr>
              <a:t>Fock</a:t>
            </a:r>
            <a:r>
              <a:rPr lang="en-US" sz="2200" b="1" i="1" dirty="0" smtClean="0">
                <a:solidFill>
                  <a:prstClr val="black"/>
                </a:solidFill>
                <a:latin typeface="Comic Sans MS" pitchFamily="66" charset="0"/>
              </a:rPr>
              <a:t> exchange </a:t>
            </a:r>
            <a:r>
              <a:rPr lang="en-US" sz="2200" dirty="0" smtClean="0">
                <a:solidFill>
                  <a:prstClr val="black"/>
                </a:solidFill>
                <a:latin typeface="Comic Sans MS" pitchFamily="66" charset="0"/>
              </a:rPr>
              <a:t>and </a:t>
            </a:r>
            <a:r>
              <a:rPr lang="en-US" sz="2200" b="1" i="1" dirty="0" smtClean="0">
                <a:solidFill>
                  <a:prstClr val="black"/>
                </a:solidFill>
                <a:latin typeface="Comic Sans MS" pitchFamily="66" charset="0"/>
              </a:rPr>
              <a:t>large basis sets</a:t>
            </a:r>
            <a:r>
              <a:rPr lang="en-US" sz="2200" dirty="0" smtClean="0">
                <a:solidFill>
                  <a:prstClr val="black"/>
                </a:solidFill>
                <a:latin typeface="Comic Sans MS" pitchFamily="66" charset="0"/>
              </a:rPr>
              <a:t>, leading to </a:t>
            </a:r>
            <a:r>
              <a:rPr lang="en-US" sz="2200" b="1" i="1" dirty="0" smtClean="0">
                <a:solidFill>
                  <a:prstClr val="black"/>
                </a:solidFill>
                <a:latin typeface="Comic Sans MS" pitchFamily="66" charset="0"/>
              </a:rPr>
              <a:t>negligible </a:t>
            </a:r>
            <a:r>
              <a:rPr lang="en-US" sz="2200" b="1" i="1" dirty="0" err="1" smtClean="0">
                <a:solidFill>
                  <a:prstClr val="black"/>
                </a:solidFill>
                <a:latin typeface="Comic Sans MS" pitchFamily="66" charset="0"/>
              </a:rPr>
              <a:t>sparsity</a:t>
            </a:r>
            <a:r>
              <a:rPr lang="en-US" sz="2200" b="1" i="1" dirty="0" smtClean="0">
                <a:solidFill>
                  <a:prstClr val="black"/>
                </a:solidFill>
                <a:latin typeface="Comic Sans MS" pitchFamily="66" charset="0"/>
              </a:rPr>
              <a:t> </a:t>
            </a:r>
            <a:r>
              <a:rPr lang="en-US" sz="2200" dirty="0" smtClean="0">
                <a:solidFill>
                  <a:prstClr val="black"/>
                </a:solidFill>
                <a:latin typeface="Comic Sans MS" pitchFamily="66" charset="0"/>
              </a:rPr>
              <a:t>and </a:t>
            </a:r>
            <a:r>
              <a:rPr lang="en-US" sz="2200" b="1" i="1" dirty="0" smtClean="0">
                <a:solidFill>
                  <a:prstClr val="black"/>
                </a:solidFill>
                <a:latin typeface="Comic Sans MS" pitchFamily="66" charset="0"/>
              </a:rPr>
              <a:t>five+ entangled solvers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65759" y="2628037"/>
            <a:ext cx="6158792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>
                <a:solidFill>
                  <a:prstClr val="black"/>
                </a:solidFill>
                <a:latin typeface="Comic Sans MS" pitchFamily="66" charset="0"/>
              </a:rPr>
              <a:t>The electronic properties of metal oxides, like the </a:t>
            </a:r>
            <a:r>
              <a:rPr lang="en-US" sz="2200" dirty="0" err="1" smtClean="0">
                <a:solidFill>
                  <a:prstClr val="black"/>
                </a:solidFill>
                <a:latin typeface="Comic Sans MS" pitchFamily="66" charset="0"/>
              </a:rPr>
              <a:t>perovskites</a:t>
            </a:r>
            <a:r>
              <a:rPr lang="en-US" sz="2200" dirty="0" smtClean="0">
                <a:solidFill>
                  <a:prstClr val="black"/>
                </a:solidFill>
                <a:latin typeface="Comic Sans MS" pitchFamily="66" charset="0"/>
              </a:rPr>
              <a:t>, require HF/DFT models  </a:t>
            </a:r>
          </a:p>
          <a:p>
            <a:r>
              <a:rPr lang="en-US" sz="1100" dirty="0" smtClean="0">
                <a:solidFill>
                  <a:prstClr val="black"/>
                </a:solidFill>
                <a:latin typeface="Comic Sans MS" pitchFamily="66" charset="0"/>
              </a:rPr>
              <a:t>Comp. Mat. Sci. </a:t>
            </a:r>
            <a:r>
              <a:rPr lang="en-US" sz="1100" dirty="0">
                <a:solidFill>
                  <a:prstClr val="black"/>
                </a:solidFill>
                <a:latin typeface="Comic Sans MS" pitchFamily="66" charset="0"/>
              </a:rPr>
              <a:t>29 (2004) </a:t>
            </a:r>
            <a:r>
              <a:rPr lang="en-US" sz="1100" dirty="0" smtClean="0">
                <a:solidFill>
                  <a:prstClr val="black"/>
                </a:solidFill>
                <a:latin typeface="Comic Sans MS" pitchFamily="66" charset="0"/>
              </a:rPr>
              <a:t>p.165</a:t>
            </a:r>
            <a:endParaRPr lang="en-US" sz="1100" dirty="0">
              <a:solidFill>
                <a:prstClr val="black"/>
              </a:solidFill>
              <a:latin typeface="Comic Sans MS" pitchFamily="66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064" y="721808"/>
            <a:ext cx="2468880" cy="3715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006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691" y="1600200"/>
            <a:ext cx="6034617" cy="4525963"/>
          </a:xfrm>
        </p:spPr>
      </p:pic>
    </p:spTree>
    <p:extLst>
      <p:ext uri="{BB962C8B-B14F-4D97-AF65-F5344CB8AC3E}">
        <p14:creationId xmlns:p14="http://schemas.microsoft.com/office/powerpoint/2010/main" val="3839546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7880" y="944880"/>
            <a:ext cx="3017520" cy="301752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0872" y="284202"/>
            <a:ext cx="894187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solidFill>
                  <a:prstClr val="black"/>
                </a:solidFill>
                <a:latin typeface="Comic Sans MS" pitchFamily="66" charset="0"/>
              </a:rPr>
              <a:t>Matrix </a:t>
            </a:r>
            <a:r>
              <a:rPr lang="en-US" sz="3000" b="1" dirty="0" err="1" smtClean="0">
                <a:solidFill>
                  <a:prstClr val="black"/>
                </a:solidFill>
                <a:latin typeface="Comic Sans MS" pitchFamily="66" charset="0"/>
              </a:rPr>
              <a:t>Sparsity</a:t>
            </a:r>
            <a:r>
              <a:rPr lang="en-US" sz="3000" b="1" dirty="0" smtClean="0">
                <a:solidFill>
                  <a:prstClr val="black"/>
                </a:solidFill>
                <a:latin typeface="Comic Sans MS" pitchFamily="66" charset="0"/>
              </a:rPr>
              <a:t> and </a:t>
            </a:r>
            <a:r>
              <a:rPr lang="en-US" sz="3000" b="1" i="1" dirty="0" smtClean="0">
                <a:solidFill>
                  <a:prstClr val="black"/>
                </a:solidFill>
                <a:latin typeface="Comic Sans MS" pitchFamily="66" charset="0"/>
              </a:rPr>
              <a:t>O</a:t>
            </a:r>
            <a:r>
              <a:rPr lang="en-US" sz="800" b="1" i="1" dirty="0" smtClean="0">
                <a:solidFill>
                  <a:prstClr val="black"/>
                </a:solidFill>
                <a:latin typeface="Comic Sans MS" pitchFamily="66" charset="0"/>
              </a:rPr>
              <a:t> </a:t>
            </a:r>
            <a:r>
              <a:rPr lang="en-US" sz="3000" b="1" dirty="0" smtClean="0">
                <a:solidFill>
                  <a:prstClr val="black"/>
                </a:solidFill>
                <a:latin typeface="Comic Sans MS" pitchFamily="66" charset="0"/>
              </a:rPr>
              <a:t>(</a:t>
            </a:r>
            <a:r>
              <a:rPr lang="en-US" sz="3000" b="1" i="1" dirty="0" smtClean="0">
                <a:solidFill>
                  <a:prstClr val="black"/>
                </a:solidFill>
                <a:latin typeface="Comic Sans MS" pitchFamily="66" charset="0"/>
              </a:rPr>
              <a:t>N</a:t>
            </a:r>
            <a:r>
              <a:rPr lang="en-US" sz="800" b="1" i="1" dirty="0" smtClean="0">
                <a:solidFill>
                  <a:prstClr val="black"/>
                </a:solidFill>
                <a:latin typeface="Comic Sans MS" pitchFamily="66" charset="0"/>
              </a:rPr>
              <a:t> </a:t>
            </a:r>
            <a:r>
              <a:rPr lang="en-US" sz="3000" b="1" dirty="0" smtClean="0">
                <a:solidFill>
                  <a:prstClr val="black"/>
                </a:solidFill>
                <a:latin typeface="Comic Sans MS" pitchFamily="66" charset="0"/>
              </a:rPr>
              <a:t>) Quantum Chemistry</a:t>
            </a:r>
            <a:endParaRPr lang="en-US" sz="3000" b="1" dirty="0">
              <a:solidFill>
                <a:prstClr val="black"/>
              </a:solidFill>
              <a:latin typeface="Comic Sans MS" pitchFamily="66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600" y="914400"/>
            <a:ext cx="5867400" cy="275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>
                <a:solidFill>
                  <a:prstClr val="black"/>
                </a:solidFill>
                <a:latin typeface="Comic Sans MS" pitchFamily="66" charset="0"/>
              </a:rPr>
              <a:t>For </a:t>
            </a:r>
            <a:r>
              <a:rPr lang="en-US" sz="2400" b="1" i="1" dirty="0" smtClean="0">
                <a:solidFill>
                  <a:prstClr val="black"/>
                </a:solidFill>
                <a:latin typeface="Comic Sans MS" pitchFamily="66" charset="0"/>
              </a:rPr>
              <a:t>extremely localized methods</a:t>
            </a:r>
            <a:r>
              <a:rPr lang="en-US" sz="2400" dirty="0" smtClean="0">
                <a:solidFill>
                  <a:prstClr val="black"/>
                </a:solidFill>
                <a:latin typeface="Comic Sans MS" pitchFamily="66" charset="0"/>
              </a:rPr>
              <a:t>, like tight binding and pure DFT, the resulting Hamiltonian matrix can be very sparse:                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b="1" dirty="0" smtClean="0">
                <a:solidFill>
                  <a:prstClr val="black"/>
                </a:solidFill>
                <a:latin typeface="Comic Sans MS" pitchFamily="66" charset="0"/>
              </a:rPr>
              <a:t>Use conventional, sparse </a:t>
            </a:r>
            <a:r>
              <a:rPr lang="en-US" sz="2400" b="1" dirty="0">
                <a:solidFill>
                  <a:prstClr val="black"/>
                </a:solidFill>
                <a:latin typeface="Comic Sans MS" pitchFamily="66" charset="0"/>
              </a:rPr>
              <a:t>linear </a:t>
            </a:r>
            <a:r>
              <a:rPr lang="en-US" sz="2400" b="1" dirty="0" smtClean="0">
                <a:solidFill>
                  <a:prstClr val="black"/>
                </a:solidFill>
                <a:latin typeface="Comic Sans MS" pitchFamily="66" charset="0"/>
              </a:rPr>
              <a:t>algebra to </a:t>
            </a:r>
            <a:r>
              <a:rPr lang="en-US" sz="2400" b="1" dirty="0">
                <a:solidFill>
                  <a:prstClr val="black"/>
                </a:solidFill>
                <a:latin typeface="Comic Sans MS" pitchFamily="66" charset="0"/>
              </a:rPr>
              <a:t>achieve an </a:t>
            </a:r>
            <a:r>
              <a:rPr lang="en-US" sz="2400" b="1" i="1" dirty="0">
                <a:solidFill>
                  <a:prstClr val="black"/>
                </a:solidFill>
                <a:latin typeface="Comic Sans MS" pitchFamily="66" charset="0"/>
              </a:rPr>
              <a:t>O</a:t>
            </a:r>
            <a:r>
              <a:rPr lang="en-US" sz="800" b="1" i="1" dirty="0">
                <a:solidFill>
                  <a:prstClr val="black"/>
                </a:solidFill>
                <a:latin typeface="Comic Sans MS" pitchFamily="66" charset="0"/>
              </a:rPr>
              <a:t> </a:t>
            </a:r>
            <a:r>
              <a:rPr lang="en-US" sz="2400" b="1" dirty="0">
                <a:solidFill>
                  <a:prstClr val="black"/>
                </a:solidFill>
                <a:latin typeface="Comic Sans MS" pitchFamily="66" charset="0"/>
              </a:rPr>
              <a:t>(</a:t>
            </a:r>
            <a:r>
              <a:rPr lang="en-US" sz="2400" b="1" i="1" dirty="0">
                <a:solidFill>
                  <a:prstClr val="black"/>
                </a:solidFill>
                <a:latin typeface="Comic Sans MS" pitchFamily="66" charset="0"/>
              </a:rPr>
              <a:t>N</a:t>
            </a:r>
            <a:r>
              <a:rPr lang="en-US" sz="800" b="1" i="1" dirty="0">
                <a:solidFill>
                  <a:prstClr val="black"/>
                </a:solidFill>
                <a:latin typeface="Comic Sans MS" pitchFamily="66" charset="0"/>
              </a:rPr>
              <a:t> </a:t>
            </a:r>
            <a:r>
              <a:rPr lang="en-US" sz="2400" b="1" dirty="0">
                <a:solidFill>
                  <a:prstClr val="black"/>
                </a:solidFill>
                <a:latin typeface="Comic Sans MS" pitchFamily="66" charset="0"/>
              </a:rPr>
              <a:t>) cost with </a:t>
            </a:r>
            <a:r>
              <a:rPr lang="en-US" sz="2400" b="1" dirty="0" smtClean="0">
                <a:solidFill>
                  <a:prstClr val="black"/>
                </a:solidFill>
                <a:latin typeface="Comic Sans MS" pitchFamily="66" charset="0"/>
              </a:rPr>
              <a:t>size, </a:t>
            </a:r>
            <a:r>
              <a:rPr lang="en-US" sz="2400" b="1" i="1" dirty="0" smtClean="0">
                <a:solidFill>
                  <a:prstClr val="black"/>
                </a:solidFill>
                <a:latin typeface="Comic Sans MS" pitchFamily="66" charset="0"/>
              </a:rPr>
              <a:t>N</a:t>
            </a:r>
            <a:endParaRPr lang="en-US" sz="2400" b="1" i="1" dirty="0">
              <a:solidFill>
                <a:prstClr val="black"/>
              </a:solidFill>
              <a:latin typeface="Comic Sans MS" pitchFamily="66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" t="13070" r="56728" b="253"/>
          <a:stretch/>
        </p:blipFill>
        <p:spPr>
          <a:xfrm>
            <a:off x="381000" y="3657600"/>
            <a:ext cx="1941564" cy="2743200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1447800" y="4191000"/>
            <a:ext cx="0" cy="2209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143000" y="5181600"/>
            <a:ext cx="17526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436752" y="6153090"/>
            <a:ext cx="22208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b="1" dirty="0" smtClean="0">
                <a:solidFill>
                  <a:prstClr val="black"/>
                </a:solidFill>
                <a:latin typeface="Comic Sans MS" pitchFamily="66" charset="0"/>
              </a:rPr>
              <a:t>Radial Cutoff</a:t>
            </a:r>
            <a:endParaRPr lang="en-US" sz="2000" b="1" dirty="0">
              <a:solidFill>
                <a:prstClr val="black"/>
              </a:solidFill>
              <a:latin typeface="Comic Sans MS" pitchFamily="66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427352" y="4835258"/>
            <a:ext cx="22208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b="1" dirty="0" smtClean="0">
                <a:solidFill>
                  <a:prstClr val="black"/>
                </a:solidFill>
                <a:latin typeface="Comic Sans MS" pitchFamily="66" charset="0"/>
              </a:rPr>
              <a:t>Numerical Threshold </a:t>
            </a:r>
            <a:endParaRPr lang="en-US" sz="2000" b="1" dirty="0">
              <a:solidFill>
                <a:prstClr val="black"/>
              </a:solidFill>
              <a:latin typeface="Comic Sans MS" pitchFamily="66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038600" y="4230231"/>
            <a:ext cx="526884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>
                <a:solidFill>
                  <a:prstClr val="black"/>
                </a:solidFill>
                <a:latin typeface="Comic Sans MS" pitchFamily="66" charset="0"/>
              </a:rPr>
              <a:t>Two ways to achieve </a:t>
            </a:r>
            <a:r>
              <a:rPr lang="en-US" sz="2400" dirty="0" err="1" smtClean="0">
                <a:solidFill>
                  <a:prstClr val="black"/>
                </a:solidFill>
                <a:latin typeface="Comic Sans MS" pitchFamily="66" charset="0"/>
              </a:rPr>
              <a:t>sparsity</a:t>
            </a:r>
            <a:r>
              <a:rPr lang="en-US" sz="2400" dirty="0" smtClean="0">
                <a:solidFill>
                  <a:prstClr val="black"/>
                </a:solidFill>
                <a:latin typeface="Comic Sans MS" pitchFamily="66" charset="0"/>
              </a:rPr>
              <a:t>: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b="1" dirty="0" smtClean="0">
                <a:solidFill>
                  <a:prstClr val="black"/>
                </a:solidFill>
                <a:latin typeface="Comic Sans MS" pitchFamily="66" charset="0"/>
              </a:rPr>
              <a:t>Zero elements w/separation greater than radial cutoff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b="1" dirty="0" smtClean="0">
                <a:solidFill>
                  <a:prstClr val="black"/>
                </a:solidFill>
                <a:latin typeface="Comic Sans MS" pitchFamily="66" charset="0"/>
              </a:rPr>
              <a:t>Zero elements smaller than numerical threshold </a:t>
            </a:r>
            <a:endParaRPr lang="en-US" sz="2400" b="1" dirty="0">
              <a:solidFill>
                <a:prstClr val="black"/>
              </a:solidFill>
              <a:latin typeface="Comic Sans MS" pitchFamily="66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5240" y="1644247"/>
            <a:ext cx="1280160" cy="147995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7520" y="842179"/>
            <a:ext cx="2011680" cy="758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172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1288474"/>
            <a:ext cx="8534400" cy="11884422"/>
          </a:xfrm>
          <a:prstGeom prst="rect">
            <a:avLst/>
          </a:prstGeom>
          <a:solidFill>
            <a:schemeClr val="bg1"/>
          </a:solidFill>
        </p:spPr>
        <p:txBody>
          <a:bodyPr wrap="square" lIns="82945" tIns="41473" rIns="82945" bIns="41473" rtlCol="0">
            <a:spAutoFit/>
          </a:bodyPr>
          <a:lstStyle/>
          <a:p>
            <a:r>
              <a:rPr lang="en-US" sz="2200" dirty="0" smtClean="0">
                <a:latin typeface="+mj-lt"/>
                <a:cs typeface="Times New Roman" pitchFamily="18" charset="0"/>
              </a:rPr>
              <a:t>From bond-breaking to</a:t>
            </a:r>
            <a:r>
              <a:rPr lang="en-US" sz="2200" dirty="0">
                <a:latin typeface="+mj-lt"/>
                <a:cs typeface="Times New Roman" pitchFamily="18" charset="0"/>
              </a:rPr>
              <a:t> </a:t>
            </a:r>
            <a:r>
              <a:rPr lang="en-US" sz="2200" dirty="0" smtClean="0">
                <a:latin typeface="+mj-lt"/>
                <a:cs typeface="Times New Roman" pitchFamily="18" charset="0"/>
              </a:rPr>
              <a:t>long-range entanglement,  a host of technologically important properties emerge from long-range, strong-correlation effects.  </a:t>
            </a:r>
          </a:p>
          <a:p>
            <a:endParaRPr lang="en-US" sz="2200" dirty="0">
              <a:latin typeface="+mj-lt"/>
              <a:cs typeface="Times New Roman" pitchFamily="18" charset="0"/>
            </a:endParaRPr>
          </a:p>
          <a:p>
            <a:r>
              <a:rPr lang="en-US" sz="2200" dirty="0" smtClean="0">
                <a:latin typeface="+mj-lt"/>
                <a:cs typeface="Times New Roman" pitchFamily="18" charset="0"/>
              </a:rPr>
              <a:t>These long range effects involve slow decay due to metric (basis) and gap ill-conditioning.   </a:t>
            </a:r>
          </a:p>
          <a:p>
            <a:endParaRPr lang="en-US" sz="2200" dirty="0">
              <a:latin typeface="+mj-lt"/>
              <a:cs typeface="Times New Roman" pitchFamily="18" charset="0"/>
            </a:endParaRPr>
          </a:p>
          <a:p>
            <a:endParaRPr lang="en-US" sz="2200" dirty="0" smtClean="0">
              <a:latin typeface="+mj-lt"/>
              <a:cs typeface="Times New Roman" pitchFamily="18" charset="0"/>
            </a:endParaRPr>
          </a:p>
          <a:p>
            <a:endParaRPr lang="en-US" sz="2200" dirty="0">
              <a:latin typeface="+mj-lt"/>
              <a:cs typeface="Times New Roman" pitchFamily="18" charset="0"/>
            </a:endParaRPr>
          </a:p>
          <a:p>
            <a:endParaRPr lang="en-US" sz="2200" dirty="0" smtClean="0">
              <a:latin typeface="+mj-lt"/>
              <a:cs typeface="Times New Roman" pitchFamily="18" charset="0"/>
            </a:endParaRPr>
          </a:p>
          <a:p>
            <a:endParaRPr lang="en-US" sz="2200" dirty="0">
              <a:latin typeface="+mj-lt"/>
              <a:cs typeface="Times New Roman" pitchFamily="18" charset="0"/>
            </a:endParaRPr>
          </a:p>
          <a:p>
            <a:r>
              <a:rPr lang="en-US" sz="2200" dirty="0" smtClean="0">
                <a:latin typeface="+mj-lt"/>
                <a:cs typeface="Times New Roman" pitchFamily="18" charset="0"/>
              </a:rPr>
              <a:t>Most interesting and technologically important problems involve strong electron correlation, which is a long-range, delocalized quantum effect. </a:t>
            </a:r>
          </a:p>
          <a:p>
            <a:endParaRPr lang="en-US" sz="2200" dirty="0" smtClean="0">
              <a:latin typeface="+mj-lt"/>
              <a:cs typeface="Times New Roman" pitchFamily="18" charset="0"/>
            </a:endParaRPr>
          </a:p>
          <a:p>
            <a:endParaRPr lang="en-US" sz="2200" dirty="0">
              <a:latin typeface="+mj-lt"/>
              <a:cs typeface="Times New Roman" pitchFamily="18" charset="0"/>
            </a:endParaRPr>
          </a:p>
          <a:p>
            <a:endParaRPr lang="en-US" sz="2200" dirty="0">
              <a:latin typeface="+mj-lt"/>
              <a:cs typeface="Times New Roman" pitchFamily="18" charset="0"/>
            </a:endParaRPr>
          </a:p>
          <a:p>
            <a:r>
              <a:rPr lang="en-US" sz="2200" dirty="0" smtClean="0">
                <a:latin typeface="+mj-lt"/>
                <a:cs typeface="Times New Roman" pitchFamily="18" charset="0"/>
              </a:rPr>
              <a:t>Vacancy </a:t>
            </a:r>
            <a:r>
              <a:rPr lang="en-US" sz="2200" dirty="0">
                <a:latin typeface="+mj-lt"/>
                <a:cs typeface="Times New Roman" pitchFamily="18" charset="0"/>
              </a:rPr>
              <a:t>defects control insulator-to-metal transition in </a:t>
            </a:r>
            <a:r>
              <a:rPr lang="en-US" sz="2200" dirty="0" err="1">
                <a:latin typeface="+mj-lt"/>
                <a:cs typeface="Times New Roman" pitchFamily="18" charset="0"/>
              </a:rPr>
              <a:t>Perovskites</a:t>
            </a:r>
            <a:r>
              <a:rPr lang="en-US" sz="2200" dirty="0">
                <a:latin typeface="+mj-lt"/>
                <a:cs typeface="Times New Roman" pitchFamily="18" charset="0"/>
              </a:rPr>
              <a:t>:</a:t>
            </a:r>
          </a:p>
          <a:p>
            <a:pPr marL="311045" indent="-311045">
              <a:spcBef>
                <a:spcPts val="544"/>
              </a:spcBef>
              <a:spcAft>
                <a:spcPts val="544"/>
              </a:spcAft>
              <a:buFont typeface="Wingdings" pitchFamily="2" charset="2"/>
              <a:buChar char="ü"/>
            </a:pPr>
            <a:r>
              <a:rPr lang="en-US" sz="2000" dirty="0">
                <a:latin typeface="+mj-lt"/>
                <a:cs typeface="Times New Roman" pitchFamily="18" charset="0"/>
              </a:rPr>
              <a:t>Field induced switching of conductance</a:t>
            </a:r>
          </a:p>
          <a:p>
            <a:pPr marL="311045" indent="-311045">
              <a:spcBef>
                <a:spcPts val="544"/>
              </a:spcBef>
              <a:spcAft>
                <a:spcPts val="544"/>
              </a:spcAft>
              <a:buFont typeface="Wingdings" pitchFamily="2" charset="2"/>
              <a:buChar char="ü"/>
            </a:pPr>
            <a:r>
              <a:rPr lang="en-US" sz="2000" i="1" dirty="0">
                <a:latin typeface="+mj-lt"/>
                <a:cs typeface="Times New Roman" pitchFamily="18" charset="0"/>
              </a:rPr>
              <a:t>Self-healing of induced vacancy defect</a:t>
            </a:r>
            <a:r>
              <a:rPr lang="en-US" sz="2000" dirty="0">
                <a:latin typeface="+mj-lt"/>
                <a:cs typeface="Times New Roman" pitchFamily="18" charset="0"/>
              </a:rPr>
              <a:t>s</a:t>
            </a:r>
          </a:p>
          <a:p>
            <a:pPr marL="311045" indent="-311045">
              <a:spcBef>
                <a:spcPts val="544"/>
              </a:spcBef>
              <a:spcAft>
                <a:spcPts val="544"/>
              </a:spcAft>
              <a:buFont typeface="Wingdings" pitchFamily="2" charset="2"/>
              <a:buChar char="ü"/>
            </a:pPr>
            <a:r>
              <a:rPr lang="en-US" sz="2000" dirty="0">
                <a:latin typeface="+mj-lt"/>
                <a:cs typeface="Times New Roman" pitchFamily="18" charset="0"/>
              </a:rPr>
              <a:t>Resistance Change Memory</a:t>
            </a:r>
          </a:p>
          <a:p>
            <a:pPr>
              <a:spcBef>
                <a:spcPts val="544"/>
              </a:spcBef>
              <a:spcAft>
                <a:spcPts val="544"/>
              </a:spcAft>
            </a:pPr>
            <a:r>
              <a:rPr lang="en-US" sz="2200" dirty="0">
                <a:latin typeface="+mj-lt"/>
                <a:cs typeface="Times New Roman" pitchFamily="18" charset="0"/>
              </a:rPr>
              <a:t>Exchange &amp; correlation holes control onset of metallization: </a:t>
            </a:r>
          </a:p>
          <a:p>
            <a:pPr marL="311045" indent="-311045">
              <a:spcBef>
                <a:spcPts val="544"/>
              </a:spcBef>
              <a:spcAft>
                <a:spcPts val="544"/>
              </a:spcAft>
              <a:buFont typeface="Arial" pitchFamily="34" charset="0"/>
              <a:buChar char="•"/>
            </a:pPr>
            <a:r>
              <a:rPr lang="en-US" sz="2000" dirty="0">
                <a:latin typeface="+mj-lt"/>
                <a:cs typeface="Times New Roman" pitchFamily="18" charset="0"/>
              </a:rPr>
              <a:t>Vacancies create strong, static correlations delocalized over many centers </a:t>
            </a:r>
          </a:p>
          <a:p>
            <a:pPr marL="311045" indent="-311045">
              <a:spcBef>
                <a:spcPts val="544"/>
              </a:spcBef>
              <a:spcAft>
                <a:spcPts val="544"/>
              </a:spcAft>
              <a:buFont typeface="Arial" pitchFamily="34" charset="0"/>
              <a:buChar char="•"/>
            </a:pPr>
            <a:r>
              <a:rPr lang="en-US" sz="2000" dirty="0">
                <a:latin typeface="+mj-lt"/>
                <a:cs typeface="Times New Roman" pitchFamily="18" charset="0"/>
              </a:rPr>
              <a:t>Only now, </a:t>
            </a:r>
            <a:r>
              <a:rPr lang="en-US" sz="2000" dirty="0" err="1">
                <a:latin typeface="+mj-lt"/>
                <a:cs typeface="Times New Roman" pitchFamily="18" charset="0"/>
              </a:rPr>
              <a:t>functionals</a:t>
            </a:r>
            <a:r>
              <a:rPr lang="en-US" sz="2000" dirty="0">
                <a:latin typeface="+mj-lt"/>
                <a:cs typeface="Times New Roman" pitchFamily="18" charset="0"/>
              </a:rPr>
              <a:t> based on long-ranged </a:t>
            </a:r>
            <a:r>
              <a:rPr lang="en-US" sz="2000" dirty="0" err="1">
                <a:latin typeface="+mj-lt"/>
                <a:cs typeface="Times New Roman" pitchFamily="18" charset="0"/>
              </a:rPr>
              <a:t>Fock</a:t>
            </a:r>
            <a:r>
              <a:rPr lang="en-US" sz="2000" dirty="0">
                <a:latin typeface="+mj-lt"/>
                <a:cs typeface="Times New Roman" pitchFamily="18" charset="0"/>
              </a:rPr>
              <a:t> exchange (range separated &amp; B13strong) can start to explain</a:t>
            </a:r>
          </a:p>
          <a:p>
            <a:pPr marL="311045" indent="-311045">
              <a:spcBef>
                <a:spcPts val="544"/>
              </a:spcBef>
              <a:spcAft>
                <a:spcPts val="544"/>
              </a:spcAft>
              <a:buFont typeface="Arial" pitchFamily="34" charset="0"/>
              <a:buChar char="•"/>
            </a:pPr>
            <a:endParaRPr lang="en-US" sz="400" dirty="0">
              <a:latin typeface="+mj-lt"/>
              <a:cs typeface="Times New Roman" pitchFamily="18" charset="0"/>
            </a:endParaRPr>
          </a:p>
          <a:p>
            <a:r>
              <a:rPr lang="en-US" sz="2200" dirty="0">
                <a:latin typeface="+mj-lt"/>
                <a:cs typeface="Times New Roman" pitchFamily="18" charset="0"/>
              </a:rPr>
              <a:t>Towards the metallic edge, fast </a:t>
            </a:r>
          </a:p>
          <a:p>
            <a:r>
              <a:rPr lang="en-US" sz="2200" i="1" dirty="0">
                <a:latin typeface="+mj-lt"/>
                <a:cs typeface="Times New Roman" pitchFamily="18" charset="0"/>
              </a:rPr>
              <a:t>N</a:t>
            </a:r>
            <a:r>
              <a:rPr lang="en-US" sz="2200" dirty="0">
                <a:latin typeface="+mj-lt"/>
                <a:cs typeface="Times New Roman" pitchFamily="18" charset="0"/>
              </a:rPr>
              <a:t>-Body solvers for slow decay: </a:t>
            </a:r>
          </a:p>
          <a:p>
            <a:endParaRPr lang="en-US" sz="700" dirty="0">
              <a:latin typeface="+mj-lt"/>
              <a:cs typeface="Times New Roman" pitchFamily="18" charset="0"/>
            </a:endParaRPr>
          </a:p>
          <a:p>
            <a:pPr marL="311045" indent="-311045">
              <a:buFont typeface="Arial" pitchFamily="34" charset="0"/>
              <a:buChar char="•"/>
            </a:pPr>
            <a:r>
              <a:rPr lang="en-US" sz="2000" dirty="0" err="1">
                <a:latin typeface="+mj-lt"/>
                <a:cs typeface="Courier New" pitchFamily="49" charset="0"/>
              </a:rPr>
              <a:t>SpAMM</a:t>
            </a:r>
            <a:r>
              <a:rPr lang="en-US" sz="2000" dirty="0">
                <a:latin typeface="+mj-lt"/>
                <a:cs typeface="Times New Roman" pitchFamily="18" charset="0"/>
              </a:rPr>
              <a:t>  solver for insulator/metal </a:t>
            </a:r>
          </a:p>
          <a:p>
            <a:r>
              <a:rPr lang="en-US" sz="2000" dirty="0">
                <a:latin typeface="+mj-lt"/>
                <a:cs typeface="Times New Roman" pitchFamily="18" charset="0"/>
              </a:rPr>
              <a:t>transition in CNTs by LDA/</a:t>
            </a:r>
            <a:r>
              <a:rPr lang="en-US" sz="2000" dirty="0" err="1">
                <a:latin typeface="+mj-lt"/>
                <a:cs typeface="Times New Roman" pitchFamily="18" charset="0"/>
              </a:rPr>
              <a:t>Fock</a:t>
            </a:r>
            <a:r>
              <a:rPr lang="en-US" sz="2000" dirty="0">
                <a:latin typeface="+mj-lt"/>
                <a:cs typeface="Times New Roman" pitchFamily="18" charset="0"/>
              </a:rPr>
              <a:t> mixing</a:t>
            </a:r>
          </a:p>
          <a:p>
            <a:endParaRPr lang="en-US" sz="700" dirty="0">
              <a:latin typeface="+mj-lt"/>
              <a:cs typeface="Times New Roman" pitchFamily="18" charset="0"/>
            </a:endParaRPr>
          </a:p>
          <a:p>
            <a:pPr marL="311045" indent="-311045">
              <a:buFont typeface="Arial" pitchFamily="34" charset="0"/>
              <a:buChar char="•"/>
            </a:pPr>
            <a:r>
              <a:rPr lang="en-US" sz="2000" dirty="0">
                <a:latin typeface="+mj-lt"/>
                <a:cs typeface="Times New Roman" pitchFamily="18" charset="0"/>
              </a:rPr>
              <a:t>Kernel compression for metallic </a:t>
            </a:r>
          </a:p>
          <a:p>
            <a:r>
              <a:rPr lang="en-US" sz="2000" dirty="0">
                <a:latin typeface="+mj-lt"/>
                <a:cs typeface="Times New Roman" pitchFamily="18" charset="0"/>
              </a:rPr>
              <a:t>problems with oscillatory/algebraic decay  </a:t>
            </a:r>
          </a:p>
          <a:p>
            <a:pPr>
              <a:spcBef>
                <a:spcPts val="544"/>
              </a:spcBef>
              <a:spcAft>
                <a:spcPts val="544"/>
              </a:spcAft>
            </a:pPr>
            <a:endParaRPr lang="en-US" dirty="0">
              <a:latin typeface="+mj-lt"/>
              <a:cs typeface="Times New Roman" pitchFamily="18" charset="0"/>
            </a:endParaRPr>
          </a:p>
          <a:p>
            <a:pPr>
              <a:spcBef>
                <a:spcPts val="544"/>
              </a:spcBef>
              <a:spcAft>
                <a:spcPts val="544"/>
              </a:spcAft>
            </a:pPr>
            <a:endParaRPr lang="en-US" sz="2000" dirty="0">
              <a:latin typeface="+mj-lt"/>
              <a:cs typeface="Times New Roman" pitchFamily="18" charset="0"/>
            </a:endParaRPr>
          </a:p>
        </p:txBody>
      </p:sp>
      <p:sp>
        <p:nvSpPr>
          <p:cNvPr id="40" name="TextShape 2"/>
          <p:cNvSpPr txBox="1"/>
          <p:nvPr/>
        </p:nvSpPr>
        <p:spPr>
          <a:xfrm>
            <a:off x="662088" y="152400"/>
            <a:ext cx="8024712" cy="1136074"/>
          </a:xfrm>
          <a:prstGeom prst="rect">
            <a:avLst/>
          </a:prstGeom>
        </p:spPr>
        <p:txBody>
          <a:bodyPr wrap="none" lIns="81639" tIns="40820" rIns="81639" bIns="40820"/>
          <a:lstStyle/>
          <a:p>
            <a:r>
              <a:rPr lang="en-US" sz="3200" b="1" dirty="0" smtClean="0">
                <a:latin typeface="Comic Sans MS" pitchFamily="66" charset="0"/>
              </a:rPr>
              <a:t>Real Wave-Functions Have Extent:</a:t>
            </a:r>
          </a:p>
          <a:p>
            <a:r>
              <a:rPr lang="en-US" sz="3200" b="1" dirty="0" smtClean="0">
                <a:latin typeface="Comic Sans MS" pitchFamily="66" charset="0"/>
              </a:rPr>
              <a:t>Ill-Conditioning in Electronic Structure </a:t>
            </a:r>
            <a:endParaRPr sz="3200" b="1" dirty="0">
              <a:latin typeface="Comic Sans MS" pitchFamily="66" charset="0"/>
            </a:endParaRPr>
          </a:p>
        </p:txBody>
      </p:sp>
      <p:sp>
        <p:nvSpPr>
          <p:cNvPr id="41" name="TextShape 3"/>
          <p:cNvSpPr txBox="1"/>
          <p:nvPr/>
        </p:nvSpPr>
        <p:spPr>
          <a:xfrm>
            <a:off x="786988" y="2781855"/>
            <a:ext cx="7796736" cy="5935364"/>
          </a:xfrm>
          <a:prstGeom prst="rect">
            <a:avLst/>
          </a:prstGeom>
        </p:spPr>
        <p:txBody>
          <a:bodyPr wrap="none" lIns="81639" tIns="40820" rIns="81639" bIns="40820"/>
          <a:lstStyle/>
          <a:p>
            <a:endParaRPr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40" t="8334" r="8441" b="8603"/>
          <a:stretch/>
        </p:blipFill>
        <p:spPr>
          <a:xfrm>
            <a:off x="5638800" y="4288729"/>
            <a:ext cx="2834640" cy="2340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21263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304800"/>
            <a:ext cx="8458200" cy="7571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3200" b="1" i="1" dirty="0" smtClean="0"/>
              <a:t>N</a:t>
            </a:r>
            <a:r>
              <a:rPr lang="en-US" sz="3200" b="1" dirty="0" smtClean="0"/>
              <a:t>-Body Solvers in the Information, Physical &amp; Computer Sciences</a:t>
            </a:r>
            <a:endParaRPr lang="en-US" sz="3200" b="1" dirty="0"/>
          </a:p>
          <a:p>
            <a:pPr marL="457200" indent="-457200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</a:pPr>
            <a:r>
              <a:rPr lang="en-US" sz="2400" i="1" dirty="0" smtClean="0"/>
              <a:t>N</a:t>
            </a:r>
            <a:r>
              <a:rPr lang="en-US" sz="2400" dirty="0" smtClean="0"/>
              <a:t>-Body solvers combine </a:t>
            </a:r>
            <a:r>
              <a:rPr lang="en-US" sz="2400" b="1" i="1" dirty="0" smtClean="0"/>
              <a:t>database operations </a:t>
            </a:r>
            <a:r>
              <a:rPr lang="en-US" sz="2400" dirty="0" smtClean="0"/>
              <a:t>(range &amp; metric queries) with </a:t>
            </a:r>
            <a:r>
              <a:rPr lang="en-US" sz="2400" b="1" i="1" dirty="0" smtClean="0"/>
              <a:t>locality preserving heuristics</a:t>
            </a:r>
            <a:r>
              <a:rPr lang="en-US" sz="2400" dirty="0" smtClean="0"/>
              <a:t>, and a wide variety of </a:t>
            </a:r>
            <a:r>
              <a:rPr lang="en-US" sz="2400" b="1" i="1" dirty="0" smtClean="0"/>
              <a:t>mathematical approximations</a:t>
            </a:r>
            <a:r>
              <a:rPr lang="en-US" sz="2400" dirty="0"/>
              <a:t>.</a:t>
            </a:r>
            <a:r>
              <a:rPr lang="en-US" sz="2400" dirty="0" smtClean="0"/>
              <a:t> </a:t>
            </a:r>
            <a:r>
              <a:rPr lang="en-US" sz="2400" u="sng" dirty="0"/>
              <a:t>E</a:t>
            </a:r>
            <a:r>
              <a:rPr lang="en-US" sz="2400" u="sng" dirty="0" smtClean="0"/>
              <a:t>xamples</a:t>
            </a:r>
            <a:r>
              <a:rPr lang="en-US" sz="2400" dirty="0" smtClean="0"/>
              <a:t>: the astrophysical </a:t>
            </a:r>
            <a:r>
              <a:rPr lang="en-US" sz="2400" b="1" i="1" dirty="0" smtClean="0"/>
              <a:t>Barnes-Hut tree-code</a:t>
            </a:r>
            <a:r>
              <a:rPr lang="en-US" sz="2400" dirty="0" smtClean="0"/>
              <a:t>, the </a:t>
            </a:r>
            <a:r>
              <a:rPr lang="en-US" sz="2400" b="1" i="1" dirty="0" smtClean="0"/>
              <a:t>Fast Gauss Transform</a:t>
            </a:r>
            <a:r>
              <a:rPr lang="en-US" sz="2400" dirty="0" smtClean="0"/>
              <a:t> and so on.</a:t>
            </a:r>
          </a:p>
          <a:p>
            <a:pPr marL="457200" indent="-457200">
              <a:spcBef>
                <a:spcPts val="1800"/>
              </a:spcBef>
              <a:spcAft>
                <a:spcPts val="1800"/>
              </a:spcAft>
              <a:buFont typeface="Arial" pitchFamily="34" charset="0"/>
              <a:buChar char="•"/>
            </a:pPr>
            <a:r>
              <a:rPr lang="en-US" sz="2400" dirty="0" smtClean="0"/>
              <a:t>The </a:t>
            </a:r>
            <a:r>
              <a:rPr lang="en-US" sz="2400" b="1" i="1" dirty="0" smtClean="0"/>
              <a:t>generic N-Body </a:t>
            </a:r>
            <a:r>
              <a:rPr lang="en-US" sz="2400" dirty="0" smtClean="0"/>
              <a:t>model has been extended to a vast number of fast, pairwise (kernel) summation techniques in the information sciences.  </a:t>
            </a:r>
            <a:r>
              <a:rPr lang="en-US" sz="2400" u="sng" dirty="0" smtClean="0"/>
              <a:t>Examples</a:t>
            </a:r>
            <a:r>
              <a:rPr lang="en-US" sz="2400" dirty="0" smtClean="0"/>
              <a:t>: see </a:t>
            </a:r>
            <a:r>
              <a:rPr lang="en-US" sz="2400" dirty="0" smtClean="0">
                <a:hlinkClick r:id="rId2"/>
              </a:rPr>
              <a:t>www.fast-lab.org</a:t>
            </a:r>
            <a:r>
              <a:rPr lang="en-US" sz="2400" dirty="0" smtClean="0"/>
              <a:t>.</a:t>
            </a:r>
          </a:p>
          <a:p>
            <a:pPr marL="457200" indent="-457200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</a:pPr>
            <a:r>
              <a:rPr lang="en-US" sz="2400" dirty="0" smtClean="0"/>
              <a:t>In </a:t>
            </a:r>
            <a:r>
              <a:rPr lang="en-US" sz="2400" b="1" i="1" dirty="0" smtClean="0"/>
              <a:t>functional programming</a:t>
            </a:r>
            <a:r>
              <a:rPr lang="en-US" sz="2400" dirty="0" smtClean="0"/>
              <a:t>,  the </a:t>
            </a:r>
            <a:r>
              <a:rPr lang="en-US" sz="2400" i="1" dirty="0" smtClean="0"/>
              <a:t>N</a:t>
            </a:r>
            <a:r>
              <a:rPr lang="en-US" sz="2400" dirty="0" smtClean="0"/>
              <a:t>-Body problem may be developed with the formal properties of </a:t>
            </a:r>
            <a:r>
              <a:rPr lang="en-US" sz="2400" b="1" i="1" dirty="0" err="1" smtClean="0"/>
              <a:t>generacity</a:t>
            </a:r>
            <a:r>
              <a:rPr lang="en-US" sz="2400" dirty="0" smtClean="0"/>
              <a:t>,</a:t>
            </a:r>
            <a:r>
              <a:rPr lang="en-US" sz="2400" dirty="0"/>
              <a:t> </a:t>
            </a:r>
            <a:r>
              <a:rPr lang="en-US" sz="2400" dirty="0" smtClean="0"/>
              <a:t>involving map, fold, reduce &amp; </a:t>
            </a:r>
            <a:r>
              <a:rPr lang="en-US" sz="2400" i="1" dirty="0" smtClean="0"/>
              <a:t>etc</a:t>
            </a:r>
            <a:r>
              <a:rPr lang="en-US" sz="2400" dirty="0" smtClean="0"/>
              <a:t>.  </a:t>
            </a:r>
            <a:r>
              <a:rPr lang="en-US" sz="2400" u="sng" dirty="0" smtClean="0"/>
              <a:t>Examples</a:t>
            </a:r>
            <a:r>
              <a:rPr lang="en-US" sz="2400" dirty="0" smtClean="0"/>
              <a:t>:  the parallel map skeleton, algorithmic skeleton frameworks and so on. </a:t>
            </a:r>
          </a:p>
          <a:p>
            <a:pPr marL="457200" indent="-457200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</a:pPr>
            <a:endParaRPr lang="en-US" sz="2400" b="1" dirty="0"/>
          </a:p>
          <a:p>
            <a:pPr>
              <a:spcBef>
                <a:spcPts val="1200"/>
              </a:spcBef>
              <a:spcAft>
                <a:spcPts val="1200"/>
              </a:spcAft>
            </a:pP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396267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Quad Arrow 4"/>
          <p:cNvSpPr/>
          <p:nvPr/>
        </p:nvSpPr>
        <p:spPr>
          <a:xfrm>
            <a:off x="685800" y="672660"/>
            <a:ext cx="7848600" cy="6151180"/>
          </a:xfrm>
          <a:prstGeom prst="quad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4865634" y="4718444"/>
            <a:ext cx="4114800" cy="18288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u="sng" dirty="0" err="1" smtClean="0">
                <a:solidFill>
                  <a:schemeClr val="tx1"/>
                </a:solidFill>
              </a:rPr>
              <a:t>CompSci</a:t>
            </a:r>
            <a:r>
              <a:rPr lang="en-US" sz="2400" dirty="0" smtClean="0">
                <a:solidFill>
                  <a:schemeClr val="tx1"/>
                </a:solidFill>
              </a:rPr>
              <a:t>:  </a:t>
            </a:r>
            <a:r>
              <a:rPr lang="en-US" sz="2000" b="1" dirty="0" smtClean="0">
                <a:solidFill>
                  <a:schemeClr val="tx1"/>
                </a:solidFill>
              </a:rPr>
              <a:t>Generic Programming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functional programming, skeletons, recursive task parallelism, </a:t>
            </a:r>
            <a:r>
              <a:rPr lang="en-US" dirty="0" err="1" smtClean="0">
                <a:solidFill>
                  <a:schemeClr val="tx1"/>
                </a:solidFill>
              </a:rPr>
              <a:t>openmp</a:t>
            </a:r>
            <a:r>
              <a:rPr lang="en-US" dirty="0" smtClean="0">
                <a:solidFill>
                  <a:schemeClr val="tx1"/>
                </a:solidFill>
              </a:rPr>
              <a:t> 4.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enterprise frameworks: </a:t>
            </a:r>
            <a:r>
              <a:rPr lang="en-US" dirty="0" err="1" smtClean="0">
                <a:solidFill>
                  <a:schemeClr val="tx1"/>
                </a:solidFill>
              </a:rPr>
              <a:t>scala</a:t>
            </a:r>
            <a:r>
              <a:rPr lang="en-US" dirty="0" smtClean="0">
                <a:solidFill>
                  <a:schemeClr val="tx1"/>
                </a:solidFill>
              </a:rPr>
              <a:t>/spark + neo/epiphany/phi. 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228600" y="4718444"/>
            <a:ext cx="4114800" cy="182880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400"/>
              </a:spcBef>
              <a:spcAft>
                <a:spcPts val="200"/>
              </a:spcAft>
            </a:pPr>
            <a:r>
              <a:rPr lang="en-US" sz="2400" u="sng" dirty="0" err="1" smtClean="0">
                <a:solidFill>
                  <a:schemeClr val="tx1"/>
                </a:solidFill>
              </a:rPr>
              <a:t>InfoSci</a:t>
            </a:r>
            <a:r>
              <a:rPr lang="en-US" sz="2400" dirty="0" smtClean="0">
                <a:solidFill>
                  <a:schemeClr val="tx1"/>
                </a:solidFill>
              </a:rPr>
              <a:t>:  </a:t>
            </a:r>
            <a:r>
              <a:rPr lang="en-US" sz="2000" b="1" i="1" dirty="0" smtClean="0">
                <a:solidFill>
                  <a:schemeClr val="tx1"/>
                </a:solidFill>
              </a:rPr>
              <a:t>N</a:t>
            </a:r>
            <a:r>
              <a:rPr lang="en-US" sz="2000" b="1" dirty="0" smtClean="0">
                <a:solidFill>
                  <a:schemeClr val="tx1"/>
                </a:solidFill>
              </a:rPr>
              <a:t>-Body Learning</a:t>
            </a:r>
          </a:p>
          <a:p>
            <a:pPr marL="285750" indent="-285750">
              <a:spcBef>
                <a:spcPts val="400"/>
              </a:spcBef>
              <a:spcAft>
                <a:spcPts val="200"/>
              </a:spcAft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fast </a:t>
            </a:r>
            <a:r>
              <a:rPr lang="en-US" dirty="0">
                <a:solidFill>
                  <a:schemeClr val="tx1"/>
                </a:solidFill>
              </a:rPr>
              <a:t>k</a:t>
            </a:r>
            <a:r>
              <a:rPr lang="en-US" dirty="0" smtClean="0">
                <a:solidFill>
                  <a:schemeClr val="tx1"/>
                </a:solidFill>
              </a:rPr>
              <a:t>ernel summation, fast pairwise </a:t>
            </a:r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dirty="0" smtClean="0">
                <a:solidFill>
                  <a:schemeClr val="tx1"/>
                </a:solidFill>
              </a:rPr>
              <a:t>tatistical problems, … 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spcBef>
                <a:spcPts val="400"/>
              </a:spcBef>
              <a:spcAft>
                <a:spcPts val="200"/>
              </a:spcAft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learning the metric:  fast approaches to semi definite programming. </a:t>
            </a:r>
            <a:endParaRPr lang="en-US" b="1" i="1" dirty="0" smtClean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86000" y="3034860"/>
            <a:ext cx="7239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1" u="sng" dirty="0" smtClean="0">
                <a:solidFill>
                  <a:schemeClr val="tx1"/>
                </a:solidFill>
              </a:rPr>
              <a:t>N</a:t>
            </a:r>
            <a:r>
              <a:rPr lang="en-US" sz="2400" u="sng" dirty="0" smtClean="0">
                <a:solidFill>
                  <a:schemeClr val="tx1"/>
                </a:solidFill>
              </a:rPr>
              <a:t>-BODY SOLVERS</a:t>
            </a:r>
            <a:r>
              <a:rPr lang="en-US" sz="2400" dirty="0" smtClean="0">
                <a:solidFill>
                  <a:schemeClr val="tx1"/>
                </a:solidFill>
              </a:rPr>
              <a:t>:  </a:t>
            </a:r>
            <a:r>
              <a:rPr lang="en-US" sz="2200" b="1" dirty="0" smtClean="0">
                <a:solidFill>
                  <a:schemeClr val="tx1"/>
                </a:solidFill>
              </a:rPr>
              <a:t>Ecosystems &amp; Stacks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200" i="1" dirty="0" smtClean="0">
                <a:solidFill>
                  <a:schemeClr val="tx1"/>
                </a:solidFill>
              </a:rPr>
              <a:t>N</a:t>
            </a:r>
            <a:r>
              <a:rPr lang="en-US" sz="2200" dirty="0" smtClean="0">
                <a:solidFill>
                  <a:schemeClr val="tx1"/>
                </a:solidFill>
              </a:rPr>
              <a:t>-Body </a:t>
            </a:r>
            <a:r>
              <a:rPr lang="en-US" sz="2200" dirty="0" err="1" smtClean="0">
                <a:solidFill>
                  <a:schemeClr val="tx1"/>
                </a:solidFill>
              </a:rPr>
              <a:t>Fock</a:t>
            </a:r>
            <a:r>
              <a:rPr lang="en-US" sz="2200" dirty="0" smtClean="0">
                <a:solidFill>
                  <a:schemeClr val="tx1"/>
                </a:solidFill>
              </a:rPr>
              <a:t> exchange (</a:t>
            </a:r>
            <a:r>
              <a:rPr lang="en-US" sz="2200" dirty="0" err="1" smtClean="0">
                <a:solidFill>
                  <a:schemeClr val="tx1"/>
                </a:solidFill>
              </a:rPr>
              <a:t>NoFX</a:t>
            </a:r>
            <a:r>
              <a:rPr lang="en-US" sz="2200" dirty="0" smtClean="0">
                <a:solidFill>
                  <a:schemeClr val="tx1"/>
                </a:solidFill>
              </a:rPr>
              <a:t>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200" i="1" dirty="0" smtClean="0">
                <a:solidFill>
                  <a:schemeClr val="tx1"/>
                </a:solidFill>
              </a:rPr>
              <a:t>N</a:t>
            </a:r>
            <a:r>
              <a:rPr lang="en-US" sz="2200" dirty="0" smtClean="0">
                <a:solidFill>
                  <a:schemeClr val="tx1"/>
                </a:solidFill>
              </a:rPr>
              <a:t>-Body Linear Algebra (</a:t>
            </a:r>
            <a:r>
              <a:rPr lang="en-US" sz="2200" dirty="0" err="1" smtClean="0">
                <a:solidFill>
                  <a:schemeClr val="tx1"/>
                </a:solidFill>
              </a:rPr>
              <a:t>SpAMM</a:t>
            </a:r>
            <a:r>
              <a:rPr lang="en-US" sz="2200" dirty="0" smtClean="0">
                <a:solidFill>
                  <a:schemeClr val="tx1"/>
                </a:solidFill>
              </a:rPr>
              <a:t>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200" dirty="0"/>
              <a:t>o</a:t>
            </a:r>
            <a:r>
              <a:rPr lang="en-US" sz="2200" dirty="0" smtClean="0">
                <a:solidFill>
                  <a:schemeClr val="tx1"/>
                </a:solidFill>
              </a:rPr>
              <a:t>thers …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228600" y="939360"/>
            <a:ext cx="4114800" cy="18288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u="sng" dirty="0" smtClean="0">
                <a:solidFill>
                  <a:schemeClr val="tx1"/>
                </a:solidFill>
              </a:rPr>
              <a:t>PHYSICS</a:t>
            </a:r>
            <a:r>
              <a:rPr lang="en-US" sz="2400" dirty="0" smtClean="0">
                <a:solidFill>
                  <a:schemeClr val="tx1"/>
                </a:solidFill>
              </a:rPr>
              <a:t>: 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smtClean="0">
                <a:solidFill>
                  <a:schemeClr val="tx1"/>
                </a:solidFill>
              </a:rPr>
              <a:t>Strong Correlation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single determinant KSTs.  Correlation on top of </a:t>
            </a:r>
            <a:r>
              <a:rPr lang="en-US" b="1" i="1" dirty="0" err="1" smtClean="0">
                <a:solidFill>
                  <a:schemeClr val="tx1"/>
                </a:solidFill>
              </a:rPr>
              <a:t>Fock</a:t>
            </a:r>
            <a:r>
              <a:rPr lang="en-US" b="1" i="1" dirty="0" smtClean="0">
                <a:solidFill>
                  <a:schemeClr val="tx1"/>
                </a:solidFill>
              </a:rPr>
              <a:t> exchange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eg</a:t>
            </a:r>
            <a:r>
              <a:rPr lang="en-US" dirty="0" smtClean="0">
                <a:solidFill>
                  <a:schemeClr val="tx1"/>
                </a:solidFill>
              </a:rPr>
              <a:t>. B13.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toward Mott transition, </a:t>
            </a:r>
            <a:r>
              <a:rPr lang="en-US" b="1" i="1" dirty="0" smtClean="0">
                <a:solidFill>
                  <a:schemeClr val="tx1"/>
                </a:solidFill>
              </a:rPr>
              <a:t>ill-conditioned matrix functions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865634" y="939360"/>
            <a:ext cx="4114800" cy="182880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u="sng" dirty="0" smtClean="0">
                <a:solidFill>
                  <a:schemeClr val="tx1"/>
                </a:solidFill>
              </a:rPr>
              <a:t>MATH</a:t>
            </a:r>
            <a:r>
              <a:rPr lang="en-US" sz="2400" dirty="0" smtClean="0">
                <a:solidFill>
                  <a:schemeClr val="tx1"/>
                </a:solidFill>
              </a:rPr>
              <a:t>:  </a:t>
            </a:r>
            <a:r>
              <a:rPr lang="en-US" sz="2000" b="1" dirty="0" smtClean="0">
                <a:solidFill>
                  <a:schemeClr val="tx1"/>
                </a:solidFill>
              </a:rPr>
              <a:t>Functional Approximation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nested approximate algebras and recursive preconditioning.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b="1" i="1" dirty="0" smtClean="0">
                <a:solidFill>
                  <a:schemeClr val="tx1"/>
                </a:solidFill>
              </a:rPr>
              <a:t>ill-conditioned matrix functions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6052" y="142240"/>
            <a:ext cx="922226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/>
              <a:t>Generalized Solver </a:t>
            </a:r>
            <a:r>
              <a:rPr lang="en-US" sz="3000" b="1" dirty="0" err="1" smtClean="0"/>
              <a:t>Ecosytems</a:t>
            </a:r>
            <a:r>
              <a:rPr lang="en-US" sz="3000" b="1" dirty="0" smtClean="0"/>
              <a:t> for Physics and Inference </a:t>
            </a:r>
            <a:endParaRPr lang="en-US" sz="3000" b="1" dirty="0"/>
          </a:p>
        </p:txBody>
      </p:sp>
    </p:spTree>
    <p:extLst>
      <p:ext uri="{BB962C8B-B14F-4D97-AF65-F5344CB8AC3E}">
        <p14:creationId xmlns:p14="http://schemas.microsoft.com/office/powerpoint/2010/main" val="15385684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4114800"/>
            <a:ext cx="4572000" cy="231173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15697" y="254000"/>
            <a:ext cx="8537915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 smtClean="0">
                <a:solidFill>
                  <a:prstClr val="black"/>
                </a:solidFill>
                <a:latin typeface="Comic Sans MS" pitchFamily="66" charset="0"/>
              </a:rPr>
              <a:t>Matrix Multiplication as </a:t>
            </a:r>
            <a:r>
              <a:rPr lang="en-US" sz="3400" b="1" i="1" dirty="0" smtClean="0">
                <a:solidFill>
                  <a:prstClr val="black"/>
                </a:solidFill>
                <a:latin typeface="Comic Sans MS" pitchFamily="66" charset="0"/>
              </a:rPr>
              <a:t>N</a:t>
            </a:r>
            <a:r>
              <a:rPr lang="en-US" sz="3400" b="1" dirty="0" smtClean="0">
                <a:solidFill>
                  <a:prstClr val="black"/>
                </a:solidFill>
                <a:latin typeface="Comic Sans MS" pitchFamily="66" charset="0"/>
              </a:rPr>
              <a:t>-Body Solver</a:t>
            </a:r>
            <a:endParaRPr lang="en-US" sz="3400" b="1" dirty="0">
              <a:solidFill>
                <a:prstClr val="black"/>
              </a:solidFill>
              <a:latin typeface="Comic Sans MS" pitchFamily="66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45608" y="774700"/>
            <a:ext cx="3803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prstClr val="black"/>
                </a:solidFill>
              </a:rPr>
              <a:t>Challacombe</a:t>
            </a:r>
            <a:r>
              <a:rPr lang="en-US" b="1" dirty="0" smtClean="0">
                <a:solidFill>
                  <a:prstClr val="black"/>
                </a:solidFill>
              </a:rPr>
              <a:t> &amp; Bock</a:t>
            </a:r>
            <a:r>
              <a:rPr lang="en-US" b="1" dirty="0">
                <a:solidFill>
                  <a:prstClr val="black"/>
                </a:solidFill>
              </a:rPr>
              <a:t>, arXiv:1011.3534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42900" y="1155700"/>
            <a:ext cx="86233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SpAMM</a:t>
            </a:r>
            <a:r>
              <a:rPr lang="en-US" sz="2400" dirty="0" smtClean="0">
                <a:solidFill>
                  <a:prstClr val="black"/>
                </a:solidFill>
                <a:latin typeface="Comic Sans MS" pitchFamily="66" charset="0"/>
              </a:rPr>
              <a:t> is a fast kernel for multiplication of matrices with </a:t>
            </a:r>
            <a:r>
              <a:rPr lang="en-US" sz="2400" b="1" i="1" dirty="0" smtClean="0">
                <a:solidFill>
                  <a:prstClr val="black"/>
                </a:solidFill>
                <a:latin typeface="Comic Sans MS" pitchFamily="66" charset="0"/>
              </a:rPr>
              <a:t>decay &amp; locality. </a:t>
            </a:r>
            <a:r>
              <a:rPr lang="en-US" sz="2400" dirty="0" smtClean="0">
                <a:solidFill>
                  <a:prstClr val="black"/>
                </a:solidFill>
                <a:latin typeface="Comic Sans MS" pitchFamily="66" charset="0"/>
              </a:rPr>
              <a:t>Employs decorated </a:t>
            </a:r>
            <a:r>
              <a:rPr lang="en-US" sz="2400" dirty="0" err="1" smtClean="0">
                <a:solidFill>
                  <a:prstClr val="black"/>
                </a:solidFill>
                <a:latin typeface="Comic Sans MS" pitchFamily="66" charset="0"/>
              </a:rPr>
              <a:t>quadtrees</a:t>
            </a:r>
            <a:r>
              <a:rPr lang="en-US" sz="2400" dirty="0" smtClean="0">
                <a:solidFill>
                  <a:prstClr val="black"/>
                </a:solidFill>
                <a:latin typeface="Comic Sans MS" pitchFamily="66" charset="0"/>
              </a:rPr>
              <a:t>, rigorous sub-multiplicative norms, recursive occlusion and culling in the product space (</a:t>
            </a:r>
            <a:r>
              <a:rPr lang="en-US" sz="2400" dirty="0" err="1" smtClean="0">
                <a:solidFill>
                  <a:prstClr val="black"/>
                </a:solidFill>
                <a:latin typeface="Comic Sans MS" pitchFamily="66" charset="0"/>
              </a:rPr>
              <a:t>octree</a:t>
            </a:r>
            <a:r>
              <a:rPr lang="en-US" sz="2400" dirty="0" smtClean="0">
                <a:solidFill>
                  <a:prstClr val="black"/>
                </a:solidFill>
                <a:latin typeface="Comic Sans MS" pitchFamily="66" charset="0"/>
              </a:rPr>
              <a:t> metric query)</a:t>
            </a:r>
            <a:r>
              <a:rPr lang="en-US" sz="2400" b="1" i="1" dirty="0" smtClean="0">
                <a:solidFill>
                  <a:prstClr val="black"/>
                </a:solidFill>
                <a:latin typeface="Comic Sans MS" pitchFamily="66" charset="0"/>
              </a:rPr>
              <a:t>.</a:t>
            </a:r>
            <a:endParaRPr lang="en-US" sz="2200" b="1" i="1" dirty="0">
              <a:solidFill>
                <a:prstClr val="black"/>
              </a:solidFill>
              <a:latin typeface="Comic Sans MS" pitchFamily="66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743200"/>
            <a:ext cx="8503920" cy="1279175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4953000" y="4155519"/>
            <a:ext cx="4343400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dirty="0" smtClean="0">
                <a:latin typeface="Comic Sans MS" pitchFamily="66" charset="0"/>
              </a:rPr>
              <a:t>Fast occlusion </a:t>
            </a:r>
            <a:r>
              <a:rPr lang="en-US" sz="2600" dirty="0">
                <a:latin typeface="Comic Sans MS" pitchFamily="66" charset="0"/>
              </a:rPr>
              <a:t>and culling </a:t>
            </a:r>
            <a:r>
              <a:rPr lang="en-US" sz="2600" dirty="0" smtClean="0">
                <a:latin typeface="Comic Sans MS" pitchFamily="66" charset="0"/>
              </a:rPr>
              <a:t>in the product space for matrices with </a:t>
            </a:r>
          </a:p>
          <a:p>
            <a:r>
              <a:rPr lang="en-US" sz="2600" dirty="0" smtClean="0">
                <a:latin typeface="Comic Sans MS" pitchFamily="66" charset="0"/>
              </a:rPr>
              <a:t>A) exponential and           B) algebraic decay 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4094356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81000" y="3450055"/>
            <a:ext cx="8458200" cy="31685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86082" y="152420"/>
            <a:ext cx="78774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 smtClean="0">
                <a:solidFill>
                  <a:prstClr val="black"/>
                </a:solidFill>
                <a:latin typeface="Comic Sans MS" pitchFamily="66" charset="0"/>
              </a:rPr>
              <a:t>N</a:t>
            </a:r>
            <a:r>
              <a:rPr lang="en-US" sz="2800" b="1" dirty="0" smtClean="0">
                <a:solidFill>
                  <a:prstClr val="black"/>
                </a:solidFill>
                <a:latin typeface="Comic Sans MS" pitchFamily="66" charset="0"/>
              </a:rPr>
              <a:t>-Body Methods Exploit Locality Heuristics</a:t>
            </a:r>
            <a:endParaRPr lang="en-US" sz="2800" b="1" dirty="0">
              <a:solidFill>
                <a:prstClr val="black"/>
              </a:solidFill>
              <a:latin typeface="Comic Sans MS" pitchFamily="66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32080" y="673656"/>
            <a:ext cx="4927600" cy="2831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400" dirty="0"/>
              <a:t>S</a:t>
            </a:r>
            <a:r>
              <a:rPr lang="en-US" sz="2400" dirty="0" smtClean="0"/>
              <a:t>pace-filling-curve </a:t>
            </a:r>
            <a:r>
              <a:rPr lang="en-US" sz="2400" dirty="0"/>
              <a:t>h</a:t>
            </a:r>
            <a:r>
              <a:rPr lang="en-US" sz="2400" dirty="0" smtClean="0"/>
              <a:t>euristics maximize locality, clustering (A-B)</a:t>
            </a:r>
          </a:p>
          <a:p>
            <a:pPr marL="342900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400" dirty="0" smtClean="0"/>
              <a:t>With locality, database algorithms enable rapid distance, metric &amp; overlap queries.</a:t>
            </a:r>
          </a:p>
          <a:p>
            <a:pPr marL="342900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400" dirty="0" smtClean="0"/>
              <a:t>Clustering enhances multilevel approximation, occlusion &amp; </a:t>
            </a:r>
            <a:r>
              <a:rPr lang="en-US" sz="2400" i="1" dirty="0" err="1" smtClean="0"/>
              <a:t>etc</a:t>
            </a:r>
            <a:endParaRPr lang="en-US" sz="2400" i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>
          <a:xfrm>
            <a:off x="5059680" y="936413"/>
            <a:ext cx="4023360" cy="203538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73" y="3497692"/>
            <a:ext cx="3108960" cy="3108960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 rot="8100000">
            <a:off x="-155302" y="4866355"/>
            <a:ext cx="4309151" cy="331877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619806" y="3408680"/>
            <a:ext cx="5351474" cy="32008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400" dirty="0" smtClean="0"/>
              <a:t>Space-filling-curves (SFCs) map atoms close in space to an index where they are also close</a:t>
            </a:r>
          </a:p>
          <a:p>
            <a:pPr marL="342900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400" dirty="0" smtClean="0"/>
              <a:t>This SFC ordering naturally blocks &amp; structures corresponding matrices with decay</a:t>
            </a:r>
          </a:p>
          <a:p>
            <a:pPr marL="342900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400" dirty="0" smtClean="0"/>
              <a:t>RB3LYP/6-31G** density matrix for [H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O]</a:t>
            </a:r>
            <a:r>
              <a:rPr lang="en-US" sz="2400" baseline="-25000" dirty="0" smtClean="0"/>
              <a:t>300</a:t>
            </a:r>
            <a:r>
              <a:rPr lang="en-US" sz="2400" i="1" dirty="0" smtClean="0"/>
              <a:t>. </a:t>
            </a:r>
            <a:r>
              <a:rPr lang="en-US" sz="2400" dirty="0" smtClean="0"/>
              <a:t>Purple is large, red is small.</a:t>
            </a:r>
            <a:r>
              <a:rPr lang="en-US" sz="2400" i="1" dirty="0" smtClean="0"/>
              <a:t>  </a:t>
            </a:r>
            <a:endParaRPr lang="en-US" sz="2400" b="1" i="1" dirty="0"/>
          </a:p>
        </p:txBody>
      </p:sp>
      <p:sp>
        <p:nvSpPr>
          <p:cNvPr id="12" name="Right Arrow 11"/>
          <p:cNvSpPr/>
          <p:nvPr/>
        </p:nvSpPr>
        <p:spPr>
          <a:xfrm rot="10800000">
            <a:off x="3515078" y="5525911"/>
            <a:ext cx="533400" cy="30480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683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3331030" y="1408611"/>
            <a:ext cx="4136570" cy="7315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381000" y="1018759"/>
                <a:ext cx="8763000" cy="16721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spcBef>
                    <a:spcPts val="1200"/>
                  </a:spcBef>
                  <a:spcAft>
                    <a:spcPts val="600"/>
                  </a:spcAft>
                  <a:buFont typeface="Arial" pitchFamily="34" charset="0"/>
                  <a:buChar char="•"/>
                </a:pPr>
                <a:r>
                  <a:rPr lang="en-US" sz="2200" dirty="0" smtClean="0"/>
                  <a:t>Problem of metric and gap ill-conditioning connected through </a:t>
                </a:r>
                <a:r>
                  <a:rPr lang="en-US" sz="2200" dirty="0" err="1" smtClean="0"/>
                  <a:t>Higham’s</a:t>
                </a:r>
                <a:r>
                  <a:rPr lang="en-US" sz="2200" dirty="0" smtClean="0"/>
                  <a:t> identity (</a:t>
                </a:r>
                <a:r>
                  <a:rPr lang="en-US" sz="2200" dirty="0" err="1" smtClean="0"/>
                  <a:t>Higham</a:t>
                </a:r>
                <a:r>
                  <a:rPr lang="en-US" sz="2200" dirty="0" smtClean="0"/>
                  <a:t> ‘97):</a:t>
                </a:r>
                <a:r>
                  <a:rPr lang="en-US" sz="2400" dirty="0"/>
                  <a:t> 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/>
                      </a:rPr>
                      <m:t>sign</m:t>
                    </m:r>
                    <m:d>
                      <m:dPr>
                        <m:ctrlPr>
                          <a:rPr lang="en-US" sz="2400" i="1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400" i="1">
                                    <a:latin typeface="Cambria Math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400" i="1">
                                      <a:latin typeface="Cambria Math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2400" b="1" i="1">
                                      <a:latin typeface="Cambria Math"/>
                                    </a:rPr>
                                    <m:t>𝒔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400" b="1" i="1">
                                      <a:latin typeface="Cambria Math"/>
                                    </a:rPr>
                                    <m:t>𝑰</m:t>
                                  </m:r>
                                </m:e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e>
                    </m:d>
                    <m:r>
                      <a:rPr lang="en-US" sz="2400" i="1">
                        <a:latin typeface="Cambria Math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US" sz="24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1" i="1">
                                      <a:latin typeface="Cambria Math"/>
                                    </a:rPr>
                                    <m:t>𝒔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/>
                                    </a:rPr>
                                    <m:t>1/2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en-US" sz="24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1" i="1">
                                      <a:latin typeface="Cambria Math"/>
                                    </a:rPr>
                                    <m:t>𝒔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/>
                                    </a:rPr>
                                    <m:t>−1/2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000" dirty="0" smtClean="0"/>
                  <a:t> </a:t>
                </a:r>
                <a:endParaRPr lang="en-US" sz="2000" dirty="0"/>
              </a:p>
              <a:p>
                <a:pPr marL="342900" indent="-342900">
                  <a:spcBef>
                    <a:spcPts val="1200"/>
                  </a:spcBef>
                  <a:spcAft>
                    <a:spcPts val="600"/>
                  </a:spcAft>
                  <a:buFont typeface="Arial" pitchFamily="34" charset="0"/>
                  <a:buChar char="•"/>
                </a:pPr>
                <a:r>
                  <a:rPr lang="en-US" sz="2200" dirty="0" smtClean="0"/>
                  <a:t>A generic </a:t>
                </a:r>
                <a:r>
                  <a:rPr lang="en-US" sz="2200" i="1" dirty="0" smtClean="0">
                    <a:latin typeface="Cambria Math" pitchFamily="18" charset="0"/>
                    <a:ea typeface="Cambria Math" pitchFamily="18" charset="0"/>
                  </a:rPr>
                  <a:t>NS</a:t>
                </a:r>
                <a:r>
                  <a:rPr lang="en-US" sz="2200" dirty="0" smtClean="0"/>
                  <a:t>  with </a:t>
                </a:r>
                <a:r>
                  <a:rPr lang="en-US" sz="2200" dirty="0" err="1" smtClean="0"/>
                  <a:t>SpAMM</a:t>
                </a:r>
                <a:r>
                  <a:rPr lang="en-US" sz="2200" dirty="0" smtClean="0"/>
                  <a:t> approximation is:</a:t>
                </a:r>
                <a:endParaRPr lang="en-US" sz="2200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1018759"/>
                <a:ext cx="8763000" cy="1672189"/>
              </a:xfrm>
              <a:prstGeom prst="rect">
                <a:avLst/>
              </a:prstGeom>
              <a:blipFill rotWithShape="1">
                <a:blip r:embed="rId2"/>
                <a:stretch>
                  <a:fillRect l="-835" t="-2190" b="-72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763000" cy="685800"/>
          </a:xfrm>
        </p:spPr>
        <p:txBody>
          <a:bodyPr>
            <a:normAutofit fontScale="90000"/>
          </a:bodyPr>
          <a:lstStyle/>
          <a:p>
            <a:r>
              <a:rPr lang="en-US" sz="3200" b="1" dirty="0" smtClean="0">
                <a:latin typeface="Comic Sans MS" pitchFamily="66" charset="0"/>
              </a:rPr>
              <a:t>Newton Schulz for </a:t>
            </a:r>
            <a:r>
              <a:rPr lang="en-US" sz="3200" b="1" i="1" dirty="0" smtClean="0">
                <a:latin typeface="Comic Sans MS" pitchFamily="66" charset="0"/>
              </a:rPr>
              <a:t>S</a:t>
            </a:r>
            <a:r>
              <a:rPr lang="en-US" sz="2000" b="1" baseline="30000" dirty="0" smtClean="0">
                <a:latin typeface="Comic Sans MS" pitchFamily="66" charset="0"/>
              </a:rPr>
              <a:t> </a:t>
            </a:r>
            <a:r>
              <a:rPr lang="en-US" sz="3200" b="1" baseline="30000" dirty="0" smtClean="0">
                <a:latin typeface="Comic Sans MS" pitchFamily="66" charset="0"/>
              </a:rPr>
              <a:t>-1/2</a:t>
            </a:r>
            <a:r>
              <a:rPr lang="en-US" sz="3200" b="1" dirty="0" smtClean="0">
                <a:latin typeface="Comic Sans MS" pitchFamily="66" charset="0"/>
              </a:rPr>
              <a:t> </a:t>
            </a:r>
            <a:r>
              <a:rPr lang="en-US" sz="3200" b="1" dirty="0" smtClean="0">
                <a:latin typeface="Comic Sans MS" pitchFamily="66" charset="0"/>
              </a:rPr>
              <a:t>(the Metric Problem)</a:t>
            </a:r>
            <a:endParaRPr lang="en-US" sz="3200" b="1" dirty="0">
              <a:latin typeface="Comic Sans MS" pitchFamily="66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3"/>
              <p:cNvSpPr txBox="1">
                <a:spLocks noGrp="1"/>
              </p:cNvSpPr>
              <p:nvPr>
                <p:ph idx="1"/>
              </p:nvPr>
            </p:nvSpPr>
            <p:spPr>
              <a:xfrm>
                <a:off x="418011" y="2855899"/>
                <a:ext cx="8305800" cy="1803186"/>
              </a:xfrm>
              <a:prstGeom prst="rect">
                <a:avLst/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0" indent="0">
                  <a:spcBef>
                    <a:spcPts val="600"/>
                  </a:spcBef>
                  <a:spcAft>
                    <a:spcPts val="600"/>
                  </a:spcAft>
                  <a:buNone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𝑁𝑆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/>
                          </a:rPr>
                          <m:t> 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20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b="1" i="1" smtClean="0">
                                <a:latin typeface="Cambria Math"/>
                              </a:rPr>
                              <m:t>𝒙</m:t>
                            </m:r>
                            <m:r>
                              <a:rPr lang="en-US" sz="2000" b="0" i="1" smtClean="0">
                                <a:latin typeface="Cambria Math"/>
                              </a:rPr>
                              <m:t>, </m:t>
                            </m:r>
                            <m:r>
                              <a:rPr lang="en-US" sz="2000" b="1" i="1" smtClean="0">
                                <a:latin typeface="Cambria Math"/>
                              </a:rPr>
                              <m:t>𝒛</m:t>
                            </m:r>
                          </m:e>
                        </m:d>
                        <m:r>
                          <a:rPr lang="en-US" sz="2000" b="0" i="1" smtClean="0">
                            <a:latin typeface="Cambria Math"/>
                          </a:rPr>
                          <m:t>, </m:t>
                        </m:r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𝜏</m:t>
                        </m:r>
                      </m:e>
                    </m:d>
                    <m:r>
                      <a:rPr lang="en-US" sz="2000" b="0" i="1" smtClean="0">
                        <a:latin typeface="Cambria Math"/>
                      </a:rPr>
                      <m:t> </m:t>
                    </m:r>
                    <m:box>
                      <m:box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boxPr>
                      <m:e>
                        <m:r>
                          <a:rPr lang="en-US" sz="2000" b="0" i="1" smtClean="0">
                            <a:latin typeface="Cambria Math"/>
                          </a:rPr>
                          <m:t>≔</m:t>
                        </m:r>
                      </m:e>
                    </m:box>
                    <m:r>
                      <a:rPr lang="en-US" sz="2000" b="0" i="1" smtClean="0">
                        <a:latin typeface="Cambria Math"/>
                      </a:rPr>
                      <m:t>  </m:t>
                    </m:r>
                  </m:oMath>
                </a14:m>
                <a:r>
                  <a:rPr lang="en-US" sz="2400" b="1" dirty="0" smtClean="0">
                    <a:latin typeface="Courier New" pitchFamily="49" charset="0"/>
                    <a:ea typeface="Cambria Math"/>
                    <a:cs typeface="Courier New" pitchFamily="49" charset="0"/>
                  </a:rPr>
                  <a:t>while</a:t>
                </a:r>
                <a:r>
                  <a:rPr lang="en-US" sz="2400" dirty="0" smtClean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 </m:t>
                        </m:r>
                        <m:f>
                          <m:fPr>
                            <m:type m:val="lin"/>
                            <m:ctrlPr>
                              <a:rPr lang="en-US" sz="2400" i="1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400" i="1"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/>
                                    <a:ea typeface="Cambria Math"/>
                                  </a:rPr>
                                  <m:t>𝑡𝑟</m:t>
                                </m:r>
                                <m:r>
                                  <a:rPr lang="en-US" sz="2400" b="1" i="1">
                                    <a:latin typeface="Cambria Math"/>
                                    <a:ea typeface="Cambria Math"/>
                                  </a:rPr>
                                  <m:t>𝒙</m:t>
                                </m:r>
                                <m:r>
                                  <a:rPr lang="en-US" sz="2400" i="1">
                                    <a:latin typeface="Cambria Math"/>
                                    <a:ea typeface="Cambria Math"/>
                                  </a:rPr>
                                  <m:t>−</m:t>
                                </m:r>
                                <m:r>
                                  <a:rPr lang="en-US" sz="2400" i="1">
                                    <a:latin typeface="Cambria Math"/>
                                    <a:ea typeface="Cambria Math"/>
                                  </a:rPr>
                                  <m:t>𝑛</m:t>
                                </m:r>
                              </m:e>
                            </m:d>
                          </m:num>
                          <m:den>
                            <m:r>
                              <a:rPr lang="en-US" sz="2400" i="1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den>
                        </m:f>
                        <m:r>
                          <a:rPr lang="en-US" sz="2400" i="1" smtClean="0">
                            <a:latin typeface="Cambria Math"/>
                            <a:ea typeface="Cambria Math"/>
                          </a:rPr>
                          <m:t>&gt; </m:t>
                        </m:r>
                        <m:r>
                          <m:rPr>
                            <m:sty m:val="p"/>
                          </m:rPr>
                          <a:rPr lang="el-GR" sz="2400" i="1">
                            <a:latin typeface="Cambria Math"/>
                            <a:ea typeface="Cambria Math"/>
                          </a:rPr>
                          <m:t>τ</m:t>
                        </m:r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 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 </m:t>
                        </m:r>
                        <m:eqArr>
                          <m:eqArrPr>
                            <m:ctrlPr>
                              <a:rPr lang="en-US" sz="2400" b="1" i="1">
                                <a:latin typeface="Cambria Math"/>
                                <a:ea typeface="Cambria Math"/>
                              </a:rPr>
                            </m:ctrlPr>
                          </m:eqArrPr>
                          <m:e>
                            <m:r>
                              <a:rPr lang="en-US" sz="2400" b="1" i="1">
                                <a:latin typeface="Cambria Math"/>
                                <a:ea typeface="Cambria Math"/>
                              </a:rPr>
                              <m:t>𝒙</m:t>
                            </m:r>
                            <m:r>
                              <a:rPr lang="en-US" sz="2400" i="1">
                                <a:latin typeface="Cambria Math"/>
                                <a:ea typeface="Cambria Math"/>
                              </a:rPr>
                              <m:t>←</m:t>
                            </m:r>
                            <m:r>
                              <m:rPr>
                                <m:nor/>
                              </m:rPr>
                              <a:rPr lang="en-US" sz="2400">
                                <a:latin typeface="Courier New" pitchFamily="49" charset="0"/>
                                <a:ea typeface="Cambria Math"/>
                                <a:cs typeface="Courier New" pitchFamily="49" charset="0"/>
                              </a:rPr>
                              <m:t>map</m:t>
                            </m:r>
                            <m:r>
                              <m:rPr>
                                <m:nor/>
                              </m:rPr>
                              <a:rPr lang="en-US" sz="2400" i="1" baseline="-25000">
                                <a:latin typeface="Cambria Math"/>
                                <a:ea typeface="Cambria Math"/>
                              </a:rPr>
                              <m:t>NS</m:t>
                            </m:r>
                            <m:r>
                              <a:rPr lang="en-US" sz="2400" i="1" baseline="-25000">
                                <a:latin typeface="Cambria Math"/>
                                <a:ea typeface="Cambria Math"/>
                              </a:rPr>
                              <m:t> 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i="1"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400" b="1" i="1">
                                    <a:latin typeface="Cambria Math"/>
                                    <a:ea typeface="Cambria Math"/>
                                  </a:rPr>
                                  <m:t>𝒙</m:t>
                                </m:r>
                              </m:e>
                            </m:d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       </m:t>
                            </m:r>
                          </m:e>
                          <m:e>
                            <m:r>
                              <a:rPr lang="en-US" sz="2400" b="1" i="1">
                                <a:latin typeface="Cambria Math"/>
                                <a:ea typeface="Cambria Math"/>
                              </a:rPr>
                              <m:t>𝒛</m:t>
                            </m:r>
                            <m:r>
                              <a:rPr lang="en-US" sz="2400" b="1" i="1">
                                <a:latin typeface="Cambria Math"/>
                                <a:ea typeface="Cambria Math"/>
                              </a:rPr>
                              <m:t>←</m:t>
                            </m:r>
                            <m:r>
                              <a:rPr lang="en-US" sz="2400" b="1" i="1">
                                <a:latin typeface="Cambria Math"/>
                                <a:ea typeface="Cambria Math"/>
                              </a:rPr>
                              <m:t>𝒛</m:t>
                            </m:r>
                            <m:r>
                              <a:rPr lang="en-US" sz="2400" b="1" i="1">
                                <a:latin typeface="Cambria Math"/>
                                <a:ea typeface="Cambria Math"/>
                              </a:rPr>
                              <m:t>  </m:t>
                            </m:r>
                            <m:sSub>
                              <m:sSubPr>
                                <m:ctrlPr>
                                  <a:rPr lang="en-US" sz="2400" b="1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>
                                    <a:latin typeface="Cambria Math"/>
                                    <a:ea typeface="Cambria Math"/>
                                    <a:sym typeface="Symbol"/>
                                  </a:rPr>
                                  <m:t></m:t>
                                </m:r>
                              </m:e>
                              <m:sub>
                                <m:r>
                                  <a:rPr lang="el-GR" sz="2400" b="0" i="1">
                                    <a:latin typeface="Cambria Math"/>
                                    <a:ea typeface="Cambria Math"/>
                                  </a:rPr>
                                  <m:t>𝜏</m:t>
                                </m:r>
                                <m:r>
                                  <m:rPr>
                                    <m:nor/>
                                  </m:rPr>
                                  <a:rPr lang="en-US" sz="2400" dirty="0">
                                    <a:ea typeface="Cambria Math"/>
                                  </a:rPr>
                                  <m:t> </m:t>
                                </m:r>
                              </m:sub>
                            </m:sSub>
                            <m:r>
                              <a:rPr lang="en-US" sz="2400" b="1" i="1">
                                <a:latin typeface="Cambria Math"/>
                                <a:ea typeface="Cambria Math"/>
                              </a:rPr>
                              <m:t>𝒙</m:t>
                            </m:r>
                            <m:r>
                              <m:rPr>
                                <m:nor/>
                              </m:rPr>
                              <a:rPr lang="en-US" sz="2400" b="1" i="1" smtClean="0">
                                <a:latin typeface="Cambria Math"/>
                                <a:ea typeface="Cambria Math"/>
                              </a:rPr>
                              <m:t>           </m:t>
                            </m:r>
                            <m:r>
                              <m:rPr>
                                <m:nor/>
                              </m:rPr>
                              <a:rPr lang="en-US" sz="2400" b="1" i="1" dirty="0">
                                <a:latin typeface="Cambria Math"/>
                                <a:ea typeface="Cambria Math"/>
                              </a:rPr>
                              <m:t> </m:t>
                            </m:r>
                          </m:e>
                          <m:e>
                            <m:r>
                              <a:rPr lang="en-US" sz="2400" b="1" i="1">
                                <a:latin typeface="Cambria Math"/>
                                <a:ea typeface="Cambria Math"/>
                              </a:rPr>
                              <m:t>𝒙</m:t>
                            </m:r>
                            <m:r>
                              <a:rPr lang="en-US" sz="2400" b="1" i="1">
                                <a:latin typeface="Cambria Math"/>
                                <a:ea typeface="Cambria Math"/>
                              </a:rPr>
                              <m:t>←</m:t>
                            </m:r>
                            <m:r>
                              <a:rPr lang="en-US" sz="2400" b="1" i="1">
                                <a:latin typeface="Cambria Math"/>
                                <a:ea typeface="Cambria Math"/>
                              </a:rPr>
                              <m:t>𝒛</m:t>
                            </m:r>
                            <m:r>
                              <a:rPr lang="en-US" sz="2400" b="1" i="1">
                                <a:latin typeface="Cambria Math"/>
                                <a:ea typeface="Cambria Math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sz="2400" b="1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>
                                    <a:latin typeface="Cambria Math"/>
                                    <a:ea typeface="Cambria Math"/>
                                    <a:sym typeface="Symbol"/>
                                  </a:rPr>
                                  <m:t></m:t>
                                </m:r>
                              </m:e>
                              <m:sub>
                                <m:r>
                                  <a:rPr lang="el-GR" sz="2400" b="0" i="1">
                                    <a:latin typeface="Cambria Math"/>
                                    <a:ea typeface="Cambria Math"/>
                                  </a:rPr>
                                  <m:t>𝜏</m:t>
                                </m:r>
                                <m:r>
                                  <m:rPr>
                                    <m:nor/>
                                  </m:rPr>
                                  <a:rPr lang="en-US" sz="2400" dirty="0">
                                    <a:ea typeface="Cambria Math"/>
                                  </a:rPr>
                                  <m:t> </m:t>
                                </m:r>
                              </m:sub>
                            </m:sSub>
                            <m:r>
                              <a:rPr lang="en-US" sz="2400" b="1" i="1">
                                <a:latin typeface="Cambria Math"/>
                                <a:ea typeface="Cambria Math"/>
                              </a:rPr>
                              <m:t>𝒙</m:t>
                            </m:r>
                            <m:r>
                              <a:rPr lang="en-US" sz="2400" b="1" i="1">
                                <a:latin typeface="Cambria Math"/>
                                <a:ea typeface="Cambria Math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sz="2400" b="1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>
                                    <a:latin typeface="Cambria Math"/>
                                    <a:ea typeface="Cambria Math"/>
                                    <a:sym typeface="Symbol"/>
                                  </a:rPr>
                                  <m:t></m:t>
                                </m:r>
                              </m:e>
                              <m:sub>
                                <m:r>
                                  <a:rPr lang="el-GR" sz="2400" b="0" i="1">
                                    <a:latin typeface="Cambria Math"/>
                                    <a:ea typeface="Cambria Math"/>
                                  </a:rPr>
                                  <m:t>𝜏</m:t>
                                </m:r>
                                <m:r>
                                  <m:rPr>
                                    <m:nor/>
                                  </m:rPr>
                                  <a:rPr lang="en-US" sz="2400" dirty="0">
                                    <a:ea typeface="Cambria Math"/>
                                  </a:rPr>
                                  <m:t> </m:t>
                                </m:r>
                              </m:sub>
                            </m:sSub>
                            <m:r>
                              <a:rPr lang="en-US" sz="2400" b="1" i="1">
                                <a:latin typeface="Cambria Math"/>
                                <a:ea typeface="Cambria Math"/>
                              </a:rPr>
                              <m:t>𝒛</m:t>
                            </m:r>
                            <m:r>
                              <m:rPr>
                                <m:nor/>
                              </m:rPr>
                              <a:rPr lang="en-US" sz="2400" dirty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2400" i="1" dirty="0">
                                <a:latin typeface="Cambria Math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2400" dirty="0"/>
                              <m:t> </m:t>
                            </m:r>
                          </m:e>
                        </m:eqArr>
                      </m:e>
                    </m:d>
                  </m:oMath>
                </a14:m>
                <a:endParaRPr lang="en-US" sz="2400" b="0" i="1" dirty="0" smtClean="0">
                  <a:latin typeface="Cambria Math"/>
                  <a:ea typeface="Cambria Math"/>
                </a:endParaRPr>
              </a:p>
              <a:p>
                <a:pPr marL="0" indent="0" algn="ctr">
                  <a:spcBef>
                    <a:spcPts val="600"/>
                  </a:spcBef>
                  <a:spcAft>
                    <a:spcPts val="600"/>
                  </a:spcAft>
                  <a:buNone/>
                </a:pPr>
                <a14:m>
                  <m:oMath xmlns:m="http://schemas.openxmlformats.org/officeDocument/2006/math">
                    <m:r>
                      <a:rPr lang="en-US" sz="2400" b="1" i="1">
                        <a:latin typeface="Cambria Math"/>
                        <a:ea typeface="Cambria Math"/>
                      </a:rPr>
                      <m:t>𝒙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→</m:t>
                    </m:r>
                    <m:r>
                      <a:rPr lang="en-US" sz="2400" b="1" i="1" smtClean="0">
                        <a:latin typeface="Cambria Math"/>
                        <a:ea typeface="Cambria Math"/>
                      </a:rPr>
                      <m:t>𝑰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  </m:t>
                    </m:r>
                    <m:r>
                      <m:rPr>
                        <m:nor/>
                      </m:rPr>
                      <a:rPr lang="en-US" sz="2400" i="0" smtClean="0">
                        <a:latin typeface="Cambria Math"/>
                        <a:ea typeface="Cambria Math"/>
                      </a:rPr>
                      <m:t>and</m:t>
                    </m:r>
                    <m:r>
                      <m:rPr>
                        <m:nor/>
                      </m:rPr>
                      <a:rPr lang="en-US" sz="2400" i="0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sz="2400" b="1" i="1" smtClean="0">
                        <a:latin typeface="Cambria Math"/>
                        <a:ea typeface="Cambria Math"/>
                      </a:rPr>
                      <m:t>𝒛</m:t>
                    </m:r>
                    <m:r>
                      <a:rPr lang="en-US" sz="2400" b="1" i="1" smtClean="0">
                        <a:latin typeface="Cambria Math"/>
                        <a:ea typeface="Cambria Math"/>
                      </a:rPr>
                      <m:t>→</m:t>
                    </m:r>
                    <m:sSup>
                      <m:sSupPr>
                        <m:ctrlPr>
                          <a:rPr lang="en-US" sz="2400" b="1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latin typeface="Cambria Math"/>
                            <a:ea typeface="Cambria Math"/>
                          </a:rPr>
                          <m:t>𝒔</m:t>
                        </m:r>
                      </m:e>
                      <m:sup>
                        <m:r>
                          <a:rPr lang="en-US" sz="2400" b="1" i="1" smtClean="0">
                            <a:latin typeface="Cambria Math"/>
                            <a:ea typeface="Cambria Math"/>
                          </a:rPr>
                          <m:t>−</m:t>
                        </m:r>
                        <m:r>
                          <a:rPr lang="en-US" sz="2400" b="1" i="1" smtClean="0">
                            <a:latin typeface="Cambria Math"/>
                            <a:ea typeface="Cambria Math"/>
                          </a:rPr>
                          <m:t>𝟏</m:t>
                        </m:r>
                        <m:r>
                          <a:rPr lang="en-US" sz="2400" b="1" i="1" smtClean="0">
                            <a:latin typeface="Cambria Math"/>
                            <a:ea typeface="Cambria Math"/>
                          </a:rPr>
                          <m:t>/</m:t>
                        </m:r>
                        <m:r>
                          <a:rPr lang="en-US" sz="2400" b="1" i="1" smtClean="0">
                            <a:latin typeface="Cambria Math"/>
                            <a:ea typeface="Cambria Math"/>
                          </a:rPr>
                          <m:t>𝟐</m:t>
                        </m:r>
                      </m:sup>
                    </m:sSup>
                    <m:r>
                      <a:rPr lang="en-US" sz="2400" b="1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m:rPr>
                        <m:nor/>
                      </m:rPr>
                      <a:rPr lang="en-US" sz="2400" b="0" i="0" smtClean="0">
                        <a:latin typeface="Cambria Math"/>
                        <a:ea typeface="Cambria Math"/>
                      </a:rPr>
                      <m:t> </m:t>
                    </m:r>
                    <m:r>
                      <m:rPr>
                        <m:nor/>
                      </m:rPr>
                      <a:rPr lang="en-US" sz="2400" b="0" i="0" smtClean="0">
                        <a:latin typeface="Cambria Math"/>
                        <a:ea typeface="Cambria Math"/>
                      </a:rPr>
                      <m:t>with</m:t>
                    </m:r>
                    <m:r>
                      <a:rPr lang="en-US" sz="2400" b="1" i="1" smtClean="0">
                        <a:latin typeface="Cambria Math"/>
                        <a:ea typeface="Cambria Math"/>
                      </a:rPr>
                      <m:t>  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𝜏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 →0</m:t>
                    </m:r>
                  </m:oMath>
                </a14:m>
                <a:r>
                  <a:rPr lang="en-US" sz="2400" i="1" dirty="0" smtClean="0">
                    <a:latin typeface="Cambria Math"/>
                    <a:ea typeface="Cambria Math"/>
                  </a:rPr>
                  <a:t> </a:t>
                </a:r>
              </a:p>
            </p:txBody>
          </p:sp>
        </mc:Choice>
        <mc:Fallback>
          <p:sp>
            <p:nvSpPr>
              <p:cNvPr id="8" name="Content Placeholder 3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18011" y="2855899"/>
                <a:ext cx="8305800" cy="180318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/>
              <p:cNvSpPr/>
              <p:nvPr/>
            </p:nvSpPr>
            <p:spPr>
              <a:xfrm>
                <a:off x="2224529" y="3613434"/>
                <a:ext cx="218200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400" b="1" dirty="0">
                          <a:latin typeface="Courier New" pitchFamily="49" charset="0"/>
                          <a:ea typeface="Cambria Math"/>
                          <a:cs typeface="Courier New" pitchFamily="49" charset="0"/>
                        </a:rPr>
                        <m:t>return</m:t>
                      </m:r>
                      <m:r>
                        <a:rPr lang="en-US" sz="2400" i="1" dirty="0">
                          <a:latin typeface="Cambria Math"/>
                          <a:ea typeface="Cambria Math"/>
                          <a:cs typeface="Courier New" pitchFamily="49" charset="0"/>
                        </a:rPr>
                        <m:t> </m:t>
                      </m:r>
                      <m:r>
                        <a:rPr lang="en-US" sz="2400" i="1">
                          <a:latin typeface="Cambria Math"/>
                          <a:ea typeface="Cambria Math"/>
                        </a:rPr>
                        <m:t>{</m:t>
                      </m:r>
                      <m:r>
                        <a:rPr lang="en-US" sz="2400" b="1" i="1">
                          <a:latin typeface="Cambria Math"/>
                          <a:ea typeface="Cambria Math"/>
                        </a:rPr>
                        <m:t>𝒙</m:t>
                      </m:r>
                      <m:r>
                        <a:rPr lang="en-US" sz="2400" i="1">
                          <a:latin typeface="Cambria Math"/>
                          <a:ea typeface="Cambria Math"/>
                        </a:rPr>
                        <m:t>, </m:t>
                      </m:r>
                      <m:r>
                        <a:rPr lang="en-US" sz="2400" b="1" i="1">
                          <a:latin typeface="Cambria Math"/>
                          <a:ea typeface="Cambria Math"/>
                        </a:rPr>
                        <m:t>𝒛</m:t>
                      </m:r>
                      <m:r>
                        <a:rPr lang="en-US" sz="2400" i="1">
                          <a:latin typeface="Cambria Math"/>
                          <a:ea typeface="Cambria Math"/>
                        </a:rPr>
                        <m:t>} 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4529" y="3613434"/>
                <a:ext cx="2182008" cy="461665"/>
              </a:xfrm>
              <a:prstGeom prst="rect">
                <a:avLst/>
              </a:prstGeom>
              <a:blipFill rotWithShape="1">
                <a:blip r:embed="rId4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/>
              <p:cNvSpPr/>
              <p:nvPr/>
            </p:nvSpPr>
            <p:spPr>
              <a:xfrm>
                <a:off x="478970" y="4983540"/>
                <a:ext cx="8207830" cy="15696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spcBef>
                    <a:spcPts val="600"/>
                  </a:spcBef>
                  <a:spcAft>
                    <a:spcPts val="600"/>
                  </a:spcAft>
                  <a:buFont typeface="Arial" pitchFamily="34" charset="0"/>
                  <a:buChar char="•"/>
                </a:pPr>
                <a:r>
                  <a:rPr lang="en-US" sz="2400" dirty="0" smtClean="0"/>
                  <a:t>Many variations in literature, </a:t>
                </a:r>
                <a:r>
                  <a:rPr lang="en-US" sz="2400" dirty="0"/>
                  <a:t>including scaled versions, stabilized versions like “DB </a:t>
                </a:r>
                <a:r>
                  <a:rPr lang="en-US" sz="2400" dirty="0" smtClean="0"/>
                  <a:t>iteration” involving </a:t>
                </a:r>
                <a:r>
                  <a:rPr lang="en-US" sz="2400" dirty="0"/>
                  <a:t>dual </a:t>
                </a:r>
                <a:r>
                  <a:rPr lang="en-US" sz="2400" b="1" i="1" dirty="0">
                    <a:latin typeface="Cambria Math" pitchFamily="18" charset="0"/>
                    <a:ea typeface="Cambria Math" pitchFamily="18" charset="0"/>
                  </a:rPr>
                  <a:t>y</a:t>
                </a:r>
                <a:r>
                  <a:rPr lang="en-US" sz="2400" dirty="0"/>
                  <a:t>  &amp;</a:t>
                </a:r>
                <a:r>
                  <a:rPr lang="en-US" sz="2400" b="1" i="1" dirty="0">
                    <a:latin typeface="Cambria Math" pitchFamily="18" charset="0"/>
                    <a:ea typeface="Cambria Math" pitchFamily="18" charset="0"/>
                  </a:rPr>
                  <a:t> z  </a:t>
                </a:r>
                <a:r>
                  <a:rPr lang="en-US" sz="2400" dirty="0" smtClean="0"/>
                  <a:t>channels, and so on.  </a:t>
                </a:r>
                <a:r>
                  <a:rPr lang="en-US" sz="2400" b="1" i="1" dirty="0" smtClean="0"/>
                  <a:t>What is the fastest, most stable method under severe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/>
                            <a:ea typeface="Cambria Math"/>
                            <a:sym typeface="Symbol"/>
                          </a:rPr>
                          <m:t></m:t>
                        </m:r>
                      </m:e>
                      <m:sub>
                        <m:r>
                          <a:rPr lang="el-GR" sz="2400" b="0" i="1">
                            <a:latin typeface="Cambria Math"/>
                            <a:ea typeface="Cambria Math"/>
                          </a:rPr>
                          <m:t>𝜏</m:t>
                        </m:r>
                        <m:r>
                          <m:rPr>
                            <m:nor/>
                          </m:rPr>
                          <a:rPr lang="en-US" sz="2400" b="1" i="1" dirty="0">
                            <a:ea typeface="Cambria Math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sz="2400" b="1" i="1" dirty="0" smtClean="0"/>
                  <a:t>approximation (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sz="2400" b="1" i="1" smtClean="0">
                        <a:latin typeface="Cambria Math"/>
                        <a:ea typeface="Cambria Math"/>
                      </a:rPr>
                      <m:t>𝝉</m:t>
                    </m:r>
                  </m:oMath>
                </a14:m>
                <a:r>
                  <a:rPr lang="en-US" sz="2400" b="1" i="1" dirty="0" smtClean="0"/>
                  <a:t> is large )? </a:t>
                </a:r>
                <a:endParaRPr lang="en-US" sz="2400" b="1" i="1" dirty="0"/>
              </a:p>
            </p:txBody>
          </p:sp>
        </mc:Choice>
        <mc:Fallback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970" y="4983540"/>
                <a:ext cx="8207830" cy="1569660"/>
              </a:xfrm>
              <a:prstGeom prst="rect">
                <a:avLst/>
              </a:prstGeom>
              <a:blipFill rotWithShape="1">
                <a:blip r:embed="rId5"/>
                <a:stretch>
                  <a:fillRect l="-1040" t="-3113" r="-1932" b="-81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04682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34032</TotalTime>
  <Words>1961</Words>
  <Application>Microsoft Office PowerPoint</Application>
  <PresentationFormat>On-screen Show (4:3)</PresentationFormat>
  <Paragraphs>179</Paragraphs>
  <Slides>21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Newton Schulz for S -1/2 (the Metric Problem)</vt:lpstr>
      <vt:lpstr>Scaled Newton Schulz (Chen &amp; Chow ’14)</vt:lpstr>
      <vt:lpstr>PowerPoint Presentation</vt:lpstr>
      <vt:lpstr>PowerPoint Presentation</vt:lpstr>
      <vt:lpstr>PowerPoint Presentation</vt:lpstr>
      <vt:lpstr>Recursive Preconditioning: The SpAMM Sandwich</vt:lpstr>
      <vt:lpstr>Ill-Conditioning: κ(s)=〖10〗^11, (3,3)x8 nanotube  </vt:lpstr>
      <vt:lpstr>Ill-Conditioning: κ(s)=〖10〗^5, [H2O]70, TZV2P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</dc:creator>
  <cp:lastModifiedBy>Matt</cp:lastModifiedBy>
  <cp:revision>292</cp:revision>
  <dcterms:created xsi:type="dcterms:W3CDTF">2015-02-19T20:35:55Z</dcterms:created>
  <dcterms:modified xsi:type="dcterms:W3CDTF">2015-03-16T01:06:35Z</dcterms:modified>
</cp:coreProperties>
</file>