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81" r:id="rId3"/>
    <p:sldId id="280" r:id="rId4"/>
    <p:sldId id="266" r:id="rId5"/>
    <p:sldId id="264" r:id="rId6"/>
    <p:sldId id="263" r:id="rId7"/>
    <p:sldId id="270" r:id="rId8"/>
    <p:sldId id="269" r:id="rId9"/>
    <p:sldId id="259" r:id="rId10"/>
    <p:sldId id="275" r:id="rId11"/>
    <p:sldId id="257" r:id="rId12"/>
    <p:sldId id="261" r:id="rId13"/>
    <p:sldId id="272" r:id="rId14"/>
    <p:sldId id="274" r:id="rId15"/>
    <p:sldId id="260" r:id="rId16"/>
    <p:sldId id="273" r:id="rId17"/>
    <p:sldId id="262" r:id="rId18"/>
    <p:sldId id="258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DCCA-C640-4451-AB38-C86931976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67" y="485255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400" b="1" i="1" dirty="0" smtClean="0">
                <a:latin typeface="Comic Sans MS" pitchFamily="66" charset="0"/>
              </a:rPr>
              <a:t>O</a:t>
            </a:r>
            <a:r>
              <a:rPr lang="en-US" sz="8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(</a:t>
            </a:r>
            <a:r>
              <a:rPr lang="en-US" sz="3400" b="1" i="1" dirty="0" smtClean="0">
                <a:latin typeface="Comic Sans MS" pitchFamily="66" charset="0"/>
              </a:rPr>
              <a:t>N</a:t>
            </a:r>
            <a:r>
              <a:rPr lang="en-US" sz="14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) Quantum Chemistry Made Simple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400" b="1" dirty="0">
              <a:latin typeface="Comic Sans MS" pitchFamily="66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 smtClean="0">
                <a:latin typeface="Comic Sans MS" pitchFamily="66" charset="0"/>
              </a:rPr>
              <a:t>In N</a:t>
            </a:r>
            <a:r>
              <a:rPr lang="en-US" sz="1000" b="1" i="1" dirty="0" smtClean="0">
                <a:latin typeface="Comic Sans MS" pitchFamily="66" charset="0"/>
              </a:rPr>
              <a:t> </a:t>
            </a:r>
            <a:r>
              <a:rPr lang="en-US" sz="3200" b="1" i="1" baseline="30000" dirty="0" smtClean="0">
                <a:latin typeface="Comic Sans MS" pitchFamily="66" charset="0"/>
              </a:rPr>
              <a:t>4</a:t>
            </a:r>
            <a:r>
              <a:rPr lang="en-US" sz="3200" b="1" i="1" dirty="0" smtClean="0">
                <a:latin typeface="Comic Sans MS" pitchFamily="66" charset="0"/>
                <a:sym typeface="Wingdings" pitchFamily="2" charset="2"/>
              </a:rPr>
              <a:t> N, </a:t>
            </a:r>
            <a:r>
              <a:rPr lang="en-US" sz="3200" b="1" i="1" dirty="0" smtClean="0">
                <a:latin typeface="Comic Sans MS" pitchFamily="66" charset="0"/>
              </a:rPr>
              <a:t>do not accumulate, eliminate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>
                <a:latin typeface="Comic Sans MS" pitchFamily="66" charset="0"/>
              </a:rPr>
              <a:t> </a:t>
            </a:r>
            <a:r>
              <a:rPr lang="en-US" sz="3200" b="1" i="1" dirty="0" smtClean="0">
                <a:latin typeface="Comic Sans MS" pitchFamily="66" charset="0"/>
              </a:rPr>
              <a:t>                              </a:t>
            </a:r>
            <a:r>
              <a:rPr lang="en-US" sz="3200" b="1" dirty="0" smtClean="0">
                <a:latin typeface="Comic Sans MS" pitchFamily="66" charset="0"/>
              </a:rPr>
              <a:t>- </a:t>
            </a:r>
            <a:r>
              <a:rPr lang="en-US" sz="3200" dirty="0" smtClean="0">
                <a:latin typeface="Comic Sans MS" pitchFamily="66" charset="0"/>
              </a:rPr>
              <a:t>Bruce Lee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467" y="3595807"/>
            <a:ext cx="838133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00" dirty="0" smtClean="0">
                <a:latin typeface="+mj-lt"/>
              </a:rPr>
              <a:t>Matt </a:t>
            </a:r>
            <a:r>
              <a:rPr lang="en-US" sz="3400" dirty="0" err="1" smtClean="0">
                <a:latin typeface="+mj-lt"/>
              </a:rPr>
              <a:t>Challacombe</a:t>
            </a:r>
            <a:r>
              <a:rPr lang="en-US" sz="3400" dirty="0" smtClean="0">
                <a:latin typeface="+mj-lt"/>
              </a:rPr>
              <a:t>, Nicolas Bock &amp; Terry Haut</a:t>
            </a:r>
          </a:p>
          <a:p>
            <a:pPr algn="r"/>
            <a:r>
              <a:rPr lang="en-US" sz="3400" dirty="0" smtClean="0">
                <a:latin typeface="+mj-lt"/>
              </a:rPr>
              <a:t>Los Alamos National Laboratory</a:t>
            </a:r>
          </a:p>
          <a:p>
            <a:pPr algn="r"/>
            <a:r>
              <a:rPr lang="en-US" sz="3400" dirty="0">
                <a:latin typeface="+mj-lt"/>
              </a:rPr>
              <a:t>m</a:t>
            </a:r>
            <a:r>
              <a:rPr lang="en-US" sz="3400" dirty="0" smtClean="0">
                <a:latin typeface="+mj-lt"/>
              </a:rPr>
              <a:t>att.challacombe@freeon.org</a:t>
            </a:r>
            <a:endParaRPr lang="en-US" sz="3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562600"/>
            <a:ext cx="88024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Spooky Stuff: LA-UR-10-07458//LA-UR 11-06091//LA-UR-14-22050//LA-UR-14-20354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Sponsored by: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DOE LDRD-ER grant 20110230ER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TenBar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Café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981200"/>
                <a:ext cx="8686800" cy="729828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NS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[   </m:t>
                    </m:r>
                  </m:oMath>
                </a14:m>
                <a:r>
                  <a:rPr lang="en-US" sz="2400" b="1" dirty="0" smtClean="0">
                    <a:latin typeface="Courier New" pitchFamily="49" charset="0"/>
                    <a:ea typeface="Cambria Math"/>
                    <a:cs typeface="Courier New" pitchFamily="49" charset="0"/>
                  </a:rPr>
                  <a:t>while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𝑡𝑟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&gt;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/>
                        <a:ea typeface="Cambria Math"/>
                      </a:rPr>
                      <m:t>τ</m:t>
                    </m:r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←</m:t>
                    </m:r>
                    <m:r>
                      <m:rPr>
                        <m:nor/>
                      </m:rPr>
                      <a:rPr lang="en-US" sz="2400" b="1" i="0" smtClean="0">
                        <a:latin typeface="Courier New" pitchFamily="49" charset="0"/>
                        <a:ea typeface="Cambria Math"/>
                        <a:cs typeface="Courier New" pitchFamily="49" charset="0"/>
                      </a:rPr>
                      <m:t>map</m:t>
                    </m:r>
                    <m:r>
                      <m:rPr>
                        <m:nor/>
                      </m:rPr>
                      <a:rPr lang="en-US" sz="2400" b="0" i="1" baseline="-25000" smtClean="0">
                        <a:latin typeface="Cambria Math"/>
                        <a:ea typeface="Cambria Math"/>
                      </a:rPr>
                      <m:t>NS</m:t>
                    </m:r>
                    <m:r>
                      <a:rPr lang="en-US" sz="2400" b="0" i="1" baseline="-25000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𝒛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𝒛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1800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1800" b="1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0" dirty="0" smtClean="0">
                    <a:ea typeface="Cambria Math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endParaRPr lang="en-US" sz="2200" u="sng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u="sng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u="sng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200" u="sng" dirty="0" smtClean="0"/>
                  <a:t>resolution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p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  <m:sub>
                            <m:argPr>
                              <m:argSz m:val="-1"/>
                            </m:argPr>
                            <m:r>
                              <a:rPr lang="en-US" sz="2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argPr>
                                      <m:argSz m:val="-1"/>
                                    </m:argP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sub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⋯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argPr>
                                          <m:argSz m:val="-1"/>
                                        </m:argPr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  <m:sub/>
                                </m:sSub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b>
                                    <m:argPr>
                                      <m:argSz m:val="-1"/>
                                    </m:argP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argPr>
                              <m:argSz m:val="-1"/>
                            </m:argPr>
                            <m:r>
                              <a:rPr lang="en-US" sz="2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a:rPr lang="en-US" sz="2800" b="1" i="1" smtClean="0">
                        <a:latin typeface="Cambria Math"/>
                      </a:rPr>
                      <m:t>𝑰</m:t>
                    </m:r>
                  </m:oMath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factors: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⋯ </m:t>
                    </m:r>
                    <m:d>
                      <m:dPr>
                        <m:begChr m:val="|"/>
                        <m:endChr m:val="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/>
                      </a:rPr>
                      <m:t>→</m:t>
                    </m:r>
                    <m:d>
                      <m:dPr>
                        <m:begChr m:val="|"/>
                        <m:endChr m:val="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p>
                                <m:argPr>
                                  <m:argSz m:val="-1"/>
                                </m:argP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−1/2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a</a:t>
                </a:r>
                <a:r>
                  <a:rPr lang="en-US" sz="2200" u="sng" dirty="0" smtClean="0"/>
                  <a:t>t each layer, 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𝑡𝑟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981200"/>
                <a:ext cx="8686800" cy="72982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Callout 1 (Border and Accent Bar) 12"/>
          <p:cNvSpPr/>
          <p:nvPr/>
        </p:nvSpPr>
        <p:spPr>
          <a:xfrm flipH="1">
            <a:off x="2510291" y="2895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545851" y="2915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800" y="1066800"/>
                <a:ext cx="8915400" cy="578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Under </a:t>
                </a:r>
                <a:r>
                  <a:rPr lang="en-US" sz="2800" dirty="0" smtClean="0"/>
                  <a:t>severe ill-conditioning, double precision is unstable unless stabilized by the left transpose.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Left-right stabilized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contraction:  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Still,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introduces a (small) twist in the full matrix; the asymmetric (full) case is more forgiving with respect to approximation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800" dirty="0" smtClean="0"/>
                  <a:t>), relative to symmetric versions.  </a:t>
                </a:r>
                <a:endParaRPr lang="en-US" sz="2800" dirty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6800"/>
                <a:ext cx="8915400" cy="5786199"/>
              </a:xfrm>
              <a:prstGeom prst="rect">
                <a:avLst/>
              </a:prstGeom>
              <a:blipFill rotWithShape="1">
                <a:blip r:embed="rId3"/>
                <a:stretch>
                  <a:fillRect l="-1162" t="-948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(T): first,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@ </a:t>
                </a:r>
                <a:r>
                  <a:rPr lang="en-US" sz="2400" b="1" baseline="-10000" dirty="0" smtClean="0">
                    <a:solidFill>
                      <a:srgbClr val="7030A0"/>
                    </a:solidFill>
                  </a:rPr>
                  <a:t>~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1d-2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180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right(N): </a:t>
                </a:r>
                <a:r>
                  <a:rPr lang="en-US" sz="2400" b="1" dirty="0" err="1" smtClean="0">
                    <a:solidFill>
                      <a:srgbClr val="00B05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 @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3320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72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Stabilized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600144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00200" y="2133600"/>
                <a:ext cx="6553200" cy="3139321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.  Scaling acceleration less than 2.85</a:t>
                </a:r>
                <a:r>
                  <a:rPr lang="en-US" sz="2400" b="1" i="1" baseline="-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4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Use 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error rather </a:t>
                </a: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(min EV) to manage transition between scaled &amp; </a:t>
                </a:r>
                <a:r>
                  <a:rPr lang="en-US" sz="24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unscaled</a:t>
                </a: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NS </a:t>
                </a:r>
                <a:endParaRPr lang="en-US" sz="24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ow much acceleration can be kept under extreme conditions? </a:t>
                </a:r>
                <a:endParaRPr lang="en-US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33600"/>
                <a:ext cx="6553200" cy="3139321"/>
              </a:xfrm>
              <a:prstGeom prst="rect">
                <a:avLst/>
              </a:prstGeom>
              <a:blipFill rotWithShape="1">
                <a:blip r:embed="rId6"/>
                <a:stretch>
                  <a:fillRect l="-1302" t="-1553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smtClean="0">
                    <a:latin typeface="Comic Sans MS" pitchFamily="66" charset="0"/>
                  </a:rPr>
                  <a:t>A Stabilized </a:t>
                </a:r>
                <a:r>
                  <a:rPr lang="en-US" sz="3200" b="1" dirty="0" err="1">
                    <a:latin typeface="Comic Sans MS" pitchFamily="66" charset="0"/>
                  </a:rPr>
                  <a:t>SpAMM</a:t>
                </a:r>
                <a:r>
                  <a:rPr lang="en-US" sz="3200" b="1" dirty="0">
                    <a:latin typeface="Comic Sans MS" pitchFamily="66" charset="0"/>
                  </a:rPr>
                  <a:t> </a:t>
                </a:r>
                <a:r>
                  <a:rPr lang="en-US" sz="3200" b="1" dirty="0" smtClean="0">
                    <a:latin typeface="Comic Sans MS" pitchFamily="66" charset="0"/>
                  </a:rPr>
                  <a:t>for Scaled </a:t>
                </a:r>
                <a:r>
                  <a:rPr lang="en-US" sz="3200" b="1" dirty="0">
                    <a:latin typeface="Comic Sans MS" pitchFamily="66" charset="0"/>
                  </a:rPr>
                  <a:t>NS (</a:t>
                </a:r>
                <a:r>
                  <a:rPr lang="en-US" sz="3200" b="1" dirty="0" smtClean="0">
                    <a:latin typeface="Comic Sans MS" pitchFamily="66" charset="0"/>
                  </a:rPr>
                  <a:t>II)</a:t>
                </a:r>
                <a:endParaRPr lang="en-US" sz="3200" dirty="0"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</a:t>
                </a:r>
                <a:r>
                  <a:rPr lang="en-US" sz="2400" dirty="0" smtClean="0"/>
                  <a:t>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baseline="-500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  <a:blipFill rotWithShape="1">
                <a:blip r:embed="rId7"/>
                <a:stretch>
                  <a:fillRect l="-1786" t="-5285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3" name="Rectangle 2"/>
          <p:cNvSpPr/>
          <p:nvPr/>
        </p:nvSpPr>
        <p:spPr>
          <a:xfrm>
            <a:off x="457200" y="3296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Stabilized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III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Recursive Preconditioning: The </a:t>
            </a:r>
            <a:r>
              <a:rPr lang="en-US" sz="2800" b="1" dirty="0" err="1" smtClean="0">
                <a:latin typeface="Comic Sans MS" pitchFamily="66" charset="0"/>
              </a:rPr>
              <a:t>SpAMM</a:t>
            </a:r>
            <a:r>
              <a:rPr lang="en-US" sz="2800" b="1" dirty="0" smtClean="0">
                <a:latin typeface="Comic Sans MS" pitchFamily="66" charset="0"/>
              </a:rPr>
              <a:t> Sandwich</a:t>
            </a:r>
            <a:endParaRPr lang="en-US" sz="28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NS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resolution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factors: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for </a:t>
                </a:r>
                <a:r>
                  <a:rPr lang="en-US" sz="2200" u="sng" dirty="0" smtClean="0"/>
                  <a:t>each layer, 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/>
                                <a:ea typeface="Cambria Math"/>
                              </a:rPr>
                              <m:t>tr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Nest Newton </a:t>
                </a:r>
                <a:r>
                  <a:rPr lang="en-US" sz="2400" dirty="0" err="1" smtClean="0"/>
                  <a:t>Shulz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functionals</a:t>
                </a:r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en-US" sz="24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, with increasing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resolution,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⋯ &lt;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Use error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400" dirty="0" smtClean="0"/>
                  <a:t>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(min EV) to manage transition between scaled &amp; </a:t>
                </a:r>
                <a:r>
                  <a:rPr lang="en-US" sz="2400" dirty="0" err="1" smtClean="0"/>
                  <a:t>unscaled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NS.</a:t>
                </a:r>
                <a:r>
                  <a:rPr lang="en-US" sz="2400" dirty="0" smtClean="0"/>
                  <a:t> 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blipFill rotWithShape="1">
                <a:blip r:embed="rId3"/>
                <a:stretch>
                  <a:fillRect l="-1075" t="-2827" r="-910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381000" y="761999"/>
            <a:ext cx="914400" cy="15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005840" cy="1005840"/>
          </a:xfrm>
          <a:prstGeom prst="rect">
            <a:avLst/>
          </a:prstGeom>
        </p:spPr>
      </p:pic>
      <p:sp>
        <p:nvSpPr>
          <p:cNvPr id="6" name="Line Callout 1 (Border and Accent Bar) 5"/>
          <p:cNvSpPr/>
          <p:nvPr/>
        </p:nvSpPr>
        <p:spPr>
          <a:xfrm rot="21343692" flipH="1">
            <a:off x="4977837" y="3575899"/>
            <a:ext cx="365998" cy="2204732"/>
          </a:xfrm>
          <a:prstGeom prst="accentBorderCallout1">
            <a:avLst>
              <a:gd name="adj1" fmla="val 18750"/>
              <a:gd name="adj2" fmla="val -8333"/>
              <a:gd name="adj3" fmla="val 40865"/>
              <a:gd name="adj4" fmla="val -1025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(Border and Accent Bar) 3"/>
          <p:cNvSpPr/>
          <p:nvPr/>
        </p:nvSpPr>
        <p:spPr>
          <a:xfrm rot="20807746" flipH="1">
            <a:off x="4435335" y="1766304"/>
            <a:ext cx="395608" cy="1835827"/>
          </a:xfrm>
          <a:prstGeom prst="accentBorderCallout1">
            <a:avLst>
              <a:gd name="adj1" fmla="val 18750"/>
              <a:gd name="adj2" fmla="val -8333"/>
              <a:gd name="adj3" fmla="val 45967"/>
              <a:gd name="adj4" fmla="val -10228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ne Callout 1 (Border and Accent Bar) 1"/>
          <p:cNvSpPr/>
          <p:nvPr/>
        </p:nvSpPr>
        <p:spPr>
          <a:xfrm rot="16790551" flipH="1">
            <a:off x="2958620" y="481396"/>
            <a:ext cx="361638" cy="2257409"/>
          </a:xfrm>
          <a:prstGeom prst="accentBorderCallout1">
            <a:avLst>
              <a:gd name="adj1" fmla="val 18750"/>
              <a:gd name="adj2" fmla="val -8333"/>
              <a:gd name="adj3" fmla="val 81607"/>
              <a:gd name="adj4" fmla="val -8619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120"/>
            <a:ext cx="7863840" cy="5897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(3,3)x8 nanotube  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  <a:blipFill rotWithShape="1">
                <a:blip r:embed="rId6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−7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ular Callout 11"/>
          <p:cNvSpPr/>
          <p:nvPr/>
        </p:nvSpPr>
        <p:spPr>
          <a:xfrm>
            <a:off x="6796996" y="5486399"/>
            <a:ext cx="1966004" cy="570131"/>
          </a:xfrm>
          <a:prstGeom prst="wedgeRectCallout">
            <a:avLst>
              <a:gd name="adj1" fmla="val -81431"/>
              <a:gd name="adj2" fmla="val -8419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6457" y="5447491"/>
            <a:ext cx="197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Kept about 2/3 of </a:t>
            </a:r>
          </a:p>
          <a:p>
            <a:r>
              <a:rPr lang="en-US" b="1" dirty="0"/>
              <a:t>a</a:t>
            </a:r>
            <a:r>
              <a:rPr lang="en-US" b="1" dirty="0" smtClean="0"/>
              <a:t>cceleration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8229600" cy="617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5181600" y="2442063"/>
            <a:ext cx="640080" cy="8345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[H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2</a:t>
                </a:r>
                <a:r>
                  <a:rPr lang="en-US" sz="2800" b="1" dirty="0" smtClean="0">
                    <a:latin typeface="Comic Sans MS" pitchFamily="66" charset="0"/>
                  </a:rPr>
                  <a:t>O]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70</a:t>
                </a:r>
                <a:r>
                  <a:rPr lang="en-US" sz="2800" b="1" dirty="0" smtClean="0">
                    <a:latin typeface="Comic Sans MS" pitchFamily="66" charset="0"/>
                  </a:rPr>
                  <a:t>, </a:t>
                </a:r>
                <a:r>
                  <a:rPr lang="en-US" sz="2800" b="1" dirty="0" smtClean="0">
                    <a:latin typeface="Comic Sans MS" pitchFamily="66" charset="0"/>
                  </a:rPr>
                  <a:t>TZV2P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  <a:blipFill rotWithShape="1">
                <a:blip r:embed="rId4"/>
                <a:stretch>
                  <a:fillRect l="-152" r="-7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/>
          <p:cNvSpPr/>
          <p:nvPr/>
        </p:nvSpPr>
        <p:spPr>
          <a:xfrm>
            <a:off x="4724400" y="914400"/>
            <a:ext cx="3352800" cy="141082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/>
              <a:t>With recursive preconditioning, one resolutions </a:t>
            </a:r>
            <a:r>
              <a:rPr lang="en-US" sz="2000" i="1" dirty="0" smtClean="0"/>
              <a:t>result </a:t>
            </a:r>
            <a:r>
              <a:rPr lang="en-US" sz="2000" i="1" dirty="0" smtClean="0"/>
              <a:t>is another’s error!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152400"/>
            <a:ext cx="8991600" cy="5400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16670" y="304800"/>
            <a:ext cx="44196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MATH</a:t>
            </a:r>
            <a:r>
              <a:rPr lang="en-US" b="1" dirty="0" smtClean="0">
                <a:solidFill>
                  <a:schemeClr val="tx1"/>
                </a:solidFill>
              </a:rPr>
              <a:t>:  Nested Approximates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b="1" dirty="0" smtClean="0">
                <a:solidFill>
                  <a:schemeClr val="tx1"/>
                </a:solidFill>
              </a:rPr>
              <a:t>&gt; =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...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ill-conditioned matrix inverse via nested 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 algebras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&amp; tight 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Metric and gap ill-conditioning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4400" y="2648129"/>
            <a:ext cx="4343400" cy="21524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COMPUTER SCIENCE</a:t>
            </a:r>
            <a:r>
              <a:rPr lang="en-US" b="1" dirty="0" smtClean="0">
                <a:solidFill>
                  <a:schemeClr val="tx1"/>
                </a:solidFill>
              </a:rPr>
              <a:t>: 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>
                <a:solidFill>
                  <a:schemeClr val="tx1"/>
                </a:solidFill>
              </a:rPr>
              <a:t>G</a:t>
            </a:r>
            <a:r>
              <a:rPr lang="en-US" b="1" i="1" dirty="0" err="1" smtClean="0">
                <a:solidFill>
                  <a:schemeClr val="tx1"/>
                </a:solidFill>
              </a:rPr>
              <a:t>eneracity</a:t>
            </a:r>
            <a:r>
              <a:rPr lang="en-US" dirty="0" smtClean="0">
                <a:solidFill>
                  <a:schemeClr val="tx1"/>
                </a:solidFill>
              </a:rPr>
              <a:t> , recursive task parallelism , 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trong scaling, 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like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 (FP-F08,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Distributed to </a:t>
            </a:r>
            <a:r>
              <a:rPr lang="en-US" b="1" i="1" dirty="0" err="1" smtClean="0">
                <a:solidFill>
                  <a:schemeClr val="tx1"/>
                </a:solidFill>
              </a:rPr>
              <a:t>descentralized</a:t>
            </a:r>
            <a:r>
              <a:rPr lang="en-US" b="1" i="1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charmm</a:t>
            </a:r>
            <a:r>
              <a:rPr lang="en-US" dirty="0" smtClean="0">
                <a:solidFill>
                  <a:schemeClr val="tx1"/>
                </a:solidFill>
              </a:rPr>
              <a:t>++ 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4800"/>
            <a:ext cx="438807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PHYSICS</a:t>
            </a:r>
            <a:r>
              <a:rPr lang="en-US" b="1" dirty="0" smtClean="0">
                <a:solidFill>
                  <a:schemeClr val="tx1"/>
                </a:solidFill>
              </a:rPr>
              <a:t>:  Strong Correlation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determinant KSTs w/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HF/DFT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range separated exchange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correlation on top of exchange (B13)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Difficult linear algebra toward Mott transition (fractional occupations, ill-conditioning)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2743200"/>
            <a:ext cx="3962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N-BODY SOLVERS: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 (</a:t>
            </a:r>
            <a:r>
              <a:rPr lang="en-US" dirty="0" err="1" smtClean="0">
                <a:solidFill>
                  <a:schemeClr val="tx1"/>
                </a:solidFill>
              </a:rPr>
              <a:t>NoFX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Linear Algebra (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0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Matrices w/Decay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even 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51" y="238780"/>
            <a:ext cx="86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Quantum Locality &amp; Kohn’s Nearsighted Principle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14400"/>
            <a:ext cx="45720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874216"/>
            <a:ext cx="44196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In a local, atom centered representation, quantum mechanical matrices possess decay properties.  For non-metallic systems, matrix elements decay exponentially with atom-atom separation: 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P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ab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~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xp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(-</a:t>
            </a:r>
            <a:r>
              <a:rPr lang="el-GR" sz="2400" dirty="0" smtClean="0">
                <a:solidFill>
                  <a:prstClr val="black"/>
                </a:solidFill>
                <a:latin typeface="Comic Sans MS" pitchFamily="66" charset="0"/>
              </a:rPr>
              <a:t>β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smtClean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-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|)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914400"/>
            <a:ext cx="312419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9877" y="914400"/>
            <a:ext cx="336502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 b="1" i="1" dirty="0" smtClean="0">
                <a:solidFill>
                  <a:srgbClr val="FF0000"/>
                </a:solidFill>
                <a:latin typeface="Comic Sans MS" pitchFamily="66" charset="0"/>
              </a:rPr>
              <a:t>ulk water</a:t>
            </a:r>
          </a:p>
          <a:p>
            <a:r>
              <a:rPr lang="en-US" sz="2000" b="1" i="1" dirty="0">
                <a:solidFill>
                  <a:srgbClr val="FFC000"/>
                </a:solidFill>
                <a:latin typeface="Comic Sans MS" pitchFamily="66" charset="0"/>
              </a:rPr>
              <a:t>s</a:t>
            </a:r>
            <a:r>
              <a:rPr lang="en-US" sz="2000" b="1" i="1" dirty="0" smtClean="0">
                <a:solidFill>
                  <a:srgbClr val="FFC000"/>
                </a:solidFill>
                <a:latin typeface="Comic Sans MS" pitchFamily="66" charset="0"/>
              </a:rPr>
              <a:t>emi-conducting nanotube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mic Sans MS" pitchFamily="66" charset="0"/>
              </a:rPr>
              <a:t>m</a:t>
            </a:r>
            <a:r>
              <a:rPr lang="en-US" sz="2000" b="1" i="1" dirty="0" smtClean="0">
                <a:solidFill>
                  <a:srgbClr val="0070C0"/>
                </a:solidFill>
                <a:latin typeface="Comic Sans MS" pitchFamily="66" charset="0"/>
              </a:rPr>
              <a:t>etallic nanotube</a:t>
            </a:r>
            <a:endParaRPr lang="en-US" sz="2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2672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rate of matrix decay is controlled by: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HOMO-LUMO or band gap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on-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orthogonality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of the basis (metric ill-conditioning)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hese effects may be intertwined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7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8395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944880"/>
            <a:ext cx="3017520" cy="3017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72" y="284202"/>
            <a:ext cx="8941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Matrix </a:t>
            </a:r>
            <a:r>
              <a:rPr lang="en-US" sz="3000" b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 and 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) Quantum Chemistry</a:t>
            </a:r>
            <a:endParaRPr lang="en-US" sz="3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58674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For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extremely localized methods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like tight binding and pure DFT, the resulting Hamiltonian matrix can be very sparse:             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Use conventional, sparse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linear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algebra to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achieve an 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) cost with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size,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endParaRPr lang="en-US" sz="24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13070" r="56728" b="253"/>
          <a:stretch/>
        </p:blipFill>
        <p:spPr>
          <a:xfrm>
            <a:off x="381000" y="3657600"/>
            <a:ext cx="1941564" cy="274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47800" y="4191000"/>
            <a:ext cx="0" cy="2209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43000" y="51816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6752" y="6153090"/>
            <a:ext cx="222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Radial Cutoff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352" y="4835258"/>
            <a:ext cx="222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Numerical Threshold 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4230231"/>
            <a:ext cx="5268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Two ways to achieve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w/separation greater than radial cutoff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smaller than numerical threshold 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1644247"/>
            <a:ext cx="1280160" cy="14799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842179"/>
            <a:ext cx="2011680" cy="7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88474"/>
            <a:ext cx="8534400" cy="11884422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dirty="0" smtClean="0">
                <a:latin typeface="+mj-lt"/>
                <a:cs typeface="Times New Roman" pitchFamily="18" charset="0"/>
              </a:rPr>
              <a:t>From bond-breaking to</a:t>
            </a:r>
            <a:r>
              <a:rPr lang="en-US" sz="2200" dirty="0">
                <a:latin typeface="+mj-lt"/>
                <a:cs typeface="Times New Roman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long-range entanglement,  a host of technologically important properties emerge from long-range, strong-correlation effects.  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These long range effects involve slow decay due to metric (basis) and gap ill-conditioning.   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Vacancy </a:t>
            </a:r>
            <a:r>
              <a:rPr lang="en-US" sz="2200" dirty="0">
                <a:latin typeface="+mj-lt"/>
                <a:cs typeface="Times New Roman" pitchFamily="18" charset="0"/>
              </a:rPr>
              <a:t>defects control insulator-to-metal transition in </a:t>
            </a:r>
            <a:r>
              <a:rPr lang="en-US" sz="2200" dirty="0" err="1">
                <a:latin typeface="+mj-lt"/>
                <a:cs typeface="Times New Roman" pitchFamily="18" charset="0"/>
              </a:rPr>
              <a:t>Perovskites</a:t>
            </a:r>
            <a:r>
              <a:rPr lang="en-US" sz="2200" dirty="0">
                <a:latin typeface="+mj-lt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i="1" dirty="0">
                <a:latin typeface="+mj-lt"/>
                <a:cs typeface="Times New Roman" pitchFamily="18" charset="0"/>
              </a:rPr>
              <a:t>Self-healing of induced vacancy defect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dirty="0">
                <a:latin typeface="+mj-lt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Only now, </a:t>
            </a:r>
            <a:r>
              <a:rPr lang="en-US" sz="2000" dirty="0" err="1">
                <a:latin typeface="+mj-lt"/>
                <a:cs typeface="Times New Roman" pitchFamily="18" charset="0"/>
              </a:rPr>
              <a:t>functionals</a:t>
            </a:r>
            <a:r>
              <a:rPr lang="en-US" sz="2000" dirty="0">
                <a:latin typeface="+mj-lt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+mj-lt"/>
              <a:cs typeface="Times New Roman" pitchFamily="18" charset="0"/>
            </a:endParaRPr>
          </a:p>
          <a:p>
            <a:r>
              <a:rPr lang="en-US" sz="2200" dirty="0">
                <a:latin typeface="+mj-lt"/>
                <a:cs typeface="Times New Roman" pitchFamily="18" charset="0"/>
              </a:rPr>
              <a:t>Towards the metallic edge, fast </a:t>
            </a:r>
          </a:p>
          <a:p>
            <a:r>
              <a:rPr lang="en-US" sz="2200" i="1" dirty="0">
                <a:latin typeface="+mj-lt"/>
                <a:cs typeface="Times New Roman" pitchFamily="18" charset="0"/>
              </a:rPr>
              <a:t>N</a:t>
            </a:r>
            <a:r>
              <a:rPr lang="en-US" sz="2200" dirty="0">
                <a:latin typeface="+mj-lt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 err="1">
                <a:latin typeface="+mj-lt"/>
                <a:cs typeface="Courier New" pitchFamily="49" charset="0"/>
              </a:rPr>
              <a:t>SpAMM</a:t>
            </a:r>
            <a:r>
              <a:rPr lang="en-US" sz="2000" dirty="0">
                <a:latin typeface="+mj-lt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dirty="0">
              <a:latin typeface="+mj-lt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62088" y="1524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Real Wave-Functions Have Extent:</a:t>
            </a:r>
          </a:p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38800" y="4288729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/>
              <a:t>N</a:t>
            </a:r>
            <a:r>
              <a:rPr lang="en-US" sz="3200" b="1" dirty="0" smtClean="0"/>
              <a:t>-Body Solvers in the Information, Physical &amp; Computer Sciences</a:t>
            </a:r>
            <a:endParaRPr lang="en-US" sz="32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u="sng" dirty="0"/>
              <a:t>E</a:t>
            </a:r>
            <a:r>
              <a:rPr lang="en-US" sz="2400" u="sng" dirty="0" smtClean="0"/>
              <a:t>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N-Body </a:t>
            </a:r>
            <a:r>
              <a:rPr lang="en-US" sz="2400" dirty="0" smtClean="0"/>
              <a:t>model has been extended to a vast number of fast, pairwise (kernel) summation techniques in the information sciences.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enterprise 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approximate algebras and recursive preconditioning.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52" y="142240"/>
            <a:ext cx="922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Generalized Solver </a:t>
            </a:r>
            <a:r>
              <a:rPr lang="en-US" sz="3000" b="1" dirty="0" err="1" smtClean="0"/>
              <a:t>Ecosytems</a:t>
            </a:r>
            <a:r>
              <a:rPr lang="en-US" sz="3000" b="1" dirty="0" smtClean="0"/>
              <a:t> for Physics and Inference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5608" y="7747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1155700"/>
            <a:ext cx="862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culling in the product space (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metric query)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2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343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Fast occlusion </a:t>
            </a:r>
            <a:r>
              <a:rPr lang="en-US" sz="2600" dirty="0">
                <a:latin typeface="Comic Sans MS" pitchFamily="66" charset="0"/>
              </a:rPr>
              <a:t>and culling </a:t>
            </a:r>
            <a:r>
              <a:rPr lang="en-US" sz="2600" dirty="0" smtClean="0">
                <a:latin typeface="Comic Sans MS" pitchFamily="66" charset="0"/>
              </a:rPr>
              <a:t>in the product space for matrices with </a:t>
            </a:r>
          </a:p>
          <a:p>
            <a:r>
              <a:rPr lang="en-US" sz="2600" dirty="0" smtClean="0"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082" y="15242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080" y="673656"/>
            <a:ext cx="4927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pace-filling-curve </a:t>
            </a:r>
            <a:r>
              <a:rPr lang="en-US" sz="2400" dirty="0"/>
              <a:t>h</a:t>
            </a:r>
            <a:r>
              <a:rPr lang="en-US" sz="2400" dirty="0" smtClean="0"/>
              <a:t>euristics maximize locality, clustering (A-B)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With locality, database algorithms enable rapid distance, metric &amp; overlap queries.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Clustering enhances multilevel approximation, occlusion &amp; </a:t>
            </a:r>
            <a:r>
              <a:rPr lang="en-US" sz="2400" i="1" dirty="0" err="1" smtClean="0"/>
              <a:t>etc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5968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9806" y="3408680"/>
            <a:ext cx="53514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RB3LYP/6-31G** density matrix for [H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O]</a:t>
            </a:r>
            <a:r>
              <a:rPr lang="en-US" sz="2400" baseline="-25000" dirty="0" smtClean="0"/>
              <a:t>300</a:t>
            </a:r>
            <a:r>
              <a:rPr lang="en-US" sz="2400" i="1" dirty="0" smtClean="0"/>
              <a:t>. </a:t>
            </a:r>
            <a:r>
              <a:rPr lang="en-US" sz="2400" dirty="0" smtClean="0"/>
              <a:t>Purple is large, red is small.</a:t>
            </a:r>
            <a:r>
              <a:rPr lang="en-US" sz="2400" i="1" dirty="0" smtClean="0"/>
              <a:t>  </a:t>
            </a:r>
            <a:endParaRPr lang="en-US" sz="2400" b="1" i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1647" y="-457200"/>
            <a:ext cx="6072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Jie</a:t>
            </a:r>
            <a:r>
              <a:rPr lang="en-US" dirty="0" smtClean="0"/>
              <a:t> did (words),  our idea NS scheme </a:t>
            </a:r>
          </a:p>
          <a:p>
            <a:r>
              <a:rPr lang="en-US" dirty="0" smtClean="0"/>
              <a:t>picture of mapping, show NS scheme with scaling. </a:t>
            </a:r>
          </a:p>
          <a:p>
            <a:r>
              <a:rPr lang="en-US" dirty="0" smtClean="0"/>
              <a:t>Ask, what about approximations that make go faster?  algebras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Newton Schulz for S</a:t>
            </a:r>
            <a:r>
              <a:rPr lang="en-US" sz="3200" b="1" baseline="30000" dirty="0" smtClean="0">
                <a:latin typeface="Comic Sans MS" pitchFamily="66" charset="0"/>
              </a:rPr>
              <a:t>-1/2</a:t>
            </a:r>
            <a:r>
              <a:rPr lang="en-US" sz="3200" b="1" dirty="0" smtClean="0">
                <a:latin typeface="Comic Sans MS" pitchFamily="66" charset="0"/>
              </a:rPr>
              <a:t> (the Metric Problem)</a:t>
            </a:r>
            <a:endParaRPr lang="en-US" sz="3200" b="1" dirty="0"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6001443"/>
            <a:ext cx="484632" cy="82607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33697</TotalTime>
  <Words>1829</Words>
  <Application>Microsoft Office PowerPoint</Application>
  <PresentationFormat>On-screen Show (4:3)</PresentationFormat>
  <Paragraphs>203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 Schulz for S-1/2 (the Metric Problem)</vt:lpstr>
      <vt:lpstr>PowerPoint Presentation</vt:lpstr>
      <vt:lpstr>PowerPoint Presentation</vt:lpstr>
      <vt:lpstr>PowerPoint Presentation</vt:lpstr>
      <vt:lpstr>PowerPoint Presentation</vt:lpstr>
      <vt:lpstr>Recursive Preconditioning: The SpAMM Sandwich</vt:lpstr>
      <vt:lpstr>Ill-Conditioning: κ(s)=〖10〗^11, (3,3)x8 nanotube  </vt:lpstr>
      <vt:lpstr>Ill-Conditioning: κ(s)=〖10〗^5, [H2O]70, TZV2P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238</cp:revision>
  <dcterms:created xsi:type="dcterms:W3CDTF">2015-02-19T20:35:55Z</dcterms:created>
  <dcterms:modified xsi:type="dcterms:W3CDTF">2015-03-15T19:28:53Z</dcterms:modified>
</cp:coreProperties>
</file>