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4" r:id="rId2"/>
    <p:sldId id="263" r:id="rId3"/>
    <p:sldId id="270" r:id="rId4"/>
    <p:sldId id="269" r:id="rId5"/>
    <p:sldId id="271" r:id="rId6"/>
    <p:sldId id="266" r:id="rId7"/>
    <p:sldId id="268" r:id="rId8"/>
    <p:sldId id="267" r:id="rId9"/>
    <p:sldId id="259" r:id="rId10"/>
    <p:sldId id="275" r:id="rId11"/>
    <p:sldId id="257" r:id="rId12"/>
    <p:sldId id="261" r:id="rId13"/>
    <p:sldId id="272" r:id="rId14"/>
    <p:sldId id="274" r:id="rId15"/>
    <p:sldId id="260" r:id="rId16"/>
    <p:sldId id="273" r:id="rId17"/>
    <p:sldId id="262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503EC-AB5C-4F50-98A3-0361B4FC780B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A42DE-160A-4E7C-89E2-22791C61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1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7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4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st-lab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84582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b="1" i="1" dirty="0" smtClean="0"/>
              <a:t>N</a:t>
            </a:r>
            <a:r>
              <a:rPr lang="en-US" sz="3200" b="1" dirty="0" smtClean="0"/>
              <a:t>-Body Solvers in the Information, Physical &amp; Computer Sciences</a:t>
            </a:r>
            <a:endParaRPr lang="en-US" sz="3200" b="1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i="1" dirty="0" smtClean="0"/>
              <a:t>N</a:t>
            </a:r>
            <a:r>
              <a:rPr lang="en-US" sz="2400" dirty="0" smtClean="0"/>
              <a:t>-Body solvers combine </a:t>
            </a:r>
            <a:r>
              <a:rPr lang="en-US" sz="2400" b="1" i="1" dirty="0" smtClean="0"/>
              <a:t>database operations </a:t>
            </a:r>
            <a:r>
              <a:rPr lang="en-US" sz="2400" dirty="0" smtClean="0"/>
              <a:t>(range &amp; metric queries) with </a:t>
            </a:r>
            <a:r>
              <a:rPr lang="en-US" sz="2400" b="1" i="1" dirty="0" smtClean="0"/>
              <a:t>locality preserving heuristics</a:t>
            </a:r>
            <a:r>
              <a:rPr lang="en-US" sz="2400" dirty="0" smtClean="0"/>
              <a:t>, and a wide variety of </a:t>
            </a:r>
            <a:r>
              <a:rPr lang="en-US" sz="2400" b="1" i="1" dirty="0" smtClean="0"/>
              <a:t>mathematical approximations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r>
              <a:rPr lang="en-US" sz="2400" u="sng" dirty="0"/>
              <a:t>E</a:t>
            </a:r>
            <a:r>
              <a:rPr lang="en-US" sz="2400" u="sng" dirty="0" smtClean="0"/>
              <a:t>xamples</a:t>
            </a:r>
            <a:r>
              <a:rPr lang="en-US" sz="2400" dirty="0" smtClean="0"/>
              <a:t>: the astrophysical </a:t>
            </a:r>
            <a:r>
              <a:rPr lang="en-US" sz="2400" b="1" i="1" dirty="0" smtClean="0"/>
              <a:t>Barnes-Hut tree-code</a:t>
            </a:r>
            <a:r>
              <a:rPr lang="en-US" sz="2400" dirty="0" smtClean="0"/>
              <a:t>, the </a:t>
            </a:r>
            <a:r>
              <a:rPr lang="en-US" sz="2400" b="1" i="1" dirty="0" smtClean="0"/>
              <a:t>Fast Gauss Transform</a:t>
            </a:r>
            <a:r>
              <a:rPr lang="en-US" sz="2400" dirty="0" smtClean="0"/>
              <a:t> and so on.</a:t>
            </a:r>
          </a:p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i="1" dirty="0" smtClean="0"/>
              <a:t>generic N-Body </a:t>
            </a:r>
            <a:r>
              <a:rPr lang="en-US" sz="2400" dirty="0" smtClean="0"/>
              <a:t>model has been extended to a vast number of fast, pairwise (kernel) summation techniques in the information sciences.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see </a:t>
            </a:r>
            <a:r>
              <a:rPr lang="en-US" sz="2400" dirty="0" smtClean="0">
                <a:hlinkClick r:id="rId2"/>
              </a:rPr>
              <a:t>www.fast-lab.org</a:t>
            </a:r>
            <a:r>
              <a:rPr lang="en-US" sz="2400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b="1" i="1" dirty="0" smtClean="0"/>
              <a:t>functional programming</a:t>
            </a:r>
            <a:r>
              <a:rPr lang="en-US" sz="2400" dirty="0" smtClean="0"/>
              <a:t>,  the </a:t>
            </a:r>
            <a:r>
              <a:rPr lang="en-US" sz="2400" i="1" dirty="0" smtClean="0"/>
              <a:t>N</a:t>
            </a:r>
            <a:r>
              <a:rPr lang="en-US" sz="2400" dirty="0" smtClean="0"/>
              <a:t>-Body problem may be developed with the formal properties of </a:t>
            </a:r>
            <a:r>
              <a:rPr lang="en-US" sz="2400" b="1" i="1" dirty="0" err="1" smtClean="0"/>
              <a:t>generacity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smtClean="0"/>
              <a:t>involving map, fold, reduce &amp; </a:t>
            </a:r>
            <a:r>
              <a:rPr lang="en-US" sz="2400" i="1" dirty="0" smtClean="0"/>
              <a:t>etc</a:t>
            </a:r>
            <a:r>
              <a:rPr lang="en-US" sz="2400" dirty="0" smtClean="0"/>
              <a:t>.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 the parallel map skeleton, algorithmic skeleton frameworks and so on.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626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8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Callout 1 (Border and Accent Bar) 12"/>
          <p:cNvSpPr/>
          <p:nvPr/>
        </p:nvSpPr>
        <p:spPr>
          <a:xfrm flipH="1">
            <a:off x="2510291" y="2895600"/>
            <a:ext cx="2473960" cy="1000780"/>
          </a:xfrm>
          <a:prstGeom prst="accentBorderCallout1">
            <a:avLst>
              <a:gd name="adj1" fmla="val 18750"/>
              <a:gd name="adj2" fmla="val -8333"/>
              <a:gd name="adj3" fmla="val 51587"/>
              <a:gd name="adj4" fmla="val -18054"/>
            </a:avLst>
          </a:prstGeom>
          <a:ln w="38100">
            <a:solidFill>
              <a:schemeClr val="accent3">
                <a:alpha val="47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3 7"/>
          <p:cNvSpPr/>
          <p:nvPr/>
        </p:nvSpPr>
        <p:spPr>
          <a:xfrm>
            <a:off x="2545851" y="2915590"/>
            <a:ext cx="1524000" cy="9144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9630"/>
              <a:gd name="adj8" fmla="val 50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17051" y="2991790"/>
                <a:ext cx="426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/>
                        </a:rPr>
                        <m:t>𝒙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4000" b="0" i="1" baseline="-15000" smtClean="0">
                          <a:latin typeface="Cambria Math"/>
                        </a:rPr>
                        <m:t>+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1" i="1" baseline="30000" smtClean="0">
                              <a:latin typeface="Cambria Math"/>
                            </a:rPr>
                            <m:t>𝒕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51" y="2991790"/>
                <a:ext cx="4267200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1000" y="240804"/>
                <a:ext cx="8610599" cy="6940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r>
                  <a:rPr lang="en-US" sz="3200" b="1" dirty="0" err="1" smtClean="0"/>
                  <a:t>SpAMM</a:t>
                </a:r>
                <a:r>
                  <a:rPr lang="en-US" sz="3200" b="1" dirty="0" smtClean="0"/>
                  <a:t> with Projector (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latin typeface="Cambria Math"/>
                      </a:rPr>
                      <m:t>→</m:t>
                    </m:r>
                    <m:r>
                      <a:rPr lang="en-US" sz="3200" b="1" i="1" smtClean="0"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b="1" dirty="0" smtClean="0"/>
                  <a:t>) Ill-Conditioning</a:t>
                </a:r>
                <a:endParaRPr lang="en-US" sz="3200" dirty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Under severe ill-conditioning, double precision is unstable unless stabilized by the left transpose.</a:t>
                </a:r>
                <a:endParaRPr lang="en-US" sz="2800" dirty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Left-right stabilized </a:t>
                </a:r>
                <a:r>
                  <a:rPr lang="en-US" sz="2800" dirty="0" err="1" smtClean="0"/>
                  <a:t>SpAMM</a:t>
                </a:r>
                <a:r>
                  <a:rPr lang="en-US" sz="2800" dirty="0" smtClean="0"/>
                  <a:t> contraction:  </a:t>
                </a:r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endParaRPr lang="en-US" sz="2800" dirty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endParaRPr lang="en-US" sz="2800" dirty="0" smtClean="0"/>
              </a:p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endParaRPr lang="en-US" sz="2800" dirty="0" smtClean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Still, </a:t>
                </a:r>
                <a:r>
                  <a:rPr lang="en-US" sz="2800" dirty="0" err="1" smtClean="0"/>
                  <a:t>SpAMM</a:t>
                </a:r>
                <a:r>
                  <a:rPr lang="en-US" sz="2800" dirty="0" smtClean="0"/>
                  <a:t> introduces a (small) twist in the full matrix; the asymmetric (full) case is more forgiving with respect to approximation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r>
                  <a:rPr lang="en-US" sz="2800" dirty="0" smtClean="0"/>
                  <a:t>), relative to also stabilized symmetric versions.</a:t>
                </a:r>
                <a:endParaRPr lang="en-US" sz="2800" dirty="0"/>
              </a:p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40804"/>
                <a:ext cx="8610599" cy="6940361"/>
              </a:xfrm>
              <a:prstGeom prst="rect">
                <a:avLst/>
              </a:prstGeom>
              <a:blipFill rotWithShape="1">
                <a:blip r:embed="rId3"/>
                <a:stretch>
                  <a:fillRect l="-1841" t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87752" y="4020073"/>
                <a:ext cx="447872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left (T): first, 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SpAMM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 @ </a:t>
                </a:r>
                <a:r>
                  <a:rPr lang="en-US" sz="2400" b="1" baseline="-10000" dirty="0" smtClean="0">
                    <a:solidFill>
                      <a:srgbClr val="7030A0"/>
                    </a:solidFill>
                  </a:rPr>
                  <a:t>~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1d-2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52" y="4020073"/>
                <a:ext cx="4478727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2180" t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05891" y="3248243"/>
                <a:ext cx="294054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right(N): </a:t>
                </a:r>
                <a:r>
                  <a:rPr lang="en-US" sz="2400" b="1" dirty="0" err="1" smtClean="0">
                    <a:solidFill>
                      <a:srgbClr val="00B050"/>
                    </a:solidFill>
                  </a:rPr>
                  <a:t>SpAMM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 @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891" y="3248243"/>
                <a:ext cx="2940549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3320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02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r="20133"/>
          <a:stretch/>
        </p:blipFill>
        <p:spPr>
          <a:xfrm>
            <a:off x="6370320" y="5991283"/>
            <a:ext cx="484632" cy="826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3713" r="15732" b="8254"/>
          <a:stretch/>
        </p:blipFill>
        <p:spPr>
          <a:xfrm>
            <a:off x="1963692" y="6090921"/>
            <a:ext cx="502920" cy="65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5120"/>
            <a:ext cx="7863839" cy="4669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1600" y="2161163"/>
                <a:ext cx="5791200" cy="2246769"/>
              </a:xfrm>
              <a:prstGeom prst="rect">
                <a:avLst/>
              </a:prstGeom>
              <a:solidFill>
                <a:schemeClr val="lt1">
                  <a:alpha val="77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Inflections spread, map ruggedized. 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</a:t>
                </a: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 eigenvalue lost: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1" i="1" baseline="-25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𝒐</m:t>
                    </m:r>
                    <m:r>
                      <a:rPr lang="en-US" sz="2400" b="1" i="1" baseline="-5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𝜹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  Scaling acceleration less than </a:t>
                </a:r>
                <a:r>
                  <a:rPr lang="en-US" sz="2400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2.85</a:t>
                </a:r>
                <a:r>
                  <a:rPr lang="en-US" sz="2400" b="1" baseline="-5000" dirty="0" smtClean="0">
                    <a:solidFill>
                      <a:schemeClr val="accent1">
                        <a:lumMod val="75000"/>
                      </a:schemeClr>
                    </a:solidFill>
                    <a:sym typeface="Wingdings 2"/>
                  </a:rPr>
                  <a:t></a:t>
                </a: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H</a:t>
                </a: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ow much acceleration can be kept under extreme conditions? </a:t>
                </a: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161163"/>
                <a:ext cx="5791200" cy="2246769"/>
              </a:xfrm>
              <a:prstGeom prst="rect">
                <a:avLst/>
              </a:prstGeom>
              <a:blipFill rotWithShape="1">
                <a:blip r:embed="rId6"/>
                <a:stretch>
                  <a:fillRect l="-1368" t="-2174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81000" y="122872"/>
                <a:ext cx="85344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/>
                  <a:t>A Ruggedized, Scaled Newton-</a:t>
                </a:r>
                <a:r>
                  <a:rPr lang="en-US" sz="3200" b="1" dirty="0" err="1" smtClean="0"/>
                  <a:t>Shulz</a:t>
                </a:r>
                <a:r>
                  <a:rPr lang="en-US" sz="3200" b="1" dirty="0" smtClean="0"/>
                  <a:t> Map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/>
                  <a:t>Ill-conditioning and </a:t>
                </a:r>
                <a:r>
                  <a:rPr lang="en-US" sz="2400" dirty="0" err="1" smtClean="0"/>
                  <a:t>SpAMM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can bounce EVs out of bounds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400" dirty="0" smtClean="0"/>
                  <a:t>.   </a:t>
                </a:r>
                <a:r>
                  <a:rPr lang="en-US" sz="3600" b="1" baseline="-10000" dirty="0" smtClean="0">
                    <a:sym typeface="Wingdings"/>
                  </a:rPr>
                  <a:t></a:t>
                </a:r>
                <a:r>
                  <a:rPr lang="en-US" sz="2400" b="1" dirty="0" smtClean="0">
                    <a:sym typeface="Wingdings"/>
                  </a:rPr>
                  <a:t> </a:t>
                </a:r>
                <a:r>
                  <a:rPr lang="en-US" sz="2400" dirty="0" smtClean="0">
                    <a:sym typeface="Wingdings"/>
                  </a:rPr>
                  <a:t>stabilize by spreading 0/1 inflections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2872"/>
                <a:ext cx="8534400" cy="1477328"/>
              </a:xfrm>
              <a:prstGeom prst="rect">
                <a:avLst/>
              </a:prstGeom>
              <a:blipFill rotWithShape="1">
                <a:blip r:embed="rId7"/>
                <a:stretch>
                  <a:fillRect l="-1857" t="-5350" b="-10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triped Right Arrow 14"/>
          <p:cNvSpPr/>
          <p:nvPr/>
        </p:nvSpPr>
        <p:spPr>
          <a:xfrm flipH="1">
            <a:off x="1605280" y="5892800"/>
            <a:ext cx="487680" cy="147320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6471920" y="5894416"/>
            <a:ext cx="538480" cy="145704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96031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60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omic Sans MS" pitchFamily="66" charset="0"/>
              </a:rPr>
              <a:t>Recursive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smtClean="0">
                <a:latin typeface="Comic Sans MS" pitchFamily="66" charset="0"/>
              </a:rPr>
              <a:t>Preconditioning: The </a:t>
            </a:r>
            <a:r>
              <a:rPr lang="en-US" sz="2800" b="1" dirty="0" err="1" smtClean="0">
                <a:latin typeface="Comic Sans MS" pitchFamily="66" charset="0"/>
              </a:rPr>
              <a:t>SpAMM</a:t>
            </a:r>
            <a:r>
              <a:rPr lang="en-US" sz="2800" b="1" dirty="0" smtClean="0">
                <a:latin typeface="Comic Sans MS" pitchFamily="66" charset="0"/>
              </a:rPr>
              <a:t> Sandwich</a:t>
            </a:r>
            <a:endParaRPr lang="en-US" sz="2800" b="1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6240" y="2438400"/>
                <a:ext cx="8366760" cy="4097404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/>
                  <a:t>n</a:t>
                </a:r>
                <a:r>
                  <a:rPr lang="en-US" sz="2200" u="sng" dirty="0" smtClean="0"/>
                  <a:t>ested NS </a:t>
                </a:r>
                <a:r>
                  <a:rPr lang="en-US" sz="2200" u="sng" dirty="0" err="1" smtClean="0"/>
                  <a:t>functionals</a:t>
                </a:r>
                <a:r>
                  <a:rPr lang="en-US" sz="2200" u="sng" dirty="0" smtClean="0"/>
                  <a:t>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 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𝑁𝑆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 …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𝑁𝑆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 …,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endParaRPr lang="en-US" sz="2400" dirty="0" smtClean="0"/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/>
                  <a:t>r</a:t>
                </a:r>
                <a:r>
                  <a:rPr lang="en-US" sz="2200" u="sng" dirty="0" smtClean="0"/>
                  <a:t>esolution </a:t>
                </a:r>
                <a:r>
                  <a:rPr lang="en-US" sz="2200" u="sng" dirty="0"/>
                  <a:t>of the </a:t>
                </a:r>
                <a:r>
                  <a:rPr lang="en-US" sz="2200" u="sng" dirty="0" smtClean="0"/>
                  <a:t>identity:</a:t>
                </a:r>
                <a:endParaRPr lang="en-US" sz="2200" dirty="0"/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p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sub>
                              <m:argPr>
                                <m:argSz m:val="-1"/>
                              </m:argPr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1" i="1" smtClean="0">
                                              <a:latin typeface="Cambria Math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argPr>
                                            <m:argSz m:val="-1"/>
                                          </m:argPr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argPr>
                                <m:argSz m:val="-1"/>
                              </m:argPr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r>
                        <a:rPr lang="en-US" sz="2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en-US" sz="24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/>
                  <a:t>s</a:t>
                </a:r>
                <a:r>
                  <a:rPr lang="en-US" sz="2200" u="sng" dirty="0" smtClean="0"/>
                  <a:t>andwich form of the factor: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⋯ 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−1/2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/>
                  <a:ea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/>
                  <a:t>a</a:t>
                </a:r>
                <a:r>
                  <a:rPr lang="en-US" sz="2200" u="sng" dirty="0" smtClean="0"/>
                  <a:t>t each layer, the error: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𝑡𝑟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r>
                  <a:rPr lang="en-US" sz="2400" i="1" dirty="0" smtClean="0">
                    <a:latin typeface="Cambria Math"/>
                  </a:rPr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2438400"/>
                <a:ext cx="8366760" cy="40974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7" r="10968" b="3556"/>
          <a:stretch/>
        </p:blipFill>
        <p:spPr>
          <a:xfrm>
            <a:off x="396240" y="914400"/>
            <a:ext cx="822960" cy="10507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44600" y="731520"/>
                <a:ext cx="7366000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 smtClean="0"/>
                  <a:t>Nest Newton </a:t>
                </a:r>
                <a:r>
                  <a:rPr lang="en-US" sz="2400" dirty="0" err="1" smtClean="0"/>
                  <a:t>Shulz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functionals</a:t>
                </a:r>
                <a:r>
                  <a:rPr lang="en-US" sz="2400" dirty="0" smtClean="0"/>
                  <a:t>,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d>
                    <m:r>
                      <a:rPr lang="en-US" sz="2400" b="0" i="0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, with increasing </a:t>
                </a:r>
                <a:r>
                  <a:rPr lang="en-US" sz="2400" dirty="0" err="1" smtClean="0"/>
                  <a:t>SpAMM</a:t>
                </a:r>
                <a:r>
                  <a:rPr lang="en-US" sz="2400" dirty="0" smtClean="0"/>
                  <a:t> resolution,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⋯ &lt;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.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/>
                  <a:t>U</a:t>
                </a:r>
                <a:r>
                  <a:rPr lang="en-US" sz="2400" dirty="0" smtClean="0"/>
                  <a:t>se high resolution </a:t>
                </a:r>
                <a:r>
                  <a:rPr lang="en-US" sz="2400" dirty="0" err="1" smtClean="0"/>
                  <a:t>SpAMM</a:t>
                </a:r>
                <a:r>
                  <a:rPr lang="en-US" sz="2400" dirty="0" smtClean="0"/>
                  <a:t> only towards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𝑰</m:t>
                    </m:r>
                  </m:oMath>
                </a14:m>
                <a:r>
                  <a:rPr lang="en-US" sz="2400" dirty="0" smtClean="0"/>
                  <a:t>, in the basin of convergence (cheap)    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600" y="731520"/>
                <a:ext cx="7366000" cy="1723549"/>
              </a:xfrm>
              <a:prstGeom prst="rect">
                <a:avLst/>
              </a:prstGeom>
              <a:blipFill rotWithShape="1">
                <a:blip r:embed="rId4"/>
                <a:stretch>
                  <a:fillRect l="-1075" t="-2827" r="-910" b="-7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37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5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24264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400" y="152400"/>
            <a:ext cx="8991600" cy="54004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16670" y="304800"/>
            <a:ext cx="4419600" cy="2057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MATH</a:t>
            </a:r>
            <a:r>
              <a:rPr lang="en-US" b="1" dirty="0" smtClean="0">
                <a:solidFill>
                  <a:schemeClr val="tx1"/>
                </a:solidFill>
              </a:rPr>
              <a:t>:  Nested Approximates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b="1" dirty="0" smtClean="0">
                <a:solidFill>
                  <a:schemeClr val="tx1"/>
                </a:solidFill>
              </a:rPr>
              <a:t>&gt; =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1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2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...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m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ill-conditioned matrix inverse via nested </a:t>
            </a:r>
            <a:r>
              <a:rPr lang="en-US" dirty="0" err="1" smtClean="0">
                <a:solidFill>
                  <a:schemeClr val="tx1"/>
                </a:solidFill>
              </a:rPr>
              <a:t>SpAMM</a:t>
            </a:r>
            <a:r>
              <a:rPr lang="en-US" dirty="0" smtClean="0">
                <a:solidFill>
                  <a:schemeClr val="tx1"/>
                </a:solidFill>
              </a:rPr>
              <a:t> algebras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 &amp; tight precision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Metric and gap ill-conditioning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24400" y="2648129"/>
            <a:ext cx="4343400" cy="21524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COMPUTER SCIENCE</a:t>
            </a:r>
            <a:r>
              <a:rPr lang="en-US" b="1" dirty="0" smtClean="0">
                <a:solidFill>
                  <a:schemeClr val="tx1"/>
                </a:solidFill>
              </a:rPr>
              <a:t>: 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err="1">
                <a:solidFill>
                  <a:schemeClr val="tx1"/>
                </a:solidFill>
              </a:rPr>
              <a:t>G</a:t>
            </a:r>
            <a:r>
              <a:rPr lang="en-US" b="1" i="1" dirty="0" err="1" smtClean="0">
                <a:solidFill>
                  <a:schemeClr val="tx1"/>
                </a:solidFill>
              </a:rPr>
              <a:t>eneracity</a:t>
            </a:r>
            <a:r>
              <a:rPr lang="en-US" dirty="0" smtClean="0">
                <a:solidFill>
                  <a:schemeClr val="tx1"/>
                </a:solidFill>
              </a:rPr>
              <a:t> , recursive task parallelism , </a:t>
            </a:r>
            <a:r>
              <a:rPr lang="en-US" dirty="0">
                <a:solidFill>
                  <a:schemeClr val="tx1"/>
                </a:solidFill>
              </a:rPr>
              <a:t> s</a:t>
            </a:r>
            <a:r>
              <a:rPr lang="en-US" dirty="0" smtClean="0">
                <a:solidFill>
                  <a:schemeClr val="tx1"/>
                </a:solidFill>
              </a:rPr>
              <a:t>trong scaling,  </a:t>
            </a:r>
            <a:r>
              <a:rPr lang="en-US" dirty="0" err="1" smtClean="0">
                <a:solidFill>
                  <a:schemeClr val="tx1"/>
                </a:solidFill>
              </a:rPr>
              <a:t>mapreduce</a:t>
            </a:r>
            <a:r>
              <a:rPr lang="en-US" dirty="0" smtClean="0">
                <a:solidFill>
                  <a:schemeClr val="tx1"/>
                </a:solidFill>
              </a:rPr>
              <a:t> like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Functional programming (FP-F08,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Distributed to </a:t>
            </a:r>
            <a:r>
              <a:rPr lang="en-US" b="1" i="1" dirty="0" err="1" smtClean="0">
                <a:solidFill>
                  <a:schemeClr val="tx1"/>
                </a:solidFill>
              </a:rPr>
              <a:t>descentralized</a:t>
            </a:r>
            <a:r>
              <a:rPr lang="en-US" b="1" i="1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charmm</a:t>
            </a:r>
            <a:r>
              <a:rPr lang="en-US" dirty="0" smtClean="0">
                <a:solidFill>
                  <a:schemeClr val="tx1"/>
                </a:solidFill>
              </a:rPr>
              <a:t>++ 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/spark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304800"/>
            <a:ext cx="4388070" cy="2057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PHYSICS</a:t>
            </a:r>
            <a:r>
              <a:rPr lang="en-US" b="1" dirty="0" smtClean="0">
                <a:solidFill>
                  <a:schemeClr val="tx1"/>
                </a:solidFill>
              </a:rPr>
              <a:t>:  Strong Correlation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determinant KSTs w/ </a:t>
            </a:r>
            <a:r>
              <a:rPr lang="en-US" dirty="0" err="1" smtClean="0">
                <a:solidFill>
                  <a:schemeClr val="tx1"/>
                </a:solidFill>
              </a:rPr>
              <a:t>Fock</a:t>
            </a:r>
            <a:r>
              <a:rPr lang="en-US" dirty="0" smtClean="0">
                <a:solidFill>
                  <a:schemeClr val="tx1"/>
                </a:solidFill>
              </a:rPr>
              <a:t> exchange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HF/DFT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range separated exchange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correlation on top of exchange (B13)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Difficult linear algebra toward Mott transition (fractional occupations, ill-conditioning)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2743200"/>
            <a:ext cx="3962400" cy="1219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tx1"/>
                </a:solidFill>
              </a:rPr>
              <a:t>N-BODY SOLVERS: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-Body </a:t>
            </a:r>
            <a:r>
              <a:rPr lang="en-US" dirty="0" err="1" smtClean="0">
                <a:solidFill>
                  <a:schemeClr val="tx1"/>
                </a:solidFill>
              </a:rPr>
              <a:t>Fock</a:t>
            </a:r>
            <a:r>
              <a:rPr lang="en-US" dirty="0" smtClean="0">
                <a:solidFill>
                  <a:schemeClr val="tx1"/>
                </a:solidFill>
              </a:rPr>
              <a:t> exchange (</a:t>
            </a:r>
            <a:r>
              <a:rPr lang="en-US" dirty="0" err="1" smtClean="0">
                <a:solidFill>
                  <a:schemeClr val="tx1"/>
                </a:solidFill>
              </a:rPr>
              <a:t>NoFX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-Body Linear Algebra (</a:t>
            </a:r>
            <a:r>
              <a:rPr lang="en-US" dirty="0" err="1" smtClean="0">
                <a:solidFill>
                  <a:schemeClr val="tx1"/>
                </a:solidFill>
              </a:rPr>
              <a:t>SpAMM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0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 Arrow 4"/>
          <p:cNvSpPr/>
          <p:nvPr/>
        </p:nvSpPr>
        <p:spPr>
          <a:xfrm>
            <a:off x="685800" y="672660"/>
            <a:ext cx="7848600" cy="6151180"/>
          </a:xfrm>
          <a:prstGeom prst="quad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865634" y="4718444"/>
            <a:ext cx="4114800" cy="1828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CompSci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Generic Programming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Functional programming, skeletons, recursive task parallelism, </a:t>
            </a: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4.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Distributed enterprise frameworks: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/spark + neo/epiphany/phi.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4718444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400"/>
              </a:spcBef>
              <a:spcAft>
                <a:spcPts val="2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InfoSci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i="1" dirty="0" smtClean="0">
                <a:solidFill>
                  <a:schemeClr val="tx1"/>
                </a:solidFill>
              </a:rPr>
              <a:t>N</a:t>
            </a:r>
            <a:r>
              <a:rPr lang="en-US" sz="2000" b="1" dirty="0" smtClean="0">
                <a:solidFill>
                  <a:schemeClr val="tx1"/>
                </a:solidFill>
              </a:rPr>
              <a:t>-Body Learning</a:t>
            </a: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Fast 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ernel summation, fast pairwise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tatistical problems, … 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Learning the metric:  fast approaches to semi definite programming. </a:t>
            </a:r>
            <a:endParaRPr lang="en-US" b="1" i="1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034860"/>
            <a:ext cx="723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u="sng" dirty="0" smtClean="0">
                <a:solidFill>
                  <a:schemeClr val="tx1"/>
                </a:solidFill>
              </a:rPr>
              <a:t>N</a:t>
            </a:r>
            <a:r>
              <a:rPr lang="en-US" sz="2400" u="sng" dirty="0" smtClean="0">
                <a:solidFill>
                  <a:schemeClr val="tx1"/>
                </a:solidFill>
              </a:rPr>
              <a:t>-BODY SOLVERS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200" b="1" dirty="0" smtClean="0">
                <a:solidFill>
                  <a:schemeClr val="tx1"/>
                </a:solidFill>
              </a:rPr>
              <a:t>Ecosystems &amp; Stacks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</a:t>
            </a:r>
            <a:r>
              <a:rPr lang="en-US" sz="2200" dirty="0" err="1" smtClean="0">
                <a:solidFill>
                  <a:schemeClr val="tx1"/>
                </a:solidFill>
              </a:rPr>
              <a:t>Fock</a:t>
            </a:r>
            <a:r>
              <a:rPr lang="en-US" sz="2200" dirty="0" smtClean="0">
                <a:solidFill>
                  <a:schemeClr val="tx1"/>
                </a:solidFill>
              </a:rPr>
              <a:t> exchange (</a:t>
            </a:r>
            <a:r>
              <a:rPr lang="en-US" sz="2200" dirty="0" err="1" smtClean="0">
                <a:solidFill>
                  <a:schemeClr val="tx1"/>
                </a:solidFill>
              </a:rPr>
              <a:t>NoFX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Linear Algebra (</a:t>
            </a:r>
            <a:r>
              <a:rPr lang="en-US" sz="2200" dirty="0" err="1" smtClean="0">
                <a:solidFill>
                  <a:schemeClr val="tx1"/>
                </a:solidFill>
              </a:rPr>
              <a:t>SpAMM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o</a:t>
            </a:r>
            <a:r>
              <a:rPr lang="en-US" sz="2200" dirty="0" smtClean="0">
                <a:solidFill>
                  <a:schemeClr val="tx1"/>
                </a:solidFill>
              </a:rPr>
              <a:t>thers …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939360"/>
            <a:ext cx="4114800" cy="1828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PHYSICS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Strong Correlation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ingle determinant KSTs.  Correlation on top of </a:t>
            </a:r>
            <a:r>
              <a:rPr lang="en-US" b="1" i="1" dirty="0" err="1" smtClean="0">
                <a:solidFill>
                  <a:schemeClr val="tx1"/>
                </a:solidFill>
              </a:rPr>
              <a:t>Fock</a:t>
            </a:r>
            <a:r>
              <a:rPr lang="en-US" b="1" i="1" dirty="0" smtClean="0">
                <a:solidFill>
                  <a:schemeClr val="tx1"/>
                </a:solidFill>
              </a:rPr>
              <a:t> exchange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B13.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Toward Mott transition, </a:t>
            </a:r>
            <a:r>
              <a:rPr lang="en-US" b="1" i="1" dirty="0" smtClean="0">
                <a:solidFill>
                  <a:schemeClr val="tx1"/>
                </a:solidFill>
              </a:rPr>
              <a:t>ill-conditioned matrix functions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65634" y="939360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MATH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Functional Approximation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Nested approximate algebras,  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          |S</a:t>
            </a:r>
            <a:r>
              <a:rPr lang="en-US" baseline="30000" dirty="0" smtClean="0">
                <a:solidFill>
                  <a:schemeClr val="tx1"/>
                </a:solidFill>
              </a:rPr>
              <a:t>-1/2 </a:t>
            </a:r>
            <a:r>
              <a:rPr lang="en-US" dirty="0" smtClean="0">
                <a:solidFill>
                  <a:schemeClr val="tx1"/>
                </a:solidFill>
              </a:rPr>
              <a:t>&gt; = |S</a:t>
            </a:r>
            <a:r>
              <a:rPr lang="en-US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1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&gt; |S</a:t>
            </a:r>
            <a:r>
              <a:rPr lang="en-US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2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&gt; ... |S</a:t>
            </a:r>
            <a:r>
              <a:rPr lang="en-US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m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&gt;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ill-conditioned matrix functions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052" y="142240"/>
            <a:ext cx="9222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Generalized Solver </a:t>
            </a:r>
            <a:r>
              <a:rPr lang="en-US" sz="3000" b="1" dirty="0" err="1" smtClean="0"/>
              <a:t>Ecosytems</a:t>
            </a:r>
            <a:r>
              <a:rPr lang="en-US" sz="3000" b="1" dirty="0" smtClean="0"/>
              <a:t> for Physics and Inference 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3856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14800"/>
            <a:ext cx="4572000" cy="23117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697" y="254000"/>
            <a:ext cx="85379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Matrix Multiplication as </a:t>
            </a:r>
            <a:r>
              <a:rPr lang="en-US" sz="3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-Body Solver</a:t>
            </a:r>
            <a:endParaRPr lang="en-US" sz="3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5608" y="774700"/>
            <a:ext cx="380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</a:rPr>
              <a:t>Challacombe</a:t>
            </a:r>
            <a:r>
              <a:rPr lang="en-US" b="1" dirty="0" smtClean="0">
                <a:solidFill>
                  <a:prstClr val="black"/>
                </a:solidFill>
              </a:rPr>
              <a:t> &amp; Bock</a:t>
            </a:r>
            <a:r>
              <a:rPr lang="en-US" b="1" dirty="0">
                <a:solidFill>
                  <a:prstClr val="black"/>
                </a:solidFill>
              </a:rPr>
              <a:t>, arXiv:1011.3534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" y="1155700"/>
            <a:ext cx="862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SpAMM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is a fast kernel for multiplication of matrices with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decay &amp; locality. 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Employs decorated 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quadtrees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, rigorous sub-multiplicative norms, recursive occlusion and culling in the product space (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octree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metric query)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  <a:endParaRPr lang="en-US" sz="2200" b="1" i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43200"/>
            <a:ext cx="8503920" cy="12791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53000" y="4155519"/>
            <a:ext cx="43434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Comic Sans MS" pitchFamily="66" charset="0"/>
              </a:rPr>
              <a:t>Fast occlusion </a:t>
            </a:r>
            <a:r>
              <a:rPr lang="en-US" sz="2600" dirty="0">
                <a:latin typeface="Comic Sans MS" pitchFamily="66" charset="0"/>
              </a:rPr>
              <a:t>and culling </a:t>
            </a:r>
            <a:r>
              <a:rPr lang="en-US" sz="2600" dirty="0" smtClean="0">
                <a:latin typeface="Comic Sans MS" pitchFamily="66" charset="0"/>
              </a:rPr>
              <a:t>in the product space for matrices with </a:t>
            </a:r>
          </a:p>
          <a:p>
            <a:r>
              <a:rPr lang="en-US" sz="2600" dirty="0" smtClean="0">
                <a:latin typeface="Comic Sans MS" pitchFamily="66" charset="0"/>
              </a:rPr>
              <a:t>A) exponential and           B) algebraic decay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943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0" y="3450055"/>
            <a:ext cx="8458200" cy="3168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615" y="200680"/>
            <a:ext cx="787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2800" b="1" dirty="0" smtClean="0">
                <a:solidFill>
                  <a:prstClr val="black"/>
                </a:solidFill>
                <a:latin typeface="Comic Sans MS" pitchFamily="66" charset="0"/>
              </a:rPr>
              <a:t>-Body Methods Exploit Locality Heuristics</a:t>
            </a:r>
            <a:endParaRPr lang="en-US" sz="2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1300" y="762000"/>
            <a:ext cx="4953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>
                <a:latin typeface="Comic Sans MS" pitchFamily="66" charset="0"/>
              </a:rPr>
              <a:t>S</a:t>
            </a:r>
            <a:r>
              <a:rPr lang="en-US" sz="2200" dirty="0" smtClean="0">
                <a:latin typeface="Comic Sans MS" pitchFamily="66" charset="0"/>
              </a:rPr>
              <a:t>pace-filling-curve </a:t>
            </a:r>
            <a:r>
              <a:rPr lang="en-US" sz="2200" dirty="0">
                <a:latin typeface="Comic Sans MS" pitchFamily="66" charset="0"/>
              </a:rPr>
              <a:t>h</a:t>
            </a:r>
            <a:r>
              <a:rPr lang="en-US" sz="2200" dirty="0" smtClean="0">
                <a:latin typeface="Comic Sans MS" pitchFamily="66" charset="0"/>
              </a:rPr>
              <a:t>euristics maximize locality, clustering 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Comic Sans MS" pitchFamily="66" charset="0"/>
              </a:rPr>
              <a:t>With locality, </a:t>
            </a:r>
            <a:r>
              <a:rPr lang="en-US" sz="2200" dirty="0">
                <a:latin typeface="Comic Sans MS" pitchFamily="66" charset="0"/>
              </a:rPr>
              <a:t>r</a:t>
            </a:r>
            <a:r>
              <a:rPr lang="en-US" sz="2200" dirty="0" smtClean="0">
                <a:latin typeface="Comic Sans MS" pitchFamily="66" charset="0"/>
              </a:rPr>
              <a:t>ecursive data structures enable rapid distance, metric &amp; overlap lookup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Comic Sans MS" pitchFamily="66" charset="0"/>
              </a:rPr>
              <a:t>Clustering enhances multilevel approximation, occlusion &amp; </a:t>
            </a:r>
            <a:r>
              <a:rPr lang="en-US" sz="2200" i="1" dirty="0" err="1" smtClean="0">
                <a:latin typeface="Comic Sans MS" pitchFamily="66" charset="0"/>
              </a:rPr>
              <a:t>etc</a:t>
            </a:r>
            <a:endParaRPr lang="en-US" sz="2200" i="1" dirty="0">
              <a:latin typeface="Comic Sans MS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029200" y="936413"/>
            <a:ext cx="4023360" cy="2035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" y="3497692"/>
            <a:ext cx="3108960" cy="310896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406900" y="1226367"/>
            <a:ext cx="544689" cy="186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8100000">
            <a:off x="-155302" y="4866355"/>
            <a:ext cx="4309151" cy="33187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40126" y="3511877"/>
            <a:ext cx="535147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Comic Sans MS" pitchFamily="66" charset="0"/>
              </a:rPr>
              <a:t>Space-filling-curves (SFCs) map atoms close in space to an index where they are also close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Comic Sans MS" pitchFamily="66" charset="0"/>
              </a:rPr>
              <a:t>This SFC ordering naturally blocks &amp; structures corresponding matrices with decay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Comic Sans MS" pitchFamily="66" charset="0"/>
              </a:rPr>
              <a:t>RB3LYP/6-31G** density matrix for [H</a:t>
            </a:r>
            <a:r>
              <a:rPr lang="en-US" sz="2000" baseline="-25000" dirty="0" smtClean="0">
                <a:latin typeface="Comic Sans MS" pitchFamily="66" charset="0"/>
              </a:rPr>
              <a:t>2</a:t>
            </a:r>
            <a:r>
              <a:rPr lang="en-US" sz="2000" dirty="0" smtClean="0">
                <a:latin typeface="Comic Sans MS" pitchFamily="66" charset="0"/>
              </a:rPr>
              <a:t>O]</a:t>
            </a:r>
            <a:r>
              <a:rPr lang="en-US" sz="2000" baseline="-25000" dirty="0" smtClean="0">
                <a:latin typeface="Comic Sans MS" pitchFamily="66" charset="0"/>
              </a:rPr>
              <a:t>300</a:t>
            </a:r>
            <a:r>
              <a:rPr lang="en-US" sz="2200" i="1" dirty="0" smtClean="0">
                <a:latin typeface="Comic Sans MS" pitchFamily="66" charset="0"/>
              </a:rPr>
              <a:t>. </a:t>
            </a:r>
            <a:r>
              <a:rPr lang="en-US" sz="2200" dirty="0" smtClean="0">
                <a:latin typeface="Comic Sans MS" pitchFamily="66" charset="0"/>
              </a:rPr>
              <a:t>Purple is large, red is small.</a:t>
            </a:r>
            <a:r>
              <a:rPr lang="en-US" sz="2200" i="1" dirty="0" smtClean="0">
                <a:latin typeface="Comic Sans MS" pitchFamily="66" charset="0"/>
              </a:rPr>
              <a:t>  </a:t>
            </a:r>
            <a:r>
              <a:rPr lang="en-US" sz="2200" b="1" i="1" dirty="0" smtClean="0">
                <a:latin typeface="Comic Sans MS" pitchFamily="66" charset="0"/>
              </a:rPr>
              <a:t>Note the cross diagonal beats </a:t>
            </a:r>
            <a:endParaRPr lang="en-US" sz="2200" b="1" i="1" dirty="0">
              <a:latin typeface="Comic Sans MS" pitchFamily="66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3515078" y="5525911"/>
            <a:ext cx="533400" cy="3048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"/>
            <a:ext cx="881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 For Dense Matrices w/Decay</a:t>
            </a:r>
            <a:endParaRPr lang="en-US" sz="3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" r="1107" b="14074"/>
          <a:stretch/>
        </p:blipFill>
        <p:spPr>
          <a:xfrm>
            <a:off x="3496470" y="1325880"/>
            <a:ext cx="5228430" cy="39319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2906" y="838200"/>
            <a:ext cx="527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/>
              <a:t>Bock &amp; Challacombe, SIAM J. Sci. Comput., 35(1), C72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1447800"/>
            <a:ext cx="29209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Product matrix is asymptotically sparse, but only much, much later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Fill in of small blocks at negligible cost yields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)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cost even for dense matrices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370493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S.P. </a:t>
            </a: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 beats MKL SGEMM in error &amp; is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)</a:t>
            </a:r>
          </a:p>
          <a:p>
            <a:endParaRPr lang="en-US" sz="800" b="1" dirty="0" smtClean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R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ecursion w/locality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 more accurate than row-column</a:t>
            </a:r>
            <a:endParaRPr lang="en-US" sz="2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4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136074"/>
            <a:ext cx="8709120" cy="8160326"/>
          </a:xfrm>
          <a:prstGeom prst="rect">
            <a:avLst/>
          </a:prstGeom>
          <a:solidFill>
            <a:schemeClr val="bg1"/>
          </a:solidFill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Most interesting and technologically important problems involve strong electron correlation, which is a long-range, delocalized quantum effect. 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Vacancy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defects control insulator-to-metal transition in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Perovskites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Field induced switching of conductance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Self-healing of induced vacancy defect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Resistance Change Memory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Exchange &amp; correlation holes control onset of metallization: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Vacancies create strong, static correlations delocalized over many centers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Only now,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functionals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based on long-ranged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exchange (range separated &amp; B13strong) can start to explain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endParaRPr lang="en-US" sz="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Towards the metallic edge, fast </a:t>
            </a:r>
          </a:p>
          <a:p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-Body solvers for slow decay: </a:t>
            </a: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SpAMM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solver for insulator/metal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transition in CNTs by LDA/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mixing</a:t>
            </a: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Kernel compression for metallic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problems with oscillatory/algebraic decay  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59012" y="304800"/>
            <a:ext cx="8024712" cy="609600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r>
              <a:rPr lang="en-US" sz="3200" b="1" dirty="0" smtClean="0">
                <a:latin typeface="Comic Sans MS" pitchFamily="66" charset="0"/>
              </a:rPr>
              <a:t>Ill-Conditioning in Electronic Structure </a:t>
            </a:r>
            <a:endParaRPr sz="3200" b="1" dirty="0">
              <a:latin typeface="Comic Sans MS" pitchFamily="66" charset="0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786988" y="2781855"/>
            <a:ext cx="7796736" cy="5935364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0" t="8334" r="8441" b="8603"/>
          <a:stretch/>
        </p:blipFill>
        <p:spPr>
          <a:xfrm>
            <a:off x="5699760" y="2133600"/>
            <a:ext cx="2834640" cy="23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12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3984" y="1981200"/>
            <a:ext cx="6190567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52400" y="76200"/>
            <a:ext cx="92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 Accuracy Demands Less Local Models</a:t>
            </a:r>
            <a:endParaRPr lang="en-US" sz="3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4572000"/>
            <a:ext cx="4572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tructural motifs and reaction profiles in biochemical applications also require hybrid HF/DFT models for even a qualitatively correct result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000" dirty="0" smtClean="0">
                <a:solidFill>
                  <a:prstClr val="black"/>
                </a:solidFill>
                <a:latin typeface="Comic Sans MS" pitchFamily="66" charset="0"/>
              </a:rPr>
              <a:t>J</a:t>
            </a:r>
            <a:r>
              <a:rPr lang="de-DE" sz="1000" dirty="0">
                <a:solidFill>
                  <a:prstClr val="black"/>
                </a:solidFill>
                <a:latin typeface="Comic Sans MS" pitchFamily="66" charset="0"/>
              </a:rPr>
              <a:t>. Chem. Phys. </a:t>
            </a:r>
            <a:r>
              <a:rPr lang="de-DE" sz="1000" dirty="0" smtClean="0">
                <a:solidFill>
                  <a:prstClr val="black"/>
                </a:solidFill>
                <a:latin typeface="Comic Sans MS" pitchFamily="66" charset="0"/>
              </a:rPr>
              <a:t>137 (2012) p. 044109 </a:t>
            </a:r>
            <a:endParaRPr lang="de-DE" sz="10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2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705" y="3657600"/>
            <a:ext cx="4431495" cy="2926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1"/>
          <a:stretch/>
        </p:blipFill>
        <p:spPr>
          <a:xfrm>
            <a:off x="345663" y="1986142"/>
            <a:ext cx="6035040" cy="660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095" y="762000"/>
            <a:ext cx="65599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Often, accurate results require </a:t>
            </a:r>
            <a:r>
              <a:rPr lang="en-US" sz="2200" b="1" i="1" dirty="0" err="1" smtClean="0">
                <a:solidFill>
                  <a:prstClr val="black"/>
                </a:solidFill>
                <a:latin typeface="Comic Sans MS" pitchFamily="66" charset="0"/>
              </a:rPr>
              <a:t>Fock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 exchange 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and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large basis sets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, leading to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negligible </a:t>
            </a:r>
            <a:r>
              <a:rPr lang="en-US" sz="2200" b="1" i="1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and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five+ entangled solvers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59" y="2628037"/>
            <a:ext cx="615879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The electronic properties of metal oxides, like the </a:t>
            </a:r>
            <a:r>
              <a:rPr lang="en-US" sz="2200" dirty="0" err="1" smtClean="0">
                <a:solidFill>
                  <a:prstClr val="black"/>
                </a:solidFill>
                <a:latin typeface="Comic Sans MS" pitchFamily="66" charset="0"/>
              </a:rPr>
              <a:t>perovskites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, require HF/DFT models  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Comic Sans MS" pitchFamily="66" charset="0"/>
              </a:rPr>
              <a:t>Comp. Mat. Sci. </a:t>
            </a:r>
            <a:r>
              <a:rPr lang="en-US" sz="1100" dirty="0">
                <a:solidFill>
                  <a:prstClr val="black"/>
                </a:solidFill>
                <a:latin typeface="Comic Sans MS" pitchFamily="66" charset="0"/>
              </a:rPr>
              <a:t>29 (2004) </a:t>
            </a:r>
            <a:r>
              <a:rPr lang="en-US" sz="1100" dirty="0" smtClean="0">
                <a:solidFill>
                  <a:prstClr val="black"/>
                </a:solidFill>
                <a:latin typeface="Comic Sans MS" pitchFamily="66" charset="0"/>
              </a:rPr>
              <a:t>p.165</a:t>
            </a:r>
            <a:endParaRPr lang="en-US" sz="11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64" y="721808"/>
            <a:ext cx="2468880" cy="37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414196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4047" y="3267670"/>
            <a:ext cx="6072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</a:t>
            </a:r>
            <a:r>
              <a:rPr lang="en-US" dirty="0" err="1" smtClean="0"/>
              <a:t>Jie</a:t>
            </a:r>
            <a:r>
              <a:rPr lang="en-US" dirty="0" smtClean="0"/>
              <a:t> did (words),  our idea NS scheme </a:t>
            </a:r>
          </a:p>
          <a:p>
            <a:r>
              <a:rPr lang="en-US" dirty="0" smtClean="0"/>
              <a:t>picture of mapping, show NS scheme with scaling. </a:t>
            </a:r>
          </a:p>
          <a:p>
            <a:r>
              <a:rPr lang="en-US" dirty="0" smtClean="0"/>
              <a:t>Ask, what about approximations that make go faster?  algebras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Scaled Newton Schulz with Ruggedized </a:t>
            </a:r>
            <a:r>
              <a:rPr lang="en-US" sz="3200" b="1" dirty="0" err="1" smtClean="0"/>
              <a:t>SpAMM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5046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33248</TotalTime>
  <Words>1197</Words>
  <Application>Microsoft Office PowerPoint</Application>
  <PresentationFormat>On-screen Show (4:3)</PresentationFormat>
  <Paragraphs>119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Scaled Newton Schulz with Ruggedized SpAMM</vt:lpstr>
      <vt:lpstr>PowerPoint Presentation</vt:lpstr>
      <vt:lpstr>PowerPoint Presentation</vt:lpstr>
      <vt:lpstr>PowerPoint Presentation</vt:lpstr>
      <vt:lpstr>PowerPoint Presentation</vt:lpstr>
      <vt:lpstr>Recursive Preconditioning: The SpAMM Sandwich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195</cp:revision>
  <dcterms:created xsi:type="dcterms:W3CDTF">2015-02-19T20:35:55Z</dcterms:created>
  <dcterms:modified xsi:type="dcterms:W3CDTF">2015-03-14T22:56:54Z</dcterms:modified>
</cp:coreProperties>
</file>