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Telex"/>
      <p:regular r:id="rId19"/>
    </p:embeddedFont>
    <p:embeddedFont>
      <p:font typeface="Lobst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elex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691c07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691c07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691c07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691c07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691c07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691c07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691c07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691c07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c592b9a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c592b9a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592b9a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592b9a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592b9a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592b9a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592b9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592b9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592b9a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592b9a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592b9a5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592b9a5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691c07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691c07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91c07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91c07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85950" y="488446"/>
            <a:ext cx="2400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Limit</a:t>
            </a:r>
            <a:endParaRPr sz="36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31625" y="844300"/>
            <a:ext cx="3941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Damage</a:t>
            </a:r>
            <a:endParaRPr sz="4800">
              <a:solidFill>
                <a:srgbClr val="99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00475" y="882421"/>
            <a:ext cx="2400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the</a:t>
            </a:r>
            <a:endParaRPr sz="18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You tweeted your password by mistake</a:t>
            </a:r>
            <a:endParaRPr b="1" sz="18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Change password immediately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Activate 2-Factor Authentication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Verify account activity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Alert colleagues/trusted contacts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Compartmentalize 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Your WordPress hosted website seems to have been hacked</a:t>
            </a:r>
            <a:endParaRPr b="1" sz="18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WordFence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Update website plugins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a trusted host (contact support@greenhost.nl)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DDoS deflection (go to Deflect.ca/signup)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You must send a report. Luckily, the airport where you are, seems to offer free wifi.</a:t>
            </a:r>
            <a:endParaRPr b="1" sz="18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56" name="Google Shape;156;p24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VPN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end-to-end encryption (PGP, Signal, Jitsi, ProtonMail)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A conversation in a WhatsApp group is leaked on Twitter</a:t>
            </a:r>
            <a:endParaRPr b="1" sz="18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Investigate leak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Verify identity of members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Run anti-malware, anti-virus scan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Leave / Disband WhatsApp group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Switch to Signal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Format / Change device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34950" y="2070750"/>
            <a:ext cx="4064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My device is missing </a:t>
            </a:r>
            <a:r>
              <a:rPr b="1" lang="en" sz="24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(or was stolen)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Screen lock with strong password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Full disk encryption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Review / revoke app permissions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tracking tools</a:t>
            </a:r>
            <a:r>
              <a:rPr b="1" lang="en" sz="1200">
                <a:solidFill>
                  <a:srgbClr val="B7B7B7"/>
                </a:solidFill>
                <a:latin typeface="Telex"/>
                <a:ea typeface="Telex"/>
                <a:cs typeface="Telex"/>
                <a:sym typeface="Telex"/>
              </a:rPr>
              <a:t> (Prey, Find My iPhone, Find My Device)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34950" y="2070750"/>
            <a:ext cx="4064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Someone forces me to open my phone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Smartphone checklist</a:t>
            </a:r>
            <a:endParaRPr b="1" sz="12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Travel checklist</a:t>
            </a:r>
            <a:endParaRPr b="1" sz="12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Cloud-based Backup</a:t>
            </a:r>
            <a:endParaRPr b="1" sz="12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607700" y="3697125"/>
            <a:ext cx="26712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Almost nothing you can do</a:t>
            </a:r>
            <a:endParaRPr b="1" sz="12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34950" y="2070750"/>
            <a:ext cx="4064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Someone forces me to open my laptop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of Cryptomator</a:t>
            </a:r>
            <a:r>
              <a:rPr b="1" lang="en" sz="12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 </a:t>
            </a:r>
            <a:r>
              <a:rPr lang="en" sz="12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or Veracrypt with secret volume</a:t>
            </a:r>
            <a:endParaRPr sz="12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Cloud-based Backup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Strong deletion tools </a:t>
            </a:r>
            <a:r>
              <a:rPr lang="en" sz="12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(e.g. Eraser, CCleaner)</a:t>
            </a:r>
            <a:endParaRPr sz="12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634950" y="2070750"/>
            <a:ext cx="4064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My device is broken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Cloud-based Backup </a:t>
            </a:r>
            <a:r>
              <a:rPr b="1" lang="en" sz="12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(contacts, messaging archives, etc.)</a:t>
            </a:r>
            <a:endParaRPr b="1" sz="12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Backup codes for my “2-factored” accounts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Review / revoke app permissions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634950" y="2070750"/>
            <a:ext cx="40641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I have a strong suspicion my computer was infected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Keep a record of the incident </a:t>
            </a:r>
            <a:r>
              <a:rPr b="1" lang="en" sz="1200">
                <a:solidFill>
                  <a:srgbClr val="CCCCCC"/>
                </a:solidFill>
                <a:latin typeface="Telex"/>
                <a:ea typeface="Telex"/>
                <a:cs typeface="Telex"/>
                <a:sym typeface="Telex"/>
              </a:rPr>
              <a:t>(date, time, screenshots)</a:t>
            </a:r>
            <a:endParaRPr b="1" sz="12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Take the device offline immediately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Change my passwords immediately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Alert my colleagues and trusted contacts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Run an anti-malware, anti-virus scan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Format / Change device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A new powerful malware in the news. </a:t>
            </a:r>
            <a:endParaRPr b="1" sz="24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It exploits vulnerabilities </a:t>
            </a:r>
            <a:endParaRPr b="1" sz="24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in Windows 7</a:t>
            </a:r>
            <a:endParaRPr b="1" sz="2400">
              <a:solidFill>
                <a:srgbClr val="CCCCCC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Keep my Operating </a:t>
            </a: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System</a:t>
            </a: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 Up-to-date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strong antivirus/antimalware program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Run regular software updates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Automate software and system updates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highlight>
                  <a:srgbClr val="FFF2CC"/>
                </a:highlight>
                <a:latin typeface="Telex"/>
                <a:ea typeface="Telex"/>
                <a:cs typeface="Telex"/>
                <a:sym typeface="Telex"/>
              </a:rPr>
              <a:t>Consider using open source OS such as Ubuntu</a:t>
            </a:r>
            <a:endParaRPr b="1" sz="1200">
              <a:solidFill>
                <a:srgbClr val="666666"/>
              </a:solidFill>
              <a:highlight>
                <a:srgbClr val="FFF2CC"/>
              </a:highlight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You receive an alert email from support-google.com</a:t>
            </a:r>
            <a:endParaRPr b="1" sz="2400">
              <a:solidFill>
                <a:srgbClr val="434343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s</a:t>
            </a:r>
            <a:r>
              <a:rPr b="1" lang="en" sz="24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aying </a:t>
            </a:r>
            <a:r>
              <a:rPr b="1" lang="en" sz="2400">
                <a:solidFill>
                  <a:srgbClr val="E69138"/>
                </a:solidFill>
                <a:latin typeface="Telex"/>
                <a:ea typeface="Telex"/>
                <a:cs typeface="Telex"/>
                <a:sym typeface="Telex"/>
              </a:rPr>
              <a:t>“your account has been compromised, change your password now”</a:t>
            </a:r>
            <a:endParaRPr b="1" sz="24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Don’t click untrusted/unverified link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Report to Google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Activate 2-factor authentication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Download add-on “Password Alert”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Download add-on “HTTPS Everywhere”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3549450"/>
            <a:ext cx="1247798" cy="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634950" y="779850"/>
            <a:ext cx="40641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  <a:latin typeface="Telex"/>
                <a:ea typeface="Telex"/>
                <a:cs typeface="Telex"/>
                <a:sym typeface="Telex"/>
              </a:rPr>
              <a:t>Breaking News: </a:t>
            </a:r>
            <a:endParaRPr b="1" sz="24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National ISP</a:t>
            </a: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s </a:t>
            </a: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provide unwarranted access to massive </a:t>
            </a: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amount</a:t>
            </a: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 of users’ data </a:t>
            </a:r>
            <a:r>
              <a:rPr b="1" lang="en" sz="1800">
                <a:solidFill>
                  <a:srgbClr val="434343"/>
                </a:solidFill>
                <a:latin typeface="Telex"/>
                <a:ea typeface="Telex"/>
                <a:cs typeface="Telex"/>
                <a:sym typeface="Telex"/>
              </a:rPr>
              <a:t>to authorities, government source reveals</a:t>
            </a:r>
            <a:endParaRPr b="1" sz="1800">
              <a:solidFill>
                <a:srgbClr val="E6913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5153375" y="871350"/>
            <a:ext cx="0" cy="3400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5607700" y="917550"/>
            <a:ext cx="24582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VPN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Tor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end-to-end encryption (Signal, Jitsi, Protonmail)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Telex"/>
              <a:buChar char="●"/>
            </a:pPr>
            <a:r>
              <a:rPr b="1" lang="en" sz="1200">
                <a:solidFill>
                  <a:srgbClr val="666666"/>
                </a:solidFill>
                <a:latin typeface="Telex"/>
                <a:ea typeface="Telex"/>
                <a:cs typeface="Telex"/>
                <a:sym typeface="Telex"/>
              </a:rPr>
              <a:t>Use email encryption (known as PGP)</a:t>
            </a:r>
            <a:endParaRPr b="1" sz="1200">
              <a:solidFill>
                <a:srgbClr val="666666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614300" y="198450"/>
            <a:ext cx="59154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Telex"/>
                <a:ea typeface="Telex"/>
                <a:cs typeface="Telex"/>
                <a:sym typeface="Telex"/>
              </a:rPr>
              <a:t>What will limit the damage?</a:t>
            </a:r>
            <a:endParaRPr b="1" sz="2400">
              <a:solidFill>
                <a:srgbClr val="C9DAF8"/>
              </a:solidFill>
              <a:latin typeface="Telex"/>
              <a:ea typeface="Telex"/>
              <a:cs typeface="Telex"/>
              <a:sym typeface="Telex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150" y="4238850"/>
            <a:ext cx="940300" cy="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