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Montserrat"/>
      <p:regular r:id="rId30"/>
      <p:bold r:id="rId31"/>
      <p:italic r:id="rId32"/>
      <p:boldItalic r:id="rId33"/>
    </p:embeddedFont>
    <p:embeddedFont>
      <p:font typeface="Fjalla One"/>
      <p:regular r:id="rId34"/>
    </p:embeddedFont>
    <p:embeddedFont>
      <p:font typeface="Barlow Semi Condensed Medium"/>
      <p:regular r:id="rId35"/>
      <p:bold r:id="rId36"/>
      <p:italic r:id="rId37"/>
      <p:boldItalic r:id="rId38"/>
    </p:embeddedFont>
    <p:embeddedFont>
      <p:font typeface="Barlow Semi Condense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bold.fntdata"/><Relationship Id="rId20" Type="http://schemas.openxmlformats.org/officeDocument/2006/relationships/slide" Target="slides/slide16.xml"/><Relationship Id="rId42" Type="http://schemas.openxmlformats.org/officeDocument/2006/relationships/font" Target="fonts/BarlowSemiCondensed-boldItalic.fntdata"/><Relationship Id="rId41" Type="http://schemas.openxmlformats.org/officeDocument/2006/relationships/font" Target="fonts/BarlowSemiCondense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BarlowSemiCondensedMedium-regular.fntdata"/><Relationship Id="rId12" Type="http://schemas.openxmlformats.org/officeDocument/2006/relationships/slide" Target="slides/slide8.xml"/><Relationship Id="rId34" Type="http://schemas.openxmlformats.org/officeDocument/2006/relationships/font" Target="fonts/FjallaOne-regular.fntdata"/><Relationship Id="rId15" Type="http://schemas.openxmlformats.org/officeDocument/2006/relationships/slide" Target="slides/slide11.xml"/><Relationship Id="rId37" Type="http://schemas.openxmlformats.org/officeDocument/2006/relationships/font" Target="fonts/BarlowSemiCondensedMedium-italic.fntdata"/><Relationship Id="rId14" Type="http://schemas.openxmlformats.org/officeDocument/2006/relationships/slide" Target="slides/slide10.xml"/><Relationship Id="rId36" Type="http://schemas.openxmlformats.org/officeDocument/2006/relationships/font" Target="fonts/BarlowSemiCondensedMedium-bold.fntdata"/><Relationship Id="rId17" Type="http://schemas.openxmlformats.org/officeDocument/2006/relationships/slide" Target="slides/slide13.xml"/><Relationship Id="rId39" Type="http://schemas.openxmlformats.org/officeDocument/2006/relationships/font" Target="fonts/BarlowSemiCondensed-regular.fntdata"/><Relationship Id="rId16" Type="http://schemas.openxmlformats.org/officeDocument/2006/relationships/slide" Target="slides/slide12.xml"/><Relationship Id="rId38" Type="http://schemas.openxmlformats.org/officeDocument/2006/relationships/font" Target="fonts/BarlowSemiCondensed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2603d601235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2603d601235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2603d601235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2603d601235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2603d601235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2603d601235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2603d601235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2603d601235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g2603d601235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2603d601235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g2603d601235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8" name="Google Shape;1848;g2603d601235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2603d601235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2603d601235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g2603d601235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0" name="Google Shape;1860;g2603d601235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2603d601235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2603d601235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2603d601235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2603d601235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2603d601235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2603d601235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2603d601235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2603d601235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2603d601235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2603d601235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2603d601235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2603d601235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2603d601235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2603d601235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1" name="Google Shape;1761;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2603d601235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2603d601235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2603d601235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2603d601235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2603d601235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2603d601235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2603d601235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2603d601235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hyperlink" Target="https://www.grandviewresearch.com/industry-analysis/skin-care-products-market" TargetMode="External"/><Relationship Id="rId6" Type="http://schemas.openxmlformats.org/officeDocument/2006/relationships/image" Target="../media/image18.png"/><Relationship Id="rId7"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hyperlink" Target="https://www.grandviewresearch.com/industry-analysis/skin-care-products-market" TargetMode="External"/><Relationship Id="rId6" Type="http://schemas.openxmlformats.org/officeDocument/2006/relationships/image" Target="../media/image21.png"/><Relationship Id="rId7"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1.jpg"/><Relationship Id="rId5" Type="http://schemas.openxmlformats.org/officeDocument/2006/relationships/image" Target="../media/image2.jpg"/><Relationship Id="rId6" Type="http://schemas.openxmlformats.org/officeDocument/2006/relationships/hyperlink" Target="https://www.precedenceresearch.com/dermatology-endoscopy-devices-market" TargetMode="External"/><Relationship Id="rId7" Type="http://schemas.openxmlformats.org/officeDocument/2006/relationships/hyperlink" Target="https://www.researchgate.net/publication/47718099_The_pattern_of_skin_diseases_in_the_Qassim_region_of_Saudi_Arabia_What_the_primary_care_physician_should_know?_tp=eyJjb250ZXh0Ijp7ImZpcnN0UGFnZSI6Il9kaXJlY3QiLCJwYWdlIjoiX2RpcmVjdCJ9fQ" TargetMode="External"/><Relationship Id="rId8" Type="http://schemas.openxmlformats.org/officeDocument/2006/relationships/hyperlink" Target="https://www.researchgate.net/publication/326588278_Pharmacological_Strategies_Used_in_Treatment_of_Skin_Diseases?_tp=eyJjb250ZXh0Ijp7ImZpcnN0UGFnZSI6Il9kaXJlY3QiLCJwYWdlIjoiX2RpcmVjdCJ9f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33"/>
          <p:cNvSpPr txBox="1"/>
          <p:nvPr>
            <p:ph type="ctrTitle"/>
          </p:nvPr>
        </p:nvSpPr>
        <p:spPr>
          <a:xfrm>
            <a:off x="3361950" y="1977150"/>
            <a:ext cx="2420100" cy="1189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6000"/>
              <a:t>DermAI</a:t>
            </a:r>
            <a:endParaRPr sz="6000">
              <a:solidFill>
                <a:schemeClr val="dk2"/>
              </a:solidFill>
            </a:endParaRPr>
          </a:p>
        </p:txBody>
      </p:sp>
      <p:sp>
        <p:nvSpPr>
          <p:cNvPr id="1687" name="Google Shape;1687;p33"/>
          <p:cNvSpPr txBox="1"/>
          <p:nvPr>
            <p:ph idx="1" type="subTitle"/>
          </p:nvPr>
        </p:nvSpPr>
        <p:spPr>
          <a:xfrm>
            <a:off x="2883900" y="3120675"/>
            <a:ext cx="33762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Navigating skin health with advanced tech solutions</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42"/>
          <p:cNvSpPr txBox="1"/>
          <p:nvPr>
            <p:ph type="title"/>
          </p:nvPr>
        </p:nvSpPr>
        <p:spPr>
          <a:xfrm>
            <a:off x="2626800" y="26402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Value proposition</a:t>
            </a:r>
            <a:endParaRPr/>
          </a:p>
        </p:txBody>
      </p:sp>
      <p:sp>
        <p:nvSpPr>
          <p:cNvPr id="1821" name="Google Shape;1821;p42"/>
          <p:cNvSpPr txBox="1"/>
          <p:nvPr>
            <p:ph idx="2" type="title"/>
          </p:nvPr>
        </p:nvSpPr>
        <p:spPr>
          <a:xfrm>
            <a:off x="27432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43"/>
          <p:cNvSpPr txBox="1"/>
          <p:nvPr>
            <p:ph idx="4294967295" type="title"/>
          </p:nvPr>
        </p:nvSpPr>
        <p:spPr>
          <a:xfrm>
            <a:off x="1264950" y="338325"/>
            <a:ext cx="68907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Highlighting user benefits</a:t>
            </a:r>
            <a:endParaRPr/>
          </a:p>
        </p:txBody>
      </p:sp>
      <p:pic>
        <p:nvPicPr>
          <p:cNvPr id="1827" name="Google Shape;1827;p43"/>
          <p:cNvPicPr preferRelativeResize="0"/>
          <p:nvPr/>
        </p:nvPicPr>
        <p:blipFill>
          <a:blip r:embed="rId3">
            <a:alphaModFix/>
          </a:blip>
          <a:stretch>
            <a:fillRect/>
          </a:stretch>
        </p:blipFill>
        <p:spPr>
          <a:xfrm>
            <a:off x="1203025" y="932625"/>
            <a:ext cx="6615490" cy="3906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44"/>
          <p:cNvSpPr txBox="1"/>
          <p:nvPr>
            <p:ph type="title"/>
          </p:nvPr>
        </p:nvSpPr>
        <p:spPr>
          <a:xfrm>
            <a:off x="1015800" y="346525"/>
            <a:ext cx="7112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Differentiation from current market solutions</a:t>
            </a:r>
            <a:endParaRPr sz="2400"/>
          </a:p>
        </p:txBody>
      </p:sp>
      <p:pic>
        <p:nvPicPr>
          <p:cNvPr id="1833" name="Google Shape;1833;p44"/>
          <p:cNvPicPr preferRelativeResize="0"/>
          <p:nvPr/>
        </p:nvPicPr>
        <p:blipFill rotWithShape="1">
          <a:blip r:embed="rId3">
            <a:alphaModFix/>
          </a:blip>
          <a:srcRect b="8255" l="0" r="0" t="10883"/>
          <a:stretch/>
        </p:blipFill>
        <p:spPr>
          <a:xfrm>
            <a:off x="2777225" y="940825"/>
            <a:ext cx="3589549" cy="410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45"/>
          <p:cNvSpPr txBox="1"/>
          <p:nvPr>
            <p:ph type="title"/>
          </p:nvPr>
        </p:nvSpPr>
        <p:spPr>
          <a:xfrm>
            <a:off x="2626800" y="26402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Sustainability &amp; Monetization</a:t>
            </a:r>
            <a:endParaRPr/>
          </a:p>
        </p:txBody>
      </p:sp>
      <p:sp>
        <p:nvSpPr>
          <p:cNvPr id="1839" name="Google Shape;1839;p45"/>
          <p:cNvSpPr txBox="1"/>
          <p:nvPr>
            <p:ph idx="2" type="title"/>
          </p:nvPr>
        </p:nvSpPr>
        <p:spPr>
          <a:xfrm>
            <a:off x="27432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46"/>
          <p:cNvSpPr txBox="1"/>
          <p:nvPr>
            <p:ph idx="4294967295" type="title"/>
          </p:nvPr>
        </p:nvSpPr>
        <p:spPr>
          <a:xfrm>
            <a:off x="1264950" y="338325"/>
            <a:ext cx="68907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Revenue stream details</a:t>
            </a:r>
            <a:endParaRPr/>
          </a:p>
        </p:txBody>
      </p:sp>
      <p:pic>
        <p:nvPicPr>
          <p:cNvPr id="1845" name="Google Shape;1845;p46"/>
          <p:cNvPicPr preferRelativeResize="0"/>
          <p:nvPr/>
        </p:nvPicPr>
        <p:blipFill>
          <a:blip r:embed="rId3">
            <a:alphaModFix/>
          </a:blip>
          <a:stretch>
            <a:fillRect/>
          </a:stretch>
        </p:blipFill>
        <p:spPr>
          <a:xfrm>
            <a:off x="1809575" y="932625"/>
            <a:ext cx="5524860" cy="3906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47"/>
          <p:cNvSpPr txBox="1"/>
          <p:nvPr>
            <p:ph type="title"/>
          </p:nvPr>
        </p:nvSpPr>
        <p:spPr>
          <a:xfrm>
            <a:off x="1015800" y="346525"/>
            <a:ext cx="7112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Future growth zones</a:t>
            </a:r>
            <a:endParaRPr sz="2400"/>
          </a:p>
        </p:txBody>
      </p:sp>
      <p:pic>
        <p:nvPicPr>
          <p:cNvPr id="1851" name="Google Shape;1851;p47"/>
          <p:cNvPicPr preferRelativeResize="0"/>
          <p:nvPr/>
        </p:nvPicPr>
        <p:blipFill>
          <a:blip r:embed="rId3">
            <a:alphaModFix/>
          </a:blip>
          <a:stretch>
            <a:fillRect/>
          </a:stretch>
        </p:blipFill>
        <p:spPr>
          <a:xfrm>
            <a:off x="1815375" y="940825"/>
            <a:ext cx="5513260" cy="389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48"/>
          <p:cNvSpPr txBox="1"/>
          <p:nvPr>
            <p:ph type="title"/>
          </p:nvPr>
        </p:nvSpPr>
        <p:spPr>
          <a:xfrm>
            <a:off x="2626800" y="26402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a:t>
            </a:r>
            <a:r>
              <a:rPr lang="en"/>
              <a:t> stack</a:t>
            </a:r>
            <a:endParaRPr/>
          </a:p>
        </p:txBody>
      </p:sp>
      <p:sp>
        <p:nvSpPr>
          <p:cNvPr id="1857" name="Google Shape;1857;p48"/>
          <p:cNvSpPr txBox="1"/>
          <p:nvPr>
            <p:ph idx="2" type="title"/>
          </p:nvPr>
        </p:nvSpPr>
        <p:spPr>
          <a:xfrm>
            <a:off x="27432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sp>
        <p:nvSpPr>
          <p:cNvPr id="1862" name="Google Shape;1862;p49"/>
          <p:cNvSpPr txBox="1"/>
          <p:nvPr>
            <p:ph idx="4294967295" type="title"/>
          </p:nvPr>
        </p:nvSpPr>
        <p:spPr>
          <a:xfrm>
            <a:off x="1264950" y="338325"/>
            <a:ext cx="68907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Technologies to be used in the platform</a:t>
            </a:r>
            <a:endParaRPr/>
          </a:p>
        </p:txBody>
      </p:sp>
      <p:pic>
        <p:nvPicPr>
          <p:cNvPr id="1863" name="Google Shape;1863;p49"/>
          <p:cNvPicPr preferRelativeResize="0"/>
          <p:nvPr/>
        </p:nvPicPr>
        <p:blipFill>
          <a:blip r:embed="rId3">
            <a:alphaModFix/>
          </a:blip>
          <a:stretch>
            <a:fillRect/>
          </a:stretch>
        </p:blipFill>
        <p:spPr>
          <a:xfrm>
            <a:off x="1095825" y="932625"/>
            <a:ext cx="6670986" cy="3906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50"/>
          <p:cNvSpPr txBox="1"/>
          <p:nvPr>
            <p:ph type="title"/>
          </p:nvPr>
        </p:nvSpPr>
        <p:spPr>
          <a:xfrm>
            <a:off x="1015800" y="346525"/>
            <a:ext cx="7112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Sample interface (Built with StreamLit)</a:t>
            </a:r>
            <a:endParaRPr sz="2400"/>
          </a:p>
        </p:txBody>
      </p:sp>
      <p:pic>
        <p:nvPicPr>
          <p:cNvPr id="1869" name="Google Shape;1869;p50"/>
          <p:cNvPicPr preferRelativeResize="0"/>
          <p:nvPr/>
        </p:nvPicPr>
        <p:blipFill>
          <a:blip r:embed="rId3">
            <a:alphaModFix/>
          </a:blip>
          <a:stretch>
            <a:fillRect/>
          </a:stretch>
        </p:blipFill>
        <p:spPr>
          <a:xfrm>
            <a:off x="814325" y="867000"/>
            <a:ext cx="7661375" cy="39307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51"/>
          <p:cNvSpPr txBox="1"/>
          <p:nvPr>
            <p:ph type="title"/>
          </p:nvPr>
        </p:nvSpPr>
        <p:spPr>
          <a:xfrm>
            <a:off x="2626800" y="26402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Market analysis</a:t>
            </a:r>
            <a:endParaRPr/>
          </a:p>
        </p:txBody>
      </p:sp>
      <p:sp>
        <p:nvSpPr>
          <p:cNvPr id="1875" name="Google Shape;1875;p51"/>
          <p:cNvSpPr txBox="1"/>
          <p:nvPr>
            <p:ph idx="2" type="title"/>
          </p:nvPr>
        </p:nvSpPr>
        <p:spPr>
          <a:xfrm>
            <a:off x="27432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grpSp>
        <p:nvGrpSpPr>
          <p:cNvPr id="1692" name="Google Shape;1692;p34"/>
          <p:cNvGrpSpPr/>
          <p:nvPr/>
        </p:nvGrpSpPr>
        <p:grpSpPr>
          <a:xfrm>
            <a:off x="731647" y="573573"/>
            <a:ext cx="635100" cy="734640"/>
            <a:chOff x="731647" y="573573"/>
            <a:chExt cx="635100" cy="734640"/>
          </a:xfrm>
        </p:grpSpPr>
        <p:grpSp>
          <p:nvGrpSpPr>
            <p:cNvPr id="1693" name="Google Shape;1693;p34"/>
            <p:cNvGrpSpPr/>
            <p:nvPr/>
          </p:nvGrpSpPr>
          <p:grpSpPr>
            <a:xfrm>
              <a:off x="731647" y="573573"/>
              <a:ext cx="635100" cy="635100"/>
              <a:chOff x="917231" y="750460"/>
              <a:chExt cx="635100" cy="635100"/>
            </a:xfrm>
          </p:grpSpPr>
          <p:sp>
            <p:nvSpPr>
              <p:cNvPr id="1694" name="Google Shape;1694;p34"/>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6" name="Google Shape;1696;p34"/>
            <p:cNvGrpSpPr/>
            <p:nvPr/>
          </p:nvGrpSpPr>
          <p:grpSpPr>
            <a:xfrm>
              <a:off x="961679" y="1281213"/>
              <a:ext cx="175013" cy="27000"/>
              <a:chOff x="5662375" y="212375"/>
              <a:chExt cx="175013" cy="27000"/>
            </a:xfrm>
          </p:grpSpPr>
          <p:sp>
            <p:nvSpPr>
              <p:cNvPr id="1697" name="Google Shape;169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698" name="Google Shape;169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699" name="Google Shape;169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700" name="Google Shape;1700;p34"/>
          <p:cNvGrpSpPr/>
          <p:nvPr/>
        </p:nvGrpSpPr>
        <p:grpSpPr>
          <a:xfrm>
            <a:off x="731647" y="1650460"/>
            <a:ext cx="635100" cy="733490"/>
            <a:chOff x="731647" y="1650460"/>
            <a:chExt cx="635100" cy="733490"/>
          </a:xfrm>
        </p:grpSpPr>
        <p:grpSp>
          <p:nvGrpSpPr>
            <p:cNvPr id="1701" name="Google Shape;1701;p34"/>
            <p:cNvGrpSpPr/>
            <p:nvPr/>
          </p:nvGrpSpPr>
          <p:grpSpPr>
            <a:xfrm>
              <a:off x="731647" y="1650460"/>
              <a:ext cx="635100" cy="635100"/>
              <a:chOff x="917231" y="1827973"/>
              <a:chExt cx="635100" cy="635100"/>
            </a:xfrm>
          </p:grpSpPr>
          <p:sp>
            <p:nvSpPr>
              <p:cNvPr id="1702" name="Google Shape;1702;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4" name="Google Shape;1704;p34"/>
            <p:cNvGrpSpPr/>
            <p:nvPr/>
          </p:nvGrpSpPr>
          <p:grpSpPr>
            <a:xfrm>
              <a:off x="961679" y="2356951"/>
              <a:ext cx="175013" cy="27000"/>
              <a:chOff x="5662375" y="212375"/>
              <a:chExt cx="175013" cy="27000"/>
            </a:xfrm>
          </p:grpSpPr>
          <p:sp>
            <p:nvSpPr>
              <p:cNvPr id="1705" name="Google Shape;1705;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6" name="Google Shape;1706;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7" name="Google Shape;1707;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708" name="Google Shape;1708;p34"/>
          <p:cNvGrpSpPr/>
          <p:nvPr/>
        </p:nvGrpSpPr>
        <p:grpSpPr>
          <a:xfrm>
            <a:off x="731647" y="2728277"/>
            <a:ext cx="635100" cy="734984"/>
            <a:chOff x="731647" y="2728277"/>
            <a:chExt cx="635100" cy="734984"/>
          </a:xfrm>
        </p:grpSpPr>
        <p:grpSp>
          <p:nvGrpSpPr>
            <p:cNvPr id="1709" name="Google Shape;1709;p34"/>
            <p:cNvGrpSpPr/>
            <p:nvPr/>
          </p:nvGrpSpPr>
          <p:grpSpPr>
            <a:xfrm>
              <a:off x="731647" y="2728277"/>
              <a:ext cx="635100" cy="635100"/>
              <a:chOff x="917231" y="2905502"/>
              <a:chExt cx="635100" cy="635100"/>
            </a:xfrm>
          </p:grpSpPr>
          <p:sp>
            <p:nvSpPr>
              <p:cNvPr id="1710" name="Google Shape;1710;p34"/>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4"/>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2" name="Google Shape;1712;p34"/>
            <p:cNvGrpSpPr/>
            <p:nvPr/>
          </p:nvGrpSpPr>
          <p:grpSpPr>
            <a:xfrm>
              <a:off x="961679" y="3436260"/>
              <a:ext cx="175013" cy="27000"/>
              <a:chOff x="5662375" y="212375"/>
              <a:chExt cx="175013" cy="27000"/>
            </a:xfrm>
          </p:grpSpPr>
          <p:sp>
            <p:nvSpPr>
              <p:cNvPr id="1713" name="Google Shape;1713;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14" name="Google Shape;1714;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15" name="Google Shape;1715;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716" name="Google Shape;1716;p34"/>
          <p:cNvGrpSpPr/>
          <p:nvPr/>
        </p:nvGrpSpPr>
        <p:grpSpPr>
          <a:xfrm>
            <a:off x="731647" y="3806675"/>
            <a:ext cx="635100" cy="734704"/>
            <a:chOff x="731647" y="3806675"/>
            <a:chExt cx="635100" cy="734704"/>
          </a:xfrm>
        </p:grpSpPr>
        <p:grpSp>
          <p:nvGrpSpPr>
            <p:cNvPr id="1717" name="Google Shape;1717;p34"/>
            <p:cNvGrpSpPr/>
            <p:nvPr/>
          </p:nvGrpSpPr>
          <p:grpSpPr>
            <a:xfrm>
              <a:off x="731647" y="3806675"/>
              <a:ext cx="635100" cy="635100"/>
              <a:chOff x="917231" y="3983097"/>
              <a:chExt cx="635100" cy="635100"/>
            </a:xfrm>
          </p:grpSpPr>
          <p:sp>
            <p:nvSpPr>
              <p:cNvPr id="1718" name="Google Shape;1718;p34"/>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4"/>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0" name="Google Shape;1720;p34"/>
            <p:cNvGrpSpPr/>
            <p:nvPr/>
          </p:nvGrpSpPr>
          <p:grpSpPr>
            <a:xfrm>
              <a:off x="961679" y="4514379"/>
              <a:ext cx="175013" cy="27000"/>
              <a:chOff x="5662375" y="212375"/>
              <a:chExt cx="175013" cy="27000"/>
            </a:xfrm>
          </p:grpSpPr>
          <p:sp>
            <p:nvSpPr>
              <p:cNvPr id="1721" name="Google Shape;172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22" name="Google Shape;172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23" name="Google Shape;172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724" name="Google Shape;1724;p34"/>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1725" name="Google Shape;1725;p34"/>
          <p:cNvSpPr txBox="1"/>
          <p:nvPr>
            <p:ph idx="2" type="subTitle"/>
          </p:nvPr>
        </p:nvSpPr>
        <p:spPr>
          <a:xfrm>
            <a:off x="1664200" y="713225"/>
            <a:ext cx="2704500" cy="735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Barlow Semi Condensed"/>
              <a:buChar char="●"/>
            </a:pPr>
            <a:r>
              <a:rPr lang="en" sz="1300"/>
              <a:t>Overview of the team</a:t>
            </a:r>
            <a:endParaRPr sz="1300"/>
          </a:p>
          <a:p>
            <a:pPr indent="-298450" lvl="0" marL="457200" rtl="0" algn="l">
              <a:spcBef>
                <a:spcPts val="0"/>
              </a:spcBef>
              <a:spcAft>
                <a:spcPts val="0"/>
              </a:spcAft>
              <a:buSzPts val="1100"/>
              <a:buChar char="●"/>
            </a:pPr>
            <a:r>
              <a:rPr lang="en" sz="1300"/>
              <a:t>Unpacking the dermatological demands of the current era</a:t>
            </a:r>
            <a:endParaRPr sz="1300"/>
          </a:p>
        </p:txBody>
      </p:sp>
      <p:sp>
        <p:nvSpPr>
          <p:cNvPr id="1726" name="Google Shape;1726;p34"/>
          <p:cNvSpPr txBox="1"/>
          <p:nvPr>
            <p:ph idx="1" type="subTitle"/>
          </p:nvPr>
        </p:nvSpPr>
        <p:spPr>
          <a:xfrm>
            <a:off x="1664208" y="4297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Introduction</a:t>
            </a:r>
            <a:endParaRPr/>
          </a:p>
        </p:txBody>
      </p:sp>
      <p:sp>
        <p:nvSpPr>
          <p:cNvPr id="1727" name="Google Shape;1727;p34"/>
          <p:cNvSpPr txBox="1"/>
          <p:nvPr>
            <p:ph idx="3" type="subTitle"/>
          </p:nvPr>
        </p:nvSpPr>
        <p:spPr>
          <a:xfrm>
            <a:off x="1664208" y="15087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Problem &amp; Solution</a:t>
            </a:r>
            <a:endParaRPr/>
          </a:p>
        </p:txBody>
      </p:sp>
      <p:sp>
        <p:nvSpPr>
          <p:cNvPr id="1728" name="Google Shape;1728;p34"/>
          <p:cNvSpPr txBox="1"/>
          <p:nvPr>
            <p:ph idx="4" type="subTitle"/>
          </p:nvPr>
        </p:nvSpPr>
        <p:spPr>
          <a:xfrm>
            <a:off x="1664200" y="1792225"/>
            <a:ext cx="3143100" cy="975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300"/>
              <a:t>Spotlight on existing dermatological care gaps</a:t>
            </a:r>
            <a:endParaRPr sz="1300"/>
          </a:p>
          <a:p>
            <a:pPr indent="-298450" lvl="0" marL="457200" rtl="0" algn="l">
              <a:spcBef>
                <a:spcPts val="0"/>
              </a:spcBef>
              <a:spcAft>
                <a:spcPts val="0"/>
              </a:spcAft>
              <a:buSzPts val="1100"/>
              <a:buChar char="●"/>
            </a:pPr>
            <a:r>
              <a:rPr lang="en" sz="1300"/>
              <a:t>Unveiling the platform</a:t>
            </a:r>
            <a:endParaRPr sz="1300"/>
          </a:p>
          <a:p>
            <a:pPr indent="-298450" lvl="0" marL="457200" rtl="0" algn="l">
              <a:spcBef>
                <a:spcPts val="0"/>
              </a:spcBef>
              <a:spcAft>
                <a:spcPts val="0"/>
              </a:spcAft>
              <a:buSzPts val="1100"/>
              <a:buChar char="●"/>
            </a:pPr>
            <a:r>
              <a:rPr lang="en" sz="1300"/>
              <a:t>Dissecting the free vs pro versions</a:t>
            </a:r>
            <a:endParaRPr sz="1300"/>
          </a:p>
        </p:txBody>
      </p:sp>
      <p:sp>
        <p:nvSpPr>
          <p:cNvPr id="1729" name="Google Shape;1729;p34"/>
          <p:cNvSpPr txBox="1"/>
          <p:nvPr>
            <p:ph idx="5" type="subTitle"/>
          </p:nvPr>
        </p:nvSpPr>
        <p:spPr>
          <a:xfrm>
            <a:off x="1664208" y="25877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Value proposition</a:t>
            </a:r>
            <a:endParaRPr/>
          </a:p>
        </p:txBody>
      </p:sp>
      <p:sp>
        <p:nvSpPr>
          <p:cNvPr id="1730" name="Google Shape;1730;p34"/>
          <p:cNvSpPr txBox="1"/>
          <p:nvPr>
            <p:ph idx="6" type="subTitle"/>
          </p:nvPr>
        </p:nvSpPr>
        <p:spPr>
          <a:xfrm>
            <a:off x="1664200" y="2871225"/>
            <a:ext cx="2977200" cy="735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300"/>
              <a:t>Highlighting user benefits</a:t>
            </a:r>
            <a:endParaRPr sz="1300"/>
          </a:p>
          <a:p>
            <a:pPr indent="-298450" lvl="0" marL="457200" rtl="0" algn="l">
              <a:spcBef>
                <a:spcPts val="0"/>
              </a:spcBef>
              <a:spcAft>
                <a:spcPts val="0"/>
              </a:spcAft>
              <a:buSzPts val="1100"/>
              <a:buChar char="●"/>
            </a:pPr>
            <a:r>
              <a:rPr lang="en" sz="1300"/>
              <a:t>Differentiation from current market solutions</a:t>
            </a:r>
            <a:endParaRPr sz="1300"/>
          </a:p>
        </p:txBody>
      </p:sp>
      <p:sp>
        <p:nvSpPr>
          <p:cNvPr id="1731" name="Google Shape;1731;p34"/>
          <p:cNvSpPr txBox="1"/>
          <p:nvPr>
            <p:ph idx="7" type="subTitle"/>
          </p:nvPr>
        </p:nvSpPr>
        <p:spPr>
          <a:xfrm>
            <a:off x="1664200" y="3666750"/>
            <a:ext cx="29772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Sustainability and Monetization</a:t>
            </a:r>
            <a:endParaRPr/>
          </a:p>
        </p:txBody>
      </p:sp>
      <p:sp>
        <p:nvSpPr>
          <p:cNvPr id="1732" name="Google Shape;1732;p34"/>
          <p:cNvSpPr txBox="1"/>
          <p:nvPr>
            <p:ph idx="8" type="subTitle"/>
          </p:nvPr>
        </p:nvSpPr>
        <p:spPr>
          <a:xfrm>
            <a:off x="1664208" y="3950208"/>
            <a:ext cx="2615100" cy="576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300"/>
              <a:t>Revenue stream details</a:t>
            </a:r>
            <a:endParaRPr sz="1300"/>
          </a:p>
          <a:p>
            <a:pPr indent="-298450" lvl="0" marL="457200" rtl="0" algn="l">
              <a:spcBef>
                <a:spcPts val="0"/>
              </a:spcBef>
              <a:spcAft>
                <a:spcPts val="0"/>
              </a:spcAft>
              <a:buSzPts val="1100"/>
              <a:buChar char="●"/>
            </a:pPr>
            <a:r>
              <a:rPr lang="en" sz="1300"/>
              <a:t>Future growth zones</a:t>
            </a:r>
            <a:endParaRPr sz="1300"/>
          </a:p>
        </p:txBody>
      </p:sp>
      <p:sp>
        <p:nvSpPr>
          <p:cNvPr id="1733" name="Google Shape;1733;p34"/>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734" name="Google Shape;1734;p34"/>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35" name="Google Shape;1735;p34"/>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36" name="Google Shape;1736;p34"/>
          <p:cNvSpPr txBox="1"/>
          <p:nvPr>
            <p:ph idx="15" type="title"/>
          </p:nvPr>
        </p:nvSpPr>
        <p:spPr>
          <a:xfrm>
            <a:off x="813816" y="39593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737" name="Google Shape;1737;p34"/>
          <p:cNvGrpSpPr/>
          <p:nvPr/>
        </p:nvGrpSpPr>
        <p:grpSpPr>
          <a:xfrm>
            <a:off x="4855522" y="1644960"/>
            <a:ext cx="635100" cy="733490"/>
            <a:chOff x="731647" y="1650460"/>
            <a:chExt cx="635100" cy="733490"/>
          </a:xfrm>
        </p:grpSpPr>
        <p:grpSp>
          <p:nvGrpSpPr>
            <p:cNvPr id="1738" name="Google Shape;1738;p34"/>
            <p:cNvGrpSpPr/>
            <p:nvPr/>
          </p:nvGrpSpPr>
          <p:grpSpPr>
            <a:xfrm>
              <a:off x="731647" y="1650460"/>
              <a:ext cx="635100" cy="635100"/>
              <a:chOff x="917231" y="1827973"/>
              <a:chExt cx="635100" cy="635100"/>
            </a:xfrm>
          </p:grpSpPr>
          <p:sp>
            <p:nvSpPr>
              <p:cNvPr id="1739" name="Google Shape;1739;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1" name="Google Shape;1741;p34"/>
            <p:cNvGrpSpPr/>
            <p:nvPr/>
          </p:nvGrpSpPr>
          <p:grpSpPr>
            <a:xfrm>
              <a:off x="961679" y="2356951"/>
              <a:ext cx="175013" cy="27000"/>
              <a:chOff x="5662375" y="212375"/>
              <a:chExt cx="175013" cy="27000"/>
            </a:xfrm>
          </p:grpSpPr>
          <p:sp>
            <p:nvSpPr>
              <p:cNvPr id="1742" name="Google Shape;1742;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43" name="Google Shape;1743;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44" name="Google Shape;1744;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745" name="Google Shape;1745;p34"/>
          <p:cNvGrpSpPr/>
          <p:nvPr/>
        </p:nvGrpSpPr>
        <p:grpSpPr>
          <a:xfrm>
            <a:off x="4855522" y="2722777"/>
            <a:ext cx="635100" cy="734984"/>
            <a:chOff x="731647" y="2728277"/>
            <a:chExt cx="635100" cy="734984"/>
          </a:xfrm>
        </p:grpSpPr>
        <p:grpSp>
          <p:nvGrpSpPr>
            <p:cNvPr id="1746" name="Google Shape;1746;p34"/>
            <p:cNvGrpSpPr/>
            <p:nvPr/>
          </p:nvGrpSpPr>
          <p:grpSpPr>
            <a:xfrm>
              <a:off x="731647" y="2728277"/>
              <a:ext cx="635100" cy="635100"/>
              <a:chOff x="917231" y="2905502"/>
              <a:chExt cx="635100" cy="635100"/>
            </a:xfrm>
          </p:grpSpPr>
          <p:sp>
            <p:nvSpPr>
              <p:cNvPr id="1747" name="Google Shape;1747;p34"/>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4"/>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34"/>
            <p:cNvGrpSpPr/>
            <p:nvPr/>
          </p:nvGrpSpPr>
          <p:grpSpPr>
            <a:xfrm>
              <a:off x="961679" y="3436260"/>
              <a:ext cx="175013" cy="27000"/>
              <a:chOff x="5662375" y="212375"/>
              <a:chExt cx="175013" cy="27000"/>
            </a:xfrm>
          </p:grpSpPr>
          <p:sp>
            <p:nvSpPr>
              <p:cNvPr id="1750" name="Google Shape;1750;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51" name="Google Shape;1751;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52" name="Google Shape;1752;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753" name="Google Shape;1753;p34"/>
          <p:cNvSpPr txBox="1"/>
          <p:nvPr>
            <p:ph idx="3" type="subTitle"/>
          </p:nvPr>
        </p:nvSpPr>
        <p:spPr>
          <a:xfrm>
            <a:off x="5788083" y="15032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Technology stack</a:t>
            </a:r>
            <a:endParaRPr/>
          </a:p>
        </p:txBody>
      </p:sp>
      <p:sp>
        <p:nvSpPr>
          <p:cNvPr id="1754" name="Google Shape;1754;p34"/>
          <p:cNvSpPr txBox="1"/>
          <p:nvPr>
            <p:ph idx="4" type="subTitle"/>
          </p:nvPr>
        </p:nvSpPr>
        <p:spPr>
          <a:xfrm>
            <a:off x="5788075" y="1786725"/>
            <a:ext cx="3261900" cy="576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300"/>
              <a:t>Technologies to be used in the platform</a:t>
            </a:r>
            <a:endParaRPr sz="1300"/>
          </a:p>
          <a:p>
            <a:pPr indent="-298450" lvl="0" marL="457200" rtl="0" algn="l">
              <a:spcBef>
                <a:spcPts val="0"/>
              </a:spcBef>
              <a:spcAft>
                <a:spcPts val="0"/>
              </a:spcAft>
              <a:buSzPts val="1100"/>
              <a:buChar char="●"/>
            </a:pPr>
            <a:r>
              <a:rPr lang="en" sz="1300"/>
              <a:t>Sample interface (Built with StreamLit)</a:t>
            </a:r>
            <a:endParaRPr sz="1300"/>
          </a:p>
        </p:txBody>
      </p:sp>
      <p:sp>
        <p:nvSpPr>
          <p:cNvPr id="1755" name="Google Shape;1755;p34"/>
          <p:cNvSpPr txBox="1"/>
          <p:nvPr>
            <p:ph idx="5" type="subTitle"/>
          </p:nvPr>
        </p:nvSpPr>
        <p:spPr>
          <a:xfrm>
            <a:off x="5788083" y="25822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Market analysis</a:t>
            </a:r>
            <a:endParaRPr/>
          </a:p>
        </p:txBody>
      </p:sp>
      <p:sp>
        <p:nvSpPr>
          <p:cNvPr id="1756" name="Google Shape;1756;p34"/>
          <p:cNvSpPr txBox="1"/>
          <p:nvPr>
            <p:ph idx="6" type="subTitle"/>
          </p:nvPr>
        </p:nvSpPr>
        <p:spPr>
          <a:xfrm>
            <a:off x="5788083" y="2865716"/>
            <a:ext cx="2615100" cy="576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300"/>
              <a:t>Estimated user base potential</a:t>
            </a:r>
            <a:endParaRPr sz="1300"/>
          </a:p>
          <a:p>
            <a:pPr indent="-298450" lvl="0" marL="457200" rtl="0" algn="l">
              <a:spcBef>
                <a:spcPts val="0"/>
              </a:spcBef>
              <a:spcAft>
                <a:spcPts val="0"/>
              </a:spcAft>
              <a:buSzPts val="1100"/>
              <a:buChar char="●"/>
            </a:pPr>
            <a:r>
              <a:rPr lang="en" sz="1300"/>
              <a:t>Projected market growth</a:t>
            </a:r>
            <a:endParaRPr sz="1300"/>
          </a:p>
        </p:txBody>
      </p:sp>
      <p:sp>
        <p:nvSpPr>
          <p:cNvPr id="1757" name="Google Shape;1757;p34"/>
          <p:cNvSpPr txBox="1"/>
          <p:nvPr>
            <p:ph idx="13" type="title"/>
          </p:nvPr>
        </p:nvSpPr>
        <p:spPr>
          <a:xfrm>
            <a:off x="4937691" y="17958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758" name="Google Shape;1758;p34"/>
          <p:cNvSpPr txBox="1"/>
          <p:nvPr>
            <p:ph idx="14" type="title"/>
          </p:nvPr>
        </p:nvSpPr>
        <p:spPr>
          <a:xfrm>
            <a:off x="4937691" y="28748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52"/>
          <p:cNvSpPr txBox="1"/>
          <p:nvPr/>
        </p:nvSpPr>
        <p:spPr>
          <a:xfrm>
            <a:off x="5216513" y="2770575"/>
            <a:ext cx="24006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latin typeface="Montserrat"/>
                <a:ea typeface="Montserrat"/>
                <a:cs typeface="Montserrat"/>
                <a:sym typeface="Montserrat"/>
              </a:rPr>
              <a:t>Report segmentation of mHealth Apps Market</a:t>
            </a:r>
            <a:endParaRPr b="1" i="1" sz="1000">
              <a:latin typeface="Montserrat"/>
              <a:ea typeface="Montserrat"/>
              <a:cs typeface="Montserrat"/>
              <a:sym typeface="Montserrat"/>
            </a:endParaRPr>
          </a:p>
        </p:txBody>
      </p:sp>
      <p:sp>
        <p:nvSpPr>
          <p:cNvPr id="1881" name="Google Shape;1881;p52"/>
          <p:cNvSpPr txBox="1"/>
          <p:nvPr>
            <p:ph idx="4294967295" type="title"/>
          </p:nvPr>
        </p:nvSpPr>
        <p:spPr>
          <a:xfrm>
            <a:off x="1255825" y="21675"/>
            <a:ext cx="68907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Estimated user base potential</a:t>
            </a:r>
            <a:endParaRPr/>
          </a:p>
        </p:txBody>
      </p:sp>
      <p:pic>
        <p:nvPicPr>
          <p:cNvPr id="1882" name="Google Shape;1882;p52"/>
          <p:cNvPicPr preferRelativeResize="0"/>
          <p:nvPr/>
        </p:nvPicPr>
        <p:blipFill rotWithShape="1">
          <a:blip r:embed="rId3">
            <a:alphaModFix/>
          </a:blip>
          <a:srcRect b="2539" l="1821" r="26744" t="22102"/>
          <a:stretch/>
        </p:blipFill>
        <p:spPr>
          <a:xfrm>
            <a:off x="1602638" y="3200368"/>
            <a:ext cx="2850500" cy="1570932"/>
          </a:xfrm>
          <a:prstGeom prst="rect">
            <a:avLst/>
          </a:prstGeom>
          <a:noFill/>
          <a:ln>
            <a:noFill/>
          </a:ln>
        </p:spPr>
      </p:pic>
      <p:pic>
        <p:nvPicPr>
          <p:cNvPr id="1883" name="Google Shape;1883;p52"/>
          <p:cNvPicPr preferRelativeResize="0"/>
          <p:nvPr/>
        </p:nvPicPr>
        <p:blipFill rotWithShape="1">
          <a:blip r:embed="rId4">
            <a:alphaModFix/>
          </a:blip>
          <a:srcRect b="0" l="1906" r="37568" t="11323"/>
          <a:stretch/>
        </p:blipFill>
        <p:spPr>
          <a:xfrm>
            <a:off x="4785638" y="1028175"/>
            <a:ext cx="2276601" cy="1742400"/>
          </a:xfrm>
          <a:prstGeom prst="rect">
            <a:avLst/>
          </a:prstGeom>
          <a:noFill/>
          <a:ln>
            <a:noFill/>
          </a:ln>
        </p:spPr>
      </p:pic>
      <p:sp>
        <p:nvSpPr>
          <p:cNvPr id="1884" name="Google Shape;1884;p52"/>
          <p:cNvSpPr txBox="1"/>
          <p:nvPr/>
        </p:nvSpPr>
        <p:spPr>
          <a:xfrm>
            <a:off x="1602575" y="2796025"/>
            <a:ext cx="28506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u="sng">
                <a:latin typeface="Montserrat"/>
                <a:ea typeface="Montserrat"/>
                <a:cs typeface="Montserrat"/>
                <a:sym typeface="Montserrat"/>
              </a:rPr>
              <a:t>Report segmentation</a:t>
            </a:r>
            <a:r>
              <a:rPr b="1" lang="en" sz="1000">
                <a:latin typeface="Montserrat"/>
                <a:ea typeface="Montserrat"/>
                <a:cs typeface="Montserrat"/>
                <a:sym typeface="Montserrat"/>
              </a:rPr>
              <a:t> - 14+ Number of Countries Covered in the report</a:t>
            </a:r>
            <a:endParaRPr b="1" sz="1000">
              <a:latin typeface="Montserrat"/>
              <a:ea typeface="Montserrat"/>
              <a:cs typeface="Montserrat"/>
              <a:sym typeface="Montserrat"/>
            </a:endParaRPr>
          </a:p>
        </p:txBody>
      </p:sp>
      <p:sp>
        <p:nvSpPr>
          <p:cNvPr id="1885" name="Google Shape;1885;p52"/>
          <p:cNvSpPr txBox="1"/>
          <p:nvPr/>
        </p:nvSpPr>
        <p:spPr>
          <a:xfrm>
            <a:off x="4820038" y="560775"/>
            <a:ext cx="2276700" cy="30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u="sng">
                <a:latin typeface="Montserrat"/>
                <a:ea typeface="Montserrat"/>
                <a:cs typeface="Montserrat"/>
                <a:sym typeface="Montserrat"/>
              </a:rPr>
              <a:t>$135.8B</a:t>
            </a:r>
            <a:r>
              <a:rPr b="1" lang="en" sz="1000">
                <a:latin typeface="Montserrat"/>
                <a:ea typeface="Montserrat"/>
                <a:cs typeface="Montserrat"/>
                <a:sym typeface="Montserrat"/>
              </a:rPr>
              <a:t> - Global market size, 2022</a:t>
            </a:r>
            <a:endParaRPr b="1" sz="1000">
              <a:latin typeface="Montserrat"/>
              <a:ea typeface="Montserrat"/>
              <a:cs typeface="Montserrat"/>
              <a:sym typeface="Montserrat"/>
            </a:endParaRPr>
          </a:p>
        </p:txBody>
      </p:sp>
      <p:sp>
        <p:nvSpPr>
          <p:cNvPr id="1886" name="Google Shape;1886;p52"/>
          <p:cNvSpPr txBox="1"/>
          <p:nvPr/>
        </p:nvSpPr>
        <p:spPr>
          <a:xfrm>
            <a:off x="3418450" y="4794750"/>
            <a:ext cx="46227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Source: </a:t>
            </a:r>
            <a:r>
              <a:rPr b="1" lang="en" sz="800" u="sng">
                <a:solidFill>
                  <a:schemeClr val="hlink"/>
                </a:solidFill>
                <a:hlinkClick r:id="rId5"/>
              </a:rPr>
              <a:t>Skin Care Products Market Size And Share Report, 2030 (grandviewresearch.com)</a:t>
            </a:r>
            <a:endParaRPr b="1" sz="800"/>
          </a:p>
        </p:txBody>
      </p:sp>
      <p:pic>
        <p:nvPicPr>
          <p:cNvPr id="1887" name="Google Shape;1887;p52"/>
          <p:cNvPicPr preferRelativeResize="0"/>
          <p:nvPr/>
        </p:nvPicPr>
        <p:blipFill rotWithShape="1">
          <a:blip r:embed="rId6">
            <a:alphaModFix/>
          </a:blip>
          <a:srcRect b="0" l="1953" r="29754" t="11433"/>
          <a:stretch/>
        </p:blipFill>
        <p:spPr>
          <a:xfrm>
            <a:off x="1937513" y="1030175"/>
            <a:ext cx="2571802" cy="1742400"/>
          </a:xfrm>
          <a:prstGeom prst="rect">
            <a:avLst/>
          </a:prstGeom>
          <a:noFill/>
          <a:ln>
            <a:noFill/>
          </a:ln>
        </p:spPr>
      </p:pic>
      <p:sp>
        <p:nvSpPr>
          <p:cNvPr id="1888" name="Google Shape;1888;p52"/>
          <p:cNvSpPr txBox="1"/>
          <p:nvPr/>
        </p:nvSpPr>
        <p:spPr>
          <a:xfrm>
            <a:off x="2153038" y="560775"/>
            <a:ext cx="2276700" cy="30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u="sng">
                <a:latin typeface="Montserrat"/>
                <a:ea typeface="Montserrat"/>
                <a:cs typeface="Montserrat"/>
                <a:sym typeface="Montserrat"/>
              </a:rPr>
              <a:t>$43.5B</a:t>
            </a:r>
            <a:r>
              <a:rPr b="1" lang="en" sz="1000">
                <a:latin typeface="Montserrat"/>
                <a:ea typeface="Montserrat"/>
                <a:cs typeface="Montserrat"/>
                <a:sym typeface="Montserrat"/>
              </a:rPr>
              <a:t> - Global mHealth apps market size, 2022</a:t>
            </a:r>
            <a:endParaRPr b="1" sz="1000">
              <a:latin typeface="Montserrat"/>
              <a:ea typeface="Montserrat"/>
              <a:cs typeface="Montserrat"/>
              <a:sym typeface="Montserrat"/>
            </a:endParaRPr>
          </a:p>
        </p:txBody>
      </p:sp>
      <p:pic>
        <p:nvPicPr>
          <p:cNvPr id="1889" name="Google Shape;1889;p52"/>
          <p:cNvPicPr preferRelativeResize="0"/>
          <p:nvPr/>
        </p:nvPicPr>
        <p:blipFill rotWithShape="1">
          <a:blip r:embed="rId7">
            <a:alphaModFix/>
          </a:blip>
          <a:srcRect b="5031" l="8224" r="15556" t="23087"/>
          <a:stretch/>
        </p:blipFill>
        <p:spPr>
          <a:xfrm>
            <a:off x="4624500" y="3190204"/>
            <a:ext cx="3193522" cy="157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53"/>
          <p:cNvSpPr txBox="1"/>
          <p:nvPr>
            <p:ph type="title"/>
          </p:nvPr>
        </p:nvSpPr>
        <p:spPr>
          <a:xfrm>
            <a:off x="1015800" y="41725"/>
            <a:ext cx="7112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Projected market growth</a:t>
            </a:r>
            <a:endParaRPr sz="2400"/>
          </a:p>
        </p:txBody>
      </p:sp>
      <p:pic>
        <p:nvPicPr>
          <p:cNvPr id="1895" name="Google Shape;1895;p53"/>
          <p:cNvPicPr preferRelativeResize="0"/>
          <p:nvPr/>
        </p:nvPicPr>
        <p:blipFill rotWithShape="1">
          <a:blip r:embed="rId3">
            <a:alphaModFix/>
          </a:blip>
          <a:srcRect b="2990" l="1514" r="26371" t="11801"/>
          <a:stretch/>
        </p:blipFill>
        <p:spPr>
          <a:xfrm>
            <a:off x="1798175" y="1028175"/>
            <a:ext cx="2850519" cy="1757000"/>
          </a:xfrm>
          <a:prstGeom prst="rect">
            <a:avLst/>
          </a:prstGeom>
          <a:noFill/>
          <a:ln>
            <a:noFill/>
          </a:ln>
        </p:spPr>
      </p:pic>
      <p:sp>
        <p:nvSpPr>
          <p:cNvPr id="1896" name="Google Shape;1896;p53"/>
          <p:cNvSpPr txBox="1"/>
          <p:nvPr/>
        </p:nvSpPr>
        <p:spPr>
          <a:xfrm>
            <a:off x="1798125" y="560775"/>
            <a:ext cx="28506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u="sng">
                <a:latin typeface="Montserrat"/>
                <a:ea typeface="Montserrat"/>
                <a:cs typeface="Montserrat"/>
                <a:sym typeface="Montserrat"/>
              </a:rPr>
              <a:t>39.6%</a:t>
            </a:r>
            <a:r>
              <a:rPr b="1" lang="en" sz="1000">
                <a:latin typeface="Montserrat"/>
                <a:ea typeface="Montserrat"/>
                <a:cs typeface="Montserrat"/>
                <a:sym typeface="Montserrat"/>
              </a:rPr>
              <a:t> - Asia Pacific Market Revenue share, 2022</a:t>
            </a:r>
            <a:endParaRPr b="1" sz="1000">
              <a:latin typeface="Montserrat"/>
              <a:ea typeface="Montserrat"/>
              <a:cs typeface="Montserrat"/>
              <a:sym typeface="Montserrat"/>
            </a:endParaRPr>
          </a:p>
        </p:txBody>
      </p:sp>
      <p:pic>
        <p:nvPicPr>
          <p:cNvPr id="1897" name="Google Shape;1897;p53"/>
          <p:cNvPicPr preferRelativeResize="0"/>
          <p:nvPr/>
        </p:nvPicPr>
        <p:blipFill rotWithShape="1">
          <a:blip r:embed="rId4">
            <a:alphaModFix/>
          </a:blip>
          <a:srcRect b="0" l="2232" r="26684" t="17573"/>
          <a:stretch/>
        </p:blipFill>
        <p:spPr>
          <a:xfrm>
            <a:off x="4752437" y="3161775"/>
            <a:ext cx="2593344" cy="1570925"/>
          </a:xfrm>
          <a:prstGeom prst="rect">
            <a:avLst/>
          </a:prstGeom>
          <a:noFill/>
          <a:ln>
            <a:noFill/>
          </a:ln>
        </p:spPr>
      </p:pic>
      <p:sp>
        <p:nvSpPr>
          <p:cNvPr id="1898" name="Google Shape;1898;p53"/>
          <p:cNvSpPr txBox="1"/>
          <p:nvPr/>
        </p:nvSpPr>
        <p:spPr>
          <a:xfrm>
            <a:off x="4752363" y="2812425"/>
            <a:ext cx="2593500" cy="30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u="sng">
                <a:latin typeface="Montserrat"/>
                <a:ea typeface="Montserrat"/>
                <a:cs typeface="Montserrat"/>
                <a:sym typeface="Montserrat"/>
              </a:rPr>
              <a:t>4.2%</a:t>
            </a:r>
            <a:r>
              <a:rPr lang="en" sz="1000">
                <a:latin typeface="Montserrat"/>
                <a:ea typeface="Montserrat"/>
                <a:cs typeface="Montserrat"/>
                <a:sym typeface="Montserrat"/>
              </a:rPr>
              <a:t> </a:t>
            </a:r>
            <a:r>
              <a:rPr b="1" lang="en" sz="1000">
                <a:latin typeface="Montserrat"/>
                <a:ea typeface="Montserrat"/>
                <a:cs typeface="Montserrat"/>
                <a:sym typeface="Montserrat"/>
              </a:rPr>
              <a:t>- US Market CAGR, 2023 - 2030</a:t>
            </a:r>
            <a:endParaRPr b="1" sz="1000">
              <a:latin typeface="Montserrat"/>
              <a:ea typeface="Montserrat"/>
              <a:cs typeface="Montserrat"/>
              <a:sym typeface="Montserrat"/>
            </a:endParaRPr>
          </a:p>
        </p:txBody>
      </p:sp>
      <p:sp>
        <p:nvSpPr>
          <p:cNvPr id="1899" name="Google Shape;1899;p53"/>
          <p:cNvSpPr txBox="1"/>
          <p:nvPr/>
        </p:nvSpPr>
        <p:spPr>
          <a:xfrm>
            <a:off x="4790050" y="4794750"/>
            <a:ext cx="46227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Montserrat"/>
                <a:ea typeface="Montserrat"/>
                <a:cs typeface="Montserrat"/>
                <a:sym typeface="Montserrat"/>
              </a:rPr>
              <a:t>Source: </a:t>
            </a:r>
            <a:r>
              <a:rPr b="1" lang="en" sz="700" u="sng">
                <a:solidFill>
                  <a:schemeClr val="hlink"/>
                </a:solidFill>
                <a:latin typeface="Montserrat"/>
                <a:ea typeface="Montserrat"/>
                <a:cs typeface="Montserrat"/>
                <a:sym typeface="Montserrat"/>
                <a:hlinkClick r:id="rId5"/>
              </a:rPr>
              <a:t>Skin Care Products Market Size And Share Report, 2030 (grandviewresearch.com)</a:t>
            </a:r>
            <a:endParaRPr b="1" sz="700">
              <a:latin typeface="Montserrat"/>
              <a:ea typeface="Montserrat"/>
              <a:cs typeface="Montserrat"/>
              <a:sym typeface="Montserrat"/>
            </a:endParaRPr>
          </a:p>
        </p:txBody>
      </p:sp>
      <p:pic>
        <p:nvPicPr>
          <p:cNvPr id="1900" name="Google Shape;1900;p53"/>
          <p:cNvPicPr preferRelativeResize="0"/>
          <p:nvPr/>
        </p:nvPicPr>
        <p:blipFill rotWithShape="1">
          <a:blip r:embed="rId6">
            <a:alphaModFix/>
          </a:blip>
          <a:srcRect b="0" l="0" r="26133" t="18593"/>
          <a:stretch/>
        </p:blipFill>
        <p:spPr>
          <a:xfrm>
            <a:off x="4752350" y="1152388"/>
            <a:ext cx="2593500" cy="1493035"/>
          </a:xfrm>
          <a:prstGeom prst="rect">
            <a:avLst/>
          </a:prstGeom>
          <a:noFill/>
          <a:ln>
            <a:noFill/>
          </a:ln>
        </p:spPr>
      </p:pic>
      <p:sp>
        <p:nvSpPr>
          <p:cNvPr id="1901" name="Google Shape;1901;p53"/>
          <p:cNvSpPr txBox="1"/>
          <p:nvPr/>
        </p:nvSpPr>
        <p:spPr>
          <a:xfrm>
            <a:off x="4752363" y="755025"/>
            <a:ext cx="2593500" cy="30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u="sng">
                <a:latin typeface="Montserrat"/>
                <a:ea typeface="Montserrat"/>
                <a:cs typeface="Montserrat"/>
                <a:sym typeface="Montserrat"/>
              </a:rPr>
              <a:t>9.5</a:t>
            </a:r>
            <a:r>
              <a:rPr b="1" i="1" lang="en" sz="1000" u="sng">
                <a:latin typeface="Montserrat"/>
                <a:ea typeface="Montserrat"/>
                <a:cs typeface="Montserrat"/>
                <a:sym typeface="Montserrat"/>
              </a:rPr>
              <a:t>%</a:t>
            </a:r>
            <a:r>
              <a:rPr lang="en" sz="1000">
                <a:latin typeface="Montserrat"/>
                <a:ea typeface="Montserrat"/>
                <a:cs typeface="Montserrat"/>
                <a:sym typeface="Montserrat"/>
              </a:rPr>
              <a:t> </a:t>
            </a:r>
            <a:r>
              <a:rPr b="1" lang="en" sz="1000">
                <a:latin typeface="Montserrat"/>
                <a:ea typeface="Montserrat"/>
                <a:cs typeface="Montserrat"/>
                <a:sym typeface="Montserrat"/>
              </a:rPr>
              <a:t>- US mHealth Apps Market CAGR, 2023 - 2030</a:t>
            </a:r>
            <a:endParaRPr b="1" sz="1000">
              <a:latin typeface="Montserrat"/>
              <a:ea typeface="Montserrat"/>
              <a:cs typeface="Montserrat"/>
              <a:sym typeface="Montserrat"/>
            </a:endParaRPr>
          </a:p>
        </p:txBody>
      </p:sp>
      <p:pic>
        <p:nvPicPr>
          <p:cNvPr id="1902" name="Google Shape;1902;p53"/>
          <p:cNvPicPr preferRelativeResize="0"/>
          <p:nvPr/>
        </p:nvPicPr>
        <p:blipFill rotWithShape="1">
          <a:blip r:embed="rId7">
            <a:alphaModFix/>
          </a:blip>
          <a:srcRect b="0" l="2055" r="25825" t="12418"/>
          <a:stretch/>
        </p:blipFill>
        <p:spPr>
          <a:xfrm>
            <a:off x="1798163" y="3273025"/>
            <a:ext cx="2850525" cy="1805606"/>
          </a:xfrm>
          <a:prstGeom prst="rect">
            <a:avLst/>
          </a:prstGeom>
          <a:noFill/>
          <a:ln>
            <a:noFill/>
          </a:ln>
        </p:spPr>
      </p:pic>
      <p:sp>
        <p:nvSpPr>
          <p:cNvPr id="1903" name="Google Shape;1903;p53"/>
          <p:cNvSpPr txBox="1"/>
          <p:nvPr/>
        </p:nvSpPr>
        <p:spPr>
          <a:xfrm>
            <a:off x="1798125" y="2770575"/>
            <a:ext cx="28506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u="sng">
                <a:latin typeface="Montserrat"/>
                <a:ea typeface="Montserrat"/>
                <a:cs typeface="Montserrat"/>
                <a:sym typeface="Montserrat"/>
              </a:rPr>
              <a:t>43.0</a:t>
            </a:r>
            <a:r>
              <a:rPr b="1" i="1" lang="en" sz="1000" u="sng">
                <a:latin typeface="Montserrat"/>
                <a:ea typeface="Montserrat"/>
                <a:cs typeface="Montserrat"/>
                <a:sym typeface="Montserrat"/>
              </a:rPr>
              <a:t>%</a:t>
            </a:r>
            <a:r>
              <a:rPr b="1" lang="en" sz="1000">
                <a:latin typeface="Montserrat"/>
                <a:ea typeface="Montserrat"/>
                <a:cs typeface="Montserrat"/>
                <a:sym typeface="Montserrat"/>
              </a:rPr>
              <a:t> - Asia Pacific Market Revenue share, 2023 - 2030</a:t>
            </a:r>
            <a:endParaRPr b="1" sz="10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54"/>
          <p:cNvSpPr txBox="1"/>
          <p:nvPr>
            <p:ph type="title"/>
          </p:nvPr>
        </p:nvSpPr>
        <p:spPr>
          <a:xfrm>
            <a:off x="2743200" y="2615611"/>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 &amp; Future roadmaps</a:t>
            </a:r>
            <a:endParaRPr/>
          </a:p>
        </p:txBody>
      </p:sp>
      <p:sp>
        <p:nvSpPr>
          <p:cNvPr id="1909" name="Google Shape;1909;p54"/>
          <p:cNvSpPr txBox="1"/>
          <p:nvPr>
            <p:ph idx="2" type="title"/>
          </p:nvPr>
        </p:nvSpPr>
        <p:spPr>
          <a:xfrm>
            <a:off x="27432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55"/>
          <p:cNvSpPr txBox="1"/>
          <p:nvPr>
            <p:ph idx="4294967295" type="title"/>
          </p:nvPr>
        </p:nvSpPr>
        <p:spPr>
          <a:xfrm>
            <a:off x="1264950" y="338325"/>
            <a:ext cx="68907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Vision for the long haul</a:t>
            </a:r>
            <a:endParaRPr/>
          </a:p>
        </p:txBody>
      </p:sp>
      <p:sp>
        <p:nvSpPr>
          <p:cNvPr id="1915" name="Google Shape;1915;p55"/>
          <p:cNvSpPr txBox="1"/>
          <p:nvPr/>
        </p:nvSpPr>
        <p:spPr>
          <a:xfrm>
            <a:off x="988200" y="868675"/>
            <a:ext cx="6952800" cy="4186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Montserrat"/>
              <a:buChar char="●"/>
            </a:pPr>
            <a:r>
              <a:rPr b="1" lang="en" sz="1300">
                <a:solidFill>
                  <a:schemeClr val="accent5"/>
                </a:solidFill>
                <a:latin typeface="Montserrat"/>
                <a:ea typeface="Montserrat"/>
                <a:cs typeface="Montserrat"/>
                <a:sym typeface="Montserrat"/>
              </a:rPr>
              <a:t>Becoming a Global Standard</a:t>
            </a:r>
            <a:r>
              <a:rPr lang="en" sz="1300">
                <a:latin typeface="Montserrat"/>
                <a:ea typeface="Montserrat"/>
                <a:cs typeface="Montserrat"/>
                <a:sym typeface="Montserrat"/>
              </a:rPr>
              <a:t>: Strive to make the platform the go-to digital solution for skin health assessment globally. This includes continuous improvements to maintain the highest standard of accuracy in image processing and the most responsive AI through regular updates and upgrades.</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en" sz="1300">
                <a:solidFill>
                  <a:schemeClr val="accent5"/>
                </a:solidFill>
                <a:latin typeface="Montserrat"/>
                <a:ea typeface="Montserrat"/>
                <a:cs typeface="Montserrat"/>
                <a:sym typeface="Montserrat"/>
              </a:rPr>
              <a:t>Expansion of Services</a:t>
            </a:r>
            <a:r>
              <a:rPr lang="en" sz="1300">
                <a:latin typeface="Montserrat"/>
                <a:ea typeface="Montserrat"/>
                <a:cs typeface="Montserrat"/>
                <a:sym typeface="Montserrat"/>
              </a:rPr>
              <a:t>: Plan for the future expansion of our services, including the integration with health trackers and other IoT devices for real-time skin health monitoring, and potentially developing a mobile app to increase accessibility and convenience.</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en" sz="1300">
                <a:solidFill>
                  <a:schemeClr val="accent5"/>
                </a:solidFill>
                <a:latin typeface="Montserrat"/>
                <a:ea typeface="Montserrat"/>
                <a:cs typeface="Montserrat"/>
                <a:sym typeface="Montserrat"/>
              </a:rPr>
              <a:t>Long-Term Health Tracking</a:t>
            </a:r>
            <a:r>
              <a:rPr lang="en" sz="1300">
                <a:latin typeface="Montserrat"/>
                <a:ea typeface="Montserrat"/>
                <a:cs typeface="Montserrat"/>
                <a:sym typeface="Montserrat"/>
              </a:rPr>
              <a:t>: Integrate long-term health tracking and predictive analytics to forecast potential skin and health issues before they become serious, using historical user data for better outcomes.</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en" sz="1300">
                <a:solidFill>
                  <a:schemeClr val="accent5"/>
                </a:solidFill>
                <a:latin typeface="Montserrat"/>
                <a:ea typeface="Montserrat"/>
                <a:cs typeface="Montserrat"/>
                <a:sym typeface="Montserrat"/>
              </a:rPr>
              <a:t>Research and Innovation</a:t>
            </a:r>
            <a:r>
              <a:rPr lang="en" sz="1300">
                <a:latin typeface="Montserrat"/>
                <a:ea typeface="Montserrat"/>
                <a:cs typeface="Montserrat"/>
                <a:sym typeface="Montserrat"/>
              </a:rPr>
              <a:t>: Continuously invest in research and innovation, keeping abreast with the latest developments in dermatology, artificial intelligence, and imaging technology to keep the platform ahead of the curve.</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56"/>
          <p:cNvSpPr txBox="1"/>
          <p:nvPr>
            <p:ph type="title"/>
          </p:nvPr>
        </p:nvSpPr>
        <p:spPr>
          <a:xfrm>
            <a:off x="1015800" y="346525"/>
            <a:ext cx="7112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Strategy for scaling and enhancements </a:t>
            </a:r>
            <a:endParaRPr sz="2400"/>
          </a:p>
        </p:txBody>
      </p:sp>
      <p:sp>
        <p:nvSpPr>
          <p:cNvPr id="1921" name="Google Shape;1921;p56"/>
          <p:cNvSpPr txBox="1"/>
          <p:nvPr/>
        </p:nvSpPr>
        <p:spPr>
          <a:xfrm>
            <a:off x="877050" y="849625"/>
            <a:ext cx="7529700" cy="4063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b="1" lang="en" sz="1200">
                <a:solidFill>
                  <a:schemeClr val="accent5"/>
                </a:solidFill>
                <a:latin typeface="Montserrat"/>
                <a:ea typeface="Montserrat"/>
                <a:cs typeface="Montserrat"/>
                <a:sym typeface="Montserrat"/>
              </a:rPr>
              <a:t>Feature Development</a:t>
            </a:r>
            <a:r>
              <a:rPr lang="en"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b="1" lang="en" sz="1200">
                <a:solidFill>
                  <a:schemeClr val="accent6"/>
                </a:solidFill>
                <a:latin typeface="Montserrat"/>
                <a:ea typeface="Montserrat"/>
                <a:cs typeface="Montserrat"/>
                <a:sym typeface="Montserrat"/>
              </a:rPr>
              <a:t>AI Enhancements</a:t>
            </a:r>
            <a:r>
              <a:rPr lang="en" sz="1200">
                <a:latin typeface="Montserrat"/>
                <a:ea typeface="Montserrat"/>
                <a:cs typeface="Montserrat"/>
                <a:sym typeface="Montserrat"/>
              </a:rPr>
              <a:t>: Regularly train the AI models with new data to improve accuracy and introduce new features.</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b="1" lang="en" sz="1200">
                <a:solidFill>
                  <a:schemeClr val="accent6"/>
                </a:solidFill>
                <a:latin typeface="Montserrat"/>
                <a:ea typeface="Montserrat"/>
                <a:cs typeface="Montserrat"/>
                <a:sym typeface="Montserrat"/>
              </a:rPr>
              <a:t>Personalization Algorithms</a:t>
            </a:r>
            <a:r>
              <a:rPr lang="en" sz="1200">
                <a:latin typeface="Montserrat"/>
                <a:ea typeface="Montserrat"/>
                <a:cs typeface="Montserrat"/>
                <a:sym typeface="Montserrat"/>
              </a:rPr>
              <a:t>: Develop algorithms to provide personalized content and product recommendations.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solidFill>
                  <a:schemeClr val="accent5"/>
                </a:solidFill>
                <a:latin typeface="Montserrat"/>
                <a:ea typeface="Montserrat"/>
                <a:cs typeface="Montserrat"/>
                <a:sym typeface="Montserrat"/>
              </a:rPr>
              <a:t>User Experience Improvements</a:t>
            </a:r>
            <a:r>
              <a:rPr lang="en"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b="1" lang="en" sz="1200">
                <a:solidFill>
                  <a:schemeClr val="accent6"/>
                </a:solidFill>
                <a:latin typeface="Montserrat"/>
                <a:ea typeface="Montserrat"/>
                <a:cs typeface="Montserrat"/>
                <a:sym typeface="Montserrat"/>
              </a:rPr>
              <a:t>Feedback Loops</a:t>
            </a:r>
            <a:r>
              <a:rPr lang="en" sz="1200">
                <a:latin typeface="Montserrat"/>
                <a:ea typeface="Montserrat"/>
                <a:cs typeface="Montserrat"/>
                <a:sym typeface="Montserrat"/>
              </a:rPr>
              <a:t>: Implement mechanisms for users to provide feedback on their experience and suggest improvements.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solidFill>
                  <a:schemeClr val="accent5"/>
                </a:solidFill>
                <a:latin typeface="Montserrat"/>
                <a:ea typeface="Montserrat"/>
                <a:cs typeface="Montserrat"/>
                <a:sym typeface="Montserrat"/>
              </a:rPr>
              <a:t>Internationalization</a:t>
            </a:r>
            <a:r>
              <a:rPr lang="en"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b="1" lang="en" sz="1200">
                <a:solidFill>
                  <a:schemeClr val="accent6"/>
                </a:solidFill>
                <a:latin typeface="Montserrat"/>
                <a:ea typeface="Montserrat"/>
                <a:cs typeface="Montserrat"/>
                <a:sym typeface="Montserrat"/>
              </a:rPr>
              <a:t>Multi-language Support</a:t>
            </a:r>
            <a:r>
              <a:rPr lang="en" sz="1200">
                <a:latin typeface="Montserrat"/>
                <a:ea typeface="Montserrat"/>
                <a:cs typeface="Montserrat"/>
                <a:sym typeface="Montserrat"/>
              </a:rPr>
              <a:t>: Ensure the platform supports multiple languages to cater to a global audience.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solidFill>
                  <a:schemeClr val="accent5"/>
                </a:solidFill>
                <a:latin typeface="Montserrat"/>
                <a:ea typeface="Montserrat"/>
                <a:cs typeface="Montserrat"/>
                <a:sym typeface="Montserrat"/>
              </a:rPr>
              <a:t>Integration with Health Systems</a:t>
            </a:r>
            <a:r>
              <a:rPr lang="en"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b="1" lang="en" sz="1200">
                <a:solidFill>
                  <a:schemeClr val="accent6"/>
                </a:solidFill>
                <a:latin typeface="Montserrat"/>
                <a:ea typeface="Montserrat"/>
                <a:cs typeface="Montserrat"/>
                <a:sym typeface="Montserrat"/>
              </a:rPr>
              <a:t>Electronic Health Records (EHR)</a:t>
            </a:r>
            <a:r>
              <a:rPr lang="en" sz="1200">
                <a:latin typeface="Montserrat"/>
                <a:ea typeface="Montserrat"/>
                <a:cs typeface="Montserrat"/>
                <a:sym typeface="Montserrat"/>
              </a:rPr>
              <a:t>: Integrate with EHR systems to provide a more comprehensive health overview for users.</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b="1" lang="en" sz="1200">
                <a:solidFill>
                  <a:schemeClr val="accent6"/>
                </a:solidFill>
                <a:latin typeface="Montserrat"/>
                <a:ea typeface="Montserrat"/>
                <a:cs typeface="Montserrat"/>
                <a:sym typeface="Montserrat"/>
              </a:rPr>
              <a:t>Wearable Integration</a:t>
            </a:r>
            <a:r>
              <a:rPr lang="en" sz="1200">
                <a:latin typeface="Montserrat"/>
                <a:ea typeface="Montserrat"/>
                <a:cs typeface="Montserrat"/>
                <a:sym typeface="Montserrat"/>
              </a:rPr>
              <a:t>: Develop compatibility with wearable devices to track skin health over time.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solidFill>
                  <a:schemeClr val="accent5"/>
                </a:solidFill>
                <a:latin typeface="Montserrat"/>
                <a:ea typeface="Montserrat"/>
                <a:cs typeface="Montserrat"/>
                <a:sym typeface="Montserrat"/>
              </a:rPr>
              <a:t>Technology Stack Upgrades</a:t>
            </a:r>
            <a:r>
              <a:rPr lang="en"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b="1" lang="en" sz="1200">
                <a:solidFill>
                  <a:schemeClr val="accent6"/>
                </a:solidFill>
                <a:latin typeface="Montserrat"/>
                <a:ea typeface="Montserrat"/>
                <a:cs typeface="Montserrat"/>
                <a:sym typeface="Montserrat"/>
              </a:rPr>
              <a:t>Latest Tech Implementation</a:t>
            </a:r>
            <a:r>
              <a:rPr lang="en" sz="1200">
                <a:latin typeface="Montserrat"/>
                <a:ea typeface="Montserrat"/>
                <a:cs typeface="Montserrat"/>
                <a:sym typeface="Montserrat"/>
              </a:rPr>
              <a:t>: Keep abreast of new technologies and frameworks that can improve platform performance and features.</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b="1" lang="en" sz="1200">
                <a:solidFill>
                  <a:schemeClr val="accent6"/>
                </a:solidFill>
                <a:latin typeface="Montserrat"/>
                <a:ea typeface="Montserrat"/>
                <a:cs typeface="Montserrat"/>
                <a:sym typeface="Montserrat"/>
              </a:rPr>
              <a:t>Technical Debt Management</a:t>
            </a:r>
            <a:r>
              <a:rPr lang="en" sz="1200">
                <a:latin typeface="Montserrat"/>
                <a:ea typeface="Montserrat"/>
                <a:cs typeface="Montserrat"/>
                <a:sym typeface="Montserrat"/>
              </a:rPr>
              <a:t>: Address technical debt to prevent it from hindering new feature development or scaling efforts.</a:t>
            </a:r>
            <a:endParaRPr sz="12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57"/>
          <p:cNvSpPr txBox="1"/>
          <p:nvPr>
            <p:ph type="title"/>
          </p:nvPr>
        </p:nvSpPr>
        <p:spPr>
          <a:xfrm>
            <a:off x="2103150" y="203219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
        <p:nvSpPr>
          <p:cNvPr id="1927" name="Google Shape;1927;p57"/>
          <p:cNvSpPr txBox="1"/>
          <p:nvPr>
            <p:ph idx="4294967295" type="subTitle"/>
          </p:nvPr>
        </p:nvSpPr>
        <p:spPr>
          <a:xfrm>
            <a:off x="2673650" y="4233275"/>
            <a:ext cx="3793200" cy="3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sp>
        <p:nvSpPr>
          <p:cNvPr id="1928" name="Google Shape;1928;p57"/>
          <p:cNvSpPr/>
          <p:nvPr/>
        </p:nvSpPr>
        <p:spPr>
          <a:xfrm>
            <a:off x="2257550" y="3145175"/>
            <a:ext cx="4831800" cy="178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2" name="Shape 1762"/>
        <p:cNvGrpSpPr/>
        <p:nvPr/>
      </p:nvGrpSpPr>
      <p:grpSpPr>
        <a:xfrm>
          <a:off x="0" y="0"/>
          <a:ext cx="0" cy="0"/>
          <a:chOff x="0" y="0"/>
          <a:chExt cx="0" cy="0"/>
        </a:xfrm>
      </p:grpSpPr>
      <p:sp>
        <p:nvSpPr>
          <p:cNvPr id="1763" name="Google Shape;1763;p35"/>
          <p:cNvSpPr txBox="1"/>
          <p:nvPr>
            <p:ph type="title"/>
          </p:nvPr>
        </p:nvSpPr>
        <p:spPr>
          <a:xfrm>
            <a:off x="2743200" y="24597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Introduction</a:t>
            </a:r>
            <a:endParaRPr sz="4700"/>
          </a:p>
        </p:txBody>
      </p:sp>
      <p:sp>
        <p:nvSpPr>
          <p:cNvPr id="1764" name="Google Shape;1764;p35"/>
          <p:cNvSpPr txBox="1"/>
          <p:nvPr>
            <p:ph idx="2" type="title"/>
          </p:nvPr>
        </p:nvSpPr>
        <p:spPr>
          <a:xfrm>
            <a:off x="27432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36"/>
          <p:cNvSpPr txBox="1"/>
          <p:nvPr>
            <p:ph idx="4294967295"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of the team</a:t>
            </a:r>
            <a:endParaRPr/>
          </a:p>
        </p:txBody>
      </p:sp>
      <p:sp>
        <p:nvSpPr>
          <p:cNvPr id="1770" name="Google Shape;1770;p36"/>
          <p:cNvSpPr txBox="1"/>
          <p:nvPr/>
        </p:nvSpPr>
        <p:spPr>
          <a:xfrm>
            <a:off x="986675" y="932625"/>
            <a:ext cx="70731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Our team is composed of four dynamic individuals with diverse backgrounds in technology and science. Rohan, an esteemed alumnus of IIT Hyderabad, brings with him a wealth of experience, particularly from his internship at ISRO where he worked on CNN-based satellite image classification. His tenure at Baker Hughes further honed his expertise as he delved into document classification, automation, and extraction using NLP techniques. Amritha's trajectory in the startup ecosystem as a software developer has been inspiring, endowing her with hands-on experience in a fast-paced, innovation-driven environment. Aravinthan is currently an intern at IISC, where he is making significant contributions to projects involving scheduling and the operation of diffusion furnaces—a testament to his analytical prowess and problem-solving skills. As for myself, I am further augmenting my skills through an internship at IIITB, where I am actively engaged in a project focused on database sustainability. This experience is enriching my understanding of sustainable practices in database management and adding a practical edge to my academic knowledge. Our connection with Rohan began through LinkedIn, leading to a fruitful collaboration in a hackathon. This event was not just a meeting of minds but also an alignment of visions, which has since led to a productive three-month-long working relationship. Although my classmates and I have been collaborating on projects throughout our college tenure, our collective synergy has reached new heights with Rohan's addition to the team. </a:t>
            </a:r>
            <a:endParaRPr sz="13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37"/>
          <p:cNvSpPr txBox="1"/>
          <p:nvPr>
            <p:ph type="title"/>
          </p:nvPr>
        </p:nvSpPr>
        <p:spPr>
          <a:xfrm>
            <a:off x="1015800" y="346525"/>
            <a:ext cx="7112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Unpacking the dermatological demands of the current era</a:t>
            </a:r>
            <a:endParaRPr sz="2400"/>
          </a:p>
        </p:txBody>
      </p:sp>
      <p:pic>
        <p:nvPicPr>
          <p:cNvPr id="1776" name="Google Shape;1776;p37"/>
          <p:cNvPicPr preferRelativeResize="0"/>
          <p:nvPr/>
        </p:nvPicPr>
        <p:blipFill>
          <a:blip r:embed="rId3">
            <a:alphaModFix/>
          </a:blip>
          <a:stretch>
            <a:fillRect/>
          </a:stretch>
        </p:blipFill>
        <p:spPr>
          <a:xfrm>
            <a:off x="1101506" y="3219425"/>
            <a:ext cx="1928995" cy="1843025"/>
          </a:xfrm>
          <a:prstGeom prst="rect">
            <a:avLst/>
          </a:prstGeom>
          <a:noFill/>
          <a:ln>
            <a:noFill/>
          </a:ln>
        </p:spPr>
      </p:pic>
      <p:pic>
        <p:nvPicPr>
          <p:cNvPr id="1777" name="Google Shape;1777;p37"/>
          <p:cNvPicPr preferRelativeResize="0"/>
          <p:nvPr/>
        </p:nvPicPr>
        <p:blipFill rotWithShape="1">
          <a:blip r:embed="rId4">
            <a:alphaModFix/>
          </a:blip>
          <a:srcRect b="6392" l="8364" r="6026" t="16678"/>
          <a:stretch/>
        </p:blipFill>
        <p:spPr>
          <a:xfrm>
            <a:off x="1015800" y="1319100"/>
            <a:ext cx="3462502" cy="1843026"/>
          </a:xfrm>
          <a:prstGeom prst="rect">
            <a:avLst/>
          </a:prstGeom>
          <a:noFill/>
          <a:ln>
            <a:noFill/>
          </a:ln>
        </p:spPr>
      </p:pic>
      <p:pic>
        <p:nvPicPr>
          <p:cNvPr id="1778" name="Google Shape;1778;p37"/>
          <p:cNvPicPr preferRelativeResize="0"/>
          <p:nvPr/>
        </p:nvPicPr>
        <p:blipFill>
          <a:blip r:embed="rId5">
            <a:alphaModFix/>
          </a:blip>
          <a:stretch>
            <a:fillRect/>
          </a:stretch>
        </p:blipFill>
        <p:spPr>
          <a:xfrm>
            <a:off x="4707305" y="1490863"/>
            <a:ext cx="3420900" cy="2771368"/>
          </a:xfrm>
          <a:prstGeom prst="rect">
            <a:avLst/>
          </a:prstGeom>
          <a:noFill/>
          <a:ln>
            <a:noFill/>
          </a:ln>
        </p:spPr>
      </p:pic>
      <p:sp>
        <p:nvSpPr>
          <p:cNvPr id="1779" name="Google Shape;1779;p37"/>
          <p:cNvSpPr txBox="1"/>
          <p:nvPr/>
        </p:nvSpPr>
        <p:spPr>
          <a:xfrm>
            <a:off x="1608700" y="859500"/>
            <a:ext cx="22767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latin typeface="Montserrat"/>
                <a:ea typeface="Montserrat"/>
                <a:cs typeface="Montserrat"/>
                <a:sym typeface="Montserrat"/>
              </a:rPr>
              <a:t>Telemedicine market size, 2020 to 2030 (USD BILLION)</a:t>
            </a:r>
            <a:endParaRPr b="1" i="1" sz="1000">
              <a:latin typeface="Montserrat"/>
              <a:ea typeface="Montserrat"/>
              <a:cs typeface="Montserrat"/>
              <a:sym typeface="Montserrat"/>
            </a:endParaRPr>
          </a:p>
        </p:txBody>
      </p:sp>
      <p:sp>
        <p:nvSpPr>
          <p:cNvPr id="1780" name="Google Shape;1780;p37"/>
          <p:cNvSpPr txBox="1"/>
          <p:nvPr/>
        </p:nvSpPr>
        <p:spPr>
          <a:xfrm>
            <a:off x="4554300" y="4262225"/>
            <a:ext cx="37269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1" lang="en" sz="1000">
                <a:latin typeface="Montserrat"/>
                <a:ea typeface="Montserrat"/>
                <a:cs typeface="Montserrat"/>
                <a:sym typeface="Montserrat"/>
              </a:rPr>
              <a:t>Overall ranking of skin disease with respect to Age and Gender in the Qassim region of Saudi Arabia</a:t>
            </a:r>
            <a:endParaRPr b="1" i="1" sz="1000">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b="1" i="1" sz="1000">
              <a:latin typeface="Montserrat"/>
              <a:ea typeface="Montserrat"/>
              <a:cs typeface="Montserrat"/>
              <a:sym typeface="Montserrat"/>
            </a:endParaRPr>
          </a:p>
        </p:txBody>
      </p:sp>
      <p:sp>
        <p:nvSpPr>
          <p:cNvPr id="1781" name="Google Shape;1781;p37"/>
          <p:cNvSpPr txBox="1"/>
          <p:nvPr/>
        </p:nvSpPr>
        <p:spPr>
          <a:xfrm>
            <a:off x="2878100" y="3586825"/>
            <a:ext cx="13566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1" lang="en" sz="1000">
                <a:latin typeface="Montserrat"/>
                <a:ea typeface="Montserrat"/>
                <a:cs typeface="Montserrat"/>
                <a:sym typeface="Montserrat"/>
              </a:rPr>
              <a:t>Frequency of affected people of different skin diseases in India, 2015</a:t>
            </a:r>
            <a:endParaRPr b="1" i="1" sz="1000">
              <a:latin typeface="Montserrat"/>
              <a:ea typeface="Montserrat"/>
              <a:cs typeface="Montserrat"/>
              <a:sym typeface="Montserrat"/>
            </a:endParaRPr>
          </a:p>
        </p:txBody>
      </p:sp>
      <p:sp>
        <p:nvSpPr>
          <p:cNvPr id="1782" name="Google Shape;1782;p37"/>
          <p:cNvSpPr txBox="1"/>
          <p:nvPr/>
        </p:nvSpPr>
        <p:spPr>
          <a:xfrm>
            <a:off x="4540350" y="4663800"/>
            <a:ext cx="46728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latin typeface="Montserrat"/>
                <a:ea typeface="Montserrat"/>
                <a:cs typeface="Montserrat"/>
                <a:sym typeface="Montserrat"/>
              </a:rPr>
              <a:t>Source: </a:t>
            </a:r>
            <a:endParaRPr b="1" sz="500">
              <a:latin typeface="Montserrat"/>
              <a:ea typeface="Montserrat"/>
              <a:cs typeface="Montserrat"/>
              <a:sym typeface="Montserrat"/>
            </a:endParaRPr>
          </a:p>
          <a:p>
            <a:pPr indent="0" lvl="0" marL="0" rtl="0" algn="l">
              <a:spcBef>
                <a:spcPts val="0"/>
              </a:spcBef>
              <a:spcAft>
                <a:spcPts val="0"/>
              </a:spcAft>
              <a:buNone/>
            </a:pPr>
            <a:r>
              <a:rPr b="1" lang="en" sz="500" u="sng">
                <a:solidFill>
                  <a:schemeClr val="hlink"/>
                </a:solidFill>
                <a:latin typeface="Montserrat"/>
                <a:ea typeface="Montserrat"/>
                <a:cs typeface="Montserrat"/>
                <a:sym typeface="Montserrat"/>
                <a:hlinkClick r:id="rId6"/>
              </a:rPr>
              <a:t>Dermatology Endoscopy Devices Market Size, Report 2032 (precedenceresearch.com)</a:t>
            </a:r>
            <a:endParaRPr b="1" sz="500">
              <a:latin typeface="Montserrat"/>
              <a:ea typeface="Montserrat"/>
              <a:cs typeface="Montserrat"/>
              <a:sym typeface="Montserrat"/>
            </a:endParaRPr>
          </a:p>
          <a:p>
            <a:pPr indent="0" lvl="0" marL="0" rtl="0" algn="l">
              <a:spcBef>
                <a:spcPts val="0"/>
              </a:spcBef>
              <a:spcAft>
                <a:spcPts val="0"/>
              </a:spcAft>
              <a:buNone/>
            </a:pPr>
            <a:r>
              <a:rPr b="1" lang="en" sz="500" u="sng">
                <a:solidFill>
                  <a:schemeClr val="hlink"/>
                </a:solidFill>
                <a:latin typeface="Montserrat"/>
                <a:ea typeface="Montserrat"/>
                <a:cs typeface="Montserrat"/>
                <a:sym typeface="Montserrat"/>
                <a:hlinkClick r:id="rId7"/>
              </a:rPr>
              <a:t>The pattern of skin diseases in the Qassim region of Saudi Arabia: What the primary care physician should know (researchgate.net)</a:t>
            </a:r>
            <a:endParaRPr b="1" sz="500">
              <a:latin typeface="Montserrat"/>
              <a:ea typeface="Montserrat"/>
              <a:cs typeface="Montserrat"/>
              <a:sym typeface="Montserrat"/>
            </a:endParaRPr>
          </a:p>
          <a:p>
            <a:pPr indent="0" lvl="0" marL="0" rtl="0" algn="l">
              <a:spcBef>
                <a:spcPts val="0"/>
              </a:spcBef>
              <a:spcAft>
                <a:spcPts val="0"/>
              </a:spcAft>
              <a:buNone/>
            </a:pPr>
            <a:r>
              <a:rPr b="1" lang="en" sz="500" u="sng">
                <a:solidFill>
                  <a:schemeClr val="hlink"/>
                </a:solidFill>
                <a:latin typeface="Montserrat"/>
                <a:ea typeface="Montserrat"/>
                <a:cs typeface="Montserrat"/>
                <a:sym typeface="Montserrat"/>
                <a:hlinkClick r:id="rId8"/>
              </a:rPr>
              <a:t>Pharmacological Strategies Used in Treatment of Skin Diseases (researchgate.net)</a:t>
            </a:r>
            <a:endParaRPr b="1" sz="500">
              <a:latin typeface="Montserrat"/>
              <a:ea typeface="Montserrat"/>
              <a:cs typeface="Montserrat"/>
              <a:sym typeface="Montserrat"/>
            </a:endParaRPr>
          </a:p>
          <a:p>
            <a:pPr indent="0" lvl="0" marL="0" rtl="0" algn="l">
              <a:spcBef>
                <a:spcPts val="0"/>
              </a:spcBef>
              <a:spcAft>
                <a:spcPts val="0"/>
              </a:spcAft>
              <a:buNone/>
            </a:pPr>
            <a:r>
              <a:t/>
            </a:r>
            <a:endParaRPr b="1" sz="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38"/>
          <p:cNvSpPr txBox="1"/>
          <p:nvPr>
            <p:ph type="title"/>
          </p:nvPr>
        </p:nvSpPr>
        <p:spPr>
          <a:xfrm>
            <a:off x="2743200" y="26566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&amp; Solution</a:t>
            </a:r>
            <a:endParaRPr/>
          </a:p>
        </p:txBody>
      </p:sp>
      <p:sp>
        <p:nvSpPr>
          <p:cNvPr id="1788" name="Google Shape;1788;p38"/>
          <p:cNvSpPr txBox="1"/>
          <p:nvPr>
            <p:ph idx="2" type="title"/>
          </p:nvPr>
        </p:nvSpPr>
        <p:spPr>
          <a:xfrm>
            <a:off x="2743200" y="13898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39"/>
          <p:cNvSpPr txBox="1"/>
          <p:nvPr>
            <p:ph idx="4294967295" type="title"/>
          </p:nvPr>
        </p:nvSpPr>
        <p:spPr>
          <a:xfrm>
            <a:off x="1264950" y="59400"/>
            <a:ext cx="68907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Spotlight on existing dermatological care gaps</a:t>
            </a:r>
            <a:endParaRPr/>
          </a:p>
        </p:txBody>
      </p:sp>
      <p:sp>
        <p:nvSpPr>
          <p:cNvPr id="1794" name="Google Shape;1794;p39"/>
          <p:cNvSpPr txBox="1"/>
          <p:nvPr/>
        </p:nvSpPr>
        <p:spPr>
          <a:xfrm>
            <a:off x="920425" y="743950"/>
            <a:ext cx="7309200" cy="37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accent5"/>
                </a:solidFill>
                <a:latin typeface="Montserrat"/>
                <a:ea typeface="Montserrat"/>
                <a:cs typeface="Montserrat"/>
                <a:sym typeface="Montserrat"/>
              </a:rPr>
              <a:t>With the </a:t>
            </a:r>
            <a:r>
              <a:rPr b="1" lang="en" sz="1200">
                <a:solidFill>
                  <a:schemeClr val="accent5"/>
                </a:solidFill>
                <a:latin typeface="Montserrat"/>
                <a:ea typeface="Montserrat"/>
                <a:cs typeface="Montserrat"/>
                <a:sym typeface="Montserrat"/>
              </a:rPr>
              <a:t>rise</a:t>
            </a:r>
            <a:r>
              <a:rPr lang="en" sz="1200">
                <a:solidFill>
                  <a:schemeClr val="accent5"/>
                </a:solidFill>
                <a:latin typeface="Montserrat"/>
                <a:ea typeface="Montserrat"/>
                <a:cs typeface="Montserrat"/>
                <a:sym typeface="Montserrat"/>
              </a:rPr>
              <a:t> in environmental pollutants, changing lifestyle habits, and increased awareness, people are more concerned than ever about their skin health. According to a recent study published in the Journal of the American Academy of Dermatology, the demand for dermatological services has surged, </a:t>
            </a:r>
            <a:r>
              <a:rPr b="1" lang="en" sz="1200">
                <a:solidFill>
                  <a:schemeClr val="accent5"/>
                </a:solidFill>
                <a:latin typeface="Montserrat"/>
                <a:ea typeface="Montserrat"/>
                <a:cs typeface="Montserrat"/>
                <a:sym typeface="Montserrat"/>
              </a:rPr>
              <a:t>outpacing</a:t>
            </a:r>
            <a:r>
              <a:rPr lang="en" sz="1200">
                <a:solidFill>
                  <a:schemeClr val="accent5"/>
                </a:solidFill>
                <a:latin typeface="Montserrat"/>
                <a:ea typeface="Montserrat"/>
                <a:cs typeface="Montserrat"/>
                <a:sym typeface="Montserrat"/>
              </a:rPr>
              <a:t> the growth of the dermatologist workforce</a:t>
            </a:r>
            <a:endParaRPr sz="1200">
              <a:solidFill>
                <a:schemeClr val="accent5"/>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800">
                <a:latin typeface="Montserrat"/>
                <a:ea typeface="Montserrat"/>
                <a:cs typeface="Montserrat"/>
                <a:sym typeface="Montserrat"/>
              </a:rPr>
              <a:t>(Source: "Supply and Demand for Dermatologists in the United States: A Workforce Analysis" - JAAD, 2023).</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800">
              <a:latin typeface="Montserrat"/>
              <a:ea typeface="Montserrat"/>
              <a:cs typeface="Montserrat"/>
              <a:sym typeface="Montserrat"/>
            </a:endParaRPr>
          </a:p>
          <a:p>
            <a:pPr indent="0" lvl="0" marL="0" rtl="0" algn="ctr">
              <a:lnSpc>
                <a:spcPct val="115000"/>
              </a:lnSpc>
              <a:spcBef>
                <a:spcPts val="0"/>
              </a:spcBef>
              <a:spcAft>
                <a:spcPts val="0"/>
              </a:spcAft>
              <a:buNone/>
            </a:pPr>
            <a:r>
              <a:rPr lang="en" sz="1200">
                <a:solidFill>
                  <a:schemeClr val="accent5"/>
                </a:solidFill>
                <a:latin typeface="Montserrat"/>
                <a:ea typeface="Montserrat"/>
                <a:cs typeface="Montserrat"/>
                <a:sym typeface="Montserrat"/>
              </a:rPr>
              <a:t>The advent of </a:t>
            </a:r>
            <a:r>
              <a:rPr b="1" lang="en" sz="1200">
                <a:solidFill>
                  <a:schemeClr val="accent5"/>
                </a:solidFill>
                <a:latin typeface="Montserrat"/>
                <a:ea typeface="Montserrat"/>
                <a:cs typeface="Montserrat"/>
                <a:sym typeface="Montserrat"/>
              </a:rPr>
              <a:t>social media </a:t>
            </a:r>
            <a:r>
              <a:rPr lang="en" sz="1200">
                <a:solidFill>
                  <a:schemeClr val="accent5"/>
                </a:solidFill>
                <a:latin typeface="Montserrat"/>
                <a:ea typeface="Montserrat"/>
                <a:cs typeface="Montserrat"/>
                <a:sym typeface="Montserrat"/>
              </a:rPr>
              <a:t>and its influence on beauty standards has escalated the focus on flawless skin, creating an amplified demand for dermatological services. A survey by the Dermatology Times reported that 55% of dermatologists saw an increase in consultations due to patients becoming more </a:t>
            </a:r>
            <a:r>
              <a:rPr b="1" lang="en" sz="1200">
                <a:solidFill>
                  <a:schemeClr val="accent5"/>
                </a:solidFill>
                <a:latin typeface="Montserrat"/>
                <a:ea typeface="Montserrat"/>
                <a:cs typeface="Montserrat"/>
                <a:sym typeface="Montserrat"/>
              </a:rPr>
              <a:t>self-conscious</a:t>
            </a:r>
            <a:r>
              <a:rPr lang="en" sz="1200">
                <a:solidFill>
                  <a:schemeClr val="accent5"/>
                </a:solidFill>
                <a:latin typeface="Montserrat"/>
                <a:ea typeface="Montserrat"/>
                <a:cs typeface="Montserrat"/>
                <a:sym typeface="Montserrat"/>
              </a:rPr>
              <a:t> from social media images</a:t>
            </a:r>
            <a:endParaRPr sz="1200">
              <a:solidFill>
                <a:schemeClr val="accent5"/>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800">
                <a:latin typeface="Montserrat"/>
                <a:ea typeface="Montserrat"/>
                <a:cs typeface="Montserrat"/>
                <a:sym typeface="Montserrat"/>
              </a:rPr>
              <a:t>(Source: "Social Media’s Impact on Dermatology and Aesthetics" - Dermatology Times, 2023).</a:t>
            </a:r>
            <a:endParaRPr b="1" sz="800"/>
          </a:p>
        </p:txBody>
      </p:sp>
      <p:pic>
        <p:nvPicPr>
          <p:cNvPr id="1795" name="Google Shape;1795;p39"/>
          <p:cNvPicPr preferRelativeResize="0"/>
          <p:nvPr/>
        </p:nvPicPr>
        <p:blipFill>
          <a:blip r:embed="rId3">
            <a:alphaModFix/>
          </a:blip>
          <a:stretch>
            <a:fillRect/>
          </a:stretch>
        </p:blipFill>
        <p:spPr>
          <a:xfrm>
            <a:off x="1733525" y="1962650"/>
            <a:ext cx="1547699" cy="1218200"/>
          </a:xfrm>
          <a:prstGeom prst="rect">
            <a:avLst/>
          </a:prstGeom>
          <a:noFill/>
          <a:ln>
            <a:noFill/>
          </a:ln>
        </p:spPr>
      </p:pic>
      <p:pic>
        <p:nvPicPr>
          <p:cNvPr id="1796" name="Google Shape;1796;p39"/>
          <p:cNvPicPr preferRelativeResize="0"/>
          <p:nvPr/>
        </p:nvPicPr>
        <p:blipFill>
          <a:blip r:embed="rId4">
            <a:alphaModFix/>
          </a:blip>
          <a:stretch>
            <a:fillRect/>
          </a:stretch>
        </p:blipFill>
        <p:spPr>
          <a:xfrm>
            <a:off x="3889788" y="1962650"/>
            <a:ext cx="1370486" cy="1218200"/>
          </a:xfrm>
          <a:prstGeom prst="rect">
            <a:avLst/>
          </a:prstGeom>
          <a:noFill/>
          <a:ln>
            <a:noFill/>
          </a:ln>
        </p:spPr>
      </p:pic>
      <p:pic>
        <p:nvPicPr>
          <p:cNvPr id="1797" name="Google Shape;1797;p39"/>
          <p:cNvPicPr preferRelativeResize="0"/>
          <p:nvPr/>
        </p:nvPicPr>
        <p:blipFill>
          <a:blip r:embed="rId5">
            <a:alphaModFix/>
          </a:blip>
          <a:stretch>
            <a:fillRect/>
          </a:stretch>
        </p:blipFill>
        <p:spPr>
          <a:xfrm>
            <a:off x="5664650" y="1869950"/>
            <a:ext cx="1855753" cy="1454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801" name="Shape 1801"/>
        <p:cNvGrpSpPr/>
        <p:nvPr/>
      </p:nvGrpSpPr>
      <p:grpSpPr>
        <a:xfrm>
          <a:off x="0" y="0"/>
          <a:ext cx="0" cy="0"/>
          <a:chOff x="0" y="0"/>
          <a:chExt cx="0" cy="0"/>
        </a:xfrm>
      </p:grpSpPr>
      <p:sp>
        <p:nvSpPr>
          <p:cNvPr id="1802" name="Google Shape;1802;p40"/>
          <p:cNvSpPr txBox="1"/>
          <p:nvPr>
            <p:ph type="title"/>
          </p:nvPr>
        </p:nvSpPr>
        <p:spPr>
          <a:xfrm>
            <a:off x="1015800" y="41725"/>
            <a:ext cx="7112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Unveiling the platform</a:t>
            </a:r>
            <a:endParaRPr b="1" sz="2000"/>
          </a:p>
        </p:txBody>
      </p:sp>
      <p:sp>
        <p:nvSpPr>
          <p:cNvPr id="1803" name="Google Shape;1803;p40"/>
          <p:cNvSpPr txBox="1"/>
          <p:nvPr/>
        </p:nvSpPr>
        <p:spPr>
          <a:xfrm>
            <a:off x="4304825" y="4135625"/>
            <a:ext cx="45225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2"/>
                </a:solidFill>
                <a:latin typeface="Montserrat"/>
                <a:ea typeface="Montserrat"/>
                <a:cs typeface="Montserrat"/>
                <a:sym typeface="Montserrat"/>
              </a:rPr>
              <a:t>A digital platform offering immediate, accurate skin health assessments and personalized dermatological advice using advanced AI.</a:t>
            </a:r>
            <a:endParaRPr b="1" sz="1300">
              <a:solidFill>
                <a:schemeClr val="accent2"/>
              </a:solidFill>
              <a:latin typeface="Montserrat"/>
              <a:ea typeface="Montserrat"/>
              <a:cs typeface="Montserrat"/>
              <a:sym typeface="Montserrat"/>
            </a:endParaRPr>
          </a:p>
        </p:txBody>
      </p:sp>
      <p:pic>
        <p:nvPicPr>
          <p:cNvPr id="1804" name="Google Shape;1804;p40"/>
          <p:cNvPicPr preferRelativeResize="0"/>
          <p:nvPr/>
        </p:nvPicPr>
        <p:blipFill>
          <a:blip r:embed="rId3">
            <a:alphaModFix/>
          </a:blip>
          <a:stretch>
            <a:fillRect/>
          </a:stretch>
        </p:blipFill>
        <p:spPr>
          <a:xfrm>
            <a:off x="1015800" y="739750"/>
            <a:ext cx="2923602" cy="1962850"/>
          </a:xfrm>
          <a:prstGeom prst="rect">
            <a:avLst/>
          </a:prstGeom>
          <a:noFill/>
          <a:ln>
            <a:noFill/>
          </a:ln>
        </p:spPr>
      </p:pic>
      <p:pic>
        <p:nvPicPr>
          <p:cNvPr id="1805" name="Google Shape;1805;p40"/>
          <p:cNvPicPr preferRelativeResize="0"/>
          <p:nvPr/>
        </p:nvPicPr>
        <p:blipFill>
          <a:blip r:embed="rId4">
            <a:alphaModFix/>
          </a:blip>
          <a:stretch>
            <a:fillRect/>
          </a:stretch>
        </p:blipFill>
        <p:spPr>
          <a:xfrm>
            <a:off x="1015800" y="3093675"/>
            <a:ext cx="2923602" cy="1994277"/>
          </a:xfrm>
          <a:prstGeom prst="rect">
            <a:avLst/>
          </a:prstGeom>
          <a:noFill/>
          <a:ln>
            <a:noFill/>
          </a:ln>
        </p:spPr>
      </p:pic>
      <p:pic>
        <p:nvPicPr>
          <p:cNvPr id="1806" name="Google Shape;1806;p40"/>
          <p:cNvPicPr preferRelativeResize="0"/>
          <p:nvPr/>
        </p:nvPicPr>
        <p:blipFill>
          <a:blip r:embed="rId5">
            <a:alphaModFix/>
          </a:blip>
          <a:stretch>
            <a:fillRect/>
          </a:stretch>
        </p:blipFill>
        <p:spPr>
          <a:xfrm>
            <a:off x="4130350" y="1093225"/>
            <a:ext cx="4337398" cy="2821000"/>
          </a:xfrm>
          <a:prstGeom prst="rect">
            <a:avLst/>
          </a:prstGeom>
          <a:noFill/>
          <a:ln>
            <a:noFill/>
          </a:ln>
        </p:spPr>
      </p:pic>
      <p:sp>
        <p:nvSpPr>
          <p:cNvPr id="1807" name="Google Shape;1807;p40"/>
          <p:cNvSpPr txBox="1"/>
          <p:nvPr/>
        </p:nvSpPr>
        <p:spPr>
          <a:xfrm>
            <a:off x="1015800" y="44972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solidFill>
                  <a:schemeClr val="lt1"/>
                </a:solidFill>
                <a:latin typeface="Montserrat"/>
                <a:ea typeface="Montserrat"/>
                <a:cs typeface="Montserrat"/>
                <a:sym typeface="Montserrat"/>
              </a:rPr>
              <a:t>Advanced Chatbot (GPT-4 32k Context):</a:t>
            </a:r>
            <a:endParaRPr b="1" sz="1000" u="sng">
              <a:solidFill>
                <a:schemeClr val="lt1"/>
              </a:solidFill>
              <a:latin typeface="Montserrat"/>
              <a:ea typeface="Montserrat"/>
              <a:cs typeface="Montserrat"/>
              <a:sym typeface="Montserrat"/>
            </a:endParaRPr>
          </a:p>
        </p:txBody>
      </p:sp>
      <p:sp>
        <p:nvSpPr>
          <p:cNvPr id="1808" name="Google Shape;1808;p40"/>
          <p:cNvSpPr txBox="1"/>
          <p:nvPr/>
        </p:nvSpPr>
        <p:spPr>
          <a:xfrm>
            <a:off x="983825" y="2763238"/>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solidFill>
                  <a:schemeClr val="lt1"/>
                </a:solidFill>
                <a:latin typeface="Montserrat"/>
                <a:ea typeface="Montserrat"/>
                <a:cs typeface="Montserrat"/>
                <a:sym typeface="Montserrat"/>
              </a:rPr>
              <a:t>Advanced Image Processing:</a:t>
            </a:r>
            <a:endParaRPr b="1" sz="1000" u="sng">
              <a:solidFill>
                <a:schemeClr val="lt1"/>
              </a:solidFill>
              <a:latin typeface="Montserrat"/>
              <a:ea typeface="Montserrat"/>
              <a:cs typeface="Montserrat"/>
              <a:sym typeface="Montserrat"/>
            </a:endParaRPr>
          </a:p>
        </p:txBody>
      </p:sp>
      <p:sp>
        <p:nvSpPr>
          <p:cNvPr id="1809" name="Google Shape;1809;p40"/>
          <p:cNvSpPr txBox="1"/>
          <p:nvPr/>
        </p:nvSpPr>
        <p:spPr>
          <a:xfrm>
            <a:off x="4130350" y="7122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lt1"/>
                </a:solidFill>
                <a:latin typeface="Montserrat"/>
                <a:ea typeface="Montserrat"/>
                <a:cs typeface="Montserrat"/>
                <a:sym typeface="Montserrat"/>
              </a:rPr>
              <a:t>Tailored Skincare Regimen:</a:t>
            </a:r>
            <a:endParaRPr b="1" sz="1200" u="sng">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41"/>
          <p:cNvSpPr txBox="1"/>
          <p:nvPr>
            <p:ph type="title"/>
          </p:nvPr>
        </p:nvSpPr>
        <p:spPr>
          <a:xfrm>
            <a:off x="1015800" y="346525"/>
            <a:ext cx="7112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Dissecting the free vs pro versions</a:t>
            </a:r>
            <a:endParaRPr sz="2400"/>
          </a:p>
        </p:txBody>
      </p:sp>
      <p:pic>
        <p:nvPicPr>
          <p:cNvPr id="1815" name="Google Shape;1815;p41"/>
          <p:cNvPicPr preferRelativeResize="0"/>
          <p:nvPr/>
        </p:nvPicPr>
        <p:blipFill>
          <a:blip r:embed="rId3">
            <a:alphaModFix/>
          </a:blip>
          <a:stretch>
            <a:fillRect/>
          </a:stretch>
        </p:blipFill>
        <p:spPr>
          <a:xfrm>
            <a:off x="1815375" y="940825"/>
            <a:ext cx="5513260" cy="389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