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AA51-2059-4E4D-9591-637494CA0B59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RadTrack – Elegant Use Case #1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65" y="778089"/>
            <a:ext cx="8005185" cy="51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 1 : Build a simple FODO lattice</a:t>
            </a:r>
            <a:endParaRPr lang="en-US" sz="2000" dirty="0"/>
          </a:p>
        </p:txBody>
      </p:sp>
      <p:pic>
        <p:nvPicPr>
          <p:cNvPr id="6" name="Picture 5" descr="FODO_im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1" y="821676"/>
            <a:ext cx="2110026" cy="169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1598" y="2804783"/>
            <a:ext cx="5711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parameters:</a:t>
            </a:r>
          </a:p>
          <a:p>
            <a:r>
              <a:rPr lang="en-US" smtClean="0"/>
              <a:t>     energy </a:t>
            </a:r>
            <a:r>
              <a:rPr lang="en-US" dirty="0" smtClean="0"/>
              <a:t>= 65 MeV</a:t>
            </a:r>
          </a:p>
          <a:p>
            <a:r>
              <a:rPr lang="en-US" smtClean="0"/>
              <a:t>     normalized RMS emittance </a:t>
            </a:r>
            <a:r>
              <a:rPr lang="en-US" dirty="0" smtClean="0"/>
              <a:t>= </a:t>
            </a:r>
            <a:r>
              <a:rPr lang="en-US" smtClean="0"/>
              <a:t>2 micron</a:t>
            </a:r>
            <a:endParaRPr lang="en-US" dirty="0" smtClean="0"/>
          </a:p>
          <a:p>
            <a:r>
              <a:rPr lang="en-US" smtClean="0"/>
              <a:t>     Twiss beta (x,y) = </a:t>
            </a:r>
            <a:r>
              <a:rPr lang="en-US" smtClean="0"/>
              <a:t>2.5 </a:t>
            </a:r>
            <a:r>
              <a:rPr lang="en-US" smtClean="0"/>
              <a:t>m</a:t>
            </a:r>
          </a:p>
          <a:p>
            <a:endParaRPr lang="en-US" smtClean="0"/>
          </a:p>
          <a:p>
            <a:r>
              <a:rPr lang="en-US" smtClean="0"/>
              <a:t>verify:  </a:t>
            </a:r>
            <a:r>
              <a:rPr lang="en-US"/>
              <a:t>t</a:t>
            </a:r>
            <a:r>
              <a:rPr lang="en-US" smtClean="0"/>
              <a:t>ransverse </a:t>
            </a:r>
            <a:r>
              <a:rPr lang="en-US" dirty="0" smtClean="0"/>
              <a:t>spot size = 200 µm </a:t>
            </a:r>
            <a:r>
              <a:rPr lang="en-US" dirty="0" err="1" smtClean="0"/>
              <a:t>rms</a:t>
            </a:r>
            <a:r>
              <a:rPr lang="en-US" dirty="0" smtClean="0"/>
              <a:t> (Gaussian, round)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274" y="2394609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2 </a:t>
            </a:r>
            <a:r>
              <a:rPr lang="en-US" sz="2000" smtClean="0"/>
              <a:t>:   Generate </a:t>
            </a:r>
            <a:r>
              <a:rPr lang="en-US" sz="2000" dirty="0" smtClean="0"/>
              <a:t>an electron beam distribution 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4731" y="4583480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3 </a:t>
            </a:r>
            <a:r>
              <a:rPr lang="en-US" sz="2000" smtClean="0"/>
              <a:t>:   Run </a:t>
            </a:r>
            <a:r>
              <a:rPr lang="en-US" sz="2000" dirty="0" smtClean="0"/>
              <a:t>beam through FODO lattice, analyze output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00410" y="4989781"/>
            <a:ext cx="58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dirty="0" smtClean="0"/>
              <a:t>Compare initial and final transverse distributions</a:t>
            </a:r>
          </a:p>
          <a:p>
            <a:pPr indent="-182880">
              <a:buFontTx/>
              <a:buChar char="-"/>
            </a:pPr>
            <a:r>
              <a:rPr lang="en-US" dirty="0" smtClean="0"/>
              <a:t>Display evolution of beta functions through lattice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4731" y="5696695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4 </a:t>
            </a:r>
            <a:r>
              <a:rPr lang="en-US" sz="2000" smtClean="0"/>
              <a:t>:   Create a new beamline, consisting of 10 FODO cells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72377" y="1316060"/>
            <a:ext cx="360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 = 2.0 m</a:t>
            </a:r>
            <a:endParaRPr lang="en-US" dirty="0" smtClean="0"/>
          </a:p>
          <a:p>
            <a:r>
              <a:rPr lang="en-US" smtClean="0"/>
              <a:t>Quads:   </a:t>
            </a:r>
            <a:r>
              <a:rPr lang="en-US" smtClean="0">
                <a:latin typeface="Script MT Bold" panose="03040602040607080904" pitchFamily="66" charset="0"/>
              </a:rPr>
              <a:t>l</a:t>
            </a:r>
            <a:r>
              <a:rPr lang="en-US" smtClean="0"/>
              <a:t> =0.5 m,   k1 = +/- 2 </a:t>
            </a:r>
            <a:endParaRPr lang="en-US" dirty="0" smtClean="0"/>
          </a:p>
          <a:p>
            <a:r>
              <a:rPr lang="en-US" dirty="0" smtClean="0"/>
              <a:t>Hint</a:t>
            </a:r>
            <a:r>
              <a:rPr lang="en-US" smtClean="0"/>
              <a:t>:  </a:t>
            </a:r>
            <a:r>
              <a:rPr lang="en-US" smtClean="0">
                <a:solidFill>
                  <a:srgbClr val="FF0000"/>
                </a:solidFill>
              </a:rPr>
              <a:t>start </a:t>
            </a:r>
            <a:r>
              <a:rPr lang="en-US" dirty="0" smtClean="0">
                <a:solidFill>
                  <a:srgbClr val="FF0000"/>
                </a:solidFill>
              </a:rPr>
              <a:t>from middle of first quad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21788" y="1131684"/>
            <a:ext cx="18107" cy="92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00529" y="1130183"/>
            <a:ext cx="18107" cy="923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9856" y="6047521"/>
            <a:ext cx="58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Tx/>
              <a:buChar char="-"/>
            </a:pPr>
            <a:r>
              <a:rPr lang="en-US" smtClean="0"/>
              <a:t>simulate and repeat tasks of Objective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2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21" y="1351308"/>
            <a:ext cx="24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9195" y="7973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FODO</a:t>
            </a:r>
            <a:endParaRPr lang="en-US" dirty="0"/>
          </a:p>
        </p:txBody>
      </p:sp>
      <p:pic>
        <p:nvPicPr>
          <p:cNvPr id="2" name="Picture 1" descr="bu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4828"/>
          <a:stretch/>
        </p:blipFill>
        <p:spPr>
          <a:xfrm>
            <a:off x="34407" y="1916388"/>
            <a:ext cx="3012766" cy="2061900"/>
          </a:xfrm>
          <a:prstGeom prst="rect">
            <a:avLst/>
          </a:prstGeom>
        </p:spPr>
      </p:pic>
      <p:pic>
        <p:nvPicPr>
          <p:cNvPr id="3" name="Picture 2" descr="ou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5744"/>
          <a:stretch/>
        </p:blipFill>
        <p:spPr>
          <a:xfrm>
            <a:off x="2949795" y="1967963"/>
            <a:ext cx="3134315" cy="2135986"/>
          </a:xfrm>
          <a:prstGeom prst="rect">
            <a:avLst/>
          </a:prstGeom>
        </p:spPr>
      </p:pic>
      <p:pic>
        <p:nvPicPr>
          <p:cNvPr id="7" name="Picture 6" descr="betaFOD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6603"/>
          <a:stretch/>
        </p:blipFill>
        <p:spPr>
          <a:xfrm>
            <a:off x="2929241" y="4317548"/>
            <a:ext cx="3083685" cy="2135986"/>
          </a:xfrm>
          <a:prstGeom prst="rect">
            <a:avLst/>
          </a:prstGeom>
        </p:spPr>
      </p:pic>
      <p:pic>
        <p:nvPicPr>
          <p:cNvPr id="8" name="Picture 7" descr="out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" b="5532"/>
          <a:stretch/>
        </p:blipFill>
        <p:spPr>
          <a:xfrm>
            <a:off x="6058922" y="2023168"/>
            <a:ext cx="3042370" cy="2083410"/>
          </a:xfrm>
          <a:prstGeom prst="rect">
            <a:avLst/>
          </a:prstGeom>
        </p:spPr>
      </p:pic>
      <p:pic>
        <p:nvPicPr>
          <p:cNvPr id="9" name="Picture 8" descr="betaFODO1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2"/>
          <a:stretch/>
        </p:blipFill>
        <p:spPr>
          <a:xfrm>
            <a:off x="6061247" y="4321823"/>
            <a:ext cx="3088859" cy="2221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405" y="9497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distribution</a:t>
            </a:r>
          </a:p>
          <a:p>
            <a:r>
              <a:rPr lang="en-US" dirty="0" smtClean="0"/>
              <a:t>and beta function evolution </a:t>
            </a:r>
          </a:p>
          <a:p>
            <a:r>
              <a:rPr lang="en-US" dirty="0" smtClean="0"/>
              <a:t>Through 10x FODO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197913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Elegant Use Case #1 – info to verify correct execution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8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Script MT Bold</vt:lpstr>
      <vt:lpstr>Office Theme</vt:lpstr>
      <vt:lpstr>RadTrack – Elegant Use Case #1</vt:lpstr>
      <vt:lpstr>Elegant Use Case #1 – info to verify correct execution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Andonian</dc:creator>
  <cp:lastModifiedBy>David Bruhwiler</cp:lastModifiedBy>
  <cp:revision>12</cp:revision>
  <cp:lastPrinted>2015-04-22T15:41:33Z</cp:lastPrinted>
  <dcterms:created xsi:type="dcterms:W3CDTF">2015-03-26T21:05:37Z</dcterms:created>
  <dcterms:modified xsi:type="dcterms:W3CDTF">2015-05-02T16:55:34Z</dcterms:modified>
</cp:coreProperties>
</file>