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4" r:id="rId4"/>
    <p:sldId id="266" r:id="rId5"/>
    <p:sldId id="269" r:id="rId6"/>
    <p:sldId id="264" r:id="rId7"/>
    <p:sldId id="265" r:id="rId8"/>
    <p:sldId id="272" r:id="rId9"/>
    <p:sldId id="268" r:id="rId10"/>
    <p:sldId id="262" r:id="rId11"/>
    <p:sldId id="270" r:id="rId12"/>
    <p:sldId id="271" r:id="rId13"/>
    <p:sldId id="267" r:id="rId14"/>
    <p:sldId id="273" r:id="rId15"/>
    <p:sldId id="257" r:id="rId16"/>
    <p:sldId id="259" r:id="rId17"/>
    <p:sldId id="25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C4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60"/>
  </p:normalViewPr>
  <p:slideViewPr>
    <p:cSldViewPr snapToGrid="0" showGuides="1">
      <p:cViewPr varScale="1">
        <p:scale>
          <a:sx n="83" d="100"/>
          <a:sy n="83" d="100"/>
        </p:scale>
        <p:origin x="86" y="3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B967D-ED0E-7B83-157B-C16638FB0F03}"/>
                </a:ext>
              </a:extLst>
            </p:cNvPr>
            <p:cNvSpPr txBox="1"/>
            <p:nvPr/>
          </p:nvSpPr>
          <p:spPr>
            <a:xfrm>
              <a:off x="1573616" y="202127"/>
              <a:ext cx="3079320"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36193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2F940826-AC7E-113A-0B49-C0E2F0047ABE}"/>
                </a:ext>
              </a:extLst>
            </p:cNvPr>
            <p:cNvSpPr txBox="1"/>
            <p:nvPr/>
          </p:nvSpPr>
          <p:spPr>
            <a:xfrm>
              <a:off x="1616368" y="1048264"/>
              <a:ext cx="2267475" cy="307777"/>
            </a:xfrm>
            <a:prstGeom prst="rect">
              <a:avLst/>
            </a:prstGeom>
            <a:noFill/>
          </p:spPr>
          <p:txBody>
            <a:bodyPr wrap="square" rtlCol="0">
              <a:spAutoFit/>
            </a:bodyPr>
            <a:lstStyle/>
            <a:p>
              <a:r>
                <a:rPr lang="fr-FR" sz="1400" dirty="0">
                  <a:latin typeface="Century Gothic" panose="020B0502020202020204" pitchFamily="34" charset="0"/>
                </a:rPr>
                <a:t>CASSETTE PROGRAMME</a:t>
              </a:r>
            </a:p>
          </p:txBody>
        </p:sp>
        <p:sp>
          <p:nvSpPr>
            <p:cNvPr id="10" name="ZoneTexte 9">
              <a:extLst>
                <a:ext uri="{FF2B5EF4-FFF2-40B4-BE49-F238E27FC236}">
                  <a16:creationId xmlns:a16="http://schemas.microsoft.com/office/drawing/2014/main" id="{F5352993-7DE3-D0D7-02AD-38153BCEA0BC}"/>
                </a:ext>
              </a:extLst>
            </p:cNvPr>
            <p:cNvSpPr txBox="1"/>
            <p:nvPr/>
          </p:nvSpPr>
          <p:spPr>
            <a:xfrm>
              <a:off x="5794669" y="1042551"/>
              <a:ext cx="799709" cy="369332"/>
            </a:xfrm>
            <a:prstGeom prst="rect">
              <a:avLst/>
            </a:prstGeom>
            <a:noFill/>
          </p:spPr>
          <p:txBody>
            <a:bodyPr wrap="square" rtlCol="0">
              <a:spAutoFit/>
            </a:bodyPr>
            <a:lstStyle/>
            <a:p>
              <a:pPr algn="r"/>
              <a:r>
                <a:rPr lang="fr-FR" sz="900" dirty="0">
                  <a:latin typeface="Century Gothic" panose="020B0502020202020204" pitchFamily="34" charset="0"/>
                </a:rPr>
                <a:t>SÉRIE</a:t>
              </a:r>
              <a:br>
                <a:rPr lang="fr-FR" sz="900" dirty="0">
                  <a:latin typeface="Century Gothic" panose="020B0502020202020204" pitchFamily="34" charset="0"/>
                </a:rPr>
              </a:br>
              <a:r>
                <a:rPr lang="fr-FR" sz="900" dirty="0">
                  <a:latin typeface="Century Gothic" panose="020B0502020202020204" pitchFamily="34" charset="0"/>
                </a:rPr>
                <a:t>JEU</a:t>
              </a: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Rétro Jeu Hippie Néon Paysage Avec Labyrinthe Obscur Clip Art Libres De  Droits , Svg , Vecteurs Et Illustration. Image 48483234.">
            <a:extLst>
              <a:ext uri="{FF2B5EF4-FFF2-40B4-BE49-F238E27FC236}">
                <a16:creationId xmlns:a16="http://schemas.microsoft.com/office/drawing/2014/main" id="{179D862E-4618-59FB-AE70-DB6C50C0D0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10" b="4402"/>
          <a:stretch/>
        </p:blipFill>
        <p:spPr bwMode="auto">
          <a:xfrm>
            <a:off x="1345016" y="1280413"/>
            <a:ext cx="5108608" cy="49435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92C107E-8ADE-0A28-5888-601FBDF97B73}"/>
              </a:ext>
            </a:extLst>
          </p:cNvPr>
          <p:cNvPicPr>
            <a:picLocks noChangeAspect="1"/>
          </p:cNvPicPr>
          <p:nvPr/>
        </p:nvPicPr>
        <p:blipFill rotWithShape="1">
          <a:blip r:embed="rId5"/>
          <a:srcRect l="14769" r="17977" b="29280"/>
          <a:stretch/>
        </p:blipFill>
        <p:spPr>
          <a:xfrm>
            <a:off x="1375827" y="2726269"/>
            <a:ext cx="5077798" cy="2638855"/>
          </a:xfrm>
          <a:prstGeom prst="rect">
            <a:avLst/>
          </a:prstGeom>
          <a:effectLst>
            <a:glow rad="76200">
              <a:schemeClr val="accent1">
                <a:lumMod val="20000"/>
                <a:lumOff val="80000"/>
              </a:schemeClr>
            </a:glow>
          </a:effectLst>
        </p:spPr>
      </p:pic>
      <p:pic>
        <p:nvPicPr>
          <p:cNvPr id="78" name="Image 77">
            <a:extLst>
              <a:ext uri="{FF2B5EF4-FFF2-40B4-BE49-F238E27FC236}">
                <a16:creationId xmlns:a16="http://schemas.microsoft.com/office/drawing/2014/main" id="{FE07F109-1BCA-F5C1-FC65-8659047B99BB}"/>
              </a:ext>
            </a:extLst>
          </p:cNvPr>
          <p:cNvPicPr>
            <a:picLocks noChangeAspect="1"/>
          </p:cNvPicPr>
          <p:nvPr/>
        </p:nvPicPr>
        <p:blipFill rotWithShape="1">
          <a:blip r:embed="rId5"/>
          <a:srcRect t="71078"/>
          <a:stretch/>
        </p:blipFill>
        <p:spPr>
          <a:xfrm>
            <a:off x="1636357" y="1659172"/>
            <a:ext cx="4525926" cy="646919"/>
          </a:xfrm>
          <a:prstGeom prst="rect">
            <a:avLst/>
          </a:prstGeom>
          <a:effectLst>
            <a:glow rad="76200">
              <a:schemeClr val="accent1">
                <a:lumMod val="20000"/>
                <a:lumOff val="80000"/>
              </a:schemeClr>
            </a:glow>
          </a:effectLst>
        </p:spPr>
      </p:pic>
      <p:sp>
        <p:nvSpPr>
          <p:cNvPr id="15" name="ZoneTexte 14">
            <a:extLst>
              <a:ext uri="{FF2B5EF4-FFF2-40B4-BE49-F238E27FC236}">
                <a16:creationId xmlns:a16="http://schemas.microsoft.com/office/drawing/2014/main" id="{836DA523-D0D9-9042-2FE7-042CB82A4430}"/>
              </a:ext>
            </a:extLst>
          </p:cNvPr>
          <p:cNvSpPr txBox="1"/>
          <p:nvPr/>
        </p:nvSpPr>
        <p:spPr>
          <a:xfrm>
            <a:off x="3850893" y="28498"/>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pic>
        <p:nvPicPr>
          <p:cNvPr id="2050" name="Picture 2">
            <a:extLst>
              <a:ext uri="{FF2B5EF4-FFF2-40B4-BE49-F238E27FC236}">
                <a16:creationId xmlns:a16="http://schemas.microsoft.com/office/drawing/2014/main" id="{57A758CF-7EA4-585C-FA9C-BAD52E4088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767" y="5240986"/>
            <a:ext cx="661672" cy="85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6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ordinateur Philips VG5000</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0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rondouillard, se retrouve enfermé dans un château obscur. Afin de s’échapper, il devra sortir de chacune des salles de ce lugubre bâtiment, en ramassant toutes les étoiles et clés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216704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fr-FR" sz="1600" dirty="0">
                  <a:latin typeface="Courier New" panose="02070309020205020404" pitchFamily="49" charset="0"/>
                  <a:cs typeface="Courier New" panose="02070309020205020404" pitchFamily="49" charset="0"/>
                </a:rPr>
                <a:t>CLOAD  »MABOOL»</a:t>
              </a:r>
            </a:p>
            <a:p>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de </a:t>
              </a:r>
              <a:r>
                <a:rPr lang="fr-FR" sz="1600" b="1" dirty="0">
                  <a:latin typeface="Century Gothic" panose="020B0502020202020204" pitchFamily="34" charset="0"/>
                </a:rPr>
                <a:t>la manette de jeu 1</a:t>
              </a:r>
              <a:r>
                <a:rPr lang="fr-FR" sz="1600" dirty="0">
                  <a:latin typeface="Century Gothic" panose="020B0502020202020204" pitchFamily="34" charset="0"/>
                </a:rPr>
                <a:t> </a:t>
              </a:r>
              <a:r>
                <a:rPr lang="fr-FR" sz="1600" b="1" dirty="0">
                  <a:latin typeface="Century Gothic" panose="020B0502020202020204" pitchFamily="34" charset="0"/>
                </a:rPr>
                <a:t>ou le clavier</a:t>
              </a:r>
              <a:r>
                <a:rPr lang="fr-FR" sz="1600" dirty="0">
                  <a:latin typeface="Century Gothic" panose="020B0502020202020204" pitchFamily="34" charset="0"/>
                </a:rPr>
                <a:t> (Flèches + barre d’espacement).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108270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spTree>
    <p:extLst>
      <p:ext uri="{BB962C8B-B14F-4D97-AF65-F5344CB8AC3E}">
        <p14:creationId xmlns:p14="http://schemas.microsoft.com/office/powerpoint/2010/main" val="424759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spTree>
    <p:extLst>
      <p:ext uri="{BB962C8B-B14F-4D97-AF65-F5344CB8AC3E}">
        <p14:creationId xmlns:p14="http://schemas.microsoft.com/office/powerpoint/2010/main" val="108762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534764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ZoneTexte 12">
            <a:extLst>
              <a:ext uri="{FF2B5EF4-FFF2-40B4-BE49-F238E27FC236}">
                <a16:creationId xmlns:a16="http://schemas.microsoft.com/office/drawing/2014/main" id="{73CC5467-1C42-9730-A9C7-511B068138CF}"/>
              </a:ext>
            </a:extLst>
          </p:cNvPr>
          <p:cNvSpPr txBox="1"/>
          <p:nvPr/>
        </p:nvSpPr>
        <p:spPr>
          <a:xfrm>
            <a:off x="1624123" y="1709252"/>
            <a:ext cx="2565105" cy="1569660"/>
          </a:xfrm>
          <a:prstGeom prst="rect">
            <a:avLst/>
          </a:prstGeom>
          <a:noFill/>
        </p:spPr>
        <p:txBody>
          <a:bodyPr wrap="square">
            <a:spAutoFit/>
          </a:bodyPr>
          <a:lstStyle/>
          <a:p>
            <a:pPr algn="just"/>
            <a:r>
              <a:rPr lang="en-US" sz="1200" dirty="0" err="1">
                <a:latin typeface="Century Gothic" panose="020B0502020202020204" pitchFamily="34" charset="0"/>
              </a:rPr>
              <a:t>Mabool</a:t>
            </a:r>
            <a:r>
              <a:rPr lang="en-US" sz="12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p:txBody>
      </p:sp>
      <p:sp>
        <p:nvSpPr>
          <p:cNvPr id="14" name="ZoneTexte 13">
            <a:extLst>
              <a:ext uri="{FF2B5EF4-FFF2-40B4-BE49-F238E27FC236}">
                <a16:creationId xmlns:a16="http://schemas.microsoft.com/office/drawing/2014/main" id="{166A0B64-4682-4A44-9A5C-81FABE667F1E}"/>
              </a:ext>
            </a:extLst>
          </p:cNvPr>
          <p:cNvSpPr txBox="1"/>
          <p:nvPr/>
        </p:nvSpPr>
        <p:spPr>
          <a:xfrm>
            <a:off x="1624122" y="3799845"/>
            <a:ext cx="2565105" cy="1754326"/>
          </a:xfrm>
          <a:prstGeom prst="rect">
            <a:avLst/>
          </a:prstGeom>
          <a:noFill/>
        </p:spPr>
        <p:txBody>
          <a:bodyPr wrap="square">
            <a:spAutoFit/>
          </a:bodyPr>
          <a:lstStyle>
            <a:defPPr>
              <a:defRPr lang="fr-FR"/>
            </a:defPPr>
            <a:lvl1pPr algn="just">
              <a:defRPr sz="1200">
                <a:latin typeface="Century Gothic" panose="020B0502020202020204" pitchFamily="34" charset="0"/>
              </a:defRPr>
            </a:lvl1pPr>
          </a:lstStyle>
          <a:p>
            <a:r>
              <a:rPr lang="fr-FR" dirty="0" err="1"/>
              <a:t>Mabool</a:t>
            </a:r>
            <a:r>
              <a:rPr lang="fr-FR" dirty="0"/>
              <a:t>, aventurier rondouillard, se retrouve enfermé dans un château obscur. Afin de s’échapper, il devra sortir de chacune des salles de ce lugubre bâtiment, en ramassant toutes les étoiles et clés présentes, qui ouvriront la porte de sortie.</a:t>
            </a:r>
          </a:p>
        </p:txBody>
      </p:sp>
      <p:pic>
        <p:nvPicPr>
          <p:cNvPr id="10" name="Image 9">
            <a:extLst>
              <a:ext uri="{FF2B5EF4-FFF2-40B4-BE49-F238E27FC236}">
                <a16:creationId xmlns:a16="http://schemas.microsoft.com/office/drawing/2014/main" id="{B5E942FD-FDF7-D3F8-B57E-27BAFDBF0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427" y="3450482"/>
            <a:ext cx="362329" cy="362329"/>
          </a:xfrm>
          <a:prstGeom prst="rect">
            <a:avLst/>
          </a:prstGeom>
        </p:spPr>
      </p:pic>
      <p:pic>
        <p:nvPicPr>
          <p:cNvPr id="16" name="Image 15">
            <a:extLst>
              <a:ext uri="{FF2B5EF4-FFF2-40B4-BE49-F238E27FC236}">
                <a16:creationId xmlns:a16="http://schemas.microsoft.com/office/drawing/2014/main" id="{9E4856E8-F6C5-050E-C9F0-B5AC1AA8A7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5427" y="1346923"/>
            <a:ext cx="362329" cy="362329"/>
          </a:xfrm>
          <a:prstGeom prst="rect">
            <a:avLst/>
          </a:prstGeom>
        </p:spPr>
      </p:pic>
      <p:pic>
        <p:nvPicPr>
          <p:cNvPr id="19" name="Image 18">
            <a:extLst>
              <a:ext uri="{FF2B5EF4-FFF2-40B4-BE49-F238E27FC236}">
                <a16:creationId xmlns:a16="http://schemas.microsoft.com/office/drawing/2014/main" id="{AE01E29E-76FF-6088-24E8-003BEB3C7EE9}"/>
              </a:ext>
            </a:extLst>
          </p:cNvPr>
          <p:cNvPicPr>
            <a:picLocks noChangeAspect="1"/>
          </p:cNvPicPr>
          <p:nvPr/>
        </p:nvPicPr>
        <p:blipFill rotWithShape="1">
          <a:blip r:embed="rId6"/>
          <a:srcRect t="71078"/>
          <a:stretch/>
        </p:blipFill>
        <p:spPr>
          <a:xfrm>
            <a:off x="2543140" y="259200"/>
            <a:ext cx="2712359" cy="387694"/>
          </a:xfrm>
          <a:prstGeom prst="rect">
            <a:avLst/>
          </a:prstGeom>
          <a:effectLst/>
        </p:spPr>
      </p:pic>
      <p:sp>
        <p:nvSpPr>
          <p:cNvPr id="20" name="ZoneTexte 19">
            <a:extLst>
              <a:ext uri="{FF2B5EF4-FFF2-40B4-BE49-F238E27FC236}">
                <a16:creationId xmlns:a16="http://schemas.microsoft.com/office/drawing/2014/main" id="{32BA245B-C0BE-2A9E-7844-4AB5809CB1B4}"/>
              </a:ext>
            </a:extLst>
          </p:cNvPr>
          <p:cNvSpPr txBox="1"/>
          <p:nvPr/>
        </p:nvSpPr>
        <p:spPr>
          <a:xfrm>
            <a:off x="4640994" y="5898936"/>
            <a:ext cx="1812633"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pic>
        <p:nvPicPr>
          <p:cNvPr id="22" name="Image 21">
            <a:extLst>
              <a:ext uri="{FF2B5EF4-FFF2-40B4-BE49-F238E27FC236}">
                <a16:creationId xmlns:a16="http://schemas.microsoft.com/office/drawing/2014/main" id="{BE02B3F9-312C-4943-7038-57120CE2FB4F}"/>
              </a:ext>
            </a:extLst>
          </p:cNvPr>
          <p:cNvPicPr>
            <a:picLocks noChangeAspect="1"/>
          </p:cNvPicPr>
          <p:nvPr/>
        </p:nvPicPr>
        <p:blipFill>
          <a:blip r:embed="rId7"/>
          <a:stretch>
            <a:fillRect/>
          </a:stretch>
        </p:blipFill>
        <p:spPr>
          <a:xfrm>
            <a:off x="4239261" y="1021605"/>
            <a:ext cx="2032476" cy="1472477"/>
          </a:xfrm>
          <a:prstGeom prst="rect">
            <a:avLst/>
          </a:prstGeom>
        </p:spPr>
      </p:pic>
      <p:pic>
        <p:nvPicPr>
          <p:cNvPr id="24" name="Image 23">
            <a:extLst>
              <a:ext uri="{FF2B5EF4-FFF2-40B4-BE49-F238E27FC236}">
                <a16:creationId xmlns:a16="http://schemas.microsoft.com/office/drawing/2014/main" id="{82FA5D26-6CCD-D744-78DE-3B3E97E5D952}"/>
              </a:ext>
            </a:extLst>
          </p:cNvPr>
          <p:cNvPicPr>
            <a:picLocks noChangeAspect="1"/>
          </p:cNvPicPr>
          <p:nvPr/>
        </p:nvPicPr>
        <p:blipFill>
          <a:blip r:embed="rId8"/>
          <a:stretch>
            <a:fillRect/>
          </a:stretch>
        </p:blipFill>
        <p:spPr>
          <a:xfrm>
            <a:off x="4239261" y="2639365"/>
            <a:ext cx="2032476" cy="1488240"/>
          </a:xfrm>
          <a:prstGeom prst="rect">
            <a:avLst/>
          </a:prstGeom>
        </p:spPr>
      </p:pic>
      <p:grpSp>
        <p:nvGrpSpPr>
          <p:cNvPr id="28" name="Groupe 27">
            <a:extLst>
              <a:ext uri="{FF2B5EF4-FFF2-40B4-BE49-F238E27FC236}">
                <a16:creationId xmlns:a16="http://schemas.microsoft.com/office/drawing/2014/main" id="{6F947DD3-09F8-2C43-26EF-9D1141C197F4}"/>
              </a:ext>
            </a:extLst>
          </p:cNvPr>
          <p:cNvGrpSpPr/>
          <p:nvPr/>
        </p:nvGrpSpPr>
        <p:grpSpPr>
          <a:xfrm>
            <a:off x="4239261" y="4991172"/>
            <a:ext cx="2032476" cy="772522"/>
            <a:chOff x="4198761" y="4923068"/>
            <a:chExt cx="2032476" cy="772522"/>
          </a:xfrm>
        </p:grpSpPr>
        <p:sp>
          <p:nvSpPr>
            <p:cNvPr id="25" name="Rectangle : coins arrondis 24">
              <a:extLst>
                <a:ext uri="{FF2B5EF4-FFF2-40B4-BE49-F238E27FC236}">
                  <a16:creationId xmlns:a16="http://schemas.microsoft.com/office/drawing/2014/main" id="{4C3352F2-6040-6667-4DEF-B6C0A1EB5249}"/>
                </a:ext>
              </a:extLst>
            </p:cNvPr>
            <p:cNvSpPr/>
            <p:nvPr/>
          </p:nvSpPr>
          <p:spPr>
            <a:xfrm>
              <a:off x="4198761" y="4923068"/>
              <a:ext cx="2032476" cy="772522"/>
            </a:xfrm>
            <a:prstGeom prst="roundRect">
              <a:avLst/>
            </a:prstGeom>
            <a:solidFill>
              <a:srgbClr val="F8BC4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Résultat de recherche d'images pour &quot;icon joystick&quot;">
              <a:extLst>
                <a:ext uri="{FF2B5EF4-FFF2-40B4-BE49-F238E27FC236}">
                  <a16:creationId xmlns:a16="http://schemas.microsoft.com/office/drawing/2014/main" id="{989CFE07-6BD8-C81C-F946-F8653E24C925}"/>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9969" y="5155485"/>
              <a:ext cx="346692" cy="3466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0BA7F68E-E13D-22E3-BB41-1714ED6EC99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cône Profil, image, l'utilisateur dans Business and Management (Glyph)">
              <a:extLst>
                <a:ext uri="{FF2B5EF4-FFF2-40B4-BE49-F238E27FC236}">
                  <a16:creationId xmlns:a16="http://schemas.microsoft.com/office/drawing/2014/main" id="{17DDEFC0-2EC6-8A8A-9594-6AD6DEB132E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CC9A3BC2-D232-BF43-8007-2B2027C14F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0215" y="174309"/>
            <a:ext cx="436148" cy="5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40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3F9501A-1BBE-2F3B-4678-94DE4643F7BE}"/>
              </a:ext>
            </a:extLst>
          </p:cNvPr>
          <p:cNvPicPr>
            <a:picLocks noChangeAspect="1"/>
          </p:cNvPicPr>
          <p:nvPr/>
        </p:nvPicPr>
        <p:blipFill>
          <a:blip r:embed="rId2"/>
          <a:stretch>
            <a:fillRect/>
          </a:stretch>
        </p:blipFill>
        <p:spPr>
          <a:xfrm>
            <a:off x="2857784" y="772799"/>
            <a:ext cx="6000750" cy="4762500"/>
          </a:xfrm>
          <a:prstGeom prst="rect">
            <a:avLst/>
          </a:prstGeom>
        </p:spPr>
      </p:pic>
      <p:pic>
        <p:nvPicPr>
          <p:cNvPr id="12" name="Picture 8" descr="Rétro Jeu Hippie Néon Paysage Avec Labyrinthe Obscur Clip Art Libres De  Droits , Svg , Vecteurs Et Illustration. Image 48483234.">
            <a:extLst>
              <a:ext uri="{FF2B5EF4-FFF2-40B4-BE49-F238E27FC236}">
                <a16:creationId xmlns:a16="http://schemas.microsoft.com/office/drawing/2014/main" id="{2AE7B254-4F3B-8AEF-9F2A-E669A995B4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8" t="23844" r="13394" b="16286"/>
          <a:stretch/>
        </p:blipFill>
        <p:spPr bwMode="auto">
          <a:xfrm>
            <a:off x="2857784" y="772799"/>
            <a:ext cx="60007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2D683555-1C17-D7A2-9439-71B33FAFC532}"/>
              </a:ext>
            </a:extLst>
          </p:cNvPr>
          <p:cNvPicPr>
            <a:picLocks noChangeAspect="1"/>
          </p:cNvPicPr>
          <p:nvPr/>
        </p:nvPicPr>
        <p:blipFill rotWithShape="1">
          <a:blip r:embed="rId4"/>
          <a:srcRect t="71078"/>
          <a:stretch/>
        </p:blipFill>
        <p:spPr>
          <a:xfrm>
            <a:off x="3692412" y="1115018"/>
            <a:ext cx="4454056" cy="636646"/>
          </a:xfrm>
          <a:prstGeom prst="rect">
            <a:avLst/>
          </a:prstGeom>
          <a:effectLst>
            <a:glow rad="76200">
              <a:schemeClr val="accent1">
                <a:lumMod val="20000"/>
                <a:lumOff val="80000"/>
              </a:schemeClr>
            </a:glow>
          </a:effectLst>
        </p:spPr>
      </p:pic>
      <p:pic>
        <p:nvPicPr>
          <p:cNvPr id="14" name="Image 13">
            <a:extLst>
              <a:ext uri="{FF2B5EF4-FFF2-40B4-BE49-F238E27FC236}">
                <a16:creationId xmlns:a16="http://schemas.microsoft.com/office/drawing/2014/main" id="{A4E666AF-5AB9-81BB-148D-248E6FC38110}"/>
              </a:ext>
            </a:extLst>
          </p:cNvPr>
          <p:cNvPicPr>
            <a:picLocks noChangeAspect="1"/>
          </p:cNvPicPr>
          <p:nvPr/>
        </p:nvPicPr>
        <p:blipFill rotWithShape="1">
          <a:blip r:embed="rId4"/>
          <a:srcRect l="14769" r="17977" b="29280"/>
          <a:stretch/>
        </p:blipFill>
        <p:spPr>
          <a:xfrm>
            <a:off x="3628864" y="2161731"/>
            <a:ext cx="4581152" cy="2380756"/>
          </a:xfrm>
          <a:prstGeom prst="rect">
            <a:avLst/>
          </a:prstGeom>
          <a:effectLst>
            <a:glow rad="76200">
              <a:schemeClr val="accent1">
                <a:lumMod val="20000"/>
                <a:lumOff val="80000"/>
              </a:schemeClr>
            </a:glow>
          </a:effectLst>
        </p:spPr>
      </p:pic>
      <p:sp>
        <p:nvSpPr>
          <p:cNvPr id="17" name="Rectangle 16">
            <a:extLst>
              <a:ext uri="{FF2B5EF4-FFF2-40B4-BE49-F238E27FC236}">
                <a16:creationId xmlns:a16="http://schemas.microsoft.com/office/drawing/2014/main" id="{80FA9C08-2B9B-1D39-0DC0-E341DB707A34}"/>
              </a:ext>
            </a:extLst>
          </p:cNvPr>
          <p:cNvSpPr/>
          <p:nvPr/>
        </p:nvSpPr>
        <p:spPr>
          <a:xfrm>
            <a:off x="2857781" y="4970254"/>
            <a:ext cx="6000750"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Picture 4" descr="Philips Logo : histoire, signification de l'emblème">
            <a:extLst>
              <a:ext uri="{FF2B5EF4-FFF2-40B4-BE49-F238E27FC236}">
                <a16:creationId xmlns:a16="http://schemas.microsoft.com/office/drawing/2014/main" id="{53D905F2-035E-7F5D-45F2-F96649785C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3662" r="20823" b="35261"/>
          <a:stretch/>
        </p:blipFill>
        <p:spPr bwMode="auto">
          <a:xfrm>
            <a:off x="6948260" y="5106046"/>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4415763D-3DCD-5C05-B7C5-C04C0ED1BB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6737" y="5081284"/>
            <a:ext cx="304800" cy="400345"/>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94D83392-2729-3865-5DA7-F85EE769DD09}"/>
              </a:ext>
            </a:extLst>
          </p:cNvPr>
          <p:cNvSpPr txBox="1"/>
          <p:nvPr/>
        </p:nvSpPr>
        <p:spPr>
          <a:xfrm>
            <a:off x="2940628" y="4986938"/>
            <a:ext cx="1706031" cy="523220"/>
          </a:xfrm>
          <a:prstGeom prst="rect">
            <a:avLst/>
          </a:prstGeom>
          <a:noFill/>
        </p:spPr>
        <p:txBody>
          <a:bodyPr wrap="square" rtlCol="0">
            <a:spAutoFit/>
          </a:bodyPr>
          <a:lstStyle/>
          <a:p>
            <a:r>
              <a:rPr lang="fr-FR" sz="2800" dirty="0">
                <a:latin typeface="Century Gothic" panose="020B0502020202020204" pitchFamily="34" charset="0"/>
              </a:rPr>
              <a:t>VG 5000</a:t>
            </a:r>
          </a:p>
        </p:txBody>
      </p:sp>
      <p:sp>
        <p:nvSpPr>
          <p:cNvPr id="21" name="ZoneTexte 20">
            <a:extLst>
              <a:ext uri="{FF2B5EF4-FFF2-40B4-BE49-F238E27FC236}">
                <a16:creationId xmlns:a16="http://schemas.microsoft.com/office/drawing/2014/main" id="{4D8877B5-2006-5CDA-5677-898C9287B0CE}"/>
              </a:ext>
            </a:extLst>
          </p:cNvPr>
          <p:cNvSpPr txBox="1"/>
          <p:nvPr/>
        </p:nvSpPr>
        <p:spPr>
          <a:xfrm>
            <a:off x="4424727" y="4985780"/>
            <a:ext cx="573443" cy="276999"/>
          </a:xfrm>
          <a:prstGeom prst="rect">
            <a:avLst/>
          </a:prstGeom>
          <a:noFill/>
        </p:spPr>
        <p:txBody>
          <a:bodyPr wrap="square" rtlCol="0">
            <a:spAutoFit/>
          </a:bodyPr>
          <a:lstStyle/>
          <a:p>
            <a:r>
              <a:rPr lang="fr-FR" sz="1200" b="1" i="1" dirty="0">
                <a:latin typeface="Century Gothic" panose="020B0502020202020204" pitchFamily="34" charset="0"/>
              </a:rPr>
              <a:t>µ</a:t>
            </a:r>
          </a:p>
        </p:txBody>
      </p:sp>
      <p:sp>
        <p:nvSpPr>
          <p:cNvPr id="23" name="Rectangle 22">
            <a:extLst>
              <a:ext uri="{FF2B5EF4-FFF2-40B4-BE49-F238E27FC236}">
                <a16:creationId xmlns:a16="http://schemas.microsoft.com/office/drawing/2014/main" id="{F07D40D4-E52E-5344-5A27-748C7E6F5EF5}"/>
              </a:ext>
            </a:extLst>
          </p:cNvPr>
          <p:cNvSpPr/>
          <p:nvPr/>
        </p:nvSpPr>
        <p:spPr>
          <a:xfrm>
            <a:off x="2857781" y="4918315"/>
            <a:ext cx="6000750" cy="619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090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7" name="Picture 4" descr="Philips Logo : histoire, signification de l'emblème">
            <a:extLst>
              <a:ext uri="{FF2B5EF4-FFF2-40B4-BE49-F238E27FC236}">
                <a16:creationId xmlns:a16="http://schemas.microsoft.com/office/drawing/2014/main" id="{9AF403B7-B69F-445D-B33D-9267D39966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662" r="20823" b="35261"/>
          <a:stretch/>
        </p:blipFill>
        <p:spPr bwMode="auto">
          <a:xfrm>
            <a:off x="7309823" y="4244026"/>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10B90604-BF7E-B671-86B7-50D8BA199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1228" y="4254659"/>
            <a:ext cx="357624" cy="469727"/>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F702FCD1-B89E-0902-AF30-BE54FF9C2D10}"/>
              </a:ext>
            </a:extLst>
          </p:cNvPr>
          <p:cNvSpPr txBox="1"/>
          <p:nvPr/>
        </p:nvSpPr>
        <p:spPr>
          <a:xfrm>
            <a:off x="6310421" y="1916655"/>
            <a:ext cx="2716621"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20" name="ZoneTexte 19">
            <a:extLst>
              <a:ext uri="{FF2B5EF4-FFF2-40B4-BE49-F238E27FC236}">
                <a16:creationId xmlns:a16="http://schemas.microsoft.com/office/drawing/2014/main" id="{C33E4036-A333-01C1-919B-FFFBF95B7EB3}"/>
              </a:ext>
            </a:extLst>
          </p:cNvPr>
          <p:cNvSpPr txBox="1"/>
          <p:nvPr/>
        </p:nvSpPr>
        <p:spPr>
          <a:xfrm>
            <a:off x="8815108" y="1907617"/>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sp>
        <p:nvSpPr>
          <p:cNvPr id="27" name="ZoneTexte 26">
            <a:extLst>
              <a:ext uri="{FF2B5EF4-FFF2-40B4-BE49-F238E27FC236}">
                <a16:creationId xmlns:a16="http://schemas.microsoft.com/office/drawing/2014/main" id="{019E9301-3A62-07A2-17D6-DB446B3DCFC5}"/>
              </a:ext>
            </a:extLst>
          </p:cNvPr>
          <p:cNvSpPr txBox="1"/>
          <p:nvPr/>
        </p:nvSpPr>
        <p:spPr>
          <a:xfrm>
            <a:off x="3088975" y="2440571"/>
            <a:ext cx="2267475" cy="338554"/>
          </a:xfrm>
          <a:prstGeom prst="rect">
            <a:avLst/>
          </a:prstGeom>
          <a:noFill/>
        </p:spPr>
        <p:txBody>
          <a:bodyPr wrap="square" rtlCol="0">
            <a:spAutoFit/>
          </a:bodyPr>
          <a:lstStyle/>
          <a:p>
            <a:r>
              <a:rPr lang="fr-FR" sz="1600" i="1" dirty="0">
                <a:latin typeface="Century Gothic" panose="020B0502020202020204" pitchFamily="34" charset="0"/>
              </a:rPr>
              <a:t>Face 2400 Bauds</a:t>
            </a:r>
          </a:p>
        </p:txBody>
      </p:sp>
    </p:spTree>
    <p:extLst>
      <p:ext uri="{BB962C8B-B14F-4D97-AF65-F5344CB8AC3E}">
        <p14:creationId xmlns:p14="http://schemas.microsoft.com/office/powerpoint/2010/main" val="82283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Philips VG5000 computer</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7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298844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CLOAD «MABOOL»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joystick 1 or keyboard</a:t>
              </a:r>
              <a:r>
                <a:rPr lang="en-US" sz="1600" dirty="0">
                  <a:latin typeface="Century Gothic" panose="020B0502020202020204" pitchFamily="34" charset="0"/>
                </a:rPr>
                <a:t> (Arrows + spacebar).</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7518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179572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30818425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Grand écran</PresentationFormat>
  <Paragraphs>77</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24</cp:revision>
  <dcterms:created xsi:type="dcterms:W3CDTF">2022-07-19T20:48:12Z</dcterms:created>
  <dcterms:modified xsi:type="dcterms:W3CDTF">2023-01-01T17:37:59Z</dcterms:modified>
</cp:coreProperties>
</file>