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438" autoAdjust="0"/>
  </p:normalViewPr>
  <p:slideViewPr>
    <p:cSldViewPr snapToGrid="0">
      <p:cViewPr varScale="1">
        <p:scale>
          <a:sx n="82" d="100"/>
          <a:sy n="82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DADD2-F7C5-449D-BAF0-4C0A07355B3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E4D7F-EBAA-4DC1-AE7F-03D466958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4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Spatial Transformer Networks</a:t>
            </a:r>
            <a:r>
              <a:rPr lang="zh-CN" altLang="en-US" dirty="0"/>
              <a:t>由三个模块组成</a:t>
            </a:r>
            <a:r>
              <a:rPr lang="en-US" altLang="zh-CN" dirty="0"/>
              <a:t>: 1.Localisation net: </a:t>
            </a:r>
            <a:r>
              <a:rPr lang="zh-CN" altLang="en-US" dirty="0"/>
              <a:t>负责学习和输出变换矩阵</a:t>
            </a:r>
            <a:r>
              <a:rPr lang="en-US" altLang="zh-CN" dirty="0"/>
              <a:t>; 2.Grid generator: </a:t>
            </a:r>
            <a:r>
              <a:rPr lang="zh-CN" altLang="en-US" dirty="0"/>
              <a:t>对图像进行变换</a:t>
            </a:r>
            <a:r>
              <a:rPr lang="en-US" altLang="zh-CN" dirty="0"/>
              <a:t>; 3.Sampler: </a:t>
            </a:r>
            <a:r>
              <a:rPr lang="zh-CN" altLang="en-US" dirty="0"/>
              <a:t>对图像对应位置的像素点进行采样</a:t>
            </a:r>
            <a:r>
              <a:rPr lang="en-US" altLang="zh-CN" dirty="0"/>
              <a:t>, </a:t>
            </a:r>
            <a:r>
              <a:rPr lang="zh-CN" altLang="en-US" dirty="0"/>
              <a:t>并计算变换前后对应像素点位置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E4D7F-EBAA-4DC1-AE7F-03D4669581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6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F_sq</a:t>
            </a:r>
            <a:r>
              <a:rPr lang="zh-CN" altLang="en-US" dirty="0"/>
              <a:t>中采用</a:t>
            </a:r>
            <a:r>
              <a:rPr lang="en-US" altLang="zh-CN" dirty="0"/>
              <a:t>global avg pooling</a:t>
            </a:r>
            <a:r>
              <a:rPr lang="zh-CN" altLang="en-US" dirty="0"/>
              <a:t>来将</a:t>
            </a:r>
            <a:r>
              <a:rPr lang="en-US" altLang="zh-CN" dirty="0" err="1"/>
              <a:t>WxHxC</a:t>
            </a:r>
            <a:r>
              <a:rPr lang="zh-CN" altLang="en-US" dirty="0"/>
              <a:t>的</a:t>
            </a:r>
            <a:r>
              <a:rPr lang="en-US" altLang="zh-CN" dirty="0"/>
              <a:t>feature map</a:t>
            </a:r>
            <a:r>
              <a:rPr lang="zh-CN" altLang="en-US" dirty="0"/>
              <a:t>转换成</a:t>
            </a:r>
            <a:r>
              <a:rPr lang="en-US" altLang="zh-CN" dirty="0"/>
              <a:t>1x1xC</a:t>
            </a:r>
            <a:r>
              <a:rPr lang="zh-CN" altLang="en-US" dirty="0"/>
              <a:t>的</a:t>
            </a:r>
            <a:r>
              <a:rPr lang="en-US" altLang="zh-CN" dirty="0"/>
              <a:t>feature map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E4D7F-EBAA-4DC1-AE7F-03D4669581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99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Channel Attention Module</a:t>
            </a:r>
            <a:r>
              <a:rPr lang="zh-CN" altLang="en-US" dirty="0"/>
              <a:t>中，使用</a:t>
            </a:r>
            <a:r>
              <a:rPr lang="en-US" altLang="zh-CN" dirty="0"/>
              <a:t>global pooling</a:t>
            </a:r>
            <a:r>
              <a:rPr lang="zh-CN" altLang="en-US" dirty="0"/>
              <a:t>沿</a:t>
            </a:r>
            <a:r>
              <a:rPr lang="en-US" altLang="zh-CN" dirty="0"/>
              <a:t>channel</a:t>
            </a:r>
            <a:r>
              <a:rPr lang="zh-CN" altLang="en-US" dirty="0"/>
              <a:t>进行池化；在</a:t>
            </a:r>
            <a:r>
              <a:rPr lang="en-US" altLang="zh-CN" dirty="0"/>
              <a:t>Spatial Attention Module</a:t>
            </a:r>
            <a:r>
              <a:rPr lang="zh-CN" altLang="en-US" dirty="0"/>
              <a:t>中，对</a:t>
            </a:r>
            <a:r>
              <a:rPr lang="en-US" altLang="zh-CN" dirty="0"/>
              <a:t>channel</a:t>
            </a:r>
            <a:r>
              <a:rPr lang="zh-CN" altLang="en-US" dirty="0"/>
              <a:t>进行</a:t>
            </a:r>
            <a:r>
              <a:rPr lang="en-US" altLang="zh-CN" dirty="0"/>
              <a:t>Max</a:t>
            </a:r>
            <a:r>
              <a:rPr lang="zh-CN" altLang="en-US" dirty="0"/>
              <a:t>和</a:t>
            </a:r>
            <a:r>
              <a:rPr lang="en-US" altLang="zh-CN" dirty="0"/>
              <a:t>Avg</a:t>
            </a:r>
            <a:r>
              <a:rPr lang="zh-CN" altLang="en-US"/>
              <a:t>池化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E4D7F-EBAA-4DC1-AE7F-03D4669581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40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811E4-999B-4075-BD63-C686A54BD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29F437-6A2E-4F15-A19E-504941AEF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144C8-70D8-4D73-AF34-8C70EB5A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2FE0-EFD0-40BE-BED2-E2D47AFA806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25FFC-7DED-45DB-8690-EC9C4B9B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91E48-F8AB-4767-B190-A46C41E8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5D4D-A49A-44A7-8E76-C5C9B7798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6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F5D48-D703-4C25-937E-8686E39D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3ABBA9-941F-402E-8531-D9A8D8E36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CB6BE-9F14-4AEB-9541-2842704A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2FE0-EFD0-40BE-BED2-E2D47AFA806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128E3-91D5-4D9D-9EF6-BE68427E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3B014-D5E0-434C-B3E2-52589C77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5D4D-A49A-44A7-8E76-C5C9B7798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2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5A3177-FEF7-42B9-A983-ECD62F598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460B7E-F5C5-4A07-9B0D-6E8EBDDB1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937CA-3BB5-443D-AF94-A0B0C0B8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2FE0-EFD0-40BE-BED2-E2D47AFA806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5567E-1EA3-4E86-90FD-8D11937D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BF677-93D6-47C6-8DA0-B3E45256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5D4D-A49A-44A7-8E76-C5C9B7798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79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29EA7-E790-43ED-B240-65617CC6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885B1-F271-4CE0-AFCC-73C8C5A45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F150B-F361-472A-B346-4C22CA46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2FE0-EFD0-40BE-BED2-E2D47AFA806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ABFFA-635A-49EC-A30F-7FDFCF97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45F0A-A87B-40AA-B8AC-11315495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5D4D-A49A-44A7-8E76-C5C9B7798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8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508BB-BF1C-40C9-B84F-3D6403FA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5E39AD-0006-455E-A2C2-37900A9BE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FC36D-698D-4086-B9C0-7EC50FBA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2FE0-EFD0-40BE-BED2-E2D47AFA806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0BF7F-F087-4375-A78B-EE30C266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8EAF1A-2165-446C-9428-EB444F88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5D4D-A49A-44A7-8E76-C5C9B7798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04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34ED0-D62F-4FFC-853A-9DE2B21E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00CA4-3042-4A6F-8C27-8CFA3E924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AFAE9C-4BB1-44F6-B6A0-3DB479BB6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4E4AD8-C558-4867-A3EA-E52A1B6C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2FE0-EFD0-40BE-BED2-E2D47AFA806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6ACBA-E046-4D5E-A82B-0D7F6DA5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93CE4D-4CA1-4764-84AD-55CC1FC3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5D4D-A49A-44A7-8E76-C5C9B7798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57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DFA9F-73FC-41AC-B4C9-C79A8E3F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5DA1D2-10C3-4151-95CD-4505E2730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63EA35-DC86-4EBC-99D2-AC1827EAC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D0B354-2E58-4E4B-AF1B-E256949FF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60B8A1-9A5A-4D91-9096-3F1E976B6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A646A8-046A-412C-8D0A-C021D74D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2FE0-EFD0-40BE-BED2-E2D47AFA806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02901B-D209-42BF-864E-645CBB98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C22B7B-0685-45F6-A641-79A29705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5D4D-A49A-44A7-8E76-C5C9B7798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1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D7BDF-0B01-4D37-B6B2-8C51F86B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E37857-B8A7-49B4-BCF2-14A34137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2FE0-EFD0-40BE-BED2-E2D47AFA806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109CC9-746A-4127-B023-1040C879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596D3D-369C-473D-AC41-57DD4A9B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5D4D-A49A-44A7-8E76-C5C9B7798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34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591199-54F9-460C-BBB5-AB172E23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2FE0-EFD0-40BE-BED2-E2D47AFA806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3D14D4-EFE7-41BC-948B-C21F4FB5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130670-E673-4BDB-9C43-BE9808D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5D4D-A49A-44A7-8E76-C5C9B7798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1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7E3BF-4057-4677-B643-B0CFE691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CE816-44F3-468E-A7F9-E7DFB1D1F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B79493-9809-4092-B86B-B2DC82F33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C54EB0-AFDF-4D79-9A65-EFCD3F19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2FE0-EFD0-40BE-BED2-E2D47AFA806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C47AC-1094-4471-8DC4-99C4A720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E6F0F0-FE59-4ED1-885E-C79E5717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5D4D-A49A-44A7-8E76-C5C9B7798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7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63824-1882-4B41-8259-50F1D737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2032C3-7BAE-4327-9C45-D8C5F1C1C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C2CF4C-5B25-4C4B-9AE2-74FA893A8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AE5555-2DCC-44A9-BC25-368F1918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2FE0-EFD0-40BE-BED2-E2D47AFA806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ED742A-01AA-44E9-92B6-A0EA682C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9ABD9-08B1-40F1-A551-DFEC9A44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5D4D-A49A-44A7-8E76-C5C9B7798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44E539-F5D0-48BF-8AF3-1E9B679D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E76E6-50EB-418E-940F-DA1E744C3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B2AA9-6E91-4B4E-82F7-30A3633A8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22FE0-EFD0-40BE-BED2-E2D47AFA806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0DDD4-CF45-43CE-894C-9213BC943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841522-8ACC-4403-810C-54D1DC43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A5D4D-A49A-44A7-8E76-C5C9B7798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25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BD044-2C5B-4C10-99CA-CC97A3E1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A15B6E52-D6BB-4305-8A6A-AC562A208B0F}"/>
              </a:ext>
            </a:extLst>
          </p:cNvPr>
          <p:cNvSpPr/>
          <p:nvPr/>
        </p:nvSpPr>
        <p:spPr>
          <a:xfrm>
            <a:off x="838200" y="3369153"/>
            <a:ext cx="10586786" cy="60331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2542BC6-73C8-4ABF-A7A1-B1EB29C4F4B8}"/>
              </a:ext>
            </a:extLst>
          </p:cNvPr>
          <p:cNvCxnSpPr/>
          <p:nvPr/>
        </p:nvCxnSpPr>
        <p:spPr>
          <a:xfrm flipV="1">
            <a:off x="1832335" y="3025009"/>
            <a:ext cx="0" cy="48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AB9E524-B5EC-423B-9FDC-3E6C06AD3AEB}"/>
              </a:ext>
            </a:extLst>
          </p:cNvPr>
          <p:cNvSpPr txBox="1"/>
          <p:nvPr/>
        </p:nvSpPr>
        <p:spPr>
          <a:xfrm>
            <a:off x="625705" y="2378678"/>
            <a:ext cx="1970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1.Spatial Transformer Networks  -nips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5C3FD98-B04C-4FCA-A0E7-033A1C24168F}"/>
              </a:ext>
            </a:extLst>
          </p:cNvPr>
          <p:cNvCxnSpPr>
            <a:cxnSpLocks/>
          </p:cNvCxnSpPr>
          <p:nvPr/>
        </p:nvCxnSpPr>
        <p:spPr>
          <a:xfrm flipH="1">
            <a:off x="2765589" y="3826287"/>
            <a:ext cx="1" cy="612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9E7DB85-D6FB-4DB0-A3A9-BE0583C64306}"/>
              </a:ext>
            </a:extLst>
          </p:cNvPr>
          <p:cNvSpPr txBox="1"/>
          <p:nvPr/>
        </p:nvSpPr>
        <p:spPr>
          <a:xfrm>
            <a:off x="1736564" y="4469150"/>
            <a:ext cx="2411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2.Squeeze-and-Excitation Networks –CVPR;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3.Residual Attention Network -CVPR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77DB8E9-9A82-4DC6-B19B-40C0AE2A4FA7}"/>
              </a:ext>
            </a:extLst>
          </p:cNvPr>
          <p:cNvCxnSpPr/>
          <p:nvPr/>
        </p:nvCxnSpPr>
        <p:spPr>
          <a:xfrm flipV="1">
            <a:off x="3972218" y="3025009"/>
            <a:ext cx="0" cy="48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D83F697-44CB-4AF5-B6F2-BDBB64BD78F0}"/>
              </a:ext>
            </a:extLst>
          </p:cNvPr>
          <p:cNvSpPr txBox="1"/>
          <p:nvPr/>
        </p:nvSpPr>
        <p:spPr>
          <a:xfrm>
            <a:off x="3216112" y="1782756"/>
            <a:ext cx="19702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4.CBAM –ECCV;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5.Non-local Neural Network –CVPR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56ACC72-55DE-400B-82E6-7B9B6D50C52C}"/>
              </a:ext>
            </a:extLst>
          </p:cNvPr>
          <p:cNvCxnSpPr/>
          <p:nvPr/>
        </p:nvCxnSpPr>
        <p:spPr>
          <a:xfrm flipV="1">
            <a:off x="5845012" y="3025009"/>
            <a:ext cx="0" cy="48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B17E584-AFFD-4B1F-B51D-D9F0988816CF}"/>
              </a:ext>
            </a:extLst>
          </p:cNvPr>
          <p:cNvSpPr txBox="1"/>
          <p:nvPr/>
        </p:nvSpPr>
        <p:spPr>
          <a:xfrm>
            <a:off x="5271154" y="2558316"/>
            <a:ext cx="1649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6.GCNet -CVPR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FD4DBDD-298C-4B2E-B250-AF50AEF77E8F}"/>
              </a:ext>
            </a:extLst>
          </p:cNvPr>
          <p:cNvSpPr txBox="1"/>
          <p:nvPr/>
        </p:nvSpPr>
        <p:spPr>
          <a:xfrm>
            <a:off x="1187223" y="3136444"/>
            <a:ext cx="8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25659F-5CD1-49A3-B655-44891E40F525}"/>
              </a:ext>
            </a:extLst>
          </p:cNvPr>
          <p:cNvSpPr txBox="1"/>
          <p:nvPr/>
        </p:nvSpPr>
        <p:spPr>
          <a:xfrm>
            <a:off x="2108460" y="3805453"/>
            <a:ext cx="657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 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828930-1BD5-4E0F-9D5F-99F235351132}"/>
              </a:ext>
            </a:extLst>
          </p:cNvPr>
          <p:cNvSpPr txBox="1"/>
          <p:nvPr/>
        </p:nvSpPr>
        <p:spPr>
          <a:xfrm>
            <a:off x="3216112" y="3136444"/>
            <a:ext cx="69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CF6D0F5-D1C6-46A2-B122-4AEEBC716487}"/>
              </a:ext>
            </a:extLst>
          </p:cNvPr>
          <p:cNvSpPr txBox="1"/>
          <p:nvPr/>
        </p:nvSpPr>
        <p:spPr>
          <a:xfrm>
            <a:off x="5119033" y="3177224"/>
            <a:ext cx="70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08A192-72B8-4C11-89BC-2C4FA6C2F315}"/>
              </a:ext>
            </a:extLst>
          </p:cNvPr>
          <p:cNvSpPr txBox="1"/>
          <p:nvPr/>
        </p:nvSpPr>
        <p:spPr>
          <a:xfrm>
            <a:off x="106532" y="133165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Transformer Networks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DA1F3D-908A-4B15-87A6-C5A62BCBE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535" y="133165"/>
            <a:ext cx="3358157" cy="25780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ED12ED-B9AA-4D2F-A611-64F3C2789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67" y="3798332"/>
            <a:ext cx="5078567" cy="20875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CAD24C-5AD3-4911-8D06-B3DEA864D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067" y="1352016"/>
            <a:ext cx="5931865" cy="9384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F6C4D2B-451B-403D-BCF4-B00BF3A39024}"/>
              </a:ext>
            </a:extLst>
          </p:cNvPr>
          <p:cNvSpPr txBox="1"/>
          <p:nvPr/>
        </p:nvSpPr>
        <p:spPr>
          <a:xfrm>
            <a:off x="372862" y="949911"/>
            <a:ext cx="205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Transform: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EA01B27-5418-47D9-943A-D0B49317EEC1}"/>
              </a:ext>
            </a:extLst>
          </p:cNvPr>
          <p:cNvCxnSpPr/>
          <p:nvPr/>
        </p:nvCxnSpPr>
        <p:spPr>
          <a:xfrm flipH="1" flipV="1">
            <a:off x="2095130" y="3622089"/>
            <a:ext cx="843379" cy="727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8599A78-2430-49B2-927B-896602BBAEE0}"/>
                  </a:ext>
                </a:extLst>
              </p:cNvPr>
              <p:cNvSpPr txBox="1"/>
              <p:nvPr/>
            </p:nvSpPr>
            <p:spPr>
              <a:xfrm>
                <a:off x="372862" y="3166041"/>
                <a:ext cx="25834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transform matrix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8599A78-2430-49B2-927B-896602BBA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2" y="3166041"/>
                <a:ext cx="2583403" cy="584775"/>
              </a:xfrm>
              <a:prstGeom prst="rect">
                <a:avLst/>
              </a:prstGeom>
              <a:blipFill>
                <a:blip r:embed="rId6"/>
                <a:stretch>
                  <a:fillRect l="-1179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9C2F125-3102-4F0D-A786-99B6E5B0A10F}"/>
              </a:ext>
            </a:extLst>
          </p:cNvPr>
          <p:cNvCxnSpPr>
            <a:cxnSpLocks/>
          </p:cNvCxnSpPr>
          <p:nvPr/>
        </p:nvCxnSpPr>
        <p:spPr>
          <a:xfrm flipH="1" flipV="1">
            <a:off x="4021584" y="3458428"/>
            <a:ext cx="161416" cy="89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F75F9B4-6919-4B1A-9514-E9C2129E6085}"/>
              </a:ext>
            </a:extLst>
          </p:cNvPr>
          <p:cNvSpPr txBox="1"/>
          <p:nvPr/>
        </p:nvSpPr>
        <p:spPr>
          <a:xfrm>
            <a:off x="3160450" y="2894120"/>
            <a:ext cx="2317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image by transform matrix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BC92209-5891-46E5-B265-53867FBB12D7}"/>
              </a:ext>
            </a:extLst>
          </p:cNvPr>
          <p:cNvCxnSpPr/>
          <p:nvPr/>
        </p:nvCxnSpPr>
        <p:spPr>
          <a:xfrm flipV="1">
            <a:off x="4367814" y="4145872"/>
            <a:ext cx="1171852" cy="1083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02F6EAE-84BD-4001-85FE-EC681AB7EBE2}"/>
              </a:ext>
            </a:extLst>
          </p:cNvPr>
          <p:cNvSpPr txBox="1"/>
          <p:nvPr/>
        </p:nvSpPr>
        <p:spPr>
          <a:xfrm>
            <a:off x="5016424" y="3705718"/>
            <a:ext cx="2157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pixel position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3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AC86C1-1148-4BEE-AEF1-041082546FD5}"/>
              </a:ext>
            </a:extLst>
          </p:cNvPr>
          <p:cNvSpPr txBox="1"/>
          <p:nvPr/>
        </p:nvSpPr>
        <p:spPr>
          <a:xfrm>
            <a:off x="106532" y="133165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Squeeze-and-Excitation Networks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A8EFB7-622F-4EAF-8BFA-2D9602113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4" y="4021981"/>
            <a:ext cx="7164281" cy="14834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5CA7C9-D424-4FF4-98DA-1845384BC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604" y="551302"/>
            <a:ext cx="2376081" cy="2877698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E872759-490B-43C1-813C-E52DA200547F}"/>
              </a:ext>
            </a:extLst>
          </p:cNvPr>
          <p:cNvCxnSpPr>
            <a:cxnSpLocks/>
          </p:cNvCxnSpPr>
          <p:nvPr/>
        </p:nvCxnSpPr>
        <p:spPr>
          <a:xfrm flipH="1" flipV="1">
            <a:off x="2494625" y="3870665"/>
            <a:ext cx="71022" cy="816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7CCE051-FE85-46BC-897E-EC75CA9D7B9A}"/>
              </a:ext>
            </a:extLst>
          </p:cNvPr>
          <p:cNvSpPr txBox="1"/>
          <p:nvPr/>
        </p:nvSpPr>
        <p:spPr>
          <a:xfrm>
            <a:off x="1198485" y="3429000"/>
            <a:ext cx="2228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operation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DD2E9F0-6AED-4235-8987-F93032CB235B}"/>
              </a:ext>
            </a:extLst>
          </p:cNvPr>
          <p:cNvCxnSpPr>
            <a:cxnSpLocks/>
          </p:cNvCxnSpPr>
          <p:nvPr/>
        </p:nvCxnSpPr>
        <p:spPr>
          <a:xfrm flipH="1" flipV="1">
            <a:off x="3647155" y="3107185"/>
            <a:ext cx="170243" cy="1171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4BC645D-34F1-40F8-A91F-0A6CF25D24F4}"/>
              </a:ext>
            </a:extLst>
          </p:cNvPr>
          <p:cNvSpPr txBox="1"/>
          <p:nvPr/>
        </p:nvSpPr>
        <p:spPr>
          <a:xfrm>
            <a:off x="2459116" y="2653822"/>
            <a:ext cx="2376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pooling by channel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466509E-CA00-4A50-83A8-56F3EC29500E}"/>
              </a:ext>
            </a:extLst>
          </p:cNvPr>
          <p:cNvCxnSpPr>
            <a:cxnSpLocks/>
          </p:cNvCxnSpPr>
          <p:nvPr/>
        </p:nvCxnSpPr>
        <p:spPr>
          <a:xfrm flipV="1">
            <a:off x="5060272" y="3693111"/>
            <a:ext cx="603681" cy="417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8CAF089-D1C7-4FCB-9209-E55B596A9ABE}"/>
              </a:ext>
            </a:extLst>
          </p:cNvPr>
          <p:cNvSpPr txBox="1"/>
          <p:nvPr/>
        </p:nvSpPr>
        <p:spPr>
          <a:xfrm>
            <a:off x="5131294" y="3298554"/>
            <a:ext cx="249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layer to excitation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FD7702F8-37EE-4B3C-B23A-9A4D3C0E94DD}"/>
              </a:ext>
            </a:extLst>
          </p:cNvPr>
          <p:cNvSpPr/>
          <p:nvPr/>
        </p:nvSpPr>
        <p:spPr>
          <a:xfrm>
            <a:off x="8748878" y="1740023"/>
            <a:ext cx="346229" cy="913799"/>
          </a:xfrm>
          <a:prstGeom prst="leftBrace">
            <a:avLst>
              <a:gd name="adj1" fmla="val 8333"/>
              <a:gd name="adj2" fmla="val 479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3063DC3-1A3E-415B-B447-66731AD75146}"/>
                  </a:ext>
                </a:extLst>
              </p:cNvPr>
              <p:cNvSpPr txBox="1"/>
              <p:nvPr/>
            </p:nvSpPr>
            <p:spPr>
              <a:xfrm>
                <a:off x="7763457" y="1990151"/>
                <a:ext cx="1331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3063DC3-1A3E-415B-B447-66731AD75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457" y="1990151"/>
                <a:ext cx="13316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5E0BF6D-9448-4A3A-A84E-D2C69EB082DF}"/>
              </a:ext>
            </a:extLst>
          </p:cNvPr>
          <p:cNvCxnSpPr>
            <a:cxnSpLocks/>
          </p:cNvCxnSpPr>
          <p:nvPr/>
        </p:nvCxnSpPr>
        <p:spPr>
          <a:xfrm flipH="1">
            <a:off x="8748878" y="1411550"/>
            <a:ext cx="4083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46657CE-F3D3-4901-8ED7-414A699A8D60}"/>
                  </a:ext>
                </a:extLst>
              </p:cNvPr>
              <p:cNvSpPr txBox="1"/>
              <p:nvPr/>
            </p:nvSpPr>
            <p:spPr>
              <a:xfrm>
                <a:off x="8105953" y="1185039"/>
                <a:ext cx="674703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46657CE-F3D3-4901-8ED7-414A699A8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953" y="1185039"/>
                <a:ext cx="674703" cy="390748"/>
              </a:xfrm>
              <a:prstGeom prst="rect">
                <a:avLst/>
              </a:prstGeom>
              <a:blipFill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92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8EF16F-45DE-4C34-B054-2DD915A4AE03}"/>
              </a:ext>
            </a:extLst>
          </p:cNvPr>
          <p:cNvSpPr txBox="1"/>
          <p:nvPr/>
        </p:nvSpPr>
        <p:spPr>
          <a:xfrm>
            <a:off x="106532" y="133165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D87194-C923-491A-9DF9-2D937B888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2" y="2049454"/>
            <a:ext cx="6745896" cy="20964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D273C0-D9BB-4DD4-B097-AEE88CB46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479" y="248575"/>
            <a:ext cx="6577368" cy="1675015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549A97C-731E-419E-8263-7F1C79ABA3C8}"/>
              </a:ext>
            </a:extLst>
          </p:cNvPr>
          <p:cNvCxnSpPr/>
          <p:nvPr/>
        </p:nvCxnSpPr>
        <p:spPr>
          <a:xfrm flipV="1">
            <a:off x="2263806" y="1349406"/>
            <a:ext cx="2816851" cy="128726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F352456-2809-4C70-B9C4-2AAD2EBBC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490" y="4271735"/>
            <a:ext cx="5660847" cy="1969516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06D706E-D2F1-4F3D-97A6-F328A3D76B37}"/>
              </a:ext>
            </a:extLst>
          </p:cNvPr>
          <p:cNvCxnSpPr/>
          <p:nvPr/>
        </p:nvCxnSpPr>
        <p:spPr>
          <a:xfrm>
            <a:off x="4714043" y="3533313"/>
            <a:ext cx="648070" cy="110970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08CA34E6-B998-4940-9C90-F65311850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849" y="714623"/>
            <a:ext cx="4742808" cy="63478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34EC192-77DE-406F-8344-457DDDC24D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604" y="4860852"/>
            <a:ext cx="4683168" cy="76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61F9A7-9EB0-4D4A-9B96-14AA810F0F6A}"/>
              </a:ext>
            </a:extLst>
          </p:cNvPr>
          <p:cNvSpPr txBox="1"/>
          <p:nvPr/>
        </p:nvSpPr>
        <p:spPr>
          <a:xfrm>
            <a:off x="106532" y="133165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Attention Network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A492C0-DDE5-41C3-880B-C56E8DC4F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2" y="1088422"/>
            <a:ext cx="7384027" cy="2986428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4539BE5-7EB0-4E4D-B042-D9CBC5CB186C}"/>
              </a:ext>
            </a:extLst>
          </p:cNvPr>
          <p:cNvCxnSpPr/>
          <p:nvPr/>
        </p:nvCxnSpPr>
        <p:spPr>
          <a:xfrm flipV="1">
            <a:off x="3798545" y="1088422"/>
            <a:ext cx="527026" cy="559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DBB7132-9B9A-4655-9911-73CD4D4344D2}"/>
              </a:ext>
            </a:extLst>
          </p:cNvPr>
          <p:cNvSpPr txBox="1"/>
          <p:nvPr/>
        </p:nvSpPr>
        <p:spPr>
          <a:xfrm>
            <a:off x="3734255" y="749868"/>
            <a:ext cx="1317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Trunk Branch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6AC6CC-F0FC-45E3-84A3-94BB62054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338" y="1088422"/>
            <a:ext cx="3516278" cy="24353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8B0EDCC-654A-48A0-83FA-EE00D01B127C}"/>
                  </a:ext>
                </a:extLst>
              </p:cNvPr>
              <p:cNvSpPr txBox="1"/>
              <p:nvPr/>
            </p:nvSpPr>
            <p:spPr>
              <a:xfrm>
                <a:off x="204187" y="4413404"/>
                <a:ext cx="5424256" cy="717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of Attention Module: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</a:t>
                </a:r>
                <a:r>
                  <a:rPr lang="en-US" altLang="zh-CN" sz="16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Mask Branch,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Trunk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Branch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8B0EDCC-654A-48A0-83FA-EE00D01B1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87" y="4413404"/>
                <a:ext cx="5424256" cy="717825"/>
              </a:xfrm>
              <a:prstGeom prst="rect">
                <a:avLst/>
              </a:prstGeom>
              <a:blipFill>
                <a:blip r:embed="rId4"/>
                <a:stretch>
                  <a:fillRect l="-562" r="-1124" b="-8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C3BD59F8-3649-46C7-AEFE-C9B9A6956505}"/>
              </a:ext>
            </a:extLst>
          </p:cNvPr>
          <p:cNvSpPr txBox="1"/>
          <p:nvPr/>
        </p:nvSpPr>
        <p:spPr>
          <a:xfrm>
            <a:off x="5930284" y="4491498"/>
            <a:ext cx="4687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different Attention Scope, Attention Model can deploy different function: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2265974-2029-42A2-9532-85DCC7BB7784}"/>
                  </a:ext>
                </a:extLst>
              </p:cNvPr>
              <p:cNvSpPr txBox="1"/>
              <p:nvPr/>
            </p:nvSpPr>
            <p:spPr>
              <a:xfrm>
                <a:off x="8273989" y="4931335"/>
                <a:ext cx="4015666" cy="1676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⁡(−(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𝑠𝑡𝑑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600" b="0" dirty="0"/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2265974-2029-42A2-9532-85DCC7BB7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989" y="4931335"/>
                <a:ext cx="4015666" cy="1676485"/>
              </a:xfrm>
              <a:prstGeom prst="rect">
                <a:avLst/>
              </a:prstGeom>
              <a:blipFill>
                <a:blip r:embed="rId5"/>
                <a:stretch>
                  <a:fillRect l="-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大括号 2">
            <a:extLst>
              <a:ext uri="{FF2B5EF4-FFF2-40B4-BE49-F238E27FC236}">
                <a16:creationId xmlns:a16="http://schemas.microsoft.com/office/drawing/2014/main" id="{14938A74-2C79-4A71-9159-A7E231D259AC}"/>
              </a:ext>
            </a:extLst>
          </p:cNvPr>
          <p:cNvSpPr/>
          <p:nvPr/>
        </p:nvSpPr>
        <p:spPr>
          <a:xfrm>
            <a:off x="7986516" y="5076273"/>
            <a:ext cx="287473" cy="1118742"/>
          </a:xfrm>
          <a:prstGeom prst="leftBrace">
            <a:avLst>
              <a:gd name="adj1" fmla="val 8333"/>
              <a:gd name="adj2" fmla="val 508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2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601FD9-9567-4923-B87F-28B8B9FA1603}"/>
              </a:ext>
            </a:extLst>
          </p:cNvPr>
          <p:cNvSpPr txBox="1"/>
          <p:nvPr/>
        </p:nvSpPr>
        <p:spPr>
          <a:xfrm>
            <a:off x="106532" y="133165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Non-local Neural Network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0442C4-8C5E-467C-8E27-052DB274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718" y="651413"/>
            <a:ext cx="3905631" cy="306499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ED95F01-FFC7-4445-AAAD-1E1C8D8E5E63}"/>
              </a:ext>
            </a:extLst>
          </p:cNvPr>
          <p:cNvSpPr/>
          <p:nvPr/>
        </p:nvSpPr>
        <p:spPr>
          <a:xfrm>
            <a:off x="568171" y="1259567"/>
            <a:ext cx="1580225" cy="1545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84628DF-F0A9-4342-BDFB-2D0FFA00C6BD}"/>
              </a:ext>
            </a:extLst>
          </p:cNvPr>
          <p:cNvCxnSpPr>
            <a:cxnSpLocks/>
          </p:cNvCxnSpPr>
          <p:nvPr/>
        </p:nvCxnSpPr>
        <p:spPr>
          <a:xfrm>
            <a:off x="1074198" y="1260629"/>
            <a:ext cx="0" cy="1544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7CA6ADC-555C-4E40-BF42-C15AFEF1552A}"/>
              </a:ext>
            </a:extLst>
          </p:cNvPr>
          <p:cNvCxnSpPr/>
          <p:nvPr/>
        </p:nvCxnSpPr>
        <p:spPr>
          <a:xfrm>
            <a:off x="1624614" y="1259567"/>
            <a:ext cx="0" cy="1545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12EA118-C17A-4CEB-99AB-412DC790A49A}"/>
              </a:ext>
            </a:extLst>
          </p:cNvPr>
          <p:cNvCxnSpPr/>
          <p:nvPr/>
        </p:nvCxnSpPr>
        <p:spPr>
          <a:xfrm>
            <a:off x="568171" y="1775535"/>
            <a:ext cx="1580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DB61627-47A4-4451-AD84-02EB45AB68CA}"/>
              </a:ext>
            </a:extLst>
          </p:cNvPr>
          <p:cNvCxnSpPr/>
          <p:nvPr/>
        </p:nvCxnSpPr>
        <p:spPr>
          <a:xfrm>
            <a:off x="568171" y="2272683"/>
            <a:ext cx="1580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FB44474-A2C3-4BC2-BCA6-B7B3DB11A176}"/>
              </a:ext>
            </a:extLst>
          </p:cNvPr>
          <p:cNvCxnSpPr/>
          <p:nvPr/>
        </p:nvCxnSpPr>
        <p:spPr>
          <a:xfrm flipV="1">
            <a:off x="1313895" y="1012054"/>
            <a:ext cx="1136342" cy="514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D7C0EFD-22F2-4A0F-9930-996A3B86355E}"/>
              </a:ext>
            </a:extLst>
          </p:cNvPr>
          <p:cNvCxnSpPr>
            <a:cxnSpLocks/>
          </p:cNvCxnSpPr>
          <p:nvPr/>
        </p:nvCxnSpPr>
        <p:spPr>
          <a:xfrm flipV="1">
            <a:off x="1953087" y="1012054"/>
            <a:ext cx="497149" cy="117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95EF752-F2D9-4784-B63F-3C251413E5E3}"/>
              </a:ext>
            </a:extLst>
          </p:cNvPr>
          <p:cNvSpPr txBox="1"/>
          <p:nvPr/>
        </p:nvSpPr>
        <p:spPr>
          <a:xfrm>
            <a:off x="1358283" y="663029"/>
            <a:ext cx="3040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relation weight between blocks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7BCDA0F-ACA1-44DC-9DDE-D9BB1CBFBF8C}"/>
                  </a:ext>
                </a:extLst>
              </p:cNvPr>
              <p:cNvSpPr txBox="1"/>
              <p:nvPr/>
            </p:nvSpPr>
            <p:spPr>
              <a:xfrm>
                <a:off x="208625" y="4052657"/>
                <a:ext cx="3488924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7BCDA0F-ACA1-44DC-9DDE-D9BB1CBFB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25" y="4052657"/>
                <a:ext cx="3488924" cy="795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D34C4D0-6101-4DC6-AA88-96ED58489BC2}"/>
              </a:ext>
            </a:extLst>
          </p:cNvPr>
          <p:cNvCxnSpPr>
            <a:cxnSpLocks/>
          </p:cNvCxnSpPr>
          <p:nvPr/>
        </p:nvCxnSpPr>
        <p:spPr>
          <a:xfrm>
            <a:off x="2501282" y="4593286"/>
            <a:ext cx="499370" cy="78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BA07515-7273-4E39-889E-6B5368925904}"/>
              </a:ext>
            </a:extLst>
          </p:cNvPr>
          <p:cNvSpPr txBox="1"/>
          <p:nvPr/>
        </p:nvSpPr>
        <p:spPr>
          <a:xfrm>
            <a:off x="3000652" y="5399112"/>
            <a:ext cx="2760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computing function, can be Gaussian or Embedded Gaussian(default):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903D32F-A50C-4586-A6FC-D5504688E2D9}"/>
                  </a:ext>
                </a:extLst>
              </p:cNvPr>
              <p:cNvSpPr txBox="1"/>
              <p:nvPr/>
            </p:nvSpPr>
            <p:spPr>
              <a:xfrm>
                <a:off x="5543365" y="5379868"/>
                <a:ext cx="2883219" cy="1048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903D32F-A50C-4586-A6FC-D5504688E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365" y="5379868"/>
                <a:ext cx="2883219" cy="1048429"/>
              </a:xfrm>
              <a:prstGeom prst="rect">
                <a:avLst/>
              </a:prstGeom>
              <a:blipFill>
                <a:blip r:embed="rId4"/>
                <a:stretch>
                  <a:fillRect b="-1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781465B-C018-4FC3-AF12-F20109339221}"/>
              </a:ext>
            </a:extLst>
          </p:cNvPr>
          <p:cNvCxnSpPr/>
          <p:nvPr/>
        </p:nvCxnSpPr>
        <p:spPr>
          <a:xfrm flipV="1">
            <a:off x="3080551" y="4052657"/>
            <a:ext cx="616998" cy="235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747FAB0-FACB-4244-B4F5-F77E36315D7E}"/>
              </a:ext>
            </a:extLst>
          </p:cNvPr>
          <p:cNvSpPr txBox="1"/>
          <p:nvPr/>
        </p:nvSpPr>
        <p:spPr>
          <a:xfrm>
            <a:off x="2476869" y="3704136"/>
            <a:ext cx="2272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function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74A82EF-F1C2-463C-8329-88EEEF5F6593}"/>
              </a:ext>
            </a:extLst>
          </p:cNvPr>
          <p:cNvSpPr/>
          <p:nvPr/>
        </p:nvSpPr>
        <p:spPr>
          <a:xfrm>
            <a:off x="4483223" y="4287915"/>
            <a:ext cx="532660" cy="305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B1F0899-E0E1-4E2A-93D3-E0DA261A879C}"/>
                  </a:ext>
                </a:extLst>
              </p:cNvPr>
              <p:cNvSpPr txBox="1"/>
              <p:nvPr/>
            </p:nvSpPr>
            <p:spPr>
              <a:xfrm>
                <a:off x="5074329" y="4205000"/>
                <a:ext cx="4616389" cy="4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B1F0899-E0E1-4E2A-93D3-E0DA261A8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329" y="4205000"/>
                <a:ext cx="4616389" cy="410497"/>
              </a:xfrm>
              <a:prstGeom prst="rect">
                <a:avLst/>
              </a:prstGeom>
              <a:blipFill>
                <a:blip r:embed="rId5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EE6BDFF-A5B3-4CCB-A1B2-51278F35C658}"/>
              </a:ext>
            </a:extLst>
          </p:cNvPr>
          <p:cNvCxnSpPr>
            <a:cxnSpLocks/>
          </p:cNvCxnSpPr>
          <p:nvPr/>
        </p:nvCxnSpPr>
        <p:spPr>
          <a:xfrm flipH="1">
            <a:off x="1212912" y="4797964"/>
            <a:ext cx="502696" cy="60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F2E6F59-865C-433A-8800-2C2083564A56}"/>
                  </a:ext>
                </a:extLst>
              </p:cNvPr>
              <p:cNvSpPr txBox="1"/>
              <p:nvPr/>
            </p:nvSpPr>
            <p:spPr>
              <a:xfrm>
                <a:off x="457199" y="5399112"/>
                <a:ext cx="1420428" cy="71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F2E6F59-865C-433A-8800-2C2083564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5399112"/>
                <a:ext cx="1420428" cy="7176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76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5D8821-7E48-4030-858C-D747B60F4204}"/>
              </a:ext>
            </a:extLst>
          </p:cNvPr>
          <p:cNvSpPr txBox="1"/>
          <p:nvPr/>
        </p:nvSpPr>
        <p:spPr>
          <a:xfrm>
            <a:off x="106532" y="133165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GCNet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51AFDFF-FDB0-4949-8867-C61505F4F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1" y="1885205"/>
            <a:ext cx="2925380" cy="33970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42EF8B9-4E01-4334-9D72-CBE314D5D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823" y="198459"/>
            <a:ext cx="1860961" cy="2608316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2C465C0-AE82-48A6-AF4A-E592E4E54E9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817717" y="1502617"/>
            <a:ext cx="2086106" cy="1581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B394B06A-182B-4D30-A457-A53BE5EF7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802" y="3331345"/>
            <a:ext cx="2034507" cy="2909624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3889F62-B3DC-4EBC-A49F-7BC49EB07995}"/>
              </a:ext>
            </a:extLst>
          </p:cNvPr>
          <p:cNvCxnSpPr>
            <a:endCxn id="24" idx="1"/>
          </p:cNvCxnSpPr>
          <p:nvPr/>
        </p:nvCxnSpPr>
        <p:spPr>
          <a:xfrm>
            <a:off x="2308195" y="4341178"/>
            <a:ext cx="2524607" cy="444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BE97DB2-E2D1-4753-B48A-F71598CBC37D}"/>
              </a:ext>
            </a:extLst>
          </p:cNvPr>
          <p:cNvSpPr txBox="1"/>
          <p:nvPr/>
        </p:nvSpPr>
        <p:spPr>
          <a:xfrm>
            <a:off x="727969" y="5282215"/>
            <a:ext cx="2034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context block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B9552B-4B09-411E-83CC-75F646A1CD4B}"/>
              </a:ext>
            </a:extLst>
          </p:cNvPr>
          <p:cNvSpPr txBox="1"/>
          <p:nvPr/>
        </p:nvSpPr>
        <p:spPr>
          <a:xfrm>
            <a:off x="5003912" y="6358931"/>
            <a:ext cx="169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block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CAEAEAE-B51E-4270-B013-38D662D71848}"/>
              </a:ext>
            </a:extLst>
          </p:cNvPr>
          <p:cNvSpPr txBox="1"/>
          <p:nvPr/>
        </p:nvSpPr>
        <p:spPr>
          <a:xfrm>
            <a:off x="4832802" y="2874829"/>
            <a:ext cx="2423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non-local block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8734302-6FDA-4E0B-A470-4027A1137C61}"/>
              </a:ext>
            </a:extLst>
          </p:cNvPr>
          <p:cNvSpPr txBox="1"/>
          <p:nvPr/>
        </p:nvSpPr>
        <p:spPr>
          <a:xfrm>
            <a:off x="7643674" y="656948"/>
            <a:ext cx="3462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context block reduce the computation size of non-local block by simplify NL block, and it’s fusion by SE block.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03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324</Words>
  <Application>Microsoft Office PowerPoint</Application>
  <PresentationFormat>宽屏</PresentationFormat>
  <Paragraphs>53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Times New Roman</vt:lpstr>
      <vt:lpstr>Office 主题​​</vt:lpstr>
      <vt:lpstr>Attention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</dc:title>
  <dc:creator>MAKE BRYANT</dc:creator>
  <cp:lastModifiedBy>MAKE BRYANT</cp:lastModifiedBy>
  <cp:revision>145</cp:revision>
  <dcterms:created xsi:type="dcterms:W3CDTF">2023-04-22T01:34:02Z</dcterms:created>
  <dcterms:modified xsi:type="dcterms:W3CDTF">2023-04-23T03:47:26Z</dcterms:modified>
</cp:coreProperties>
</file>