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8B681-57FB-4F7A-8A8A-93B46DD5EB9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E64C4A-3E70-4843-B28C-611C24021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A4305E-70C4-4021-B959-E15E4F4DB4FA}"/>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D645A77E-BC20-48EA-8F53-807587CF81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CDFD24-C244-47CE-8EC2-A36D63529B95}"/>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134124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380A3-4180-4907-85D4-83A60C7523E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9E7D60-67F1-47CA-93E1-0F799876E47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B1D3C2-46CB-432C-800B-1F8E95101C87}"/>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011573DC-EBC7-4764-92BD-09B93DC058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55D1D-A7C4-4D83-8691-1C86C306C53C}"/>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166389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653AEC-287A-4E5E-9F7A-CAD06D9A79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211D1D-BB99-4AE6-AC1C-BDAB78B42B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451696-9EE3-4E3B-AC1D-C436F041AB90}"/>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300A8C6E-1A57-4828-BBE0-6E930AE142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DCBC63-3474-49F4-B6E1-8E6E07C340AB}"/>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87338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A7402-5050-4E6B-9E83-8954DFDCC4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D45434-3CF8-49BC-8585-45FD04D301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2A331B-9D4F-4604-9D3E-65FC78B33CB2}"/>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C55132B6-C8A6-4B7E-85BD-F56CF702E6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A99CD1-2920-4921-9104-B4160A8AC0B5}"/>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53217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41E49-8F68-4051-9F0D-9D9010F5C7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8F4286-BDD1-45A6-9CEB-75C0B3620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EE8842-68DB-4408-8DF6-00F0C3D3A701}"/>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DC30F9C3-9A97-4BF9-8137-26F60786A5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07EADF-6307-4A4D-9C00-6C557D426393}"/>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46738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EF9DE-BEDE-488A-85C6-D08C85C969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5364B8-6584-4DD7-A723-40E6FD74CB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C80AD9-56CB-457E-965D-D5B2F845130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852A72-082F-4CF8-8B91-09402D99F26B}"/>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F9AC9A3C-6F68-4FD8-AF2D-F42968117D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E3F98A-23A0-4397-B14C-B2D30FE46CAD}"/>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363196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2D7B2-EFA3-416B-929F-A4CD3F97BBF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AD1B3A-593C-4FDB-873B-1017A328E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1A575C-65D9-44CF-8E4E-3F284BD269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3B1D193-0CA6-4647-B3DA-5BC62162C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9FBC761-9B8F-490E-A8A0-CE354B2918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BCA87FD-C3C5-4928-8A92-5AF873841AA2}"/>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8" name="页脚占位符 7">
            <a:extLst>
              <a:ext uri="{FF2B5EF4-FFF2-40B4-BE49-F238E27FC236}">
                <a16:creationId xmlns:a16="http://schemas.microsoft.com/office/drawing/2014/main" id="{93ADE010-7605-49AA-93DA-893F6A0A195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4AE1161-FAAD-4C61-8D00-3CEFCEBB6648}"/>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106408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98ABB-AE0B-443F-A0E4-3C68A413F1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B448D2-84A0-4865-BEA2-B6CB0F0B72CF}"/>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4" name="页脚占位符 3">
            <a:extLst>
              <a:ext uri="{FF2B5EF4-FFF2-40B4-BE49-F238E27FC236}">
                <a16:creationId xmlns:a16="http://schemas.microsoft.com/office/drawing/2014/main" id="{D21CD50B-B801-4AA4-B5BE-2726CC8D68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5B4856-53C6-411D-A192-E5C46B845C25}"/>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145694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E59BA2-8B5B-4878-842F-EBCFB0F0EC02}"/>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3" name="页脚占位符 2">
            <a:extLst>
              <a:ext uri="{FF2B5EF4-FFF2-40B4-BE49-F238E27FC236}">
                <a16:creationId xmlns:a16="http://schemas.microsoft.com/office/drawing/2014/main" id="{266779C0-0D6A-43CD-8C56-5A247E7FEB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BC5360-1A8F-4FEA-8549-145B812517EA}"/>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29683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18752-43DA-4272-8BE0-BDCCD07F2D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601B22-0EFC-4B9E-BADB-209393749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116A5E-DF1A-4B31-BC12-3BACE0534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9DDE-E4C7-4BBC-A49D-376A1B8D4757}"/>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840D0555-D95D-4733-8966-484603A772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A76F5A-4E31-4766-AB13-5CCA2CA05887}"/>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247542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1757F-02A3-4EF8-939A-2BCA772645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233667-B4EF-4592-8A70-6E141D61A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3E5E15-A5EF-4CCA-8FDC-32E26578F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6E4C2E-8F89-46C6-AFD2-319A3CD80CBB}"/>
              </a:ext>
            </a:extLst>
          </p:cNvPr>
          <p:cNvSpPr>
            <a:spLocks noGrp="1"/>
          </p:cNvSpPr>
          <p:nvPr>
            <p:ph type="dt" sz="half" idx="10"/>
          </p:nvPr>
        </p:nvSpPr>
        <p:spPr/>
        <p:txBody>
          <a:bodyPr/>
          <a:lstStyle/>
          <a:p>
            <a:fld id="{916CFCE9-2CA4-42FF-B2ED-D5F5580A2169}"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F94E5784-FDD0-4A7F-9D6B-F59EE2F715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0FEFB7-5C3B-4DA8-A5C9-E481F44F425C}"/>
              </a:ext>
            </a:extLst>
          </p:cNvPr>
          <p:cNvSpPr>
            <a:spLocks noGrp="1"/>
          </p:cNvSpPr>
          <p:nvPr>
            <p:ph type="sldNum" sz="quarter" idx="12"/>
          </p:nvPr>
        </p:nvSpPr>
        <p:spPr/>
        <p:txBody>
          <a:body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183330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C43EA7-8D6C-48BB-96F3-C8CFE916E5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5E0737-E7B8-4BC9-8884-FAA3E9C23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FB2B1B-84D2-41C1-AD03-A5EECD7A6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CFCE9-2CA4-42FF-B2ED-D5F5580A2169}"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6F303849-76B3-4DE7-A807-3CB383846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644D02-F94C-4ACD-AB49-8A59EA24A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F72CC-291D-48F8-AA1B-010040053CC8}" type="slidenum">
              <a:rPr lang="zh-CN" altLang="en-US" smtClean="0"/>
              <a:t>‹#›</a:t>
            </a:fld>
            <a:endParaRPr lang="zh-CN" altLang="en-US"/>
          </a:p>
        </p:txBody>
      </p:sp>
    </p:spTree>
    <p:extLst>
      <p:ext uri="{BB962C8B-B14F-4D97-AF65-F5344CB8AC3E}">
        <p14:creationId xmlns:p14="http://schemas.microsoft.com/office/powerpoint/2010/main" val="1235312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F279A-BC39-4568-8F01-D52A07172AAF}"/>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Week2</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FAF14C1-BFD3-4A24-A539-166ED98D1199}"/>
              </a:ext>
            </a:extLst>
          </p:cNvPr>
          <p:cNvSpPr>
            <a:spLocks noGrp="1"/>
          </p:cNvSpPr>
          <p:nvPr>
            <p:ph idx="1"/>
          </p:nvPr>
        </p:nvSpPr>
        <p:spPr/>
        <p:txBody>
          <a:bodyPr/>
          <a:lstStyle/>
          <a:p>
            <a:pPr marL="0" indent="0" algn="ctr">
              <a:buNone/>
            </a:pPr>
            <a:r>
              <a:rPr lang="en-US" altLang="zh-CN" dirty="0">
                <a:latin typeface="Times New Roman" panose="02020603050405020304" pitchFamily="18" charset="0"/>
                <a:cs typeface="Times New Roman" panose="02020603050405020304" pitchFamily="18" charset="0"/>
              </a:rPr>
              <a:t>Vision Transformer &amp; Vision-and-Language Transformer</a:t>
            </a:r>
          </a:p>
        </p:txBody>
      </p:sp>
    </p:spTree>
    <p:extLst>
      <p:ext uri="{BB962C8B-B14F-4D97-AF65-F5344CB8AC3E}">
        <p14:creationId xmlns:p14="http://schemas.microsoft.com/office/powerpoint/2010/main" val="105356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AB4E8D-CF0A-4E00-9624-6042B9EAB56F}"/>
              </a:ext>
            </a:extLst>
          </p:cNvPr>
          <p:cNvSpPr txBox="1"/>
          <p:nvPr/>
        </p:nvSpPr>
        <p:spPr>
          <a:xfrm>
            <a:off x="133165" y="159798"/>
            <a:ext cx="239697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Vision Transformer</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A04BCDF-6F2A-4E59-9EEA-B537C9464863}"/>
              </a:ext>
            </a:extLst>
          </p:cNvPr>
          <p:cNvPicPr>
            <a:picLocks noChangeAspect="1"/>
          </p:cNvPicPr>
          <p:nvPr/>
        </p:nvPicPr>
        <p:blipFill>
          <a:blip r:embed="rId2"/>
          <a:stretch>
            <a:fillRect/>
          </a:stretch>
        </p:blipFill>
        <p:spPr>
          <a:xfrm>
            <a:off x="4138646" y="798990"/>
            <a:ext cx="7893555" cy="3293614"/>
          </a:xfrm>
          <a:prstGeom prst="rect">
            <a:avLst/>
          </a:prstGeom>
        </p:spPr>
      </p:pic>
      <p:sp>
        <p:nvSpPr>
          <p:cNvPr id="5" name="文本框 4">
            <a:extLst>
              <a:ext uri="{FF2B5EF4-FFF2-40B4-BE49-F238E27FC236}">
                <a16:creationId xmlns:a16="http://schemas.microsoft.com/office/drawing/2014/main" id="{7CD1E7BA-D88E-4B1B-8407-29E5BD411F98}"/>
              </a:ext>
            </a:extLst>
          </p:cNvPr>
          <p:cNvSpPr txBox="1"/>
          <p:nvPr/>
        </p:nvSpPr>
        <p:spPr>
          <a:xfrm>
            <a:off x="248573" y="1145219"/>
            <a:ext cx="4128117" cy="923330"/>
          </a:xfrm>
          <a:prstGeom prst="rect">
            <a:avLst/>
          </a:prstGeom>
          <a:noFill/>
        </p:spPr>
        <p:txBody>
          <a:bodyPr wrap="square" rtlCol="0">
            <a:spAutoFit/>
          </a:bodyPr>
          <a:lstStyle/>
          <a:p>
            <a:pPr marL="342900" indent="-342900">
              <a:buAutoNum type="arabicPeriod"/>
            </a:pPr>
            <a:r>
              <a:rPr lang="en-US" altLang="zh-CN" dirty="0">
                <a:latin typeface="Times New Roman" panose="02020603050405020304" pitchFamily="18" charset="0"/>
                <a:cs typeface="Times New Roman" panose="02020603050405020304" pitchFamily="18" charset="0"/>
              </a:rPr>
              <a:t>Image Procession &amp; Linear Projection</a:t>
            </a:r>
          </a:p>
          <a:p>
            <a:pPr marL="342900" indent="-342900">
              <a:buAutoNum type="arabicPeriod"/>
            </a:pPr>
            <a:r>
              <a:rPr lang="en-US" altLang="zh-CN" dirty="0">
                <a:latin typeface="Times New Roman" panose="02020603050405020304" pitchFamily="18" charset="0"/>
                <a:cs typeface="Times New Roman" panose="02020603050405020304" pitchFamily="18" charset="0"/>
              </a:rPr>
              <a:t>Transformer Encoder</a:t>
            </a:r>
          </a:p>
          <a:p>
            <a:pPr marL="342900" indent="-342900">
              <a:buAutoNum type="arabicPeriod"/>
            </a:pPr>
            <a:r>
              <a:rPr lang="en-US" altLang="zh-CN" dirty="0">
                <a:latin typeface="Times New Roman" panose="02020603050405020304" pitchFamily="18" charset="0"/>
                <a:cs typeface="Times New Roman" panose="02020603050405020304" pitchFamily="18" charset="0"/>
              </a:rPr>
              <a:t>MLP Head</a:t>
            </a:r>
          </a:p>
        </p:txBody>
      </p:sp>
    </p:spTree>
    <p:extLst>
      <p:ext uri="{BB962C8B-B14F-4D97-AF65-F5344CB8AC3E}">
        <p14:creationId xmlns:p14="http://schemas.microsoft.com/office/powerpoint/2010/main" val="4160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7A41AB-8A63-4538-8145-CF8B6E3CE689}"/>
              </a:ext>
            </a:extLst>
          </p:cNvPr>
          <p:cNvSpPr txBox="1"/>
          <p:nvPr/>
        </p:nvSpPr>
        <p:spPr>
          <a:xfrm>
            <a:off x="106531" y="106532"/>
            <a:ext cx="38529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Image Procession &amp; Linear Projection</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58D56187-696F-4DC0-B21C-348107AF332D}"/>
              </a:ext>
            </a:extLst>
          </p:cNvPr>
          <p:cNvSpPr/>
          <p:nvPr/>
        </p:nvSpPr>
        <p:spPr>
          <a:xfrm>
            <a:off x="1020933" y="2035205"/>
            <a:ext cx="1500326" cy="13937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183C9A4F-13C1-4024-A497-CCB0DCBC88F4}"/>
              </a:ext>
            </a:extLst>
          </p:cNvPr>
          <p:cNvCxnSpPr>
            <a:cxnSpLocks/>
          </p:cNvCxnSpPr>
          <p:nvPr/>
        </p:nvCxnSpPr>
        <p:spPr>
          <a:xfrm>
            <a:off x="1500326" y="2035205"/>
            <a:ext cx="0" cy="139379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E5A2F976-D1E4-49D1-A80A-C526BDFB6F88}"/>
              </a:ext>
            </a:extLst>
          </p:cNvPr>
          <p:cNvCxnSpPr>
            <a:cxnSpLocks/>
          </p:cNvCxnSpPr>
          <p:nvPr/>
        </p:nvCxnSpPr>
        <p:spPr>
          <a:xfrm>
            <a:off x="2032986" y="2035205"/>
            <a:ext cx="0" cy="139379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D9645427-64DA-4537-8771-7485E43F010E}"/>
              </a:ext>
            </a:extLst>
          </p:cNvPr>
          <p:cNvCxnSpPr>
            <a:cxnSpLocks/>
          </p:cNvCxnSpPr>
          <p:nvPr/>
        </p:nvCxnSpPr>
        <p:spPr>
          <a:xfrm>
            <a:off x="1020933" y="2496844"/>
            <a:ext cx="1500326"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646CAE30-2444-49F1-A5B9-7323CC0CB4C8}"/>
              </a:ext>
            </a:extLst>
          </p:cNvPr>
          <p:cNvCxnSpPr/>
          <p:nvPr/>
        </p:nvCxnSpPr>
        <p:spPr>
          <a:xfrm>
            <a:off x="1012054" y="2940728"/>
            <a:ext cx="1500326" cy="0"/>
          </a:xfrm>
          <a:prstGeom prst="line">
            <a:avLst/>
          </a:prstGeom>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CB5D2F3D-18F3-4550-A870-98F2F0C9132F}"/>
              </a:ext>
            </a:extLst>
          </p:cNvPr>
          <p:cNvSpPr/>
          <p:nvPr/>
        </p:nvSpPr>
        <p:spPr>
          <a:xfrm>
            <a:off x="4162154" y="1758235"/>
            <a:ext cx="399493" cy="4616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3518DBF-4D1E-454A-A719-FF857BBBB8C8}"/>
              </a:ext>
            </a:extLst>
          </p:cNvPr>
          <p:cNvSpPr/>
          <p:nvPr/>
        </p:nvSpPr>
        <p:spPr>
          <a:xfrm>
            <a:off x="4721446" y="1758232"/>
            <a:ext cx="399493" cy="4616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363C863-A9F8-4449-935D-B04EDD14604A}"/>
              </a:ext>
            </a:extLst>
          </p:cNvPr>
          <p:cNvSpPr/>
          <p:nvPr/>
        </p:nvSpPr>
        <p:spPr>
          <a:xfrm>
            <a:off x="5316250" y="1758233"/>
            <a:ext cx="399493" cy="4616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069E312-BFC8-4AF1-B53E-661756203AA5}"/>
              </a:ext>
            </a:extLst>
          </p:cNvPr>
          <p:cNvSpPr/>
          <p:nvPr/>
        </p:nvSpPr>
        <p:spPr>
          <a:xfrm>
            <a:off x="4162154" y="2336763"/>
            <a:ext cx="399493" cy="4616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6084474-3B3C-443C-94C0-524B14056B00}"/>
              </a:ext>
            </a:extLst>
          </p:cNvPr>
          <p:cNvSpPr/>
          <p:nvPr/>
        </p:nvSpPr>
        <p:spPr>
          <a:xfrm>
            <a:off x="4721447" y="2336762"/>
            <a:ext cx="399493" cy="4616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7016C53-C692-49CE-BA16-5CA029B5CB97}"/>
              </a:ext>
            </a:extLst>
          </p:cNvPr>
          <p:cNvSpPr/>
          <p:nvPr/>
        </p:nvSpPr>
        <p:spPr>
          <a:xfrm>
            <a:off x="5316250" y="2336762"/>
            <a:ext cx="399493" cy="4616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3A5B5BD-995A-45D5-80BF-60D4619A44F0}"/>
              </a:ext>
            </a:extLst>
          </p:cNvPr>
          <p:cNvSpPr/>
          <p:nvPr/>
        </p:nvSpPr>
        <p:spPr>
          <a:xfrm>
            <a:off x="4166592" y="2915291"/>
            <a:ext cx="399493" cy="4616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EE7D60E-E751-4B29-87CB-1ECFE2478F83}"/>
              </a:ext>
            </a:extLst>
          </p:cNvPr>
          <p:cNvSpPr/>
          <p:nvPr/>
        </p:nvSpPr>
        <p:spPr>
          <a:xfrm>
            <a:off x="4721447" y="2915290"/>
            <a:ext cx="399493" cy="4616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65A8F53F-12FE-4A77-B0A5-752A6DC3B008}"/>
              </a:ext>
            </a:extLst>
          </p:cNvPr>
          <p:cNvSpPr/>
          <p:nvPr/>
        </p:nvSpPr>
        <p:spPr>
          <a:xfrm>
            <a:off x="5316250" y="2915290"/>
            <a:ext cx="399493" cy="4616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E557F9F3-0F47-4E23-8DC9-4C188E1B811F}"/>
              </a:ext>
            </a:extLst>
          </p:cNvPr>
          <p:cNvSpPr txBox="1"/>
          <p:nvPr/>
        </p:nvSpPr>
        <p:spPr>
          <a:xfrm>
            <a:off x="1340528" y="3521307"/>
            <a:ext cx="86113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image</a:t>
            </a:r>
            <a:endParaRPr lang="zh-CN" altLang="en-US"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4CA38B0D-FD89-4431-BAC0-C920D4DA8DE2}"/>
              </a:ext>
            </a:extLst>
          </p:cNvPr>
          <p:cNvSpPr txBox="1"/>
          <p:nvPr/>
        </p:nvSpPr>
        <p:spPr>
          <a:xfrm>
            <a:off x="4527615" y="3521307"/>
            <a:ext cx="98838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patches</a:t>
            </a:r>
            <a:endParaRPr lang="zh-CN" altLang="en-US" dirty="0">
              <a:latin typeface="Times New Roman" panose="02020603050405020304" pitchFamily="18" charset="0"/>
              <a:cs typeface="Times New Roman" panose="02020603050405020304" pitchFamily="18" charset="0"/>
            </a:endParaRPr>
          </a:p>
        </p:txBody>
      </p:sp>
      <p:sp>
        <p:nvSpPr>
          <p:cNvPr id="32" name="左大括号 31">
            <a:extLst>
              <a:ext uri="{FF2B5EF4-FFF2-40B4-BE49-F238E27FC236}">
                <a16:creationId xmlns:a16="http://schemas.microsoft.com/office/drawing/2014/main" id="{7F8BF0AE-731A-49B6-B00A-FF59244735BD}"/>
              </a:ext>
            </a:extLst>
          </p:cNvPr>
          <p:cNvSpPr/>
          <p:nvPr/>
        </p:nvSpPr>
        <p:spPr>
          <a:xfrm>
            <a:off x="701335" y="2035205"/>
            <a:ext cx="213065" cy="130143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5B35F4E9-3B8E-4EDE-A528-24577EB0FBC5}"/>
              </a:ext>
            </a:extLst>
          </p:cNvPr>
          <p:cNvSpPr txBox="1"/>
          <p:nvPr/>
        </p:nvSpPr>
        <p:spPr>
          <a:xfrm>
            <a:off x="292964" y="2496844"/>
            <a:ext cx="38173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a:t>
            </a:r>
            <a:endParaRPr lang="zh-CN" altLang="en-US" dirty="0">
              <a:latin typeface="Times New Roman" panose="02020603050405020304" pitchFamily="18" charset="0"/>
              <a:cs typeface="Times New Roman" panose="02020603050405020304" pitchFamily="18" charset="0"/>
            </a:endParaRPr>
          </a:p>
        </p:txBody>
      </p:sp>
      <p:sp>
        <p:nvSpPr>
          <p:cNvPr id="34" name="右大括号 33">
            <a:extLst>
              <a:ext uri="{FF2B5EF4-FFF2-40B4-BE49-F238E27FC236}">
                <a16:creationId xmlns:a16="http://schemas.microsoft.com/office/drawing/2014/main" id="{2699D0EC-D79F-44F4-A878-AD632B4212A7}"/>
              </a:ext>
            </a:extLst>
          </p:cNvPr>
          <p:cNvSpPr/>
          <p:nvPr/>
        </p:nvSpPr>
        <p:spPr>
          <a:xfrm rot="10800000">
            <a:off x="3959443" y="2915290"/>
            <a:ext cx="103573" cy="46163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A4A9413-F0C3-4515-9F6F-83123AA99E3F}"/>
              </a:ext>
            </a:extLst>
          </p:cNvPr>
          <p:cNvSpPr txBox="1"/>
          <p:nvPr/>
        </p:nvSpPr>
        <p:spPr>
          <a:xfrm>
            <a:off x="3628010" y="2940728"/>
            <a:ext cx="43500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a:t>
            </a:r>
            <a:endParaRPr lang="zh-CN" altLang="en-US" dirty="0">
              <a:latin typeface="Times New Roman" panose="02020603050405020304" pitchFamily="18" charset="0"/>
              <a:cs typeface="Times New Roman" panose="02020603050405020304" pitchFamily="18" charset="0"/>
            </a:endParaRPr>
          </a:p>
        </p:txBody>
      </p:sp>
      <p:sp>
        <p:nvSpPr>
          <p:cNvPr id="41" name="矩形: 圆角 40">
            <a:extLst>
              <a:ext uri="{FF2B5EF4-FFF2-40B4-BE49-F238E27FC236}">
                <a16:creationId xmlns:a16="http://schemas.microsoft.com/office/drawing/2014/main" id="{893B9AF6-6539-43CD-9758-689CCC04309C}"/>
              </a:ext>
            </a:extLst>
          </p:cNvPr>
          <p:cNvSpPr/>
          <p:nvPr/>
        </p:nvSpPr>
        <p:spPr>
          <a:xfrm>
            <a:off x="6451849" y="929078"/>
            <a:ext cx="448314" cy="34978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2077D560-E206-4160-9F3C-90D3D1FF5EBF}"/>
              </a:ext>
            </a:extLst>
          </p:cNvPr>
          <p:cNvSpPr/>
          <p:nvPr/>
        </p:nvSpPr>
        <p:spPr>
          <a:xfrm>
            <a:off x="5921406" y="2420811"/>
            <a:ext cx="361768" cy="2308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CA1D5992-5B66-4B01-93B8-9A8E7C7222AC}"/>
              </a:ext>
            </a:extLst>
          </p:cNvPr>
          <p:cNvCxnSpPr/>
          <p:nvPr/>
        </p:nvCxnSpPr>
        <p:spPr>
          <a:xfrm flipV="1">
            <a:off x="1260629" y="1989051"/>
            <a:ext cx="3101271" cy="34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DD0DD39F-69D0-44AA-89F3-3B93652D5882}"/>
              </a:ext>
            </a:extLst>
          </p:cNvPr>
          <p:cNvCxnSpPr/>
          <p:nvPr/>
        </p:nvCxnSpPr>
        <p:spPr>
          <a:xfrm flipV="1">
            <a:off x="1289854" y="2567125"/>
            <a:ext cx="3072046" cy="187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3B6C6EC-8D53-4F48-8989-7E6F3A4E665C}"/>
              </a:ext>
            </a:extLst>
          </p:cNvPr>
          <p:cNvCxnSpPr/>
          <p:nvPr/>
        </p:nvCxnSpPr>
        <p:spPr>
          <a:xfrm flipV="1">
            <a:off x="1362538" y="3146109"/>
            <a:ext cx="2999362" cy="103872"/>
          </a:xfrm>
          <a:prstGeom prst="line">
            <a:avLst/>
          </a:prstGeom>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3B479E0A-3E0A-43D1-B9EC-F32BA6B929C7}"/>
              </a:ext>
            </a:extLst>
          </p:cNvPr>
          <p:cNvSpPr/>
          <p:nvPr/>
        </p:nvSpPr>
        <p:spPr>
          <a:xfrm>
            <a:off x="7368466" y="929078"/>
            <a:ext cx="284086" cy="1983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0</a:t>
            </a:r>
            <a:endParaRPr lang="zh-CN" altLang="en-US" dirty="0"/>
          </a:p>
        </p:txBody>
      </p:sp>
      <p:sp>
        <p:nvSpPr>
          <p:cNvPr id="61" name="矩形: 圆角 60">
            <a:extLst>
              <a:ext uri="{FF2B5EF4-FFF2-40B4-BE49-F238E27FC236}">
                <a16:creationId xmlns:a16="http://schemas.microsoft.com/office/drawing/2014/main" id="{516522F0-A917-4953-BAAE-5F4CF8D4F7B5}"/>
              </a:ext>
            </a:extLst>
          </p:cNvPr>
          <p:cNvSpPr/>
          <p:nvPr/>
        </p:nvSpPr>
        <p:spPr>
          <a:xfrm>
            <a:off x="7368466" y="1127464"/>
            <a:ext cx="284086" cy="1983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a:t>
            </a:r>
            <a:endParaRPr lang="zh-CN" altLang="en-US" dirty="0"/>
          </a:p>
        </p:txBody>
      </p:sp>
      <p:sp>
        <p:nvSpPr>
          <p:cNvPr id="62" name="矩形: 圆角 61">
            <a:extLst>
              <a:ext uri="{FF2B5EF4-FFF2-40B4-BE49-F238E27FC236}">
                <a16:creationId xmlns:a16="http://schemas.microsoft.com/office/drawing/2014/main" id="{22D3FE51-7870-4A6E-B39F-F04AF22801E5}"/>
              </a:ext>
            </a:extLst>
          </p:cNvPr>
          <p:cNvSpPr/>
          <p:nvPr/>
        </p:nvSpPr>
        <p:spPr>
          <a:xfrm>
            <a:off x="7368466" y="1482925"/>
            <a:ext cx="284086" cy="1983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1</a:t>
            </a:r>
            <a:endParaRPr lang="zh-CN" altLang="en-US" dirty="0"/>
          </a:p>
        </p:txBody>
      </p:sp>
      <p:sp>
        <p:nvSpPr>
          <p:cNvPr id="63" name="矩形: 圆角 62">
            <a:extLst>
              <a:ext uri="{FF2B5EF4-FFF2-40B4-BE49-F238E27FC236}">
                <a16:creationId xmlns:a16="http://schemas.microsoft.com/office/drawing/2014/main" id="{4BEFD59C-348C-4C43-AD85-57F89B087005}"/>
              </a:ext>
            </a:extLst>
          </p:cNvPr>
          <p:cNvSpPr/>
          <p:nvPr/>
        </p:nvSpPr>
        <p:spPr>
          <a:xfrm>
            <a:off x="7368466" y="1681311"/>
            <a:ext cx="284086" cy="19838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CB9A72CF-C3D5-4AB2-B60C-D09C210BAF45}"/>
              </a:ext>
            </a:extLst>
          </p:cNvPr>
          <p:cNvSpPr/>
          <p:nvPr/>
        </p:nvSpPr>
        <p:spPr>
          <a:xfrm>
            <a:off x="7368466" y="2089833"/>
            <a:ext cx="284086" cy="1983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2</a:t>
            </a:r>
            <a:endParaRPr lang="zh-CN" altLang="en-US" dirty="0"/>
          </a:p>
        </p:txBody>
      </p:sp>
      <p:sp>
        <p:nvSpPr>
          <p:cNvPr id="65" name="矩形: 圆角 64">
            <a:extLst>
              <a:ext uri="{FF2B5EF4-FFF2-40B4-BE49-F238E27FC236}">
                <a16:creationId xmlns:a16="http://schemas.microsoft.com/office/drawing/2014/main" id="{4B94CF72-2B1F-46B8-90E3-D59E8C8BB601}"/>
              </a:ext>
            </a:extLst>
          </p:cNvPr>
          <p:cNvSpPr/>
          <p:nvPr/>
        </p:nvSpPr>
        <p:spPr>
          <a:xfrm>
            <a:off x="7368466" y="2288219"/>
            <a:ext cx="284086" cy="19838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A331FA40-D8D0-4FE8-BEFE-F94EBBEFE4F2}"/>
              </a:ext>
            </a:extLst>
          </p:cNvPr>
          <p:cNvSpPr txBox="1"/>
          <p:nvPr/>
        </p:nvSpPr>
        <p:spPr>
          <a:xfrm>
            <a:off x="7278940" y="2641717"/>
            <a:ext cx="461665" cy="264254"/>
          </a:xfrm>
          <a:prstGeom prst="rect">
            <a:avLst/>
          </a:prstGeom>
          <a:noFill/>
        </p:spPr>
        <p:txBody>
          <a:bodyPr vert="eaVert" wrap="square" rtlCol="0">
            <a:spAutoFit/>
          </a:bodyPr>
          <a:lstStyle/>
          <a:p>
            <a:r>
              <a:rPr lang="en-US" altLang="zh-CN" dirty="0"/>
              <a:t>…</a:t>
            </a:r>
            <a:endParaRPr lang="zh-CN" altLang="en-US" dirty="0"/>
          </a:p>
        </p:txBody>
      </p:sp>
      <p:cxnSp>
        <p:nvCxnSpPr>
          <p:cNvPr id="68" name="直接连接符 67">
            <a:extLst>
              <a:ext uri="{FF2B5EF4-FFF2-40B4-BE49-F238E27FC236}">
                <a16:creationId xmlns:a16="http://schemas.microsoft.com/office/drawing/2014/main" id="{330AF7EB-C859-4582-8816-8F3BE7531396}"/>
              </a:ext>
            </a:extLst>
          </p:cNvPr>
          <p:cNvCxnSpPr>
            <a:endCxn id="61" idx="1"/>
          </p:cNvCxnSpPr>
          <p:nvPr/>
        </p:nvCxnSpPr>
        <p:spPr>
          <a:xfrm>
            <a:off x="6900163" y="1226657"/>
            <a:ext cx="468303" cy="0"/>
          </a:xfrm>
          <a:prstGeom prst="line">
            <a:avLst/>
          </a:prstGeom>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6021894B-D8AC-4E4E-8142-4DF0702EA798}"/>
              </a:ext>
            </a:extLst>
          </p:cNvPr>
          <p:cNvCxnSpPr>
            <a:endCxn id="63" idx="1"/>
          </p:cNvCxnSpPr>
          <p:nvPr/>
        </p:nvCxnSpPr>
        <p:spPr>
          <a:xfrm>
            <a:off x="6900163" y="1780504"/>
            <a:ext cx="468303" cy="0"/>
          </a:xfrm>
          <a:prstGeom prst="line">
            <a:avLst/>
          </a:prstGeom>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800EE139-68E8-44CB-9CB1-27BF3D963FCF}"/>
              </a:ext>
            </a:extLst>
          </p:cNvPr>
          <p:cNvCxnSpPr>
            <a:cxnSpLocks/>
            <a:endCxn id="65" idx="1"/>
          </p:cNvCxnSpPr>
          <p:nvPr/>
        </p:nvCxnSpPr>
        <p:spPr>
          <a:xfrm>
            <a:off x="6900163" y="2387412"/>
            <a:ext cx="468303" cy="0"/>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72EC178B-1922-4285-8247-68C67D714AC0}"/>
              </a:ext>
            </a:extLst>
          </p:cNvPr>
          <p:cNvCxnSpPr>
            <a:stCxn id="60" idx="3"/>
          </p:cNvCxnSpPr>
          <p:nvPr/>
        </p:nvCxnSpPr>
        <p:spPr>
          <a:xfrm flipV="1">
            <a:off x="7652552" y="683581"/>
            <a:ext cx="656947" cy="344690"/>
          </a:xfrm>
          <a:prstGeom prst="line">
            <a:avLst/>
          </a:prstGeom>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C51647C5-D1F6-40E7-8A60-ECD99E74DE76}"/>
              </a:ext>
            </a:extLst>
          </p:cNvPr>
          <p:cNvCxnSpPr>
            <a:stCxn id="62" idx="3"/>
          </p:cNvCxnSpPr>
          <p:nvPr/>
        </p:nvCxnSpPr>
        <p:spPr>
          <a:xfrm flipV="1">
            <a:off x="7652552" y="683581"/>
            <a:ext cx="656947" cy="898537"/>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6A61D73F-5249-471F-9E65-9553ECA3B55B}"/>
              </a:ext>
            </a:extLst>
          </p:cNvPr>
          <p:cNvCxnSpPr>
            <a:cxnSpLocks/>
            <a:stCxn id="64" idx="3"/>
          </p:cNvCxnSpPr>
          <p:nvPr/>
        </p:nvCxnSpPr>
        <p:spPr>
          <a:xfrm flipV="1">
            <a:off x="7652552" y="683582"/>
            <a:ext cx="656947" cy="1505444"/>
          </a:xfrm>
          <a:prstGeom prst="line">
            <a:avLst/>
          </a:prstGeom>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259DB4FE-7797-401F-B02C-7B0AAB40E065}"/>
              </a:ext>
            </a:extLst>
          </p:cNvPr>
          <p:cNvSpPr txBox="1"/>
          <p:nvPr/>
        </p:nvSpPr>
        <p:spPr>
          <a:xfrm>
            <a:off x="7368466" y="330960"/>
            <a:ext cx="256897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Position Embedding</a:t>
            </a:r>
            <a:endParaRPr lang="zh-CN" altLang="en-US" dirty="0">
              <a:latin typeface="Times New Roman" panose="02020603050405020304" pitchFamily="18" charset="0"/>
              <a:cs typeface="Times New Roman" panose="02020603050405020304" pitchFamily="18" charset="0"/>
            </a:endParaRPr>
          </a:p>
        </p:txBody>
      </p:sp>
      <p:cxnSp>
        <p:nvCxnSpPr>
          <p:cNvPr id="82" name="直接连接符 81">
            <a:extLst>
              <a:ext uri="{FF2B5EF4-FFF2-40B4-BE49-F238E27FC236}">
                <a16:creationId xmlns:a16="http://schemas.microsoft.com/office/drawing/2014/main" id="{FA749E98-EB64-45A9-AD1E-5044807BB52C}"/>
              </a:ext>
            </a:extLst>
          </p:cNvPr>
          <p:cNvCxnSpPr>
            <a:stCxn id="61" idx="3"/>
          </p:cNvCxnSpPr>
          <p:nvPr/>
        </p:nvCxnSpPr>
        <p:spPr>
          <a:xfrm>
            <a:off x="7652552" y="1226657"/>
            <a:ext cx="1278384" cy="0"/>
          </a:xfrm>
          <a:prstGeom prst="line">
            <a:avLst/>
          </a:prstGeom>
        </p:spPr>
        <p:style>
          <a:lnRef idx="1">
            <a:schemeClr val="dk1"/>
          </a:lnRef>
          <a:fillRef idx="0">
            <a:schemeClr val="dk1"/>
          </a:fillRef>
          <a:effectRef idx="0">
            <a:schemeClr val="dk1"/>
          </a:effectRef>
          <a:fontRef idx="minor">
            <a:schemeClr val="tx1"/>
          </a:fontRef>
        </p:style>
      </p:cxnSp>
      <p:sp>
        <p:nvSpPr>
          <p:cNvPr id="83" name="文本框 82">
            <a:extLst>
              <a:ext uri="{FF2B5EF4-FFF2-40B4-BE49-F238E27FC236}">
                <a16:creationId xmlns:a16="http://schemas.microsoft.com/office/drawing/2014/main" id="{0FEE9A4C-02C3-4365-B7D1-E1BCD5DF8A42}"/>
              </a:ext>
            </a:extLst>
          </p:cNvPr>
          <p:cNvSpPr txBox="1"/>
          <p:nvPr/>
        </p:nvSpPr>
        <p:spPr>
          <a:xfrm>
            <a:off x="8984201" y="1028271"/>
            <a:ext cx="140267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Class Token</a:t>
            </a:r>
            <a:endParaRPr lang="zh-CN" altLang="en-US" dirty="0">
              <a:latin typeface="Times New Roman" panose="02020603050405020304" pitchFamily="18" charset="0"/>
              <a:cs typeface="Times New Roman" panose="02020603050405020304" pitchFamily="18" charset="0"/>
            </a:endParaRPr>
          </a:p>
        </p:txBody>
      </p:sp>
      <p:sp>
        <p:nvSpPr>
          <p:cNvPr id="84" name="文本框 83">
            <a:extLst>
              <a:ext uri="{FF2B5EF4-FFF2-40B4-BE49-F238E27FC236}">
                <a16:creationId xmlns:a16="http://schemas.microsoft.com/office/drawing/2014/main" id="{53D6893D-F020-474C-BED0-4ECA9E6EB496}"/>
              </a:ext>
            </a:extLst>
          </p:cNvPr>
          <p:cNvSpPr txBox="1"/>
          <p:nvPr/>
        </p:nvSpPr>
        <p:spPr>
          <a:xfrm>
            <a:off x="5921406" y="4565263"/>
            <a:ext cx="190797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Linear Projection</a:t>
            </a:r>
            <a:endParaRPr lang="zh-CN" altLang="en-US" dirty="0">
              <a:latin typeface="Times New Roman" panose="02020603050405020304" pitchFamily="18" charset="0"/>
              <a:cs typeface="Times New Roman" panose="02020603050405020304" pitchFamily="18" charset="0"/>
            </a:endParaRPr>
          </a:p>
        </p:txBody>
      </p:sp>
      <p:sp>
        <p:nvSpPr>
          <p:cNvPr id="85" name="箭头: 右 84">
            <a:extLst>
              <a:ext uri="{FF2B5EF4-FFF2-40B4-BE49-F238E27FC236}">
                <a16:creationId xmlns:a16="http://schemas.microsoft.com/office/drawing/2014/main" id="{FB816AD7-3FD0-4559-BEE5-73FD4C7FEA3A}"/>
              </a:ext>
            </a:extLst>
          </p:cNvPr>
          <p:cNvSpPr/>
          <p:nvPr/>
        </p:nvSpPr>
        <p:spPr>
          <a:xfrm>
            <a:off x="8388662" y="2387412"/>
            <a:ext cx="361768" cy="2308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E7888B66-2C06-40B7-86A5-3707A27ED066}"/>
              </a:ext>
            </a:extLst>
          </p:cNvPr>
          <p:cNvSpPr txBox="1"/>
          <p:nvPr/>
        </p:nvSpPr>
        <p:spPr>
          <a:xfrm>
            <a:off x="9061888" y="2298585"/>
            <a:ext cx="232816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Transformer Encoder</a:t>
            </a:r>
            <a:endParaRPr lang="zh-CN" altLang="en-US" dirty="0">
              <a:latin typeface="Times New Roman" panose="02020603050405020304" pitchFamily="18" charset="0"/>
              <a:cs typeface="Times New Roman" panose="02020603050405020304" pitchFamily="18" charset="0"/>
            </a:endParaRPr>
          </a:p>
        </p:txBody>
      </p:sp>
      <p:sp>
        <p:nvSpPr>
          <p:cNvPr id="88" name="矩形: 圆角 87">
            <a:extLst>
              <a:ext uri="{FF2B5EF4-FFF2-40B4-BE49-F238E27FC236}">
                <a16:creationId xmlns:a16="http://schemas.microsoft.com/office/drawing/2014/main" id="{4D622AD5-E68A-474B-B4FE-806D54DC01DC}"/>
              </a:ext>
            </a:extLst>
          </p:cNvPr>
          <p:cNvSpPr/>
          <p:nvPr/>
        </p:nvSpPr>
        <p:spPr>
          <a:xfrm>
            <a:off x="7401760" y="3106048"/>
            <a:ext cx="284086" cy="1983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n</a:t>
            </a:r>
            <a:endParaRPr lang="zh-CN" altLang="en-US" dirty="0">
              <a:latin typeface="Times New Roman" panose="02020603050405020304" pitchFamily="18" charset="0"/>
              <a:cs typeface="Times New Roman" panose="02020603050405020304" pitchFamily="18" charset="0"/>
            </a:endParaRPr>
          </a:p>
        </p:txBody>
      </p:sp>
      <p:sp>
        <p:nvSpPr>
          <p:cNvPr id="89" name="矩形: 圆角 88">
            <a:extLst>
              <a:ext uri="{FF2B5EF4-FFF2-40B4-BE49-F238E27FC236}">
                <a16:creationId xmlns:a16="http://schemas.microsoft.com/office/drawing/2014/main" id="{14E8E1A0-B6C9-47B1-9DEC-60A2E7FEA167}"/>
              </a:ext>
            </a:extLst>
          </p:cNvPr>
          <p:cNvSpPr/>
          <p:nvPr/>
        </p:nvSpPr>
        <p:spPr>
          <a:xfrm>
            <a:off x="7401760" y="3304434"/>
            <a:ext cx="284086" cy="19838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91" name="直接连接符 90">
            <a:extLst>
              <a:ext uri="{FF2B5EF4-FFF2-40B4-BE49-F238E27FC236}">
                <a16:creationId xmlns:a16="http://schemas.microsoft.com/office/drawing/2014/main" id="{85D68FCA-1150-46C3-9766-D4E28E472AF0}"/>
              </a:ext>
            </a:extLst>
          </p:cNvPr>
          <p:cNvCxnSpPr>
            <a:cxnSpLocks/>
            <a:endCxn id="89" idx="1"/>
          </p:cNvCxnSpPr>
          <p:nvPr/>
        </p:nvCxnSpPr>
        <p:spPr>
          <a:xfrm flipV="1">
            <a:off x="6883516" y="3403627"/>
            <a:ext cx="518244" cy="8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B2138FBB-1D06-4838-9D4B-B20AB3B6C66B}"/>
              </a:ext>
            </a:extLst>
          </p:cNvPr>
          <p:cNvCxnSpPr>
            <a:stCxn id="88" idx="3"/>
          </p:cNvCxnSpPr>
          <p:nvPr/>
        </p:nvCxnSpPr>
        <p:spPr>
          <a:xfrm flipV="1">
            <a:off x="7685846" y="700292"/>
            <a:ext cx="623653" cy="2504949"/>
          </a:xfrm>
          <a:prstGeom prst="line">
            <a:avLst/>
          </a:prstGeom>
        </p:spPr>
        <p:style>
          <a:lnRef idx="1">
            <a:schemeClr val="dk1"/>
          </a:lnRef>
          <a:fillRef idx="0">
            <a:schemeClr val="dk1"/>
          </a:fillRef>
          <a:effectRef idx="0">
            <a:schemeClr val="dk1"/>
          </a:effectRef>
          <a:fontRef idx="minor">
            <a:schemeClr val="tx1"/>
          </a:fontRef>
        </p:style>
      </p:cxnSp>
      <p:sp>
        <p:nvSpPr>
          <p:cNvPr id="97" name="右大括号 96">
            <a:extLst>
              <a:ext uri="{FF2B5EF4-FFF2-40B4-BE49-F238E27FC236}">
                <a16:creationId xmlns:a16="http://schemas.microsoft.com/office/drawing/2014/main" id="{7CACF642-F51F-43BC-B7BF-B860EC6F8DD1}"/>
              </a:ext>
            </a:extLst>
          </p:cNvPr>
          <p:cNvSpPr/>
          <p:nvPr/>
        </p:nvSpPr>
        <p:spPr>
          <a:xfrm>
            <a:off x="7792394" y="3159347"/>
            <a:ext cx="110963" cy="29050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id="{A432824F-4121-4FF5-8DA3-057D7D195F60}"/>
              </a:ext>
            </a:extLst>
          </p:cNvPr>
          <p:cNvSpPr txBox="1"/>
          <p:nvPr/>
        </p:nvSpPr>
        <p:spPr>
          <a:xfrm>
            <a:off x="7936653" y="3117010"/>
            <a:ext cx="9587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addition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65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83169F11-CE1E-4325-B712-B0F3F364D818}"/>
              </a:ext>
            </a:extLst>
          </p:cNvPr>
          <p:cNvSpPr/>
          <p:nvPr/>
        </p:nvSpPr>
        <p:spPr>
          <a:xfrm>
            <a:off x="3737499" y="932155"/>
            <a:ext cx="2015231" cy="2175029"/>
          </a:xfrm>
          <a:prstGeom prst="rect">
            <a:avLst/>
          </a:prstGeom>
          <a:solidFill>
            <a:schemeClr val="accent3">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1A5ACC1-C1B6-40EC-A793-A96D8DF79FFC}"/>
              </a:ext>
            </a:extLst>
          </p:cNvPr>
          <p:cNvSpPr txBox="1"/>
          <p:nvPr/>
        </p:nvSpPr>
        <p:spPr>
          <a:xfrm>
            <a:off x="106531" y="106532"/>
            <a:ext cx="38529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Transformer Encoder</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169AF437-A59B-4BE5-B2DB-86FB3B71CC1C}"/>
              </a:ext>
            </a:extLst>
          </p:cNvPr>
          <p:cNvPicPr>
            <a:picLocks noChangeAspect="1"/>
          </p:cNvPicPr>
          <p:nvPr/>
        </p:nvPicPr>
        <p:blipFill>
          <a:blip r:embed="rId2"/>
          <a:stretch>
            <a:fillRect/>
          </a:stretch>
        </p:blipFill>
        <p:spPr>
          <a:xfrm>
            <a:off x="387436" y="1106179"/>
            <a:ext cx="1773974" cy="3419191"/>
          </a:xfrm>
          <a:prstGeom prst="rect">
            <a:avLst/>
          </a:prstGeom>
        </p:spPr>
      </p:pic>
      <p:cxnSp>
        <p:nvCxnSpPr>
          <p:cNvPr id="8" name="直接连接符 7">
            <a:extLst>
              <a:ext uri="{FF2B5EF4-FFF2-40B4-BE49-F238E27FC236}">
                <a16:creationId xmlns:a16="http://schemas.microsoft.com/office/drawing/2014/main" id="{544A6361-5738-4EC4-9379-B814DBA3012C}"/>
              </a:ext>
            </a:extLst>
          </p:cNvPr>
          <p:cNvCxnSpPr>
            <a:cxnSpLocks/>
          </p:cNvCxnSpPr>
          <p:nvPr/>
        </p:nvCxnSpPr>
        <p:spPr>
          <a:xfrm flipV="1">
            <a:off x="1651247" y="1766656"/>
            <a:ext cx="2083736" cy="292964"/>
          </a:xfrm>
          <a:prstGeom prst="line">
            <a:avLst/>
          </a:prstGeom>
        </p:spPr>
        <p:style>
          <a:lnRef idx="1">
            <a:schemeClr val="dk1"/>
          </a:lnRef>
          <a:fillRef idx="0">
            <a:schemeClr val="dk1"/>
          </a:fillRef>
          <a:effectRef idx="0">
            <a:schemeClr val="dk1"/>
          </a:effectRef>
          <a:fontRef idx="minor">
            <a:schemeClr val="tx1"/>
          </a:fontRef>
        </p:style>
      </p:cxnSp>
      <p:sp>
        <p:nvSpPr>
          <p:cNvPr id="9" name="矩形: 圆角 8">
            <a:extLst>
              <a:ext uri="{FF2B5EF4-FFF2-40B4-BE49-F238E27FC236}">
                <a16:creationId xmlns:a16="http://schemas.microsoft.com/office/drawing/2014/main" id="{FB327331-FC4A-49DC-9ECB-F495A78DBB6D}"/>
              </a:ext>
            </a:extLst>
          </p:cNvPr>
          <p:cNvSpPr/>
          <p:nvPr/>
        </p:nvSpPr>
        <p:spPr>
          <a:xfrm>
            <a:off x="3910836" y="2488219"/>
            <a:ext cx="1666043" cy="3462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Linear</a:t>
            </a:r>
            <a:endParaRPr lang="zh-CN" altLang="en-US" dirty="0">
              <a:latin typeface="Times New Roman" panose="02020603050405020304" pitchFamily="18" charset="0"/>
              <a:cs typeface="Times New Roman" panose="02020603050405020304" pitchFamily="18" charset="0"/>
            </a:endParaRPr>
          </a:p>
        </p:txBody>
      </p:sp>
      <p:sp>
        <p:nvSpPr>
          <p:cNvPr id="10" name="矩形: 圆角 9">
            <a:extLst>
              <a:ext uri="{FF2B5EF4-FFF2-40B4-BE49-F238E27FC236}">
                <a16:creationId xmlns:a16="http://schemas.microsoft.com/office/drawing/2014/main" id="{B622219C-9770-4AD5-A04D-92D68E6EB206}"/>
              </a:ext>
            </a:extLst>
          </p:cNvPr>
          <p:cNvSpPr/>
          <p:nvPr/>
        </p:nvSpPr>
        <p:spPr>
          <a:xfrm>
            <a:off x="4215636" y="2073850"/>
            <a:ext cx="1056443" cy="23969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GeLU</a:t>
            </a:r>
            <a:endParaRPr lang="zh-CN" altLang="en-US" dirty="0">
              <a:latin typeface="Times New Roman" panose="02020603050405020304" pitchFamily="18" charset="0"/>
              <a:cs typeface="Times New Roman" panose="02020603050405020304" pitchFamily="18" charset="0"/>
            </a:endParaRPr>
          </a:p>
        </p:txBody>
      </p:sp>
      <p:sp>
        <p:nvSpPr>
          <p:cNvPr id="13" name="矩形: 圆角 12">
            <a:extLst>
              <a:ext uri="{FF2B5EF4-FFF2-40B4-BE49-F238E27FC236}">
                <a16:creationId xmlns:a16="http://schemas.microsoft.com/office/drawing/2014/main" id="{ED16996C-64A7-4585-88A5-D68000BF9B75}"/>
              </a:ext>
            </a:extLst>
          </p:cNvPr>
          <p:cNvSpPr/>
          <p:nvPr/>
        </p:nvSpPr>
        <p:spPr>
          <a:xfrm>
            <a:off x="4215635" y="1629965"/>
            <a:ext cx="1056443" cy="2929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Dropout</a:t>
            </a:r>
            <a:endParaRPr lang="zh-CN" altLang="en-US" dirty="0">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21D2F88A-0048-4CA4-8265-756D371E9795}"/>
              </a:ext>
            </a:extLst>
          </p:cNvPr>
          <p:cNvSpPr/>
          <p:nvPr/>
        </p:nvSpPr>
        <p:spPr>
          <a:xfrm>
            <a:off x="3910836" y="1106179"/>
            <a:ext cx="1666043" cy="3462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Linear</a:t>
            </a:r>
            <a:endParaRPr lang="zh-CN" altLang="en-US" dirty="0">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77856220-910D-49D3-82B9-503A054380D5}"/>
              </a:ext>
            </a:extLst>
          </p:cNvPr>
          <p:cNvCxnSpPr>
            <a:stCxn id="9" idx="0"/>
            <a:endCxn id="10" idx="2"/>
          </p:cNvCxnSpPr>
          <p:nvPr/>
        </p:nvCxnSpPr>
        <p:spPr>
          <a:xfrm flipV="1">
            <a:off x="4743858" y="2313547"/>
            <a:ext cx="0" cy="174672"/>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C95F25D9-3154-4133-94B4-749E30E48FBA}"/>
              </a:ext>
            </a:extLst>
          </p:cNvPr>
          <p:cNvCxnSpPr>
            <a:stCxn id="10" idx="0"/>
            <a:endCxn id="13" idx="2"/>
          </p:cNvCxnSpPr>
          <p:nvPr/>
        </p:nvCxnSpPr>
        <p:spPr>
          <a:xfrm flipH="1" flipV="1">
            <a:off x="4743857" y="1922928"/>
            <a:ext cx="1" cy="150922"/>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569D4774-2818-4BC6-959D-B01A37352413}"/>
              </a:ext>
            </a:extLst>
          </p:cNvPr>
          <p:cNvCxnSpPr>
            <a:cxnSpLocks/>
            <a:stCxn id="13" idx="0"/>
            <a:endCxn id="14" idx="2"/>
          </p:cNvCxnSpPr>
          <p:nvPr/>
        </p:nvCxnSpPr>
        <p:spPr>
          <a:xfrm flipV="1">
            <a:off x="4743857" y="1452408"/>
            <a:ext cx="1" cy="177557"/>
          </a:xfrm>
          <a:prstGeom prst="line">
            <a:avLst/>
          </a:prstGeom>
        </p:spPr>
        <p:style>
          <a:lnRef idx="1">
            <a:schemeClr val="dk1"/>
          </a:lnRef>
          <a:fillRef idx="0">
            <a:schemeClr val="dk1"/>
          </a:fillRef>
          <a:effectRef idx="0">
            <a:schemeClr val="dk1"/>
          </a:effectRef>
          <a:fontRef idx="minor">
            <a:schemeClr val="tx1"/>
          </a:fontRef>
        </p:style>
      </p:cxnSp>
      <p:sp>
        <p:nvSpPr>
          <p:cNvPr id="31" name="文本框 30">
            <a:extLst>
              <a:ext uri="{FF2B5EF4-FFF2-40B4-BE49-F238E27FC236}">
                <a16:creationId xmlns:a16="http://schemas.microsoft.com/office/drawing/2014/main" id="{21BD09D5-979A-4906-8163-A086FB733B52}"/>
              </a:ext>
            </a:extLst>
          </p:cNvPr>
          <p:cNvSpPr txBox="1"/>
          <p:nvPr/>
        </p:nvSpPr>
        <p:spPr>
          <a:xfrm>
            <a:off x="4135736" y="3162215"/>
            <a:ext cx="13612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MLP Layer</a:t>
            </a:r>
            <a:endParaRPr lang="zh-CN" altLang="en-US"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0C1488E5-65FE-4C16-8391-632C72267F69}"/>
              </a:ext>
            </a:extLst>
          </p:cNvPr>
          <p:cNvSpPr txBox="1"/>
          <p:nvPr/>
        </p:nvSpPr>
        <p:spPr>
          <a:xfrm>
            <a:off x="6738150" y="994299"/>
            <a:ext cx="4208017" cy="83099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There is different in ViT’s Transformer Encoder. In Encoder block, the Multi-Head Attention and MLP layer is after LayerNorm</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41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8FB677-80E1-4BAC-96EE-35E6446F8476}"/>
              </a:ext>
            </a:extLst>
          </p:cNvPr>
          <p:cNvSpPr txBox="1"/>
          <p:nvPr/>
        </p:nvSpPr>
        <p:spPr>
          <a:xfrm>
            <a:off x="106531" y="106532"/>
            <a:ext cx="38529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MLP Head</a:t>
            </a:r>
            <a:endParaRPr lang="zh-CN" altLang="en-US" dirty="0">
              <a:latin typeface="Times New Roman" panose="02020603050405020304" pitchFamily="18" charset="0"/>
              <a:cs typeface="Times New Roman" panose="02020603050405020304" pitchFamily="18" charset="0"/>
            </a:endParaRPr>
          </a:p>
        </p:txBody>
      </p:sp>
      <p:sp>
        <p:nvSpPr>
          <p:cNvPr id="4" name="矩形: 圆角 3">
            <a:extLst>
              <a:ext uri="{FF2B5EF4-FFF2-40B4-BE49-F238E27FC236}">
                <a16:creationId xmlns:a16="http://schemas.microsoft.com/office/drawing/2014/main" id="{C7A41EF7-A87D-43F5-B5C3-7256A5E58809}"/>
              </a:ext>
            </a:extLst>
          </p:cNvPr>
          <p:cNvSpPr/>
          <p:nvPr/>
        </p:nvSpPr>
        <p:spPr>
          <a:xfrm>
            <a:off x="1627944" y="2072483"/>
            <a:ext cx="3583248" cy="84337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Transformer Encoder</a:t>
            </a: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6EC4B07C-B9A6-4943-9531-2690C05794E2}"/>
              </a:ext>
            </a:extLst>
          </p:cNvPr>
          <p:cNvCxnSpPr/>
          <p:nvPr/>
        </p:nvCxnSpPr>
        <p:spPr>
          <a:xfrm flipV="1">
            <a:off x="2352583" y="1872736"/>
            <a:ext cx="0" cy="199747"/>
          </a:xfrm>
          <a:prstGeom prst="line">
            <a:avLst/>
          </a:prstGeom>
        </p:spPr>
        <p:style>
          <a:lnRef idx="1">
            <a:schemeClr val="dk1"/>
          </a:lnRef>
          <a:fillRef idx="0">
            <a:schemeClr val="dk1"/>
          </a:fillRef>
          <a:effectRef idx="0">
            <a:schemeClr val="dk1"/>
          </a:effectRef>
          <a:fontRef idx="minor">
            <a:schemeClr val="tx1"/>
          </a:fontRef>
        </p:style>
      </p:cxnSp>
      <p:sp>
        <p:nvSpPr>
          <p:cNvPr id="7" name="矩形: 圆角 6">
            <a:extLst>
              <a:ext uri="{FF2B5EF4-FFF2-40B4-BE49-F238E27FC236}">
                <a16:creationId xmlns:a16="http://schemas.microsoft.com/office/drawing/2014/main" id="{9302A624-F9F3-4F93-9160-609CD63905A5}"/>
              </a:ext>
            </a:extLst>
          </p:cNvPr>
          <p:cNvSpPr/>
          <p:nvPr/>
        </p:nvSpPr>
        <p:spPr>
          <a:xfrm>
            <a:off x="1627943" y="1597528"/>
            <a:ext cx="1449280" cy="2752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MLP Head</a:t>
            </a:r>
            <a:endParaRPr lang="zh-CN" altLang="en-US" dirty="0">
              <a:latin typeface="Times New Roman" panose="02020603050405020304" pitchFamily="18" charset="0"/>
              <a:cs typeface="Times New Roman" panose="02020603050405020304" pitchFamily="18" charset="0"/>
            </a:endParaRPr>
          </a:p>
        </p:txBody>
      </p:sp>
      <p:sp>
        <p:nvSpPr>
          <p:cNvPr id="8" name="矩形: 圆角 7">
            <a:extLst>
              <a:ext uri="{FF2B5EF4-FFF2-40B4-BE49-F238E27FC236}">
                <a16:creationId xmlns:a16="http://schemas.microsoft.com/office/drawing/2014/main" id="{FBC4C2F9-32BE-4F5D-9639-645EA03943D1}"/>
              </a:ext>
            </a:extLst>
          </p:cNvPr>
          <p:cNvSpPr/>
          <p:nvPr/>
        </p:nvSpPr>
        <p:spPr>
          <a:xfrm>
            <a:off x="1708952" y="3115609"/>
            <a:ext cx="257452" cy="2396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19F06C18-27E4-4FE1-AF98-3CE30E3CCBDF}"/>
              </a:ext>
            </a:extLst>
          </p:cNvPr>
          <p:cNvSpPr/>
          <p:nvPr/>
        </p:nvSpPr>
        <p:spPr>
          <a:xfrm>
            <a:off x="2095131" y="3115609"/>
            <a:ext cx="257452" cy="2396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2B83E7D6-A0D6-4CD9-A627-60F93A29334D}"/>
              </a:ext>
            </a:extLst>
          </p:cNvPr>
          <p:cNvSpPr/>
          <p:nvPr/>
        </p:nvSpPr>
        <p:spPr>
          <a:xfrm>
            <a:off x="2481310" y="3124486"/>
            <a:ext cx="257452" cy="2396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0ED0951-0D25-4240-A3DD-539D7537A1E7}"/>
              </a:ext>
            </a:extLst>
          </p:cNvPr>
          <p:cNvSpPr txBox="1"/>
          <p:nvPr/>
        </p:nvSpPr>
        <p:spPr>
          <a:xfrm>
            <a:off x="2961813" y="3059668"/>
            <a:ext cx="376191" cy="369332"/>
          </a:xfrm>
          <a:prstGeom prst="rect">
            <a:avLst/>
          </a:prstGeom>
          <a:noFill/>
        </p:spPr>
        <p:txBody>
          <a:bodyPr wrap="square" rtlCol="0">
            <a:spAutoFit/>
          </a:bodyPr>
          <a:lstStyle/>
          <a:p>
            <a:r>
              <a:rPr lang="en-US" altLang="zh-CN" dirty="0"/>
              <a:t>…</a:t>
            </a:r>
            <a:endParaRPr lang="zh-CN" altLang="en-US" dirty="0"/>
          </a:p>
        </p:txBody>
      </p:sp>
      <p:sp>
        <p:nvSpPr>
          <p:cNvPr id="12" name="矩形: 圆角 11">
            <a:extLst>
              <a:ext uri="{FF2B5EF4-FFF2-40B4-BE49-F238E27FC236}">
                <a16:creationId xmlns:a16="http://schemas.microsoft.com/office/drawing/2014/main" id="{CA503E92-E9B2-4819-81A5-A077EB9993A5}"/>
              </a:ext>
            </a:extLst>
          </p:cNvPr>
          <p:cNvSpPr/>
          <p:nvPr/>
        </p:nvSpPr>
        <p:spPr>
          <a:xfrm>
            <a:off x="3419568" y="3124486"/>
            <a:ext cx="257452" cy="2396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5C64752-D946-40A5-9ABB-36E157A8C149}"/>
              </a:ext>
            </a:extLst>
          </p:cNvPr>
          <p:cNvCxnSpPr>
            <a:stCxn id="8" idx="0"/>
          </p:cNvCxnSpPr>
          <p:nvPr/>
        </p:nvCxnSpPr>
        <p:spPr>
          <a:xfrm flipV="1">
            <a:off x="1837678" y="2915862"/>
            <a:ext cx="0" cy="199747"/>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234C1729-E838-41DC-A60D-B63A433486B4}"/>
              </a:ext>
            </a:extLst>
          </p:cNvPr>
          <p:cNvCxnSpPr>
            <a:stCxn id="9" idx="0"/>
          </p:cNvCxnSpPr>
          <p:nvPr/>
        </p:nvCxnSpPr>
        <p:spPr>
          <a:xfrm flipV="1">
            <a:off x="2223857" y="2915862"/>
            <a:ext cx="0" cy="199747"/>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ED55093-26E2-4E44-AA8E-4C5281EDA0F9}"/>
              </a:ext>
            </a:extLst>
          </p:cNvPr>
          <p:cNvCxnSpPr>
            <a:stCxn id="10" idx="0"/>
          </p:cNvCxnSpPr>
          <p:nvPr/>
        </p:nvCxnSpPr>
        <p:spPr>
          <a:xfrm flipV="1">
            <a:off x="2610036" y="2915862"/>
            <a:ext cx="0" cy="208624"/>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0A69CED4-487F-4F6B-ABA6-FA31740E00F6}"/>
              </a:ext>
            </a:extLst>
          </p:cNvPr>
          <p:cNvCxnSpPr>
            <a:stCxn id="12" idx="0"/>
          </p:cNvCxnSpPr>
          <p:nvPr/>
        </p:nvCxnSpPr>
        <p:spPr>
          <a:xfrm flipV="1">
            <a:off x="3548294" y="2915862"/>
            <a:ext cx="0" cy="208624"/>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DC8196EF-858D-4252-BDC0-7824342231B5}"/>
              </a:ext>
            </a:extLst>
          </p:cNvPr>
          <p:cNvCxnSpPr/>
          <p:nvPr/>
        </p:nvCxnSpPr>
        <p:spPr>
          <a:xfrm flipV="1">
            <a:off x="2961813" y="1437730"/>
            <a:ext cx="2808673" cy="534879"/>
          </a:xfrm>
          <a:prstGeom prst="line">
            <a:avLst/>
          </a:prstGeom>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5A73C005-134A-4EF1-8303-739038A11636}"/>
              </a:ext>
            </a:extLst>
          </p:cNvPr>
          <p:cNvSpPr txBox="1"/>
          <p:nvPr/>
        </p:nvSpPr>
        <p:spPr>
          <a:xfrm>
            <a:off x="5855933" y="995265"/>
            <a:ext cx="4442165" cy="1077218"/>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MLP Head just take the first output of Transformer Encoder as input(class token).</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But in practice, usually use mean pooling on output.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62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6FB700-1CEB-4697-BDB7-084FCC5FC459}"/>
              </a:ext>
            </a:extLst>
          </p:cNvPr>
          <p:cNvSpPr txBox="1"/>
          <p:nvPr/>
        </p:nvSpPr>
        <p:spPr>
          <a:xfrm>
            <a:off x="106531" y="106532"/>
            <a:ext cx="38529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Vision-and-Language Transformer</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3444AA7-79B2-4328-9FBC-242D163CE9AC}"/>
              </a:ext>
            </a:extLst>
          </p:cNvPr>
          <p:cNvPicPr>
            <a:picLocks noChangeAspect="1"/>
          </p:cNvPicPr>
          <p:nvPr/>
        </p:nvPicPr>
        <p:blipFill>
          <a:blip r:embed="rId2"/>
          <a:stretch>
            <a:fillRect/>
          </a:stretch>
        </p:blipFill>
        <p:spPr>
          <a:xfrm>
            <a:off x="4035051" y="825624"/>
            <a:ext cx="7970517" cy="2916043"/>
          </a:xfrm>
          <a:prstGeom prst="rect">
            <a:avLst/>
          </a:prstGeom>
        </p:spPr>
      </p:pic>
      <p:sp>
        <p:nvSpPr>
          <p:cNvPr id="5" name="文本框 4">
            <a:extLst>
              <a:ext uri="{FF2B5EF4-FFF2-40B4-BE49-F238E27FC236}">
                <a16:creationId xmlns:a16="http://schemas.microsoft.com/office/drawing/2014/main" id="{1C401FEB-1ED6-45DE-8E99-0A94031E5B70}"/>
              </a:ext>
            </a:extLst>
          </p:cNvPr>
          <p:cNvSpPr txBox="1"/>
          <p:nvPr/>
        </p:nvSpPr>
        <p:spPr>
          <a:xfrm>
            <a:off x="106530" y="4340001"/>
            <a:ext cx="8442666"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Inspired by Vision Transformer, Vision-and-Language Transformer(</a:t>
            </a:r>
            <a:r>
              <a:rPr lang="en-US" altLang="zh-CN" dirty="0" err="1">
                <a:latin typeface="Times New Roman" panose="02020603050405020304" pitchFamily="18" charset="0"/>
                <a:cs typeface="Times New Roman" panose="02020603050405020304" pitchFamily="18" charset="0"/>
              </a:rPr>
              <a:t>ViLT</a:t>
            </a:r>
            <a:r>
              <a:rPr lang="en-US" altLang="zh-CN" dirty="0">
                <a:latin typeface="Times New Roman" panose="02020603050405020304" pitchFamily="18" charset="0"/>
                <a:cs typeface="Times New Roman" panose="02020603050405020304" pitchFamily="18" charset="0"/>
              </a:rPr>
              <a:t>) directly using the Linear Projection Embedding on Words and Patches, and firstly remove convolutional vision embedder.</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A0674984-1499-47E8-83D1-FE1064133D16}"/>
              </a:ext>
            </a:extLst>
          </p:cNvPr>
          <p:cNvSpPr txBox="1"/>
          <p:nvPr/>
        </p:nvSpPr>
        <p:spPr>
          <a:xfrm>
            <a:off x="106530" y="896645"/>
            <a:ext cx="3852909" cy="646331"/>
          </a:xfrm>
          <a:prstGeom prst="rect">
            <a:avLst/>
          </a:prstGeom>
          <a:noFill/>
        </p:spPr>
        <p:txBody>
          <a:bodyPr wrap="square" rtlCol="0">
            <a:spAutoFit/>
          </a:bodyPr>
          <a:lstStyle/>
          <a:p>
            <a:pPr marL="342900" indent="-342900">
              <a:buAutoNum type="arabicPeriod"/>
            </a:pPr>
            <a:r>
              <a:rPr lang="en-US" altLang="zh-CN" dirty="0">
                <a:latin typeface="Times New Roman" panose="02020603050405020304" pitchFamily="18" charset="0"/>
                <a:cs typeface="Times New Roman" panose="02020603050405020304" pitchFamily="18" charset="0"/>
              </a:rPr>
              <a:t>Running time &amp; Computational size</a:t>
            </a:r>
          </a:p>
          <a:p>
            <a:pPr marL="342900" indent="-342900">
              <a:buAutoNum type="arabicPeriod"/>
            </a:pPr>
            <a:r>
              <a:rPr lang="en-US" altLang="zh-CN" dirty="0">
                <a:latin typeface="Times New Roman" panose="02020603050405020304" pitchFamily="18" charset="0"/>
                <a:cs typeface="Times New Roman" panose="02020603050405020304" pitchFamily="18" charset="0"/>
              </a:rPr>
              <a:t>Loss computation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55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AFEC00-509F-4217-9510-638D163476F6}"/>
              </a:ext>
            </a:extLst>
          </p:cNvPr>
          <p:cNvSpPr txBox="1"/>
          <p:nvPr/>
        </p:nvSpPr>
        <p:spPr>
          <a:xfrm>
            <a:off x="106531" y="106532"/>
            <a:ext cx="38529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Running time &amp; Computational size</a:t>
            </a:r>
          </a:p>
        </p:txBody>
      </p:sp>
      <p:pic>
        <p:nvPicPr>
          <p:cNvPr id="4" name="图片 3">
            <a:extLst>
              <a:ext uri="{FF2B5EF4-FFF2-40B4-BE49-F238E27FC236}">
                <a16:creationId xmlns:a16="http://schemas.microsoft.com/office/drawing/2014/main" id="{C7870D96-F96D-42F8-8637-38B2A09F7968}"/>
              </a:ext>
            </a:extLst>
          </p:cNvPr>
          <p:cNvPicPr>
            <a:picLocks noChangeAspect="1"/>
          </p:cNvPicPr>
          <p:nvPr/>
        </p:nvPicPr>
        <p:blipFill>
          <a:blip r:embed="rId2"/>
          <a:stretch>
            <a:fillRect/>
          </a:stretch>
        </p:blipFill>
        <p:spPr>
          <a:xfrm>
            <a:off x="6166619" y="475864"/>
            <a:ext cx="4770670" cy="4438860"/>
          </a:xfrm>
          <a:prstGeom prst="rect">
            <a:avLst/>
          </a:prstGeom>
        </p:spPr>
      </p:pic>
      <p:sp>
        <p:nvSpPr>
          <p:cNvPr id="7" name="文本框 6">
            <a:extLst>
              <a:ext uri="{FF2B5EF4-FFF2-40B4-BE49-F238E27FC236}">
                <a16:creationId xmlns:a16="http://schemas.microsoft.com/office/drawing/2014/main" id="{515DE7DB-44C0-45A4-A45C-93641548EFC6}"/>
              </a:ext>
            </a:extLst>
          </p:cNvPr>
          <p:cNvSpPr txBox="1"/>
          <p:nvPr/>
        </p:nvSpPr>
        <p:spPr>
          <a:xfrm>
            <a:off x="452761" y="1118586"/>
            <a:ext cx="4500979" cy="341632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Embedding Schema and running time table show the Patch Projection is a simple way to embed visual patch and it can reduce running time from 900ms to 15ms, which the visual embedding schema take 810ms and 0.4ms.</a:t>
            </a:r>
          </a:p>
          <a:p>
            <a:r>
              <a:rPr lang="en-US" altLang="zh-CN" dirty="0">
                <a:latin typeface="Times New Roman" panose="02020603050405020304" pitchFamily="18" charset="0"/>
                <a:cs typeface="Times New Roman" panose="02020603050405020304" pitchFamily="18" charset="0"/>
              </a:rPr>
              <a:t>Meanwhile, the performance of Patch Projection is between the Region Feature and Grid Feature, even overhaul the Region Feature on NLVR2.</a:t>
            </a:r>
          </a:p>
          <a:p>
            <a:r>
              <a:rPr lang="en-US" altLang="zh-CN" dirty="0">
                <a:latin typeface="Times New Roman" panose="02020603050405020304" pitchFamily="18" charset="0"/>
                <a:cs typeface="Times New Roman" panose="02020603050405020304" pitchFamily="18" charset="0"/>
              </a:rPr>
              <a:t>The Patch Projection made the balance between running time and performance.</a:t>
            </a:r>
          </a:p>
        </p:txBody>
      </p:sp>
    </p:spTree>
    <p:extLst>
      <p:ext uri="{BB962C8B-B14F-4D97-AF65-F5344CB8AC3E}">
        <p14:creationId xmlns:p14="http://schemas.microsoft.com/office/powerpoint/2010/main" val="388324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F61AAD-FDB6-4C4A-9CC6-7721E5AC8CC5}"/>
              </a:ext>
            </a:extLst>
          </p:cNvPr>
          <p:cNvSpPr txBox="1"/>
          <p:nvPr/>
        </p:nvSpPr>
        <p:spPr>
          <a:xfrm>
            <a:off x="106531" y="106532"/>
            <a:ext cx="38529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Running time &amp; Computational size</a:t>
            </a:r>
          </a:p>
        </p:txBody>
      </p:sp>
      <p:pic>
        <p:nvPicPr>
          <p:cNvPr id="4" name="图片 3">
            <a:extLst>
              <a:ext uri="{FF2B5EF4-FFF2-40B4-BE49-F238E27FC236}">
                <a16:creationId xmlns:a16="http://schemas.microsoft.com/office/drawing/2014/main" id="{1C139CCB-8DE4-4800-9766-1B62818CE715}"/>
              </a:ext>
            </a:extLst>
          </p:cNvPr>
          <p:cNvPicPr>
            <a:picLocks noChangeAspect="1"/>
          </p:cNvPicPr>
          <p:nvPr/>
        </p:nvPicPr>
        <p:blipFill>
          <a:blip r:embed="rId2"/>
          <a:stretch>
            <a:fillRect/>
          </a:stretch>
        </p:blipFill>
        <p:spPr>
          <a:xfrm>
            <a:off x="1381241" y="651567"/>
            <a:ext cx="9429517" cy="2670439"/>
          </a:xfrm>
          <a:prstGeom prst="rect">
            <a:avLst/>
          </a:prstGeom>
        </p:spPr>
      </p:pic>
      <p:sp>
        <p:nvSpPr>
          <p:cNvPr id="5" name="文本框 4">
            <a:extLst>
              <a:ext uri="{FF2B5EF4-FFF2-40B4-BE49-F238E27FC236}">
                <a16:creationId xmlns:a16="http://schemas.microsoft.com/office/drawing/2014/main" id="{2369AC75-E912-4E0F-997A-9D16D16ACBB2}"/>
              </a:ext>
            </a:extLst>
          </p:cNvPr>
          <p:cNvSpPr txBox="1"/>
          <p:nvPr/>
        </p:nvSpPr>
        <p:spPr>
          <a:xfrm>
            <a:off x="674703" y="3844031"/>
            <a:ext cx="10466773"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Four categories of vision-and-language models. The height of each rectangle denotes its relative computational size. VE, 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means visual embedder, textual embedder, modality interaction. The </a:t>
            </a:r>
            <a:r>
              <a:rPr lang="en-US" altLang="zh-CN" dirty="0" err="1">
                <a:latin typeface="Times New Roman" panose="02020603050405020304" pitchFamily="18" charset="0"/>
                <a:cs typeface="Times New Roman" panose="02020603050405020304" pitchFamily="18" charset="0"/>
              </a:rPr>
              <a:t>ViLT</a:t>
            </a:r>
            <a:r>
              <a:rPr lang="en-US" altLang="zh-CN" dirty="0">
                <a:latin typeface="Times New Roman" panose="02020603050405020304" pitchFamily="18" charset="0"/>
                <a:cs typeface="Times New Roman" panose="02020603050405020304" pitchFamily="18" charset="0"/>
              </a:rPr>
              <a:t> is category (d), which have equally and lightly computational size between VE and TE, and heavily computation on MI.  </a:t>
            </a:r>
          </a:p>
        </p:txBody>
      </p:sp>
    </p:spTree>
    <p:extLst>
      <p:ext uri="{BB962C8B-B14F-4D97-AF65-F5344CB8AC3E}">
        <p14:creationId xmlns:p14="http://schemas.microsoft.com/office/powerpoint/2010/main" val="177936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30F4D4-6ADE-4212-A72D-BC099C444D4E}"/>
              </a:ext>
            </a:extLst>
          </p:cNvPr>
          <p:cNvSpPr txBox="1"/>
          <p:nvPr/>
        </p:nvSpPr>
        <p:spPr>
          <a:xfrm>
            <a:off x="106531" y="106532"/>
            <a:ext cx="38529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Loss computation</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8832251-E789-4914-A25F-1FD71BBFA6B1}"/>
              </a:ext>
            </a:extLst>
          </p:cNvPr>
          <p:cNvPicPr>
            <a:picLocks noChangeAspect="1"/>
          </p:cNvPicPr>
          <p:nvPr/>
        </p:nvPicPr>
        <p:blipFill>
          <a:blip r:embed="rId2"/>
          <a:stretch>
            <a:fillRect/>
          </a:stretch>
        </p:blipFill>
        <p:spPr>
          <a:xfrm>
            <a:off x="2032985" y="3393011"/>
            <a:ext cx="7970517" cy="2916043"/>
          </a:xfrm>
          <a:prstGeom prst="rect">
            <a:avLst/>
          </a:prstGeom>
        </p:spPr>
      </p:pic>
      <p:cxnSp>
        <p:nvCxnSpPr>
          <p:cNvPr id="5" name="直接连接符 4">
            <a:extLst>
              <a:ext uri="{FF2B5EF4-FFF2-40B4-BE49-F238E27FC236}">
                <a16:creationId xmlns:a16="http://schemas.microsoft.com/office/drawing/2014/main" id="{9CA3F527-4B5D-4C90-AA7E-B18E1BFA8DF6}"/>
              </a:ext>
            </a:extLst>
          </p:cNvPr>
          <p:cNvCxnSpPr/>
          <p:nvPr/>
        </p:nvCxnSpPr>
        <p:spPr>
          <a:xfrm flipH="1" flipV="1">
            <a:off x="2032985" y="2722746"/>
            <a:ext cx="1038687" cy="683581"/>
          </a:xfrm>
          <a:prstGeom prst="line">
            <a:avLst/>
          </a:prstGeom>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DAD603D9-C9D3-49BC-B34E-C1E366DC0151}"/>
              </a:ext>
            </a:extLst>
          </p:cNvPr>
          <p:cNvSpPr txBox="1"/>
          <p:nvPr/>
        </p:nvSpPr>
        <p:spPr>
          <a:xfrm>
            <a:off x="101315" y="1855612"/>
            <a:ext cx="3444536" cy="1077218"/>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Image Text Matching(ITM): randomly replace image, and computing the ITM loss. The output of model just “True” of “False”. </a:t>
            </a:r>
            <a:endParaRPr lang="zh-CN" altLang="en-US" sz="1600"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A2C05B5C-265F-4FF2-97AF-6F8B85CD693C}"/>
              </a:ext>
            </a:extLst>
          </p:cNvPr>
          <p:cNvCxnSpPr>
            <a:cxnSpLocks/>
          </p:cNvCxnSpPr>
          <p:nvPr/>
        </p:nvCxnSpPr>
        <p:spPr>
          <a:xfrm flipH="1" flipV="1">
            <a:off x="4793980" y="2013263"/>
            <a:ext cx="665823" cy="1379748"/>
          </a:xfrm>
          <a:prstGeom prst="line">
            <a:avLst/>
          </a:prstGeom>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13CD0378-565E-45AF-870D-869BE7DB9BBE}"/>
              </a:ext>
            </a:extLst>
          </p:cNvPr>
          <p:cNvSpPr txBox="1"/>
          <p:nvPr/>
        </p:nvSpPr>
        <p:spPr>
          <a:xfrm>
            <a:off x="3684233" y="564617"/>
            <a:ext cx="4252404" cy="1323439"/>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Masked Language Modeling(MLM): giving a pair of sentence and image, one word in sentence was masked, then the model output the masked word rely on other words in sentence and image, and computing the MLM loss for last.</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A437A8A2-0D77-4DBD-AADF-65DF02B5AA95}"/>
                  </a:ext>
                </a:extLst>
              </p:cNvPr>
              <p:cNvSpPr txBox="1"/>
              <p:nvPr/>
            </p:nvSpPr>
            <p:spPr>
              <a:xfrm>
                <a:off x="7084454" y="1900280"/>
                <a:ext cx="4385570" cy="852093"/>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Word Patch Alignment(WPA):  computes the alignment score between textual set(</a:t>
                </a:r>
                <a14:m>
                  <m:oMath xmlns:m="http://schemas.openxmlformats.org/officeDocument/2006/math">
                    <m:sSup>
                      <m:sSupPr>
                        <m:ctrlPr>
                          <a:rPr lang="en-US" altLang="zh-CN" sz="160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𝑧</m:t>
                        </m:r>
                      </m:e>
                      <m:sup>
                        <m:r>
                          <a:rPr lang="en-US" altLang="zh-CN" sz="1600" b="0" i="1" smtClean="0">
                            <a:latin typeface="Cambria Math" panose="02040503050406030204" pitchFamily="18" charset="0"/>
                            <a:cs typeface="Times New Roman" panose="02020603050405020304" pitchFamily="18" charset="0"/>
                          </a:rPr>
                          <m:t>𝐷</m:t>
                        </m:r>
                      </m:sup>
                    </m:sSup>
                    <m:r>
                      <a:rPr lang="en-US" altLang="zh-CN" sz="1600" b="0" i="0" smtClean="0">
                        <a:latin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cs typeface="Times New Roman" panose="02020603050405020304" pitchFamily="18" charset="0"/>
                      </a:rPr>
                      <m:t>t</m:t>
                    </m:r>
                    <m:r>
                      <a:rPr lang="en-US" altLang="zh-CN" sz="1600" b="0" i="0" smtClean="0">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cs typeface="Times New Roman" panose="02020603050405020304" pitchFamily="18" charset="0"/>
                  </a:rPr>
                  <a:t> and visual set (</a:t>
                </a:r>
                <a14:m>
                  <m:oMath xmlns:m="http://schemas.openxmlformats.org/officeDocument/2006/math">
                    <m:sSup>
                      <m:sSupPr>
                        <m:ctrlPr>
                          <a:rPr lang="en-US" altLang="zh-CN" sz="1600" i="1">
                            <a:latin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cs typeface="Times New Roman" panose="02020603050405020304" pitchFamily="18" charset="0"/>
                          </a:rPr>
                          <m:t>𝑧</m:t>
                        </m:r>
                      </m:e>
                      <m:sup>
                        <m:r>
                          <a:rPr lang="en-US" altLang="zh-CN" sz="1600" i="1">
                            <a:latin typeface="Cambria Math" panose="02040503050406030204" pitchFamily="18" charset="0"/>
                            <a:cs typeface="Times New Roman" panose="02020603050405020304" pitchFamily="18" charset="0"/>
                          </a:rPr>
                          <m:t>𝐷</m:t>
                        </m:r>
                      </m:sup>
                    </m:sSup>
                    <m:r>
                      <a:rPr lang="en-US" altLang="zh-CN" sz="1600">
                        <a:latin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cs typeface="Times New Roman" panose="02020603050405020304" pitchFamily="18" charset="0"/>
                      </a:rPr>
                      <m:t>v</m:t>
                    </m:r>
                    <m:r>
                      <a:rPr lang="en-US" altLang="zh-CN" sz="1600">
                        <a:latin typeface="Cambria Math" panose="02040503050406030204" pitchFamily="18" charset="0"/>
                        <a:cs typeface="Times New Roman" panose="02020603050405020304" pitchFamily="18" charset="0"/>
                      </a:rPr>
                      <m:t>)</m:t>
                    </m:r>
                  </m:oMath>
                </a14:m>
                <a:endParaRPr lang="zh-CN" altLang="en-US" sz="1600" dirty="0">
                  <a:latin typeface="Times New Roman" panose="02020603050405020304" pitchFamily="18" charset="0"/>
                  <a:cs typeface="Times New Roman" panose="02020603050405020304" pitchFamily="18" charset="0"/>
                </a:endParaRPr>
              </a:p>
            </p:txBody>
          </p:sp>
        </mc:Choice>
        <mc:Fallback>
          <p:sp>
            <p:nvSpPr>
              <p:cNvPr id="14" name="文本框 13">
                <a:extLst>
                  <a:ext uri="{FF2B5EF4-FFF2-40B4-BE49-F238E27FC236}">
                    <a16:creationId xmlns:a16="http://schemas.microsoft.com/office/drawing/2014/main" id="{A437A8A2-0D77-4DBD-AADF-65DF02B5AA95}"/>
                  </a:ext>
                </a:extLst>
              </p:cNvPr>
              <p:cNvSpPr txBox="1">
                <a:spLocks noRot="1" noChangeAspect="1" noMove="1" noResize="1" noEditPoints="1" noAdjustHandles="1" noChangeArrowheads="1" noChangeShapeType="1" noTextEdit="1"/>
              </p:cNvSpPr>
              <p:nvPr/>
            </p:nvSpPr>
            <p:spPr>
              <a:xfrm>
                <a:off x="7084454" y="1900280"/>
                <a:ext cx="4385570" cy="852093"/>
              </a:xfrm>
              <a:prstGeom prst="rect">
                <a:avLst/>
              </a:prstGeom>
              <a:blipFill>
                <a:blip r:embed="rId3"/>
                <a:stretch>
                  <a:fillRect l="-694" t="-2143" b="-5714"/>
                </a:stretch>
              </a:blipFill>
            </p:spPr>
            <p:txBody>
              <a:bodyPr/>
              <a:lstStyle/>
              <a:p>
                <a:r>
                  <a:rPr lang="zh-CN" altLang="en-US">
                    <a:noFill/>
                  </a:rPr>
                  <a:t> </a:t>
                </a:r>
              </a:p>
            </p:txBody>
          </p:sp>
        </mc:Fallback>
      </mc:AlternateContent>
      <p:cxnSp>
        <p:nvCxnSpPr>
          <p:cNvPr id="16" name="直接连接符 15">
            <a:extLst>
              <a:ext uri="{FF2B5EF4-FFF2-40B4-BE49-F238E27FC236}">
                <a16:creationId xmlns:a16="http://schemas.microsoft.com/office/drawing/2014/main" id="{8D2A6235-1022-4F14-92AE-E4938F88BE90}"/>
              </a:ext>
            </a:extLst>
          </p:cNvPr>
          <p:cNvCxnSpPr/>
          <p:nvPr/>
        </p:nvCxnSpPr>
        <p:spPr>
          <a:xfrm flipV="1">
            <a:off x="7320453" y="2758821"/>
            <a:ext cx="1036320" cy="568172"/>
          </a:xfrm>
          <a:prstGeom prst="line">
            <a:avLst/>
          </a:prstGeom>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1D023863-DF13-4B91-93EF-EF25130C9F6E}"/>
              </a:ext>
            </a:extLst>
          </p:cNvPr>
          <p:cNvSpPr txBox="1"/>
          <p:nvPr/>
        </p:nvSpPr>
        <p:spPr>
          <a:xfrm>
            <a:off x="292963" y="857004"/>
            <a:ext cx="1873188"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Using negative log-likelihood</a:t>
            </a:r>
            <a:endParaRPr lang="zh-CN" altLang="en-US" sz="1600" dirty="0">
              <a:latin typeface="Times New Roman" panose="02020603050405020304" pitchFamily="18" charset="0"/>
              <a:cs typeface="Times New Roman" panose="02020603050405020304" pitchFamily="18" charset="0"/>
            </a:endParaRPr>
          </a:p>
        </p:txBody>
      </p:sp>
      <p:cxnSp>
        <p:nvCxnSpPr>
          <p:cNvPr id="19" name="直接连接符 18">
            <a:extLst>
              <a:ext uri="{FF2B5EF4-FFF2-40B4-BE49-F238E27FC236}">
                <a16:creationId xmlns:a16="http://schemas.microsoft.com/office/drawing/2014/main" id="{31DB74AB-3483-4C64-B3AE-553F814873A2}"/>
              </a:ext>
            </a:extLst>
          </p:cNvPr>
          <p:cNvCxnSpPr>
            <a:stCxn id="6" idx="0"/>
            <a:endCxn id="17" idx="2"/>
          </p:cNvCxnSpPr>
          <p:nvPr/>
        </p:nvCxnSpPr>
        <p:spPr>
          <a:xfrm flipH="1" flipV="1">
            <a:off x="1229557" y="1441779"/>
            <a:ext cx="594026" cy="413833"/>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F33DDFDB-5A16-4AE5-8C9F-C364F5AB4F3E}"/>
              </a:ext>
            </a:extLst>
          </p:cNvPr>
          <p:cNvCxnSpPr>
            <a:stCxn id="9" idx="1"/>
            <a:endCxn id="17" idx="3"/>
          </p:cNvCxnSpPr>
          <p:nvPr/>
        </p:nvCxnSpPr>
        <p:spPr>
          <a:xfrm flipH="1" flipV="1">
            <a:off x="2166151" y="1149392"/>
            <a:ext cx="1518082" cy="7694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95104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388</Words>
  <Application>Microsoft Office PowerPoint</Application>
  <PresentationFormat>宽屏</PresentationFormat>
  <Paragraphs>51</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Arial</vt:lpstr>
      <vt:lpstr>Cambria Math</vt:lpstr>
      <vt:lpstr>Times New Roman</vt:lpstr>
      <vt:lpstr>Office 主题​​</vt:lpstr>
      <vt:lpstr>Week2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dc:title>
  <dc:creator>MAKE BRYANT</dc:creator>
  <cp:lastModifiedBy>MAKE BRYANT</cp:lastModifiedBy>
  <cp:revision>112</cp:revision>
  <dcterms:created xsi:type="dcterms:W3CDTF">2023-04-18T09:47:45Z</dcterms:created>
  <dcterms:modified xsi:type="dcterms:W3CDTF">2023-04-20T14:30:53Z</dcterms:modified>
</cp:coreProperties>
</file>