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1" autoAdjust="0"/>
    <p:restoredTop sz="92443" autoAdjust="0"/>
  </p:normalViewPr>
  <p:slideViewPr>
    <p:cSldViewPr snapToGrid="0">
      <p:cViewPr varScale="1">
        <p:scale>
          <a:sx n="85" d="100"/>
          <a:sy n="85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08B24-7A74-424F-BAE4-5BCAD09D9733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15DDB-255E-4036-B3D4-605934A77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337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https://blog.csdn.net/weixin_42715977/article/details/124151870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15DDB-255E-4036-B3D4-605934A7768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17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https://blog.csdn.net/qq_37541097/article/details/121119988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15DDB-255E-4036-B3D4-605934A7768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723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946C5-B1BA-4975-9B54-D50E37546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814928-CA6C-49DC-8FA8-762FF8DCA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8DE900-756A-4DB4-A2A8-56F89CC9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D1DF0-7AB4-4B34-A3D3-E3FE505E7F6D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125C30-9DDE-4147-A2B7-96754ED2B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56250B-D0A4-4B26-B0CB-153DFACC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C39F-1D18-4982-A054-9917786F7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18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B6857-5A3B-4B98-9B5F-FF89A2C47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74BFC3-9ABC-4396-B033-64DA0E00D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FBBAF-4604-4BA0-B6E0-BABB849F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D1DF0-7AB4-4B34-A3D3-E3FE505E7F6D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20E5A0-9025-4866-A63C-B87584DD9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8FC5F-F27B-4CC1-B9D7-AA2462C65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C39F-1D18-4982-A054-9917786F7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05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AE70EB-D81E-4132-BE8D-CD97847AB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66552F-26EE-4BEB-AE68-1F6AF9393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69C6E-664A-4380-9A71-F21DDD130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D1DF0-7AB4-4B34-A3D3-E3FE505E7F6D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EE6DC-A06A-41AE-A30B-8ED3CBD8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6739C9-8927-49F8-A1D5-0BC0F531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C39F-1D18-4982-A054-9917786F7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48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44F21-EBAC-4C69-9F2B-DABD95A2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4B21CE-B3AF-4610-830D-1E7384CB4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7D45F2-AA7D-4BC5-BA57-3A40B685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D1DF0-7AB4-4B34-A3D3-E3FE505E7F6D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E3E536-824B-4E1C-AF8C-325301AB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84CA9F-0970-4F58-B67C-E64BEFC3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C39F-1D18-4982-A054-9917786F7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73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DBAFF-4121-4DBA-BB78-E4D267E00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BCC612-03B6-41DA-8AA1-8DDB80C54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F3F3E9-9116-4028-9B60-855D6475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D1DF0-7AB4-4B34-A3D3-E3FE505E7F6D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73E600-847D-448D-B530-06282F21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2B43AE-BBF0-41A1-9581-9BBF6C86C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C39F-1D18-4982-A054-9917786F7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1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88CC1-9DA7-4D25-875A-0E22AA193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1B004-33D8-4D8A-B5A8-CEA5E9879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6271F2-6D56-451A-BBCF-3A67FDCEC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E6DD83-6430-4147-8E9E-0C3811439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D1DF0-7AB4-4B34-A3D3-E3FE505E7F6D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EADB5C-CF02-4EC5-9C1F-3240F56CD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DBA2F0-0681-49D8-A47A-9F108D35B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C39F-1D18-4982-A054-9917786F7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90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35BB7-F8E3-42C4-8E76-B1B0C861F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1B1DE4-67C5-4BBC-988B-4E04AD92B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AAB5BE-1F7F-4BB8-AB5F-438A97615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5DFBCD-6E9E-4F25-AD55-406E3041E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FCAC1F-9820-4338-8BDC-51277BD1A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AB3F2A-4F2B-4402-BBEC-728264DC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D1DF0-7AB4-4B34-A3D3-E3FE505E7F6D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75410A-475B-4409-92E2-FFC4C7207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59E5EA-5202-461A-BC16-BB1C04433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C39F-1D18-4982-A054-9917786F7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12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42CAC-7CCC-4981-8D3D-DC887F15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A5E2FC-1FC9-4F9D-9E9A-BADADAE36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D1DF0-7AB4-4B34-A3D3-E3FE505E7F6D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E0213E-44EF-496A-9073-95D98D877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A63261-4535-4147-9530-6334B38F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C39F-1D18-4982-A054-9917786F7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8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7E53DF-37A9-46B1-91D4-3933FC881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D1DF0-7AB4-4B34-A3D3-E3FE505E7F6D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14BB49-30EC-496D-BD84-4289F233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B1B4C3-ECA1-4B3A-8511-9120140D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C39F-1D18-4982-A054-9917786F7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91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D4869-2B19-419D-80BE-A18CE0F8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139ECF-CD90-43A8-A9C7-C4780ADB4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897BEC-0FBE-40E3-986A-9DB9FE214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D1A89D-A2CF-4D46-A0A7-F220D71EB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D1DF0-7AB4-4B34-A3D3-E3FE505E7F6D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A134A4-E857-46E2-846B-81E2BE43D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329437-1B11-49A5-AC3E-C510CC71B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C39F-1D18-4982-A054-9917786F7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931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0DA5-A5EB-4680-99BC-A31614D4B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BBF335-D3A6-4D2F-AA06-DDB6A9750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506C25-09C8-4A1E-AB88-94DE59333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B7C081-8F8E-4FF9-9574-321FA9F0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D1DF0-7AB4-4B34-A3D3-E3FE505E7F6D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B78B9-0F4B-4091-8BB8-59C1F2890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F6F99A-F3A3-4B6F-82B2-71CAD193E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7C39F-1D18-4982-A054-9917786F7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14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1A7350-5D7B-4688-BD49-6F3D7908F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97F8F0-7517-4C52-9D76-3D9241D6E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CDFBA6-DE24-4EF9-9306-DBC717809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D1DF0-7AB4-4B34-A3D3-E3FE505E7F6D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E3393-8E9B-42FF-AA4B-3EE44D826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38EF22-3072-426B-B1FD-80CD03678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7C39F-1D18-4982-A054-9917786F7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91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E11F0-7FE7-4B49-BB27-697F5892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F8DD55-CB44-4AC9-A28B-648E44B06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 &amp;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368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CDB435-F6BC-4250-B254-15ED497C9921}"/>
              </a:ext>
            </a:extLst>
          </p:cNvPr>
          <p:cNvSpPr txBox="1"/>
          <p:nvPr/>
        </p:nvSpPr>
        <p:spPr>
          <a:xfrm>
            <a:off x="179109" y="131975"/>
            <a:ext cx="218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position bias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17457F-8AD2-479C-9BCC-E99753480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71" y="1771379"/>
            <a:ext cx="5533987" cy="6516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B319BA5-44E2-4865-8420-1013C6C34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1989" y="769709"/>
            <a:ext cx="2530059" cy="2636748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B8590E6-C42C-4FBA-9FF7-FEF0616EAF33}"/>
              </a:ext>
            </a:extLst>
          </p:cNvPr>
          <p:cNvCxnSpPr>
            <a:endCxn id="4" idx="3"/>
          </p:cNvCxnSpPr>
          <p:nvPr/>
        </p:nvCxnSpPr>
        <p:spPr>
          <a:xfrm flipH="1" flipV="1">
            <a:off x="6613558" y="2097203"/>
            <a:ext cx="1543306" cy="469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9D488B-4979-42F9-B969-FA5BBCC2F2ED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6613558" y="2097203"/>
            <a:ext cx="2862952" cy="4381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C38C7B4-BF44-4F1A-BE28-2ED10C2CD6F8}"/>
                  </a:ext>
                </a:extLst>
              </p:cNvPr>
              <p:cNvSpPr txBox="1"/>
              <p:nvPr/>
            </p:nvSpPr>
            <p:spPr>
              <a:xfrm>
                <a:off x="509155" y="3406457"/>
                <a:ext cx="6286500" cy="679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Swin Transformer introduce Relative positing bias in W-MSA and SW-MSA,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taken 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 smaller-sized bias matrix.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C38C7B4-BF44-4F1A-BE28-2ED10C2CD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55" y="3406457"/>
                <a:ext cx="6286500" cy="679481"/>
              </a:xfrm>
              <a:prstGeom prst="rect">
                <a:avLst/>
              </a:prstGeom>
              <a:blipFill>
                <a:blip r:embed="rId5"/>
                <a:stretch>
                  <a:fillRect l="-873" t="-5405" r="-970" b="-10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38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237201A-0A07-43DF-930B-3480AB66305B}"/>
              </a:ext>
            </a:extLst>
          </p:cNvPr>
          <p:cNvSpPr txBox="1"/>
          <p:nvPr/>
        </p:nvSpPr>
        <p:spPr>
          <a:xfrm>
            <a:off x="179109" y="131975"/>
            <a:ext cx="195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CD535C-D2DC-445F-AC26-2883A5CC8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016" y="648173"/>
            <a:ext cx="7720930" cy="318341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0BAF404-D407-4B04-B187-AF104367B756}"/>
              </a:ext>
            </a:extLst>
          </p:cNvPr>
          <p:cNvSpPr txBox="1"/>
          <p:nvPr/>
        </p:nvSpPr>
        <p:spPr>
          <a:xfrm>
            <a:off x="292963" y="825623"/>
            <a:ext cx="3107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47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2FCF8D-8B62-4D91-BA79-F3356B6E1163}"/>
              </a:ext>
            </a:extLst>
          </p:cNvPr>
          <p:cNvSpPr txBox="1"/>
          <p:nvPr/>
        </p:nvSpPr>
        <p:spPr>
          <a:xfrm>
            <a:off x="179109" y="131975"/>
            <a:ext cx="195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5CC5F1-1B97-4C0B-9B22-215BCCB66C96}"/>
              </a:ext>
            </a:extLst>
          </p:cNvPr>
          <p:cNvSpPr txBox="1"/>
          <p:nvPr/>
        </p:nvSpPr>
        <p:spPr>
          <a:xfrm>
            <a:off x="701336" y="1043733"/>
            <a:ext cx="392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 stack by Transformer Encoder Layer.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D7B60D-32C9-415D-AF31-4A890995A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736" y="636817"/>
            <a:ext cx="1277311" cy="17928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AC0FBDD-376E-4800-8360-EE66367A1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736" y="3260315"/>
            <a:ext cx="1277311" cy="179281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E3CD602-B8C7-4F3A-ACD8-44499E1EF444}"/>
              </a:ext>
            </a:extLst>
          </p:cNvPr>
          <p:cNvSpPr txBox="1"/>
          <p:nvPr/>
        </p:nvSpPr>
        <p:spPr>
          <a:xfrm>
            <a:off x="8059825" y="2692731"/>
            <a:ext cx="461665" cy="3373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2E1C529-D0BD-4D02-A961-E860A4962322}"/>
              </a:ext>
            </a:extLst>
          </p:cNvPr>
          <p:cNvSpPr txBox="1"/>
          <p:nvPr/>
        </p:nvSpPr>
        <p:spPr>
          <a:xfrm>
            <a:off x="8636900" y="2618285"/>
            <a:ext cx="111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layers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EB3492E-FE93-4D86-9930-1F1A11D35F0F}"/>
              </a:ext>
            </a:extLst>
          </p:cNvPr>
          <p:cNvCxnSpPr/>
          <p:nvPr/>
        </p:nvCxnSpPr>
        <p:spPr>
          <a:xfrm flipV="1">
            <a:off x="8290657" y="5053133"/>
            <a:ext cx="0" cy="501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1F33ADC-1C32-465C-B415-A99324F9C88E}"/>
              </a:ext>
            </a:extLst>
          </p:cNvPr>
          <p:cNvSpPr txBox="1"/>
          <p:nvPr/>
        </p:nvSpPr>
        <p:spPr>
          <a:xfrm>
            <a:off x="7746178" y="5706260"/>
            <a:ext cx="111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298E0CD-2094-414B-9C11-928771334AA3}"/>
              </a:ext>
            </a:extLst>
          </p:cNvPr>
          <p:cNvSpPr txBox="1"/>
          <p:nvPr/>
        </p:nvSpPr>
        <p:spPr>
          <a:xfrm>
            <a:off x="7725461" y="176100"/>
            <a:ext cx="111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67F3DCB-D9A2-48A6-A0C5-DAAFC20EB924}"/>
              </a:ext>
            </a:extLst>
          </p:cNvPr>
          <p:cNvSpPr txBox="1"/>
          <p:nvPr/>
        </p:nvSpPr>
        <p:spPr>
          <a:xfrm>
            <a:off x="701336" y="2253286"/>
            <a:ext cx="407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Pre-training on BooksCorpus and English Wikipedia with 2 task: Masked LM and Next Sentence Prediction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1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A82DFFB-048B-4763-AF6A-E711D1CC2F68}"/>
              </a:ext>
            </a:extLst>
          </p:cNvPr>
          <p:cNvSpPr txBox="1"/>
          <p:nvPr/>
        </p:nvSpPr>
        <p:spPr>
          <a:xfrm>
            <a:off x="179109" y="131975"/>
            <a:ext cx="195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F80613-045E-4CE2-AC59-B79C51AEB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243" y="1063474"/>
            <a:ext cx="7259985" cy="236552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A3BB363-21D1-4783-BDCC-A45F54011217}"/>
              </a:ext>
            </a:extLst>
          </p:cNvPr>
          <p:cNvSpPr txBox="1"/>
          <p:nvPr/>
        </p:nvSpPr>
        <p:spPr>
          <a:xfrm>
            <a:off x="2230243" y="4003829"/>
            <a:ext cx="5557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these Embeddings are implemented by linear layer, the input embeddings are the sum of these embeddings.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780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196D492-C4D5-49E3-94F5-F5821E6B4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13" y="833812"/>
            <a:ext cx="8916173" cy="22252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48EB012-573E-4769-8566-4F97727A3ED9}"/>
              </a:ext>
            </a:extLst>
          </p:cNvPr>
          <p:cNvSpPr txBox="1"/>
          <p:nvPr/>
        </p:nvSpPr>
        <p:spPr>
          <a:xfrm>
            <a:off x="179109" y="131975"/>
            <a:ext cx="195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08BFE6-B04B-48A2-9A52-CC73D0DAAEEF}"/>
              </a:ext>
            </a:extLst>
          </p:cNvPr>
          <p:cNvSpPr txBox="1"/>
          <p:nvPr/>
        </p:nvSpPr>
        <p:spPr>
          <a:xfrm>
            <a:off x="1637912" y="3266983"/>
            <a:ext cx="7657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with OpenAI GPT and ELMo, Bert uses a bidirectional transformer, which the multi-head self attention use bidirectional message of input. OpenAI GPT uses a left-to-right transformer, ELMs uses the concatenation of left-to-right and right-to-left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02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169E843-970E-41A6-A8FD-7C7E5A76FBE1}"/>
              </a:ext>
            </a:extLst>
          </p:cNvPr>
          <p:cNvSpPr txBox="1"/>
          <p:nvPr/>
        </p:nvSpPr>
        <p:spPr>
          <a:xfrm>
            <a:off x="179109" y="131975"/>
            <a:ext cx="195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Swin Transformer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CF6DBB-CD2F-411C-8EB7-788E93CF521C}"/>
              </a:ext>
            </a:extLst>
          </p:cNvPr>
          <p:cNvSpPr txBox="1"/>
          <p:nvPr/>
        </p:nvSpPr>
        <p:spPr>
          <a:xfrm>
            <a:off x="301658" y="876693"/>
            <a:ext cx="4421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Window-MSA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Shifted Window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position bias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78B87F-4B83-4F63-AAC9-38534E033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29" y="876693"/>
            <a:ext cx="6332769" cy="37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1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BCB8919-60F6-4FEA-AFA9-07CF82C2E018}"/>
              </a:ext>
            </a:extLst>
          </p:cNvPr>
          <p:cNvSpPr txBox="1"/>
          <p:nvPr/>
        </p:nvSpPr>
        <p:spPr>
          <a:xfrm>
            <a:off x="179109" y="131975"/>
            <a:ext cx="195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309760-8ADB-4114-A56D-06ECEA910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431" y="501307"/>
            <a:ext cx="9066889" cy="297829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87C69AD-53CC-4543-ACCA-3A0F32CE5B52}"/>
              </a:ext>
            </a:extLst>
          </p:cNvPr>
          <p:cNvSpPr txBox="1"/>
          <p:nvPr/>
        </p:nvSpPr>
        <p:spPr>
          <a:xfrm>
            <a:off x="697584" y="3959258"/>
            <a:ext cx="7503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Transformer task by 4 stages, stage 1 stack by Linear Embedding and Swin Transformer Block(ST block), other stack by Patch Merging and ST block.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 block consist of 2 successive Transformer Encoder block, which alternate the MSA by W-MSA and SW-MSA.</a:t>
            </a:r>
          </a:p>
        </p:txBody>
      </p:sp>
    </p:spTree>
    <p:extLst>
      <p:ext uri="{BB962C8B-B14F-4D97-AF65-F5344CB8AC3E}">
        <p14:creationId xmlns:p14="http://schemas.microsoft.com/office/powerpoint/2010/main" val="3654589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04D4D2B-47EC-432B-9F40-E3396292A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117" y="875144"/>
            <a:ext cx="2872989" cy="24462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0330F03-F577-45B3-BC8C-8E9C89F52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03" y="875144"/>
            <a:ext cx="7424414" cy="242332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10A616A-FD3D-4128-B88F-D746ECA0F9FE}"/>
              </a:ext>
            </a:extLst>
          </p:cNvPr>
          <p:cNvSpPr txBox="1"/>
          <p:nvPr/>
        </p:nvSpPr>
        <p:spPr>
          <a:xfrm>
            <a:off x="697584" y="3959258"/>
            <a:ext cx="7503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from ViT and other visual Transformer, Swin Transformer uses the window self-attention to reduce the computing size, which just focus on local patch, and merging these patch on Patch Merging Layer after ST block to get global relation.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BD3C6C5-0735-4CEE-B971-A47885DE47FC}"/>
              </a:ext>
            </a:extLst>
          </p:cNvPr>
          <p:cNvCxnSpPr>
            <a:cxnSpLocks/>
          </p:cNvCxnSpPr>
          <p:nvPr/>
        </p:nvCxnSpPr>
        <p:spPr>
          <a:xfrm>
            <a:off x="8691513" y="3139126"/>
            <a:ext cx="499621" cy="575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FBC3E35-46A1-4EF6-B4F8-C60A751ACE5B}"/>
              </a:ext>
            </a:extLst>
          </p:cNvPr>
          <p:cNvSpPr txBox="1"/>
          <p:nvPr/>
        </p:nvSpPr>
        <p:spPr>
          <a:xfrm>
            <a:off x="8691513" y="3855563"/>
            <a:ext cx="2802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Gary means patch, Red means attention window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DEA8A0C-0A6F-4C4F-85E8-A433CE2D253E}"/>
              </a:ext>
            </a:extLst>
          </p:cNvPr>
          <p:cNvCxnSpPr/>
          <p:nvPr/>
        </p:nvCxnSpPr>
        <p:spPr>
          <a:xfrm flipV="1">
            <a:off x="11124106" y="754144"/>
            <a:ext cx="0" cy="212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9BB42F1-404B-4325-AB4A-29FC48A26F2B}"/>
              </a:ext>
            </a:extLst>
          </p:cNvPr>
          <p:cNvSpPr txBox="1"/>
          <p:nvPr/>
        </p:nvSpPr>
        <p:spPr>
          <a:xfrm>
            <a:off x="10514029" y="384812"/>
            <a:ext cx="1140640" cy="36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B23204E-05B7-48EE-8224-795F6C65AE3B}"/>
              </a:ext>
            </a:extLst>
          </p:cNvPr>
          <p:cNvSpPr txBox="1"/>
          <p:nvPr/>
        </p:nvSpPr>
        <p:spPr>
          <a:xfrm>
            <a:off x="179109" y="131975"/>
            <a:ext cx="195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Window-MSA</a:t>
            </a:r>
          </a:p>
        </p:txBody>
      </p:sp>
    </p:spTree>
    <p:extLst>
      <p:ext uri="{BB962C8B-B14F-4D97-AF65-F5344CB8AC3E}">
        <p14:creationId xmlns:p14="http://schemas.microsoft.com/office/powerpoint/2010/main" val="3293923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84FD673-C3A6-4D60-9B4F-D80690081399}"/>
              </a:ext>
            </a:extLst>
          </p:cNvPr>
          <p:cNvSpPr txBox="1"/>
          <p:nvPr/>
        </p:nvSpPr>
        <p:spPr>
          <a:xfrm>
            <a:off x="179109" y="131975"/>
            <a:ext cx="218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Shifted Window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B61AE7-B4BA-48D1-918B-3CA4AD2FA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721" y="979758"/>
            <a:ext cx="5478726" cy="21593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C231A39-1E0D-4524-858B-8880A7D38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584" y="979758"/>
            <a:ext cx="5378114" cy="159220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1163E49-7C95-4A15-BCE8-CD1D9DB13A02}"/>
              </a:ext>
            </a:extLst>
          </p:cNvPr>
          <p:cNvSpPr txBox="1"/>
          <p:nvPr/>
        </p:nvSpPr>
        <p:spPr>
          <a:xfrm>
            <a:off x="824721" y="3617577"/>
            <a:ext cx="7321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get information between neighboring window and reduce the computing size, Swin Transformer uses top-left cyclic shift on Shifted-Window-MSA after Window-MSA.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Shifted-Window, only identical partition will be computing, different partition in same patch will be masked when computing self-attention.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584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321</Words>
  <Application>Microsoft Office PowerPoint</Application>
  <PresentationFormat>宽屏</PresentationFormat>
  <Paragraphs>39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Times New Roman</vt:lpstr>
      <vt:lpstr>Office 主题​​</vt:lpstr>
      <vt:lpstr>Week3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Week3</dc:title>
  <dc:creator>MAKE BRYANT</dc:creator>
  <cp:lastModifiedBy>MAKE BRYANT</cp:lastModifiedBy>
  <cp:revision>76</cp:revision>
  <dcterms:created xsi:type="dcterms:W3CDTF">2023-04-24T05:57:34Z</dcterms:created>
  <dcterms:modified xsi:type="dcterms:W3CDTF">2023-04-28T06:28:26Z</dcterms:modified>
</cp:coreProperties>
</file>