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9" r:id="rId2"/>
    <p:sldId id="265" r:id="rId3"/>
    <p:sldId id="260" r:id="rId4"/>
    <p:sldId id="266" r:id="rId5"/>
    <p:sldId id="268" r:id="rId6"/>
    <p:sldId id="269" r:id="rId7"/>
    <p:sldId id="261" r:id="rId8"/>
    <p:sldId id="267" r:id="rId9"/>
    <p:sldId id="262" r:id="rId10"/>
    <p:sldId id="264"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70" autoAdjust="0"/>
  </p:normalViewPr>
  <p:slideViewPr>
    <p:cSldViewPr snapToGrid="0">
      <p:cViewPr varScale="1">
        <p:scale>
          <a:sx n="110" d="100"/>
          <a:sy n="110" d="100"/>
        </p:scale>
        <p:origin x="576" y="-762"/>
      </p:cViewPr>
      <p:guideLst/>
    </p:cSldViewPr>
  </p:slideViewPr>
  <p:outlineViewPr>
    <p:cViewPr>
      <p:scale>
        <a:sx n="33" d="100"/>
        <a:sy n="33" d="100"/>
      </p:scale>
      <p:origin x="0" y="-1056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F691B9E9-CDAE-4377-A45C-523872835BAB}" type="datetimeFigureOut">
              <a:rPr lang="zh-TW" altLang="en-US" smtClean="0"/>
              <a:t>2025/8/11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93DA348-7CEF-496D-B93E-DDC32E00CFD3}"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01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691B9E9-CDAE-4377-A45C-523872835BAB}" type="datetimeFigureOut">
              <a:rPr lang="zh-TW" altLang="en-US" smtClean="0"/>
              <a:t>2025/8/11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93DA348-7CEF-496D-B93E-DDC32E00CFD3}" type="slidenum">
              <a:rPr lang="zh-TW" altLang="en-US" smtClean="0"/>
              <a:t>‹#›</a:t>
            </a:fld>
            <a:endParaRPr lang="zh-TW" altLang="en-US"/>
          </a:p>
        </p:txBody>
      </p:sp>
    </p:spTree>
    <p:extLst>
      <p:ext uri="{BB962C8B-B14F-4D97-AF65-F5344CB8AC3E}">
        <p14:creationId xmlns:p14="http://schemas.microsoft.com/office/powerpoint/2010/main" val="271064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691B9E9-CDAE-4377-A45C-523872835BAB}" type="datetimeFigureOut">
              <a:rPr lang="zh-TW" altLang="en-US" smtClean="0"/>
              <a:t>2025/8/11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93DA348-7CEF-496D-B93E-DDC32E00CFD3}" type="slidenum">
              <a:rPr lang="zh-TW" altLang="en-US" smtClean="0"/>
              <a:t>‹#›</a:t>
            </a:fld>
            <a:endParaRPr lang="zh-TW" altLang="en-US"/>
          </a:p>
        </p:txBody>
      </p:sp>
    </p:spTree>
    <p:extLst>
      <p:ext uri="{BB962C8B-B14F-4D97-AF65-F5344CB8AC3E}">
        <p14:creationId xmlns:p14="http://schemas.microsoft.com/office/powerpoint/2010/main" val="3909725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標題及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8C2B13-1487-452D-8A7E-971E60C6CB2B}"/>
              </a:ext>
            </a:extLst>
          </p:cNvPr>
          <p:cNvSpPr>
            <a:spLocks noGrp="1"/>
          </p:cNvSpPr>
          <p:nvPr>
            <p:ph type="title"/>
          </p:nvPr>
        </p:nvSpPr>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F1560292-DAAE-44F7-9817-DDC428934DD7}"/>
              </a:ext>
            </a:extLst>
          </p:cNvPr>
          <p:cNvSpPr>
            <a:spLocks noGrp="1"/>
          </p:cNvSpPr>
          <p:nvPr>
            <p:ph type="body"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1061A69-1755-40E8-8785-0905DF48B420}"/>
              </a:ext>
            </a:extLst>
          </p:cNvPr>
          <p:cNvSpPr>
            <a:spLocks noGrp="1"/>
          </p:cNvSpPr>
          <p:nvPr>
            <p:ph type="dt" sz="half" idx="10"/>
          </p:nvPr>
        </p:nvSpPr>
        <p:spPr/>
        <p:txBody>
          <a:bodyPr/>
          <a:lstStyle/>
          <a:p>
            <a:fld id="{F94F0353-9AF8-4B1A-BC4A-72D810224E3E}" type="datetimeFigureOut">
              <a:rPr lang="zh-TW" altLang="en-US" smtClean="0"/>
              <a:t>2025/8/11</a:t>
            </a:fld>
            <a:endParaRPr lang="zh-TW" altLang="en-US"/>
          </a:p>
        </p:txBody>
      </p:sp>
      <p:sp>
        <p:nvSpPr>
          <p:cNvPr id="5" name="頁尾版面配置區 4">
            <a:extLst>
              <a:ext uri="{FF2B5EF4-FFF2-40B4-BE49-F238E27FC236}">
                <a16:creationId xmlns:a16="http://schemas.microsoft.com/office/drawing/2014/main" id="{E6182934-7543-4C51-8637-BC4F2F8FE76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8FD4F8D-71CF-4745-870F-3233DACB9252}"/>
              </a:ext>
            </a:extLst>
          </p:cNvPr>
          <p:cNvSpPr>
            <a:spLocks noGrp="1"/>
          </p:cNvSpPr>
          <p:nvPr>
            <p:ph type="sldNum" sz="quarter" idx="12"/>
          </p:nvPr>
        </p:nvSpPr>
        <p:spPr/>
        <p:txBody>
          <a:bodyPr/>
          <a:lstStyle/>
          <a:p>
            <a:fld id="{263E48E4-78AD-4102-ACE8-A4319F780FEB}" type="slidenum">
              <a:rPr lang="zh-TW" altLang="en-US" smtClean="0"/>
              <a:t>‹#›</a:t>
            </a:fld>
            <a:endParaRPr lang="zh-TW" altLang="en-US"/>
          </a:p>
        </p:txBody>
      </p:sp>
    </p:spTree>
    <p:extLst>
      <p:ext uri="{BB962C8B-B14F-4D97-AF65-F5344CB8AC3E}">
        <p14:creationId xmlns:p14="http://schemas.microsoft.com/office/powerpoint/2010/main" val="270540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F691B9E9-CDAE-4377-A45C-523872835BAB}" type="datetimeFigureOut">
              <a:rPr lang="zh-TW" altLang="en-US" smtClean="0"/>
              <a:t>2025/8/11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93DA348-7CEF-496D-B93E-DDC32E00CFD3}" type="slidenum">
              <a:rPr lang="zh-TW" altLang="en-US" smtClean="0"/>
              <a:t>‹#›</a:t>
            </a:fld>
            <a:endParaRPr lang="zh-TW" altLang="en-US"/>
          </a:p>
        </p:txBody>
      </p:sp>
    </p:spTree>
    <p:extLst>
      <p:ext uri="{BB962C8B-B14F-4D97-AF65-F5344CB8AC3E}">
        <p14:creationId xmlns:p14="http://schemas.microsoft.com/office/powerpoint/2010/main" val="220922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Date Placeholder 3"/>
          <p:cNvSpPr>
            <a:spLocks noGrp="1"/>
          </p:cNvSpPr>
          <p:nvPr>
            <p:ph type="dt" sz="half" idx="10"/>
          </p:nvPr>
        </p:nvSpPr>
        <p:spPr/>
        <p:txBody>
          <a:bodyPr/>
          <a:lstStyle/>
          <a:p>
            <a:fld id="{F691B9E9-CDAE-4377-A45C-523872835BAB}" type="datetimeFigureOut">
              <a:rPr lang="zh-TW" altLang="en-US" smtClean="0"/>
              <a:t>2025/8/11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93DA348-7CEF-496D-B93E-DDC32E00CFD3}" type="slidenum">
              <a:rPr lang="zh-TW" altLang="en-US" smtClean="0"/>
              <a:t>‹#›</a:t>
            </a:fld>
            <a:endParaRPr lang="zh-TW"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F691B9E9-CDAE-4377-A45C-523872835BAB}" type="datetimeFigureOut">
              <a:rPr lang="zh-TW" altLang="en-US" smtClean="0"/>
              <a:t>2025/8/11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93DA348-7CEF-496D-B93E-DDC32E00CFD3}" type="slidenum">
              <a:rPr lang="zh-TW" altLang="en-US" smtClean="0"/>
              <a:t>‹#›</a:t>
            </a:fld>
            <a:endParaRPr lang="zh-TW" altLang="en-US"/>
          </a:p>
        </p:txBody>
      </p:sp>
    </p:spTree>
    <p:extLst>
      <p:ext uri="{BB962C8B-B14F-4D97-AF65-F5344CB8AC3E}">
        <p14:creationId xmlns:p14="http://schemas.microsoft.com/office/powerpoint/2010/main" val="2266242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Content Placeholder 3"/>
          <p:cNvSpPr>
            <a:spLocks noGrp="1"/>
          </p:cNvSpPr>
          <p:nvPr>
            <p:ph sz="half" idx="2"/>
          </p:nvPr>
        </p:nvSpPr>
        <p:spPr>
          <a:xfrm>
            <a:off x="109728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Content Placeholder 5"/>
          <p:cNvSpPr>
            <a:spLocks noGrp="1"/>
          </p:cNvSpPr>
          <p:nvPr>
            <p:ph sz="quarter" idx="4"/>
          </p:nvPr>
        </p:nvSpPr>
        <p:spPr>
          <a:xfrm>
            <a:off x="6217920" y="2582334"/>
            <a:ext cx="4937760" cy="33782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691B9E9-CDAE-4377-A45C-523872835BAB}" type="datetimeFigureOut">
              <a:rPr lang="zh-TW" altLang="en-US" smtClean="0"/>
              <a:t>2025/8/11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93DA348-7CEF-496D-B93E-DDC32E00CFD3}" type="slidenum">
              <a:rPr lang="zh-TW" altLang="en-US" smtClean="0"/>
              <a:t>‹#›</a:t>
            </a:fld>
            <a:endParaRPr lang="zh-TW" altLang="en-US"/>
          </a:p>
        </p:txBody>
      </p:sp>
    </p:spTree>
    <p:extLst>
      <p:ext uri="{BB962C8B-B14F-4D97-AF65-F5344CB8AC3E}">
        <p14:creationId xmlns:p14="http://schemas.microsoft.com/office/powerpoint/2010/main" val="395141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691B9E9-CDAE-4377-A45C-523872835BAB}" type="datetimeFigureOut">
              <a:rPr lang="zh-TW" altLang="en-US" smtClean="0"/>
              <a:t>2025/8/11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93DA348-7CEF-496D-B93E-DDC32E00CFD3}" type="slidenum">
              <a:rPr lang="zh-TW" altLang="en-US" smtClean="0"/>
              <a:t>‹#›</a:t>
            </a:fld>
            <a:endParaRPr lang="zh-TW" altLang="en-US"/>
          </a:p>
        </p:txBody>
      </p:sp>
    </p:spTree>
    <p:extLst>
      <p:ext uri="{BB962C8B-B14F-4D97-AF65-F5344CB8AC3E}">
        <p14:creationId xmlns:p14="http://schemas.microsoft.com/office/powerpoint/2010/main" val="865609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91B9E9-CDAE-4377-A45C-523872835BAB}" type="datetimeFigureOut">
              <a:rPr lang="zh-TW" altLang="en-US" smtClean="0"/>
              <a:t>2025/8/11</a:t>
            </a:fld>
            <a:endParaRPr lang="zh-TW"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TW" altLang="en-US"/>
          </a:p>
        </p:txBody>
      </p:sp>
      <p:sp>
        <p:nvSpPr>
          <p:cNvPr id="9" name="Slide Number Placeholder 8"/>
          <p:cNvSpPr>
            <a:spLocks noGrp="1"/>
          </p:cNvSpPr>
          <p:nvPr>
            <p:ph type="sldNum" sz="quarter" idx="12"/>
          </p:nvPr>
        </p:nvSpPr>
        <p:spPr/>
        <p:txBody>
          <a:bodyPr/>
          <a:lstStyle/>
          <a:p>
            <a:fld id="{693DA348-7CEF-496D-B93E-DDC32E00CFD3}" type="slidenum">
              <a:rPr lang="zh-TW" altLang="en-US" smtClean="0"/>
              <a:t>‹#›</a:t>
            </a:fld>
            <a:endParaRPr lang="zh-TW" altLang="en-US"/>
          </a:p>
        </p:txBody>
      </p:sp>
    </p:spTree>
    <p:extLst>
      <p:ext uri="{BB962C8B-B14F-4D97-AF65-F5344CB8AC3E}">
        <p14:creationId xmlns:p14="http://schemas.microsoft.com/office/powerpoint/2010/main" val="2355373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91B9E9-CDAE-4377-A45C-523872835BAB}" type="datetimeFigureOut">
              <a:rPr lang="zh-TW" altLang="en-US" smtClean="0"/>
              <a:t>2025/8/11</a:t>
            </a:fld>
            <a:endParaRPr lang="zh-TW"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TW"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93DA348-7CEF-496D-B93E-DDC32E00CFD3}" type="slidenum">
              <a:rPr lang="zh-TW" altLang="en-US" smtClean="0"/>
              <a:t>‹#›</a:t>
            </a:fld>
            <a:endParaRPr lang="zh-TW" altLang="en-US"/>
          </a:p>
        </p:txBody>
      </p:sp>
    </p:spTree>
    <p:extLst>
      <p:ext uri="{BB962C8B-B14F-4D97-AF65-F5344CB8AC3E}">
        <p14:creationId xmlns:p14="http://schemas.microsoft.com/office/powerpoint/2010/main" val="268507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Date Placeholder 4"/>
          <p:cNvSpPr>
            <a:spLocks noGrp="1"/>
          </p:cNvSpPr>
          <p:nvPr>
            <p:ph type="dt" sz="half" idx="10"/>
          </p:nvPr>
        </p:nvSpPr>
        <p:spPr/>
        <p:txBody>
          <a:bodyPr/>
          <a:lstStyle/>
          <a:p>
            <a:fld id="{F691B9E9-CDAE-4377-A45C-523872835BAB}" type="datetimeFigureOut">
              <a:rPr lang="zh-TW" altLang="en-US" smtClean="0"/>
              <a:t>2025/8/11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93DA348-7CEF-496D-B93E-DDC32E00CFD3}" type="slidenum">
              <a:rPr lang="zh-TW" altLang="en-US" smtClean="0"/>
              <a:t>‹#›</a:t>
            </a:fld>
            <a:endParaRPr lang="zh-TW" altLang="en-US"/>
          </a:p>
        </p:txBody>
      </p:sp>
    </p:spTree>
    <p:extLst>
      <p:ext uri="{BB962C8B-B14F-4D97-AF65-F5344CB8AC3E}">
        <p14:creationId xmlns:p14="http://schemas.microsoft.com/office/powerpoint/2010/main" val="1215061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91B9E9-CDAE-4377-A45C-523872835BAB}" type="datetimeFigureOut">
              <a:rPr lang="zh-TW" altLang="en-US" smtClean="0"/>
              <a:t>2025/8/11</a:t>
            </a:fld>
            <a:endParaRPr lang="zh-TW"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TW"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93DA348-7CEF-496D-B93E-DDC32E00CFD3}" type="slidenum">
              <a:rPr lang="zh-TW" altLang="en-US" smtClean="0"/>
              <a:t>‹#›</a:t>
            </a:fld>
            <a:endParaRPr lang="zh-TW"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89851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7F611C-4275-4D97-A40E-14213836E8E9}"/>
              </a:ext>
            </a:extLst>
          </p:cNvPr>
          <p:cNvSpPr>
            <a:spLocks noGrp="1"/>
          </p:cNvSpPr>
          <p:nvPr>
            <p:ph type="title"/>
          </p:nvPr>
        </p:nvSpPr>
        <p:spPr/>
        <p:txBody>
          <a:bodyPr>
            <a:normAutofit/>
          </a:bodyPr>
          <a:lstStyle/>
          <a:p>
            <a:pPr marR="0" rtl="0">
              <a:lnSpc>
                <a:spcPct val="100000"/>
              </a:lnSpc>
            </a:pPr>
            <a:r>
              <a:rPr lang="zh-TW" altLang="en-US" sz="7200" b="1" i="0" u="none" strike="noStrike" kern="2600" baseline="0" dirty="0">
                <a:latin typeface="Calibri Light" panose="020F0302020204030204" pitchFamily="34" charset="0"/>
                <a:ea typeface="新細明體" panose="02020500000000000000" pitchFamily="18" charset="-120"/>
              </a:rPr>
              <a:t>主題與功能介紹</a:t>
            </a:r>
            <a:endParaRPr lang="zh-TW" altLang="en-US" sz="7200" b="1" i="0" u="none" strike="noStrike" kern="2600" baseline="0" dirty="0">
              <a:latin typeface="Times New Roman" panose="02020603050405020304" pitchFamily="18" charset="0"/>
              <a:ea typeface="新細明體" panose="02020500000000000000" pitchFamily="18" charset="-120"/>
            </a:endParaRPr>
          </a:p>
        </p:txBody>
      </p:sp>
      <p:sp>
        <p:nvSpPr>
          <p:cNvPr id="3" name="文字版面配置區 2">
            <a:extLst>
              <a:ext uri="{FF2B5EF4-FFF2-40B4-BE49-F238E27FC236}">
                <a16:creationId xmlns:a16="http://schemas.microsoft.com/office/drawing/2014/main" id="{D3483EF1-6EF5-4AFE-94A2-0186784C89BF}"/>
              </a:ext>
            </a:extLst>
          </p:cNvPr>
          <p:cNvSpPr>
            <a:spLocks noGrp="1"/>
          </p:cNvSpPr>
          <p:nvPr>
            <p:ph type="body" idx="1"/>
          </p:nvPr>
        </p:nvSpPr>
        <p:spPr/>
        <p:txBody>
          <a:bodyPr>
            <a:noAutofit/>
          </a:bodyPr>
          <a:lstStyle/>
          <a:p>
            <a:pPr marR="0" lvl="0" rtl="0">
              <a:lnSpc>
                <a:spcPct val="100000"/>
              </a:lnSpc>
            </a:pPr>
            <a:r>
              <a:rPr lang="zh-TW" altLang="en-US" sz="1400" b="1" i="0" u="none" strike="noStrike" baseline="0" dirty="0">
                <a:latin typeface="新細明體" panose="02020500000000000000" pitchFamily="18" charset="-120"/>
                <a:ea typeface="新細明體" panose="02020500000000000000" pitchFamily="18" charset="-120"/>
              </a:rPr>
              <a:t>標題： </a:t>
            </a:r>
            <a:r>
              <a:rPr lang="en-US" altLang="zh-TW" sz="1400" b="1" i="0" u="none" strike="noStrike" baseline="0" dirty="0">
                <a:latin typeface="新細明體" panose="02020500000000000000" pitchFamily="18" charset="-120"/>
                <a:ea typeface="新細明體" panose="02020500000000000000" pitchFamily="18" charset="-120"/>
              </a:rPr>
              <a:t>ARNOR GYM </a:t>
            </a:r>
            <a:r>
              <a:rPr lang="zh-TW" altLang="en-US" sz="1400" b="1" i="0" u="none" strike="noStrike" baseline="0" dirty="0">
                <a:latin typeface="新細明體" panose="02020500000000000000" pitchFamily="18" charset="-120"/>
                <a:ea typeface="新細明體" panose="02020500000000000000" pitchFamily="18" charset="-120"/>
              </a:rPr>
              <a:t>全功能前端互動系統</a:t>
            </a:r>
          </a:p>
          <a:p>
            <a:pPr marR="0" lvl="0" rtl="0">
              <a:lnSpc>
                <a:spcPct val="100000"/>
              </a:lnSpc>
            </a:pPr>
            <a:r>
              <a:rPr lang="zh-TW" altLang="en-US" sz="1400" b="1" i="0" u="none" strike="noStrike" baseline="0" dirty="0">
                <a:latin typeface="新細明體" panose="02020500000000000000" pitchFamily="18" charset="-120"/>
                <a:ea typeface="新細明體" panose="02020500000000000000" pitchFamily="18" charset="-120"/>
              </a:rPr>
              <a:t>專案主題： 建立一個一站式、高互動性的 </a:t>
            </a:r>
            <a:r>
              <a:rPr lang="en-US" altLang="zh-TW" sz="1400" b="1" i="0" u="none" strike="noStrike" baseline="0" dirty="0">
                <a:latin typeface="新細明體" panose="02020500000000000000" pitchFamily="18" charset="-120"/>
                <a:ea typeface="新細明體" panose="02020500000000000000" pitchFamily="18" charset="-120"/>
              </a:rPr>
              <a:t>ARNOR GYM </a:t>
            </a:r>
            <a:r>
              <a:rPr lang="zh-TW" altLang="en-US" sz="1400" b="1" i="0" u="none" strike="noStrike" baseline="0" dirty="0">
                <a:latin typeface="新細明體" panose="02020500000000000000" pitchFamily="18" charset="-120"/>
                <a:ea typeface="新細明體" panose="02020500000000000000" pitchFamily="18" charset="-120"/>
              </a:rPr>
              <a:t>會員健身平台。本專案不僅是登入頁面，而是一個完整的前端應用程式，旨在提供從使用者身份驗證到實際訓練記錄的無縫體驗。</a:t>
            </a:r>
          </a:p>
          <a:p>
            <a:pPr marR="0" lvl="0" rtl="0">
              <a:lnSpc>
                <a:spcPct val="100000"/>
              </a:lnSpc>
            </a:pPr>
            <a:r>
              <a:rPr lang="zh-TW" altLang="en-US" sz="1400" b="1" i="0" u="none" strike="noStrike" baseline="0" dirty="0">
                <a:latin typeface="新細明體" panose="02020500000000000000" pitchFamily="18" charset="-120"/>
                <a:ea typeface="新細明體" panose="02020500000000000000" pitchFamily="18" charset="-120"/>
              </a:rPr>
              <a:t>主要功能：</a:t>
            </a:r>
          </a:p>
          <a:p>
            <a:pPr marR="0" lvl="0" rtl="0">
              <a:lnSpc>
                <a:spcPct val="100000"/>
              </a:lnSpc>
            </a:pPr>
            <a:r>
              <a:rPr lang="zh-TW" altLang="en-US" sz="1400" b="1" i="0" u="none" strike="noStrike" baseline="0" dirty="0">
                <a:latin typeface="新細明體" panose="02020500000000000000" pitchFamily="18" charset="-120"/>
                <a:ea typeface="新細明體" panose="02020500000000000000" pitchFamily="18" charset="-120"/>
              </a:rPr>
              <a:t>功能 </a:t>
            </a:r>
            <a:r>
              <a:rPr lang="en-US" altLang="zh-TW" sz="1400" b="1" i="0" u="none" strike="noStrike" baseline="0" dirty="0">
                <a:latin typeface="新細明體" panose="02020500000000000000" pitchFamily="18" charset="-120"/>
                <a:ea typeface="新細明體" panose="02020500000000000000" pitchFamily="18" charset="-120"/>
              </a:rPr>
              <a:t>A (</a:t>
            </a:r>
            <a:r>
              <a:rPr lang="zh-TW" altLang="en-US" sz="1400" b="1" i="0" u="none" strike="noStrike" baseline="0" dirty="0">
                <a:latin typeface="新細明體" panose="02020500000000000000" pitchFamily="18" charset="-120"/>
                <a:ea typeface="新細明體" panose="02020500000000000000" pitchFamily="18" charset="-120"/>
              </a:rPr>
              <a:t>智慧身份驗證系統</a:t>
            </a:r>
            <a:r>
              <a:rPr lang="en-US" altLang="zh-TW" sz="1400" b="1" i="0" u="none" strike="noStrike" baseline="0" dirty="0">
                <a:latin typeface="新細明體" panose="02020500000000000000" pitchFamily="18" charset="-120"/>
                <a:ea typeface="新細明體" panose="02020500000000000000" pitchFamily="18" charset="-120"/>
              </a:rPr>
              <a:t>): </a:t>
            </a:r>
            <a:r>
              <a:rPr lang="zh-TW" altLang="en-US" sz="1400" b="1" i="0" u="none" strike="noStrike" baseline="0" dirty="0">
                <a:latin typeface="新細明體" panose="02020500000000000000" pitchFamily="18" charset="-120"/>
                <a:ea typeface="新細明體" panose="02020500000000000000" pitchFamily="18" charset="-120"/>
              </a:rPr>
              <a:t>解決了使用者登入與註冊的需求。系統內建前端驗證機制，可判斷密碼長度、格式、與確認密碼是否一致，並能防止註冊重複的帳號。</a:t>
            </a:r>
          </a:p>
          <a:p>
            <a:pPr marR="0" lvl="0" rtl="0">
              <a:lnSpc>
                <a:spcPct val="100000"/>
              </a:lnSpc>
            </a:pPr>
            <a:r>
              <a:rPr lang="zh-TW" altLang="en-US" sz="1400" b="1" i="0" u="none" strike="noStrike" baseline="0" dirty="0">
                <a:latin typeface="新細明體" panose="02020500000000000000" pitchFamily="18" charset="-120"/>
                <a:ea typeface="新細明體" panose="02020500000000000000" pitchFamily="18" charset="-120"/>
              </a:rPr>
              <a:t>功能 </a:t>
            </a:r>
            <a:r>
              <a:rPr lang="en-US" altLang="zh-TW" sz="1400" b="1" i="0" u="none" strike="noStrike" baseline="0" dirty="0">
                <a:latin typeface="新細明體" panose="02020500000000000000" pitchFamily="18" charset="-120"/>
                <a:ea typeface="新細明體" panose="02020500000000000000" pitchFamily="18" charset="-120"/>
              </a:rPr>
              <a:t>B (</a:t>
            </a:r>
            <a:r>
              <a:rPr lang="zh-TW" altLang="en-US" sz="1400" b="1" i="0" u="none" strike="noStrike" baseline="0" dirty="0">
                <a:latin typeface="新細明體" panose="02020500000000000000" pitchFamily="18" charset="-120"/>
                <a:ea typeface="新細明體" panose="02020500000000000000" pitchFamily="18" charset="-120"/>
              </a:rPr>
              <a:t>互動式訓練模組</a:t>
            </a:r>
            <a:r>
              <a:rPr lang="en-US" altLang="zh-TW" sz="1400" b="1" i="0" u="none" strike="noStrike" baseline="0" dirty="0">
                <a:latin typeface="新細明體" panose="02020500000000000000" pitchFamily="18" charset="-120"/>
                <a:ea typeface="新細明體" panose="02020500000000000000" pitchFamily="18" charset="-120"/>
              </a:rPr>
              <a:t>): </a:t>
            </a:r>
            <a:r>
              <a:rPr lang="zh-TW" altLang="en-US" sz="1400" b="1" i="0" u="none" strike="noStrike" baseline="0" dirty="0">
                <a:latin typeface="新細明體" panose="02020500000000000000" pitchFamily="18" charset="-120"/>
                <a:ea typeface="新細明體" panose="02020500000000000000" pitchFamily="18" charset="-120"/>
              </a:rPr>
              <a:t>這對使用者的最大好處是提供了一個真實的訓練環境。使用者登入後可選擇胸、背、腿等不同訓練計畫，每個計畫都包含一個即時互動的計時器與可勾選的訓練項目清單。</a:t>
            </a:r>
          </a:p>
          <a:p>
            <a:pPr marR="0" lvl="0" rtl="0">
              <a:lnSpc>
                <a:spcPct val="100000"/>
              </a:lnSpc>
            </a:pPr>
            <a:r>
              <a:rPr lang="zh-TW" altLang="en-US" sz="1400" b="1" i="0" u="none" strike="noStrike" baseline="0" dirty="0">
                <a:latin typeface="新細明體" panose="02020500000000000000" pitchFamily="18" charset="-120"/>
                <a:ea typeface="新細明體" panose="02020500000000000000" pitchFamily="18" charset="-120"/>
              </a:rPr>
              <a:t>功能 </a:t>
            </a:r>
            <a:r>
              <a:rPr lang="en-US" altLang="zh-TW" sz="1400" b="1" i="0" u="none" strike="noStrike" baseline="0" dirty="0">
                <a:latin typeface="新細明體" panose="02020500000000000000" pitchFamily="18" charset="-120"/>
                <a:ea typeface="新細明體" panose="02020500000000000000" pitchFamily="18" charset="-120"/>
              </a:rPr>
              <a:t>C (</a:t>
            </a:r>
            <a:r>
              <a:rPr lang="zh-TW" altLang="en-US" sz="1400" b="1" i="0" u="none" strike="noStrike" baseline="0" dirty="0">
                <a:latin typeface="新細明體" panose="02020500000000000000" pitchFamily="18" charset="-120"/>
                <a:ea typeface="新細明體" panose="02020500000000000000" pitchFamily="18" charset="-120"/>
              </a:rPr>
              <a:t>客戶端訓練日誌</a:t>
            </a:r>
            <a:r>
              <a:rPr lang="en-US" altLang="zh-TW" sz="1400" b="1" i="0" u="none" strike="noStrike" baseline="0" dirty="0">
                <a:latin typeface="新細明體" panose="02020500000000000000" pitchFamily="18" charset="-120"/>
                <a:ea typeface="新細明體" panose="02020500000000000000" pitchFamily="18" charset="-120"/>
              </a:rPr>
              <a:t>): </a:t>
            </a:r>
            <a:r>
              <a:rPr lang="zh-TW" altLang="en-US" sz="1400" b="1" i="0" u="none" strike="noStrike" baseline="0" dirty="0">
                <a:latin typeface="新細明體" panose="02020500000000000000" pitchFamily="18" charset="-120"/>
                <a:ea typeface="新細明體" panose="02020500000000000000" pitchFamily="18" charset="-120"/>
              </a:rPr>
              <a:t>與現有系統最大的差異在於即時性與數據持久化。使用者完成訓練後，系統會自動記錄訓練類型、花費時間、完成項目數，並將這些數據儲存在客戶端，讓使用者能在「運動紀錄」中隨時查看自己的進度統計。</a:t>
            </a:r>
          </a:p>
        </p:txBody>
      </p:sp>
    </p:spTree>
    <p:extLst>
      <p:ext uri="{BB962C8B-B14F-4D97-AF65-F5344CB8AC3E}">
        <p14:creationId xmlns:p14="http://schemas.microsoft.com/office/powerpoint/2010/main" val="133802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7D46C0-53C7-404D-8B2B-554A286A8AA8}"/>
              </a:ext>
            </a:extLst>
          </p:cNvPr>
          <p:cNvSpPr>
            <a:spLocks noGrp="1"/>
          </p:cNvSpPr>
          <p:nvPr>
            <p:ph type="title"/>
          </p:nvPr>
        </p:nvSpPr>
        <p:spPr/>
        <p:txBody>
          <a:bodyPr>
            <a:normAutofit/>
          </a:bodyPr>
          <a:lstStyle/>
          <a:p>
            <a:pPr>
              <a:lnSpc>
                <a:spcPct val="100000"/>
              </a:lnSpc>
            </a:pPr>
            <a:r>
              <a:rPr lang="zh-TW" altLang="en-US" sz="7200" b="1" kern="2600" dirty="0">
                <a:latin typeface="Calibri Light" panose="020F0302020204030204" pitchFamily="34" charset="0"/>
              </a:rPr>
              <a:t>實機操作或影片 </a:t>
            </a:r>
            <a:r>
              <a:rPr lang="en-US" altLang="zh-TW" sz="7200" b="1" kern="2600" dirty="0">
                <a:latin typeface="Calibri Light" panose="020F0302020204030204" pitchFamily="34" charset="0"/>
              </a:rPr>
              <a:t>Demo</a:t>
            </a:r>
            <a:endParaRPr lang="zh-TW" altLang="en-US" sz="7200" dirty="0"/>
          </a:p>
        </p:txBody>
      </p:sp>
      <p:sp>
        <p:nvSpPr>
          <p:cNvPr id="3" name="文字版面配置區 2">
            <a:extLst>
              <a:ext uri="{FF2B5EF4-FFF2-40B4-BE49-F238E27FC236}">
                <a16:creationId xmlns:a16="http://schemas.microsoft.com/office/drawing/2014/main" id="{45ADD4BA-6D2A-406E-9755-0AFE0CC03892}"/>
              </a:ext>
            </a:extLst>
          </p:cNvPr>
          <p:cNvSpPr>
            <a:spLocks noGrp="1"/>
          </p:cNvSpPr>
          <p:nvPr>
            <p:ph type="body" idx="1"/>
          </p:nvPr>
        </p:nvSpPr>
        <p:spPr/>
        <p:txBody>
          <a:bodyPr>
            <a:noAutofit/>
          </a:bodyPr>
          <a:lstStyle/>
          <a:p>
            <a:pPr lvl="0">
              <a:lnSpc>
                <a:spcPct val="100000"/>
              </a:lnSpc>
              <a:spcBef>
                <a:spcPts val="600"/>
              </a:spcBef>
              <a:spcAft>
                <a:spcPts val="600"/>
              </a:spcAft>
            </a:pPr>
            <a:r>
              <a:rPr lang="zh-TW" altLang="en-US" sz="1400" b="1" dirty="0">
                <a:latin typeface="新細明體" panose="02020500000000000000" pitchFamily="18" charset="-120"/>
              </a:rPr>
              <a:t>完整訓練流程：</a:t>
            </a:r>
          </a:p>
          <a:p>
            <a:pPr lvl="0">
              <a:lnSpc>
                <a:spcPct val="100000"/>
              </a:lnSpc>
              <a:spcBef>
                <a:spcPts val="600"/>
              </a:spcBef>
              <a:spcAft>
                <a:spcPts val="600"/>
              </a:spcAft>
            </a:pPr>
            <a:r>
              <a:rPr lang="zh-TW" altLang="en-US" sz="1400" b="1" dirty="0">
                <a:latin typeface="新細明體" panose="02020500000000000000" pitchFamily="18" charset="-120"/>
              </a:rPr>
              <a:t>從主選單點擊「練腿」，彈出訓練計畫模態框。</a:t>
            </a:r>
          </a:p>
          <a:p>
            <a:pPr lvl="0">
              <a:lnSpc>
                <a:spcPct val="100000"/>
              </a:lnSpc>
              <a:spcBef>
                <a:spcPts val="600"/>
              </a:spcBef>
              <a:spcAft>
                <a:spcPts val="600"/>
              </a:spcAft>
            </a:pPr>
            <a:r>
              <a:rPr lang="zh-TW" altLang="en-US" sz="1400" b="1" dirty="0">
                <a:latin typeface="新細明體" panose="02020500000000000000" pitchFamily="18" charset="-120"/>
              </a:rPr>
              <a:t>點擊「開始運動」，展示計時器開始計時。</a:t>
            </a:r>
          </a:p>
          <a:p>
            <a:pPr lvl="0">
              <a:lnSpc>
                <a:spcPct val="100000"/>
              </a:lnSpc>
              <a:spcBef>
                <a:spcPts val="600"/>
              </a:spcBef>
              <a:spcAft>
                <a:spcPts val="600"/>
              </a:spcAft>
            </a:pPr>
            <a:r>
              <a:rPr lang="zh-TW" altLang="en-US" sz="1400" b="1" dirty="0">
                <a:latin typeface="新細明體" panose="02020500000000000000" pitchFamily="18" charset="-120"/>
              </a:rPr>
              <a:t>在訓練過程中，勾選幾個完成的項目，展示「完成度」的即時更新。</a:t>
            </a:r>
          </a:p>
          <a:p>
            <a:pPr lvl="0">
              <a:lnSpc>
                <a:spcPct val="100000"/>
              </a:lnSpc>
              <a:spcBef>
                <a:spcPts val="600"/>
              </a:spcBef>
              <a:spcAft>
                <a:spcPts val="600"/>
              </a:spcAft>
            </a:pPr>
            <a:r>
              <a:rPr lang="zh-TW" altLang="en-US" sz="1400" b="1" dirty="0">
                <a:latin typeface="新細明體" panose="02020500000000000000" pitchFamily="18" charset="-120"/>
              </a:rPr>
              <a:t>點擊「暫停」與「繼續運動」，展示計時器的控制功能。</a:t>
            </a:r>
          </a:p>
          <a:p>
            <a:pPr lvl="0">
              <a:lnSpc>
                <a:spcPct val="100000"/>
              </a:lnSpc>
              <a:spcBef>
                <a:spcPts val="600"/>
              </a:spcBef>
              <a:spcAft>
                <a:spcPts val="600"/>
              </a:spcAft>
            </a:pPr>
            <a:r>
              <a:rPr lang="zh-TW" altLang="en-US" sz="1400" b="1" dirty="0">
                <a:latin typeface="新細明體" panose="02020500000000000000" pitchFamily="18" charset="-120"/>
              </a:rPr>
              <a:t>點擊「結束運動」，展示訓練完成的統計訊息。</a:t>
            </a:r>
          </a:p>
          <a:p>
            <a:pPr lvl="0">
              <a:lnSpc>
                <a:spcPct val="100000"/>
              </a:lnSpc>
              <a:spcBef>
                <a:spcPts val="600"/>
              </a:spcBef>
              <a:spcAft>
                <a:spcPts val="600"/>
              </a:spcAft>
            </a:pPr>
            <a:r>
              <a:rPr lang="zh-TW" altLang="en-US" sz="1400" b="1" dirty="0">
                <a:latin typeface="新細明體" panose="02020500000000000000" pitchFamily="18" charset="-120"/>
              </a:rPr>
              <a:t>運動紀錄查詢：</a:t>
            </a:r>
          </a:p>
          <a:p>
            <a:pPr lvl="0">
              <a:lnSpc>
                <a:spcPct val="100000"/>
              </a:lnSpc>
              <a:spcBef>
                <a:spcPts val="600"/>
              </a:spcBef>
              <a:spcAft>
                <a:spcPts val="600"/>
              </a:spcAft>
            </a:pPr>
            <a:r>
              <a:rPr lang="zh-TW" altLang="en-US" sz="1400" b="1" dirty="0">
                <a:latin typeface="新細明體" panose="02020500000000000000" pitchFamily="18" charset="-120"/>
              </a:rPr>
              <a:t>回到主選單，點擊「運動紀錄」。</a:t>
            </a:r>
          </a:p>
          <a:p>
            <a:pPr lvl="0">
              <a:lnSpc>
                <a:spcPct val="100000"/>
              </a:lnSpc>
              <a:spcBef>
                <a:spcPts val="600"/>
              </a:spcBef>
              <a:spcAft>
                <a:spcPts val="600"/>
              </a:spcAft>
            </a:pPr>
            <a:r>
              <a:rPr lang="zh-TW" altLang="en-US" sz="1400" b="1" dirty="0">
                <a:latin typeface="新細明體" panose="02020500000000000000" pitchFamily="18" charset="-120"/>
              </a:rPr>
              <a:t>在紀錄列表中，展示剛剛完成的那筆「練腿」紀錄，包含正確的日期、運動時間與完成項目數。</a:t>
            </a:r>
          </a:p>
          <a:p>
            <a:pPr lvl="0">
              <a:lnSpc>
                <a:spcPct val="100000"/>
              </a:lnSpc>
              <a:spcBef>
                <a:spcPts val="600"/>
              </a:spcBef>
              <a:spcAft>
                <a:spcPts val="600"/>
              </a:spcAft>
            </a:pPr>
            <a:r>
              <a:rPr lang="zh-TW" altLang="en-US" sz="1400" b="1" dirty="0">
                <a:latin typeface="新細明體" panose="02020500000000000000" pitchFamily="18" charset="-120"/>
              </a:rPr>
              <a:t>登出：</a:t>
            </a:r>
          </a:p>
          <a:p>
            <a:pPr lvl="0">
              <a:lnSpc>
                <a:spcPct val="100000"/>
              </a:lnSpc>
              <a:spcBef>
                <a:spcPts val="600"/>
              </a:spcBef>
              <a:spcAft>
                <a:spcPts val="600"/>
              </a:spcAft>
            </a:pPr>
            <a:r>
              <a:rPr lang="zh-TW" altLang="en-US" sz="1400" b="1" dirty="0">
                <a:latin typeface="新細明體" panose="02020500000000000000" pitchFamily="18" charset="-120"/>
              </a:rPr>
              <a:t>點擊「登出」按鈕，返回登入頁面。</a:t>
            </a:r>
          </a:p>
          <a:p>
            <a:pPr lvl="0">
              <a:lnSpc>
                <a:spcPct val="100000"/>
              </a:lnSpc>
              <a:spcBef>
                <a:spcPts val="600"/>
              </a:spcBef>
              <a:spcAft>
                <a:spcPts val="600"/>
              </a:spcAft>
            </a:pPr>
            <a:r>
              <a:rPr lang="zh-TW" altLang="en-US" sz="1400" b="1" dirty="0">
                <a:latin typeface="新細明體" panose="02020500000000000000" pitchFamily="18" charset="-120"/>
              </a:rPr>
              <a:t>注意事項：</a:t>
            </a:r>
          </a:p>
          <a:p>
            <a:pPr lvl="0">
              <a:lnSpc>
                <a:spcPct val="100000"/>
              </a:lnSpc>
              <a:spcBef>
                <a:spcPts val="600"/>
              </a:spcBef>
              <a:spcAft>
                <a:spcPts val="600"/>
              </a:spcAft>
            </a:pPr>
            <a:r>
              <a:rPr lang="zh-TW" altLang="en-US" sz="1400" b="1" dirty="0">
                <a:latin typeface="新細明體" panose="02020500000000000000" pitchFamily="18" charset="-120"/>
              </a:rPr>
              <a:t>向觀眾說明目前所有資料皆儲存在 </a:t>
            </a:r>
            <a:r>
              <a:rPr lang="en-US" altLang="zh-TW" sz="1400" b="1" dirty="0" err="1">
                <a:latin typeface="新細明體" panose="02020500000000000000" pitchFamily="18" charset="-120"/>
              </a:rPr>
              <a:t>sessionStorage</a:t>
            </a:r>
            <a:r>
              <a:rPr lang="zh-TW" altLang="en-US" sz="1400" b="1" dirty="0">
                <a:latin typeface="新細明體" panose="02020500000000000000" pitchFamily="18" charset="-120"/>
              </a:rPr>
              <a:t>，關閉瀏覽器分頁後即會清除，這是為了 </a:t>
            </a:r>
            <a:r>
              <a:rPr lang="en-US" altLang="zh-TW" sz="1400" b="1" dirty="0">
                <a:latin typeface="新細明體" panose="02020500000000000000" pitchFamily="18" charset="-120"/>
              </a:rPr>
              <a:t>Demo </a:t>
            </a:r>
            <a:r>
              <a:rPr lang="zh-TW" altLang="en-US" sz="1400" b="1" dirty="0">
                <a:latin typeface="新細明體" panose="02020500000000000000" pitchFamily="18" charset="-120"/>
              </a:rPr>
              <a:t>而設計的。</a:t>
            </a:r>
            <a:endParaRPr lang="zh-TW" altLang="en-US" sz="1400" dirty="0"/>
          </a:p>
        </p:txBody>
      </p:sp>
    </p:spTree>
    <p:extLst>
      <p:ext uri="{BB962C8B-B14F-4D97-AF65-F5344CB8AC3E}">
        <p14:creationId xmlns:p14="http://schemas.microsoft.com/office/powerpoint/2010/main" val="353567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30489F-5894-4263-A561-5827DD1736BE}"/>
              </a:ext>
            </a:extLst>
          </p:cNvPr>
          <p:cNvSpPr>
            <a:spLocks noGrp="1"/>
          </p:cNvSpPr>
          <p:nvPr>
            <p:ph type="title"/>
          </p:nvPr>
        </p:nvSpPr>
        <p:spPr/>
        <p:txBody>
          <a:bodyPr>
            <a:normAutofit/>
          </a:bodyPr>
          <a:lstStyle/>
          <a:p>
            <a:pPr marR="0" rtl="0">
              <a:lnSpc>
                <a:spcPct val="100000"/>
              </a:lnSpc>
            </a:pPr>
            <a:r>
              <a:rPr lang="zh-TW" altLang="en-US" sz="7200" b="1" i="0" u="none" strike="noStrike" kern="2600" baseline="0" dirty="0">
                <a:latin typeface="Calibri Light" panose="020F0302020204030204" pitchFamily="34" charset="0"/>
                <a:ea typeface="新細明體" panose="02020500000000000000" pitchFamily="18" charset="-120"/>
              </a:rPr>
              <a:t>結語與行動呼籲</a:t>
            </a:r>
            <a:endParaRPr lang="zh-TW" altLang="en-US" sz="7200" b="1" i="0" u="none" strike="noStrike" kern="2600" baseline="0" dirty="0">
              <a:latin typeface="Times New Roman" panose="02020603050405020304" pitchFamily="18" charset="0"/>
              <a:ea typeface="新細明體" panose="02020500000000000000" pitchFamily="18" charset="-120"/>
            </a:endParaRPr>
          </a:p>
        </p:txBody>
      </p:sp>
      <p:sp>
        <p:nvSpPr>
          <p:cNvPr id="3" name="文字版面配置區 2">
            <a:extLst>
              <a:ext uri="{FF2B5EF4-FFF2-40B4-BE49-F238E27FC236}">
                <a16:creationId xmlns:a16="http://schemas.microsoft.com/office/drawing/2014/main" id="{1FC6AE1F-5FD7-4011-8E29-C207B2523C88}"/>
              </a:ext>
            </a:extLst>
          </p:cNvPr>
          <p:cNvSpPr>
            <a:spLocks noGrp="1"/>
          </p:cNvSpPr>
          <p:nvPr>
            <p:ph type="body" idx="1"/>
          </p:nvPr>
        </p:nvSpPr>
        <p:spPr/>
        <p:txBody>
          <a:bodyPr>
            <a:noAutofit/>
          </a:bodyPr>
          <a:lstStyle/>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標題： 結語與未來展望</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內容：</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重點回顧： 我們已經成功地使用原生 </a:t>
            </a:r>
            <a:r>
              <a:rPr lang="en-US" altLang="zh-TW" sz="1400" b="1" i="0" u="none" strike="noStrike" baseline="0" dirty="0">
                <a:latin typeface="新細明體" panose="02020500000000000000" pitchFamily="18" charset="-120"/>
                <a:ea typeface="新細明體" panose="02020500000000000000" pitchFamily="18" charset="-120"/>
              </a:rPr>
              <a:t>JavaScript</a:t>
            </a:r>
            <a:r>
              <a:rPr lang="zh-TW" altLang="en-US" sz="1400" b="1" i="0" u="none" strike="noStrike" baseline="0" dirty="0">
                <a:latin typeface="新細明體" panose="02020500000000000000" pitchFamily="18" charset="-120"/>
                <a:ea typeface="新細明體" panose="02020500000000000000" pitchFamily="18" charset="-120"/>
              </a:rPr>
              <a:t>、</a:t>
            </a:r>
            <a:r>
              <a:rPr lang="en-US" altLang="zh-TW" sz="1400" b="1" i="0" u="none" strike="noStrike" baseline="0" dirty="0">
                <a:latin typeface="新細明體" panose="02020500000000000000" pitchFamily="18" charset="-120"/>
                <a:ea typeface="新細明體" panose="02020500000000000000" pitchFamily="18" charset="-120"/>
              </a:rPr>
              <a:t>HTML </a:t>
            </a:r>
            <a:r>
              <a:rPr lang="zh-TW" altLang="en-US" sz="1400" b="1" i="0" u="none" strike="noStrike" baseline="0" dirty="0">
                <a:latin typeface="新細明體" panose="02020500000000000000" pitchFamily="18" charset="-120"/>
                <a:ea typeface="新細明體" panose="02020500000000000000" pitchFamily="18" charset="-120"/>
              </a:rPr>
              <a:t>與 </a:t>
            </a:r>
            <a:r>
              <a:rPr lang="en-US" altLang="zh-TW" sz="1400" b="1" i="0" u="none" strike="noStrike" baseline="0" dirty="0">
                <a:latin typeface="新細明體" panose="02020500000000000000" pitchFamily="18" charset="-120"/>
                <a:ea typeface="新細明體" panose="02020500000000000000" pitchFamily="18" charset="-120"/>
              </a:rPr>
              <a:t>CSS</a:t>
            </a:r>
            <a:r>
              <a:rPr lang="zh-TW" altLang="en-US" sz="1400" b="1" i="0" u="none" strike="noStrike" baseline="0" dirty="0">
                <a:latin typeface="新細明體" panose="02020500000000000000" pitchFamily="18" charset="-120"/>
                <a:ea typeface="新細明體" panose="02020500000000000000" pitchFamily="18" charset="-120"/>
              </a:rPr>
              <a:t>，打造了一個功能完整、體驗流暢、視覺精美的健身應用程式前端原型。這個原型驗證了我們的核心業務邏輯與使用者流程是可行且具吸引力的。</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下一步行動：</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後端開發與對接： 最優先的任務是開發真實的後端 </a:t>
            </a:r>
            <a:r>
              <a:rPr lang="en-US" altLang="zh-TW" sz="1400" b="1" i="0" u="none" strike="noStrike" baseline="0" dirty="0">
                <a:latin typeface="新細明體" panose="02020500000000000000" pitchFamily="18" charset="-120"/>
                <a:ea typeface="新細明體" panose="02020500000000000000" pitchFamily="18" charset="-120"/>
              </a:rPr>
              <a:t>API</a:t>
            </a:r>
            <a:r>
              <a:rPr lang="zh-TW" altLang="en-US" sz="1400" b="1" i="0" u="none" strike="noStrike" baseline="0" dirty="0">
                <a:latin typeface="新細明體" panose="02020500000000000000" pitchFamily="18" charset="-120"/>
                <a:ea typeface="新細明體" panose="02020500000000000000" pitchFamily="18" charset="-120"/>
              </a:rPr>
              <a:t>，使用 </a:t>
            </a:r>
            <a:r>
              <a:rPr lang="en-US" altLang="zh-TW" sz="1400" b="1" i="0" u="none" strike="noStrike" baseline="0" dirty="0">
                <a:latin typeface="新細明體" panose="02020500000000000000" pitchFamily="18" charset="-120"/>
                <a:ea typeface="新細明體" panose="02020500000000000000" pitchFamily="18" charset="-120"/>
              </a:rPr>
              <a:t>Node.js</a:t>
            </a:r>
            <a:r>
              <a:rPr lang="zh-TW" altLang="en-US" sz="1400" b="1" i="0" u="none" strike="noStrike" baseline="0" dirty="0">
                <a:latin typeface="新細明體" panose="02020500000000000000" pitchFamily="18" charset="-120"/>
                <a:ea typeface="新細明體" panose="02020500000000000000" pitchFamily="18" charset="-120"/>
              </a:rPr>
              <a:t>、</a:t>
            </a:r>
            <a:r>
              <a:rPr lang="en-US" altLang="zh-TW" sz="1400" b="1" i="0" u="none" strike="noStrike" baseline="0" dirty="0">
                <a:latin typeface="新細明體" panose="02020500000000000000" pitchFamily="18" charset="-120"/>
                <a:ea typeface="新細明體" panose="02020500000000000000" pitchFamily="18" charset="-120"/>
              </a:rPr>
              <a:t>Python </a:t>
            </a:r>
            <a:r>
              <a:rPr lang="zh-TW" altLang="en-US" sz="1400" b="1" i="0" u="none" strike="noStrike" baseline="0" dirty="0">
                <a:latin typeface="新細明體" panose="02020500000000000000" pitchFamily="18" charset="-120"/>
                <a:ea typeface="新細明體" panose="02020500000000000000" pitchFamily="18" charset="-120"/>
              </a:rPr>
              <a:t>或其他後端技術，並搭配資料庫 </a:t>
            </a:r>
            <a:r>
              <a:rPr lang="en-US" altLang="zh-TW" sz="1400" b="1" i="0" u="none" strike="noStrike" baseline="0" dirty="0">
                <a:latin typeface="新細明體" panose="02020500000000000000" pitchFamily="18" charset="-120"/>
                <a:ea typeface="新細明體" panose="02020500000000000000" pitchFamily="18" charset="-120"/>
              </a:rPr>
              <a:t>(</a:t>
            </a:r>
            <a:r>
              <a:rPr lang="zh-TW" altLang="en-US" sz="1400" b="1" i="0" u="none" strike="noStrike" baseline="0" dirty="0">
                <a:latin typeface="新細明體" panose="02020500000000000000" pitchFamily="18" charset="-120"/>
                <a:ea typeface="新細明體" panose="02020500000000000000" pitchFamily="18" charset="-120"/>
              </a:rPr>
              <a:t>如 </a:t>
            </a:r>
            <a:r>
              <a:rPr lang="en-US" altLang="zh-TW" sz="1400" b="1" i="0" u="none" strike="noStrike" baseline="0" dirty="0">
                <a:latin typeface="新細明體" panose="02020500000000000000" pitchFamily="18" charset="-120"/>
                <a:ea typeface="新細明體" panose="02020500000000000000" pitchFamily="18" charset="-120"/>
              </a:rPr>
              <a:t>PostgreSQL, MongoDB) </a:t>
            </a:r>
            <a:r>
              <a:rPr lang="zh-TW" altLang="en-US" sz="1400" b="1" i="0" u="none" strike="noStrike" baseline="0" dirty="0">
                <a:latin typeface="新細明體" panose="02020500000000000000" pitchFamily="18" charset="-120"/>
                <a:ea typeface="新細明體" panose="02020500000000000000" pitchFamily="18" charset="-120"/>
              </a:rPr>
              <a:t>來取代 </a:t>
            </a:r>
            <a:r>
              <a:rPr lang="en-US" altLang="zh-TW" sz="1400" b="1" i="0" u="none" strike="noStrike" baseline="0" dirty="0" err="1">
                <a:latin typeface="新細明體" panose="02020500000000000000" pitchFamily="18" charset="-120"/>
                <a:ea typeface="新細明體" panose="02020500000000000000" pitchFamily="18" charset="-120"/>
              </a:rPr>
              <a:t>sessionStorage</a:t>
            </a:r>
            <a:r>
              <a:rPr lang="zh-TW" altLang="en-US" sz="1400" b="1" i="0" u="none" strike="noStrike" baseline="0" dirty="0">
                <a:latin typeface="新細明體" panose="02020500000000000000" pitchFamily="18" charset="-120"/>
                <a:ea typeface="新細明體" panose="02020500000000000000" pitchFamily="18" charset="-120"/>
              </a:rPr>
              <a:t>，實現永久的資料儲存。</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擴充訓練功能： 增加更多樣化的訓練計畫，允許使用者自訂訓練內容，並對運動紀錄進行更深入的圖表化分析。</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部署上線： 將專案部署至雲端平台 </a:t>
            </a:r>
            <a:r>
              <a:rPr lang="en-US" altLang="zh-TW" sz="1400" b="1" i="0" u="none" strike="noStrike" baseline="0" dirty="0">
                <a:latin typeface="新細明體" panose="02020500000000000000" pitchFamily="18" charset="-120"/>
                <a:ea typeface="新細明體" panose="02020500000000000000" pitchFamily="18" charset="-120"/>
              </a:rPr>
              <a:t>(</a:t>
            </a:r>
            <a:r>
              <a:rPr lang="zh-TW" altLang="en-US" sz="1400" b="1" i="0" u="none" strike="noStrike" baseline="0" dirty="0">
                <a:latin typeface="新細明體" panose="02020500000000000000" pitchFamily="18" charset="-120"/>
                <a:ea typeface="新細明體" panose="02020500000000000000" pitchFamily="18" charset="-120"/>
              </a:rPr>
              <a:t>如 </a:t>
            </a:r>
            <a:r>
              <a:rPr lang="en-US" altLang="zh-TW" sz="1400" b="1" i="0" u="none" strike="noStrike" baseline="0" dirty="0" err="1">
                <a:latin typeface="新細明體" panose="02020500000000000000" pitchFamily="18" charset="-120"/>
                <a:ea typeface="新細明體" panose="02020500000000000000" pitchFamily="18" charset="-120"/>
              </a:rPr>
              <a:t>Vercel</a:t>
            </a:r>
            <a:r>
              <a:rPr lang="en-US" altLang="zh-TW" sz="1400" b="1" i="0" u="none" strike="noStrike" baseline="0" dirty="0">
                <a:latin typeface="新細明體" panose="02020500000000000000" pitchFamily="18" charset="-120"/>
                <a:ea typeface="新細明體" panose="02020500000000000000" pitchFamily="18" charset="-120"/>
              </a:rPr>
              <a:t>, </a:t>
            </a:r>
            <a:r>
              <a:rPr lang="en-US" altLang="zh-TW" sz="1400" b="1" i="0" u="none" strike="noStrike" baseline="0" dirty="0" err="1">
                <a:latin typeface="新細明體" panose="02020500000000000000" pitchFamily="18" charset="-120"/>
                <a:ea typeface="新細明體" panose="02020500000000000000" pitchFamily="18" charset="-120"/>
              </a:rPr>
              <a:t>Netlify</a:t>
            </a:r>
            <a:r>
              <a:rPr lang="en-US" altLang="zh-TW" sz="1400" b="1" i="0" u="none" strike="noStrike" baseline="0" dirty="0">
                <a:latin typeface="新細明體" panose="02020500000000000000" pitchFamily="18" charset="-120"/>
                <a:ea typeface="新細明體" panose="02020500000000000000" pitchFamily="18" charset="-120"/>
              </a:rPr>
              <a:t>, AWS)</a:t>
            </a:r>
            <a:r>
              <a:rPr lang="zh-TW" altLang="en-US" sz="1400" b="1" i="0" u="none" strike="noStrike" baseline="0" dirty="0">
                <a:latin typeface="新細明體" panose="02020500000000000000" pitchFamily="18" charset="-120"/>
                <a:ea typeface="新細明體" panose="02020500000000000000" pitchFamily="18" charset="-120"/>
              </a:rPr>
              <a:t>，並開放給第一批種子用戶進行測試。</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行動呼籲：</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誠摯邀請對此專案感興趣的後端開發者加入我們，共同將此原型推向市場。</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歡迎提出任何問題與功能建議，您的回饋是我們優化的動力。</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感謝各位的聆聽！</a:t>
            </a:r>
          </a:p>
          <a:p>
            <a:pPr marR="0" lvl="0" rtl="0">
              <a:lnSpc>
                <a:spcPct val="100000"/>
              </a:lnSpc>
            </a:pPr>
            <a:endParaRPr lang="en-US" altLang="zh-TW" sz="1400" b="1" i="0" u="none" strike="noStrike" kern="100" baseline="0" dirty="0">
              <a:latin typeface="Times New Roman" panose="02020603050405020304" pitchFamily="18" charset="0"/>
              <a:ea typeface="新細明體" panose="02020500000000000000" pitchFamily="18" charset="-120"/>
            </a:endParaRPr>
          </a:p>
        </p:txBody>
      </p:sp>
    </p:spTree>
    <p:extLst>
      <p:ext uri="{BB962C8B-B14F-4D97-AF65-F5344CB8AC3E}">
        <p14:creationId xmlns:p14="http://schemas.microsoft.com/office/powerpoint/2010/main" val="100563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9B8D98-761D-4B16-9897-E96542C28431}"/>
              </a:ext>
            </a:extLst>
          </p:cNvPr>
          <p:cNvSpPr>
            <a:spLocks noGrp="1"/>
          </p:cNvSpPr>
          <p:nvPr>
            <p:ph type="title"/>
          </p:nvPr>
        </p:nvSpPr>
        <p:spPr/>
        <p:txBody>
          <a:bodyPr>
            <a:normAutofit/>
          </a:bodyPr>
          <a:lstStyle/>
          <a:p>
            <a:r>
              <a:rPr lang="zh-TW" altLang="en-US" sz="7200" b="1" kern="2600" dirty="0">
                <a:latin typeface="Calibri Light" panose="020F0302020204030204" pitchFamily="34" charset="0"/>
              </a:rPr>
              <a:t>主題與功能介紹</a:t>
            </a:r>
            <a:endParaRPr lang="zh-TW" altLang="en-US" sz="7200" dirty="0"/>
          </a:p>
        </p:txBody>
      </p:sp>
      <p:sp>
        <p:nvSpPr>
          <p:cNvPr id="3" name="文字版面配置區 2">
            <a:extLst>
              <a:ext uri="{FF2B5EF4-FFF2-40B4-BE49-F238E27FC236}">
                <a16:creationId xmlns:a16="http://schemas.microsoft.com/office/drawing/2014/main" id="{E6368163-DC77-458F-B30C-81B4C0BD743D}"/>
              </a:ext>
            </a:extLst>
          </p:cNvPr>
          <p:cNvSpPr>
            <a:spLocks noGrp="1"/>
          </p:cNvSpPr>
          <p:nvPr>
            <p:ph type="body" idx="1"/>
          </p:nvPr>
        </p:nvSpPr>
        <p:spPr/>
        <p:txBody>
          <a:bodyPr/>
          <a:lstStyle/>
          <a:p>
            <a:pPr lvl="0">
              <a:lnSpc>
                <a:spcPct val="100000"/>
              </a:lnSpc>
            </a:pPr>
            <a:r>
              <a:rPr lang="zh-TW" altLang="en-US" b="1" dirty="0">
                <a:latin typeface="新細明體" panose="02020500000000000000" pitchFamily="18" charset="-120"/>
              </a:rPr>
              <a:t>特色亮點：</a:t>
            </a:r>
          </a:p>
          <a:p>
            <a:pPr lvl="0">
              <a:lnSpc>
                <a:spcPct val="100000"/>
              </a:lnSpc>
            </a:pPr>
            <a:r>
              <a:rPr lang="zh-TW" altLang="en-US" b="1" dirty="0">
                <a:latin typeface="新細明體" panose="02020500000000000000" pitchFamily="18" charset="-120"/>
              </a:rPr>
              <a:t>極致流暢的單頁應用 </a:t>
            </a:r>
            <a:r>
              <a:rPr lang="en-US" altLang="zh-TW" b="1" dirty="0">
                <a:latin typeface="新細明體" panose="02020500000000000000" pitchFamily="18" charset="-120"/>
              </a:rPr>
              <a:t>(SPA) </a:t>
            </a:r>
            <a:r>
              <a:rPr lang="zh-TW" altLang="en-US" b="1" dirty="0">
                <a:latin typeface="新細明體" panose="02020500000000000000" pitchFamily="18" charset="-120"/>
              </a:rPr>
              <a:t>體驗： 所有操作皆在單一頁面完成，無需重新整理，反應迅速。</a:t>
            </a:r>
          </a:p>
          <a:p>
            <a:pPr lvl="0">
              <a:lnSpc>
                <a:spcPct val="100000"/>
              </a:lnSpc>
            </a:pPr>
            <a:r>
              <a:rPr lang="zh-TW" altLang="en-US" b="1" dirty="0">
                <a:latin typeface="新細明體" panose="02020500000000000000" pitchFamily="18" charset="-120"/>
              </a:rPr>
              <a:t>豐富的視覺與動畫效果： 從登入框的漸入、註冊欄位的滑動，到訓練選單的卡片特效，都提供了精緻的視覺回饋。</a:t>
            </a:r>
          </a:p>
          <a:p>
            <a:pPr lvl="0">
              <a:lnSpc>
                <a:spcPct val="100000"/>
              </a:lnSpc>
            </a:pPr>
            <a:r>
              <a:rPr lang="zh-TW" altLang="en-US" b="1" dirty="0">
                <a:latin typeface="新細明體" panose="02020500000000000000" pitchFamily="18" charset="-120"/>
              </a:rPr>
              <a:t>前端數據模擬： 在沒有後端的情況下，巧妙運用 </a:t>
            </a:r>
            <a:r>
              <a:rPr lang="en-US" altLang="zh-TW" b="1" dirty="0" err="1">
                <a:latin typeface="新細明體" panose="02020500000000000000" pitchFamily="18" charset="-120"/>
              </a:rPr>
              <a:t>sessionStorage</a:t>
            </a:r>
            <a:r>
              <a:rPr lang="en-US" altLang="zh-TW" b="1" dirty="0">
                <a:latin typeface="新細明體" panose="02020500000000000000" pitchFamily="18" charset="-120"/>
              </a:rPr>
              <a:t> </a:t>
            </a:r>
            <a:r>
              <a:rPr lang="zh-TW" altLang="en-US" b="1" dirty="0">
                <a:latin typeface="新細明體" panose="02020500000000000000" pitchFamily="18" charset="-120"/>
              </a:rPr>
              <a:t>模擬了使用者註冊、登入狀態保持、以及運動數據的儲存與讀取，完整展示了核心業務邏輯。</a:t>
            </a:r>
          </a:p>
          <a:p>
            <a:pPr lvl="0">
              <a:lnSpc>
                <a:spcPct val="100000"/>
              </a:lnSpc>
            </a:pPr>
            <a:r>
              <a:rPr lang="zh-TW" altLang="en-US" b="1" dirty="0">
                <a:latin typeface="新細明體" panose="02020500000000000000" pitchFamily="18" charset="-120"/>
              </a:rPr>
              <a:t>響應式設計： 介面能夠適應不同寬度的螢幕，確保在手機上也有良好的操作體驗。</a:t>
            </a:r>
          </a:p>
          <a:p>
            <a:endParaRPr lang="zh-TW" altLang="en-US" dirty="0"/>
          </a:p>
        </p:txBody>
      </p:sp>
    </p:spTree>
    <p:extLst>
      <p:ext uri="{BB962C8B-B14F-4D97-AF65-F5344CB8AC3E}">
        <p14:creationId xmlns:p14="http://schemas.microsoft.com/office/powerpoint/2010/main" val="2694384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1CC705-4452-4D9F-A336-5823E9CC6D7E}"/>
              </a:ext>
            </a:extLst>
          </p:cNvPr>
          <p:cNvSpPr>
            <a:spLocks noGrp="1"/>
          </p:cNvSpPr>
          <p:nvPr>
            <p:ph type="title"/>
          </p:nvPr>
        </p:nvSpPr>
        <p:spPr/>
        <p:txBody>
          <a:bodyPr>
            <a:normAutofit/>
          </a:bodyPr>
          <a:lstStyle/>
          <a:p>
            <a:pPr marR="0" rtl="0">
              <a:lnSpc>
                <a:spcPct val="100000"/>
              </a:lnSpc>
            </a:pPr>
            <a:r>
              <a:rPr lang="zh-TW" altLang="en-US" sz="7200" b="1" i="0" u="none" strike="noStrike" kern="2600" baseline="0" dirty="0">
                <a:latin typeface="Calibri Light" panose="020F0302020204030204" pitchFamily="34" charset="0"/>
                <a:ea typeface="新細明體" panose="02020500000000000000" pitchFamily="18" charset="-120"/>
              </a:rPr>
              <a:t>分工與過程說明</a:t>
            </a:r>
            <a:endParaRPr lang="zh-TW" altLang="en-US" sz="7200" b="1" i="0" u="none" strike="noStrike" kern="2600" baseline="0" dirty="0">
              <a:latin typeface="Times New Roman" panose="02020603050405020304" pitchFamily="18" charset="0"/>
              <a:ea typeface="新細明體" panose="02020500000000000000" pitchFamily="18" charset="-120"/>
            </a:endParaRPr>
          </a:p>
        </p:txBody>
      </p:sp>
      <p:sp>
        <p:nvSpPr>
          <p:cNvPr id="3" name="文字版面配置區 2">
            <a:extLst>
              <a:ext uri="{FF2B5EF4-FFF2-40B4-BE49-F238E27FC236}">
                <a16:creationId xmlns:a16="http://schemas.microsoft.com/office/drawing/2014/main" id="{35CE549B-AB45-4904-A124-AE3A9739A1C5}"/>
              </a:ext>
            </a:extLst>
          </p:cNvPr>
          <p:cNvSpPr>
            <a:spLocks noGrp="1"/>
          </p:cNvSpPr>
          <p:nvPr>
            <p:ph type="body" idx="1"/>
          </p:nvPr>
        </p:nvSpPr>
        <p:spPr/>
        <p:txBody>
          <a:bodyPr>
            <a:noAutofit/>
          </a:bodyPr>
          <a:lstStyle/>
          <a:p>
            <a:pPr marR="0" lvl="0" rtl="0">
              <a:lnSpc>
                <a:spcPct val="100000"/>
              </a:lnSpc>
            </a:pPr>
            <a:r>
              <a:rPr lang="zh-TW" altLang="en-US" sz="1400" b="1" i="0" u="none" strike="noStrike" baseline="0" dirty="0">
                <a:latin typeface="新細明體" panose="02020500000000000000" pitchFamily="18" charset="-120"/>
                <a:ea typeface="新細明體" panose="02020500000000000000" pitchFamily="18" charset="-120"/>
              </a:rPr>
              <a:t>標題： 團隊分工與開發流程</a:t>
            </a:r>
          </a:p>
          <a:p>
            <a:pPr marR="0" lvl="0" rtl="0">
              <a:lnSpc>
                <a:spcPct val="100000"/>
              </a:lnSpc>
            </a:pPr>
            <a:r>
              <a:rPr lang="zh-TW" altLang="en-US" sz="1400" b="1" i="0" u="none" strike="noStrike" baseline="0" dirty="0">
                <a:latin typeface="新細明體" panose="02020500000000000000" pitchFamily="18" charset="-120"/>
                <a:ea typeface="新細明體" panose="02020500000000000000" pitchFamily="18" charset="-120"/>
              </a:rPr>
              <a:t>內容：</a:t>
            </a:r>
          </a:p>
          <a:p>
            <a:pPr marR="0" lvl="0" rtl="0">
              <a:lnSpc>
                <a:spcPct val="100000"/>
              </a:lnSpc>
            </a:pPr>
            <a:r>
              <a:rPr lang="zh-TW" altLang="en-US" sz="1400" b="1" i="0" u="none" strike="noStrike" baseline="0" dirty="0">
                <a:latin typeface="新細明體" panose="02020500000000000000" pitchFamily="18" charset="-120"/>
                <a:ea typeface="新細明體" panose="02020500000000000000" pitchFamily="18" charset="-120"/>
              </a:rPr>
              <a:t>分工方式 </a:t>
            </a:r>
            <a:r>
              <a:rPr lang="en-US" altLang="zh-TW" sz="1400" b="1" i="0" u="none" strike="noStrike" baseline="0" dirty="0">
                <a:latin typeface="新細明體" panose="02020500000000000000" pitchFamily="18" charset="-120"/>
                <a:ea typeface="新細明體" panose="02020500000000000000" pitchFamily="18" charset="-120"/>
              </a:rPr>
              <a:t>(</a:t>
            </a:r>
            <a:r>
              <a:rPr lang="zh-TW" altLang="en-US" sz="1400" b="1" i="0" u="none" strike="noStrike" baseline="0" dirty="0">
                <a:latin typeface="新細明體" panose="02020500000000000000" pitchFamily="18" charset="-120"/>
                <a:ea typeface="新細明體" panose="02020500000000000000" pitchFamily="18" charset="-120"/>
              </a:rPr>
              <a:t>依據此單一檔案推斷的職責</a:t>
            </a:r>
            <a:r>
              <a:rPr lang="en-US" altLang="zh-TW" sz="1400" b="1" i="0" u="none" strike="noStrike" baseline="0" dirty="0">
                <a:latin typeface="新細明體" panose="02020500000000000000" pitchFamily="18" charset="-120"/>
                <a:ea typeface="新細明體" panose="02020500000000000000" pitchFamily="18" charset="-120"/>
              </a:rPr>
              <a:t>):</a:t>
            </a:r>
          </a:p>
          <a:p>
            <a:pPr marR="0" lvl="0" rtl="0">
              <a:lnSpc>
                <a:spcPct val="100000"/>
              </a:lnSpc>
            </a:pPr>
            <a:r>
              <a:rPr lang="zh-TW" altLang="en-US" sz="1400" b="1" i="0" u="none" strike="noStrike" baseline="0" dirty="0">
                <a:latin typeface="新細明體" panose="02020500000000000000" pitchFamily="18" charset="-120"/>
                <a:ea typeface="新細明體" panose="02020500000000000000" pitchFamily="18" charset="-120"/>
              </a:rPr>
              <a:t>前端架構與邏輯師 </a:t>
            </a:r>
            <a:r>
              <a:rPr lang="en-US" altLang="zh-TW" sz="1400" b="1" i="0" u="none" strike="noStrike" baseline="0" dirty="0">
                <a:latin typeface="新細明體" panose="02020500000000000000" pitchFamily="18" charset="-120"/>
                <a:ea typeface="新細明體" panose="02020500000000000000" pitchFamily="18" charset="-120"/>
              </a:rPr>
              <a:t>(JavaScript)</a:t>
            </a:r>
            <a:r>
              <a:rPr lang="zh-TW" altLang="en-US" sz="1400" b="1" i="0" u="none" strike="noStrike" baseline="0" dirty="0">
                <a:latin typeface="新細明體" panose="02020500000000000000" pitchFamily="18" charset="-120"/>
                <a:ea typeface="新細明體" panose="02020500000000000000" pitchFamily="18" charset="-120"/>
              </a:rPr>
              <a:t>： 負責整個應用的狀態管理（登入、註冊、訓練中）、</a:t>
            </a:r>
            <a:r>
              <a:rPr lang="en-US" altLang="zh-TW" sz="1400" b="1" i="0" u="none" strike="noStrike" baseline="0" dirty="0">
                <a:latin typeface="新細明體" panose="02020500000000000000" pitchFamily="18" charset="-120"/>
                <a:ea typeface="新細明體" panose="02020500000000000000" pitchFamily="18" charset="-120"/>
              </a:rPr>
              <a:t>DOM </a:t>
            </a:r>
            <a:r>
              <a:rPr lang="zh-TW" altLang="en-US" sz="1400" b="1" i="0" u="none" strike="noStrike" baseline="0" dirty="0">
                <a:latin typeface="新細明體" panose="02020500000000000000" pitchFamily="18" charset="-120"/>
                <a:ea typeface="新細明體" panose="02020500000000000000" pitchFamily="18" charset="-120"/>
              </a:rPr>
              <a:t>的動態生成與替換、使用者資料與運動紀錄的 </a:t>
            </a:r>
            <a:r>
              <a:rPr lang="en-US" altLang="zh-TW" sz="1400" b="1" i="0" u="none" strike="noStrike" baseline="0" dirty="0" err="1">
                <a:latin typeface="新細明體" panose="02020500000000000000" pitchFamily="18" charset="-120"/>
                <a:ea typeface="新細明體" panose="02020500000000000000" pitchFamily="18" charset="-120"/>
              </a:rPr>
              <a:t>sessionStorage</a:t>
            </a:r>
            <a:r>
              <a:rPr lang="en-US" altLang="zh-TW" sz="1400" b="1" i="0" u="none" strike="noStrike" baseline="0" dirty="0">
                <a:latin typeface="新細明體" panose="02020500000000000000" pitchFamily="18" charset="-120"/>
                <a:ea typeface="新細明體" panose="02020500000000000000" pitchFamily="18" charset="-120"/>
              </a:rPr>
              <a:t> </a:t>
            </a:r>
            <a:r>
              <a:rPr lang="zh-TW" altLang="en-US" sz="1400" b="1" i="0" u="none" strike="noStrike" baseline="0" dirty="0">
                <a:latin typeface="新細明體" panose="02020500000000000000" pitchFamily="18" charset="-120"/>
                <a:ea typeface="新細明體" panose="02020500000000000000" pitchFamily="18" charset="-120"/>
              </a:rPr>
              <a:t>存取邏輯，以及所有互動功能（如計時器、表單驗證）的實現。</a:t>
            </a:r>
          </a:p>
          <a:p>
            <a:pPr marR="0" lvl="0" rtl="0">
              <a:lnSpc>
                <a:spcPct val="100000"/>
              </a:lnSpc>
            </a:pPr>
            <a:r>
              <a:rPr lang="en-US" altLang="zh-TW" sz="1400" b="1" i="0" u="none" strike="noStrike" baseline="0" dirty="0">
                <a:latin typeface="新細明體" panose="02020500000000000000" pitchFamily="18" charset="-120"/>
                <a:ea typeface="新細明體" panose="02020500000000000000" pitchFamily="18" charset="-120"/>
              </a:rPr>
              <a:t>UI/UX </a:t>
            </a:r>
            <a:r>
              <a:rPr lang="zh-TW" altLang="en-US" sz="1400" b="1" i="0" u="none" strike="noStrike" baseline="0" dirty="0">
                <a:latin typeface="新細明體" panose="02020500000000000000" pitchFamily="18" charset="-120"/>
                <a:ea typeface="新細明體" panose="02020500000000000000" pitchFamily="18" charset="-120"/>
              </a:rPr>
              <a:t>設計師 </a:t>
            </a:r>
            <a:r>
              <a:rPr lang="en-US" altLang="zh-TW" sz="1400" b="1" i="0" u="none" strike="noStrike" baseline="0" dirty="0">
                <a:latin typeface="新細明體" panose="02020500000000000000" pitchFamily="18" charset="-120"/>
                <a:ea typeface="新細明體" panose="02020500000000000000" pitchFamily="18" charset="-120"/>
              </a:rPr>
              <a:t>(HTML/CSS)</a:t>
            </a:r>
            <a:r>
              <a:rPr lang="zh-TW" altLang="en-US" sz="1400" b="1" i="0" u="none" strike="noStrike" baseline="0" dirty="0">
                <a:latin typeface="新細明體" panose="02020500000000000000" pitchFamily="18" charset="-120"/>
                <a:ea typeface="新細明體" panose="02020500000000000000" pitchFamily="18" charset="-120"/>
              </a:rPr>
              <a:t>： 負責使用者介面的整體視覺設計，包含佈局、色彩計畫、字體選擇，並使用 </a:t>
            </a:r>
            <a:r>
              <a:rPr lang="en-US" altLang="zh-TW" sz="1400" b="1" i="0" u="none" strike="noStrike" baseline="0" dirty="0">
                <a:latin typeface="新細明體" panose="02020500000000000000" pitchFamily="18" charset="-120"/>
                <a:ea typeface="新細明體" panose="02020500000000000000" pitchFamily="18" charset="-120"/>
              </a:rPr>
              <a:t>CSS3 </a:t>
            </a:r>
            <a:r>
              <a:rPr lang="zh-TW" altLang="en-US" sz="1400" b="1" i="0" u="none" strike="noStrike" baseline="0" dirty="0">
                <a:latin typeface="新細明體" panose="02020500000000000000" pitchFamily="18" charset="-120"/>
                <a:ea typeface="新細明體" panose="02020500000000000000" pitchFamily="18" charset="-120"/>
              </a:rPr>
              <a:t>撰寫了所有動畫效果 </a:t>
            </a:r>
            <a:r>
              <a:rPr lang="en-US" altLang="zh-TW" sz="1400" b="1" i="0" u="none" strike="noStrike" baseline="0" dirty="0">
                <a:latin typeface="新細明體" panose="02020500000000000000" pitchFamily="18" charset="-120"/>
                <a:ea typeface="新細明體" panose="02020500000000000000" pitchFamily="18" charset="-120"/>
              </a:rPr>
              <a:t>(Animations)</a:t>
            </a:r>
            <a:r>
              <a:rPr lang="zh-TW" altLang="en-US" sz="1400" b="1" i="0" u="none" strike="noStrike" baseline="0" dirty="0">
                <a:latin typeface="新細明體" panose="02020500000000000000" pitchFamily="18" charset="-120"/>
                <a:ea typeface="新細明體" panose="02020500000000000000" pitchFamily="18" charset="-120"/>
              </a:rPr>
              <a:t>、過渡效果 </a:t>
            </a:r>
            <a:r>
              <a:rPr lang="en-US" altLang="zh-TW" sz="1400" b="1" i="0" u="none" strike="noStrike" baseline="0" dirty="0">
                <a:latin typeface="新細明體" panose="02020500000000000000" pitchFamily="18" charset="-120"/>
                <a:ea typeface="新細明體" panose="02020500000000000000" pitchFamily="18" charset="-120"/>
              </a:rPr>
              <a:t>(Transitions) </a:t>
            </a:r>
            <a:r>
              <a:rPr lang="zh-TW" altLang="en-US" sz="1400" b="1" i="0" u="none" strike="noStrike" baseline="0" dirty="0">
                <a:latin typeface="新細明體" panose="02020500000000000000" pitchFamily="18" charset="-120"/>
                <a:ea typeface="新細明體" panose="02020500000000000000" pitchFamily="18" charset="-120"/>
              </a:rPr>
              <a:t>和響應式設計 </a:t>
            </a:r>
            <a:r>
              <a:rPr lang="en-US" altLang="zh-TW" sz="1400" b="1" i="0" u="none" strike="noStrike" baseline="0" dirty="0">
                <a:latin typeface="新細明體" panose="02020500000000000000" pitchFamily="18" charset="-120"/>
                <a:ea typeface="新細明體" panose="02020500000000000000" pitchFamily="18" charset="-120"/>
              </a:rPr>
              <a:t>(Media Queries)</a:t>
            </a:r>
            <a:r>
              <a:rPr lang="zh-TW" altLang="en-US" sz="1400" b="1" i="0" u="none" strike="noStrike" baseline="0" dirty="0">
                <a:latin typeface="新細明體" panose="02020500000000000000" pitchFamily="18" charset="-120"/>
                <a:ea typeface="新細明體" panose="02020500000000000000" pitchFamily="18" charset="-120"/>
              </a:rPr>
              <a:t>。</a:t>
            </a:r>
          </a:p>
          <a:p>
            <a:pPr marR="0" lvl="0" rtl="0">
              <a:lnSpc>
                <a:spcPct val="100000"/>
              </a:lnSpc>
            </a:pPr>
            <a:r>
              <a:rPr lang="en-US" altLang="zh-TW" sz="1400" b="1" i="0" u="none" strike="noStrike" baseline="0" dirty="0">
                <a:latin typeface="新細明體" panose="02020500000000000000" pitchFamily="18" charset="-120"/>
                <a:ea typeface="新細明體" panose="02020500000000000000" pitchFamily="18" charset="-120"/>
              </a:rPr>
              <a:t>(</a:t>
            </a:r>
            <a:r>
              <a:rPr lang="zh-TW" altLang="en-US" sz="1400" b="1" i="0" u="none" strike="noStrike" baseline="0" dirty="0">
                <a:latin typeface="新細明體" panose="02020500000000000000" pitchFamily="18" charset="-120"/>
                <a:ea typeface="新細明體" panose="02020500000000000000" pitchFamily="18" charset="-120"/>
              </a:rPr>
              <a:t>未來</a:t>
            </a:r>
            <a:r>
              <a:rPr lang="en-US" altLang="zh-TW" sz="1400" b="1" i="0" u="none" strike="noStrike" baseline="0" dirty="0">
                <a:latin typeface="新細明體" panose="02020500000000000000" pitchFamily="18" charset="-120"/>
                <a:ea typeface="新細明體" panose="02020500000000000000" pitchFamily="18" charset="-120"/>
              </a:rPr>
              <a:t>) </a:t>
            </a:r>
            <a:r>
              <a:rPr lang="zh-TW" altLang="en-US" sz="1400" b="1" i="0" u="none" strike="noStrike" baseline="0" dirty="0">
                <a:latin typeface="新細明體" panose="02020500000000000000" pitchFamily="18" charset="-120"/>
                <a:ea typeface="新細明體" panose="02020500000000000000" pitchFamily="18" charset="-120"/>
              </a:rPr>
              <a:t>後端 </a:t>
            </a:r>
            <a:r>
              <a:rPr lang="en-US" altLang="zh-TW" sz="1400" b="1" i="0" u="none" strike="noStrike" baseline="0" dirty="0">
                <a:latin typeface="新細明體" panose="02020500000000000000" pitchFamily="18" charset="-120"/>
                <a:ea typeface="新細明體" panose="02020500000000000000" pitchFamily="18" charset="-120"/>
              </a:rPr>
              <a:t>API </a:t>
            </a:r>
            <a:r>
              <a:rPr lang="zh-TW" altLang="en-US" sz="1400" b="1" i="0" u="none" strike="noStrike" baseline="0" dirty="0">
                <a:latin typeface="新細明體" panose="02020500000000000000" pitchFamily="18" charset="-120"/>
                <a:ea typeface="新細明體" panose="02020500000000000000" pitchFamily="18" charset="-120"/>
              </a:rPr>
              <a:t>開發工程師： 負責將目前用 </a:t>
            </a:r>
            <a:r>
              <a:rPr lang="en-US" altLang="zh-TW" sz="1400" b="1" i="0" u="none" strike="noStrike" baseline="0" dirty="0" err="1">
                <a:latin typeface="新細明體" panose="02020500000000000000" pitchFamily="18" charset="-120"/>
                <a:ea typeface="新細明體" panose="02020500000000000000" pitchFamily="18" charset="-120"/>
              </a:rPr>
              <a:t>sessionStorage</a:t>
            </a:r>
            <a:r>
              <a:rPr lang="en-US" altLang="zh-TW" sz="1400" b="1" i="0" u="none" strike="noStrike" baseline="0" dirty="0">
                <a:latin typeface="新細明體" panose="02020500000000000000" pitchFamily="18" charset="-120"/>
                <a:ea typeface="新細明體" panose="02020500000000000000" pitchFamily="18" charset="-120"/>
              </a:rPr>
              <a:t> </a:t>
            </a:r>
            <a:r>
              <a:rPr lang="zh-TW" altLang="en-US" sz="1400" b="1" i="0" u="none" strike="noStrike" baseline="0" dirty="0">
                <a:latin typeface="新細明體" panose="02020500000000000000" pitchFamily="18" charset="-120"/>
                <a:ea typeface="新細明體" panose="02020500000000000000" pitchFamily="18" charset="-120"/>
              </a:rPr>
              <a:t>模擬的功能，轉化為真實的伺服器 </a:t>
            </a:r>
            <a:r>
              <a:rPr lang="en-US" altLang="zh-TW" sz="1400" b="1" i="0" u="none" strike="noStrike" baseline="0" dirty="0">
                <a:latin typeface="新細明體" panose="02020500000000000000" pitchFamily="18" charset="-120"/>
                <a:ea typeface="新細明體" panose="02020500000000000000" pitchFamily="18" charset="-120"/>
              </a:rPr>
              <a:t>API</a:t>
            </a:r>
            <a:r>
              <a:rPr lang="zh-TW" altLang="en-US" sz="1400" b="1" i="0" u="none" strike="noStrike" baseline="0" dirty="0">
                <a:latin typeface="新細明體" panose="02020500000000000000" pitchFamily="18" charset="-120"/>
                <a:ea typeface="新細明體" panose="02020500000000000000" pitchFamily="18" charset="-120"/>
              </a:rPr>
              <a:t>，並連接資料庫。</a:t>
            </a:r>
          </a:p>
          <a:p>
            <a:pPr marR="0" lvl="0" rtl="0">
              <a:lnSpc>
                <a:spcPct val="100000"/>
              </a:lnSpc>
            </a:pPr>
            <a:r>
              <a:rPr lang="en-US" altLang="zh-TW" sz="1400" b="1" i="0" u="none" strike="noStrike" baseline="0" dirty="0">
                <a:latin typeface="新細明體" panose="02020500000000000000" pitchFamily="18" charset="-120"/>
                <a:ea typeface="新細明體" panose="02020500000000000000" pitchFamily="18" charset="-120"/>
              </a:rPr>
              <a:t>(</a:t>
            </a:r>
            <a:r>
              <a:rPr lang="zh-TW" altLang="en-US" sz="1400" b="1" i="0" u="none" strike="noStrike" baseline="0" dirty="0">
                <a:latin typeface="新細明體" panose="02020500000000000000" pitchFamily="18" charset="-120"/>
                <a:ea typeface="新細明體" panose="02020500000000000000" pitchFamily="18" charset="-120"/>
              </a:rPr>
              <a:t>未來</a:t>
            </a:r>
            <a:r>
              <a:rPr lang="en-US" altLang="zh-TW" sz="1400" b="1" i="0" u="none" strike="noStrike" baseline="0" dirty="0">
                <a:latin typeface="新細明體" panose="02020500000000000000" pitchFamily="18" charset="-120"/>
                <a:ea typeface="新細明體" panose="02020500000000000000" pitchFamily="18" charset="-120"/>
              </a:rPr>
              <a:t>) </a:t>
            </a:r>
            <a:r>
              <a:rPr lang="zh-TW" altLang="en-US" sz="1400" b="1" i="0" u="none" strike="noStrike" baseline="0" dirty="0">
                <a:latin typeface="新細明體" panose="02020500000000000000" pitchFamily="18" charset="-120"/>
                <a:ea typeface="新細明體" panose="02020500000000000000" pitchFamily="18" charset="-120"/>
              </a:rPr>
              <a:t>測試與品保人員： 負責撰寫測試案例，確保系統在各種情境下的穩定性。</a:t>
            </a:r>
          </a:p>
        </p:txBody>
      </p:sp>
    </p:spTree>
    <p:extLst>
      <p:ext uri="{BB962C8B-B14F-4D97-AF65-F5344CB8AC3E}">
        <p14:creationId xmlns:p14="http://schemas.microsoft.com/office/powerpoint/2010/main" val="113946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869E7E-6872-4DF0-93D0-852D043CC9EE}"/>
              </a:ext>
            </a:extLst>
          </p:cNvPr>
          <p:cNvSpPr>
            <a:spLocks noGrp="1"/>
          </p:cNvSpPr>
          <p:nvPr>
            <p:ph type="title"/>
          </p:nvPr>
        </p:nvSpPr>
        <p:spPr/>
        <p:txBody>
          <a:bodyPr/>
          <a:lstStyle/>
          <a:p>
            <a:r>
              <a:rPr lang="zh-TW" altLang="en-US" b="1" kern="2600" dirty="0">
                <a:latin typeface="Calibri Light" panose="020F0302020204030204" pitchFamily="34" charset="0"/>
              </a:rPr>
              <a:t>分工與過程說明</a:t>
            </a:r>
            <a:endParaRPr lang="zh-TW" altLang="en-US" dirty="0"/>
          </a:p>
        </p:txBody>
      </p:sp>
      <p:sp>
        <p:nvSpPr>
          <p:cNvPr id="3" name="文字版面配置區 2">
            <a:extLst>
              <a:ext uri="{FF2B5EF4-FFF2-40B4-BE49-F238E27FC236}">
                <a16:creationId xmlns:a16="http://schemas.microsoft.com/office/drawing/2014/main" id="{0D181EAD-6ED7-47E1-9235-0727FEA4DD1F}"/>
              </a:ext>
            </a:extLst>
          </p:cNvPr>
          <p:cNvSpPr>
            <a:spLocks noGrp="1"/>
          </p:cNvSpPr>
          <p:nvPr>
            <p:ph type="body" idx="1"/>
          </p:nvPr>
        </p:nvSpPr>
        <p:spPr/>
        <p:txBody>
          <a:bodyPr/>
          <a:lstStyle/>
          <a:p>
            <a:pPr lvl="0">
              <a:lnSpc>
                <a:spcPct val="100000"/>
              </a:lnSpc>
            </a:pPr>
            <a:r>
              <a:rPr lang="zh-TW" altLang="en-US" b="1" dirty="0">
                <a:latin typeface="新細明體" panose="02020500000000000000" pitchFamily="18" charset="-120"/>
              </a:rPr>
              <a:t>開發過程：</a:t>
            </a:r>
          </a:p>
          <a:p>
            <a:pPr lvl="0">
              <a:lnSpc>
                <a:spcPct val="100000"/>
              </a:lnSpc>
            </a:pPr>
            <a:r>
              <a:rPr lang="zh-TW" altLang="en-US" b="1" dirty="0">
                <a:latin typeface="新細明體" panose="02020500000000000000" pitchFamily="18" charset="-120"/>
              </a:rPr>
              <a:t>需求分析 → 系統設計 → 前端功能開發與 </a:t>
            </a:r>
            <a:r>
              <a:rPr lang="en-US" altLang="zh-TW" b="1" dirty="0">
                <a:latin typeface="新細明體" panose="02020500000000000000" pitchFamily="18" charset="-120"/>
              </a:rPr>
              <a:t>UI/UX </a:t>
            </a:r>
            <a:r>
              <a:rPr lang="zh-TW" altLang="en-US" b="1" dirty="0">
                <a:latin typeface="新細明體" panose="02020500000000000000" pitchFamily="18" charset="-120"/>
              </a:rPr>
              <a:t>整合 </a:t>
            </a:r>
            <a:r>
              <a:rPr lang="en-US" altLang="zh-TW" b="1" dirty="0">
                <a:latin typeface="新細明體" panose="02020500000000000000" pitchFamily="18" charset="-120"/>
              </a:rPr>
              <a:t>(</a:t>
            </a:r>
            <a:r>
              <a:rPr lang="zh-TW" altLang="en-US" b="1" dirty="0">
                <a:latin typeface="新細明體" panose="02020500000000000000" pitchFamily="18" charset="-120"/>
              </a:rPr>
              <a:t>目前階段</a:t>
            </a:r>
            <a:r>
              <a:rPr lang="en-US" altLang="zh-TW" b="1" dirty="0">
                <a:latin typeface="新細明體" panose="02020500000000000000" pitchFamily="18" charset="-120"/>
              </a:rPr>
              <a:t>) → (</a:t>
            </a:r>
            <a:r>
              <a:rPr lang="zh-TW" altLang="en-US" b="1" dirty="0">
                <a:latin typeface="新細明體" panose="02020500000000000000" pitchFamily="18" charset="-120"/>
              </a:rPr>
              <a:t>下一步</a:t>
            </a:r>
            <a:r>
              <a:rPr lang="en-US" altLang="zh-TW" b="1" dirty="0">
                <a:latin typeface="新細明體" panose="02020500000000000000" pitchFamily="18" charset="-120"/>
              </a:rPr>
              <a:t>) </a:t>
            </a:r>
            <a:r>
              <a:rPr lang="zh-TW" altLang="en-US" b="1" dirty="0">
                <a:latin typeface="新細明體" panose="02020500000000000000" pitchFamily="18" charset="-120"/>
              </a:rPr>
              <a:t>後端 </a:t>
            </a:r>
            <a:r>
              <a:rPr lang="en-US" altLang="zh-TW" b="1" dirty="0">
                <a:latin typeface="新細明體" panose="02020500000000000000" pitchFamily="18" charset="-120"/>
              </a:rPr>
              <a:t>API </a:t>
            </a:r>
            <a:r>
              <a:rPr lang="zh-TW" altLang="en-US" b="1" dirty="0">
                <a:latin typeface="新細明體" panose="02020500000000000000" pitchFamily="18" charset="-120"/>
              </a:rPr>
              <a:t>對接 → 完整系統測試與除錯 → 上線部署</a:t>
            </a:r>
          </a:p>
          <a:p>
            <a:pPr lvl="0">
              <a:lnSpc>
                <a:spcPct val="100000"/>
              </a:lnSpc>
            </a:pPr>
            <a:r>
              <a:rPr lang="zh-TW" altLang="en-US" b="1" dirty="0">
                <a:latin typeface="新細明體" panose="02020500000000000000" pitchFamily="18" charset="-120"/>
              </a:rPr>
              <a:t>工具：</a:t>
            </a:r>
          </a:p>
          <a:p>
            <a:pPr lvl="0">
              <a:lnSpc>
                <a:spcPct val="100000"/>
              </a:lnSpc>
            </a:pPr>
            <a:r>
              <a:rPr lang="zh-TW" altLang="en-US" b="1" dirty="0">
                <a:latin typeface="新細明體" panose="02020500000000000000" pitchFamily="18" charset="-120"/>
              </a:rPr>
              <a:t>核心技術： </a:t>
            </a:r>
            <a:r>
              <a:rPr lang="en-US" altLang="zh-TW" b="1" dirty="0">
                <a:latin typeface="新細明體" panose="02020500000000000000" pitchFamily="18" charset="-120"/>
              </a:rPr>
              <a:t>HTML5, CSS3, Vanilla JavaScript (</a:t>
            </a:r>
            <a:r>
              <a:rPr lang="zh-TW" altLang="en-US" b="1" dirty="0">
                <a:latin typeface="新細明體" panose="02020500000000000000" pitchFamily="18" charset="-120"/>
              </a:rPr>
              <a:t>原生 </a:t>
            </a:r>
            <a:r>
              <a:rPr lang="en-US" altLang="zh-TW" b="1" dirty="0">
                <a:latin typeface="新細明體" panose="02020500000000000000" pitchFamily="18" charset="-120"/>
              </a:rPr>
              <a:t>JS)</a:t>
            </a:r>
            <a:r>
              <a:rPr lang="zh-TW" altLang="en-US" b="1" dirty="0">
                <a:latin typeface="新細明體" panose="02020500000000000000" pitchFamily="18" charset="-120"/>
              </a:rPr>
              <a:t>。</a:t>
            </a:r>
          </a:p>
          <a:p>
            <a:pPr lvl="0">
              <a:lnSpc>
                <a:spcPct val="100000"/>
              </a:lnSpc>
            </a:pPr>
            <a:r>
              <a:rPr lang="zh-TW" altLang="en-US" b="1" dirty="0">
                <a:latin typeface="新細明體" panose="02020500000000000000" pitchFamily="18" charset="-120"/>
              </a:rPr>
              <a:t>資料暫存技術： 瀏覽器 </a:t>
            </a:r>
            <a:r>
              <a:rPr lang="en-US" altLang="zh-TW" b="1" dirty="0" err="1">
                <a:latin typeface="新細明體" panose="02020500000000000000" pitchFamily="18" charset="-120"/>
              </a:rPr>
              <a:t>sessionStorage</a:t>
            </a:r>
            <a:r>
              <a:rPr lang="en-US" altLang="zh-TW" b="1" dirty="0">
                <a:latin typeface="新細明體" panose="02020500000000000000" pitchFamily="18" charset="-120"/>
              </a:rPr>
              <a:t> API</a:t>
            </a:r>
            <a:r>
              <a:rPr lang="zh-TW" altLang="en-US" b="1" dirty="0">
                <a:latin typeface="新細明體" panose="02020500000000000000" pitchFamily="18" charset="-120"/>
              </a:rPr>
              <a:t>。</a:t>
            </a:r>
          </a:p>
          <a:p>
            <a:pPr lvl="0">
              <a:lnSpc>
                <a:spcPct val="100000"/>
              </a:lnSpc>
            </a:pPr>
            <a:r>
              <a:rPr lang="zh-TW" altLang="en-US" b="1" dirty="0">
                <a:latin typeface="新細明體" panose="02020500000000000000" pitchFamily="18" charset="-120"/>
              </a:rPr>
              <a:t>協作工具 </a:t>
            </a:r>
            <a:r>
              <a:rPr lang="en-US" altLang="zh-TW" b="1" dirty="0">
                <a:latin typeface="新細明體" panose="02020500000000000000" pitchFamily="18" charset="-120"/>
              </a:rPr>
              <a:t>(</a:t>
            </a:r>
            <a:r>
              <a:rPr lang="zh-TW" altLang="en-US" b="1" dirty="0">
                <a:latin typeface="新細明體" panose="02020500000000000000" pitchFamily="18" charset="-120"/>
              </a:rPr>
              <a:t>建議</a:t>
            </a:r>
            <a:r>
              <a:rPr lang="en-US" altLang="zh-TW" b="1" dirty="0">
                <a:latin typeface="新細明體" panose="02020500000000000000" pitchFamily="18" charset="-120"/>
              </a:rPr>
              <a:t>)</a:t>
            </a:r>
            <a:r>
              <a:rPr lang="zh-TW" altLang="en-US" b="1" dirty="0">
                <a:latin typeface="新細明體" panose="02020500000000000000" pitchFamily="18" charset="-120"/>
              </a:rPr>
              <a:t>： </a:t>
            </a:r>
            <a:r>
              <a:rPr lang="en-US" altLang="zh-TW" b="1" dirty="0">
                <a:latin typeface="新細明體" panose="02020500000000000000" pitchFamily="18" charset="-120"/>
              </a:rPr>
              <a:t>GitHub (</a:t>
            </a:r>
            <a:r>
              <a:rPr lang="zh-TW" altLang="en-US" b="1" dirty="0">
                <a:latin typeface="新細明體" panose="02020500000000000000" pitchFamily="18" charset="-120"/>
              </a:rPr>
              <a:t>版本控制</a:t>
            </a:r>
            <a:r>
              <a:rPr lang="en-US" altLang="zh-TW" b="1" dirty="0">
                <a:latin typeface="新細明體" panose="02020500000000000000" pitchFamily="18" charset="-120"/>
              </a:rPr>
              <a:t>), </a:t>
            </a:r>
            <a:r>
              <a:rPr lang="en-US" altLang="zh-TW" b="1" dirty="0" err="1">
                <a:latin typeface="新細明體" panose="02020500000000000000" pitchFamily="18" charset="-120"/>
              </a:rPr>
              <a:t>Figma</a:t>
            </a:r>
            <a:r>
              <a:rPr lang="en-US" altLang="zh-TW" b="1" dirty="0">
                <a:latin typeface="新細明體" panose="02020500000000000000" pitchFamily="18" charset="-120"/>
              </a:rPr>
              <a:t> (UI </a:t>
            </a:r>
            <a:r>
              <a:rPr lang="zh-TW" altLang="en-US" b="1" dirty="0">
                <a:latin typeface="新細明體" panose="02020500000000000000" pitchFamily="18" charset="-120"/>
              </a:rPr>
              <a:t>設計稿</a:t>
            </a:r>
            <a:r>
              <a:rPr lang="en-US" altLang="zh-TW" b="1" dirty="0">
                <a:latin typeface="新細明體" panose="02020500000000000000" pitchFamily="18" charset="-120"/>
              </a:rPr>
              <a:t>), Trello (</a:t>
            </a:r>
            <a:r>
              <a:rPr lang="zh-TW" altLang="en-US" b="1" dirty="0">
                <a:latin typeface="新細明體" panose="02020500000000000000" pitchFamily="18" charset="-120"/>
              </a:rPr>
              <a:t>任務管理</a:t>
            </a:r>
            <a:r>
              <a:rPr lang="en-US" altLang="zh-TW" b="1" dirty="0">
                <a:latin typeface="新細明體" panose="02020500000000000000" pitchFamily="18" charset="-120"/>
              </a:rPr>
              <a:t>)</a:t>
            </a:r>
            <a:r>
              <a:rPr lang="zh-TW" altLang="en-US" b="1" dirty="0">
                <a:latin typeface="新細明體" panose="02020500000000000000" pitchFamily="18" charset="-120"/>
              </a:rPr>
              <a:t>。</a:t>
            </a:r>
          </a:p>
          <a:p>
            <a:endParaRPr lang="zh-TW" altLang="en-US" dirty="0"/>
          </a:p>
        </p:txBody>
      </p:sp>
    </p:spTree>
    <p:extLst>
      <p:ext uri="{BB962C8B-B14F-4D97-AF65-F5344CB8AC3E}">
        <p14:creationId xmlns:p14="http://schemas.microsoft.com/office/powerpoint/2010/main" val="394688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0D3A01C-D58F-4162-A0DA-A1488D4CBC0E}"/>
              </a:ext>
            </a:extLst>
          </p:cNvPr>
          <p:cNvSpPr>
            <a:spLocks noGrp="1"/>
          </p:cNvSpPr>
          <p:nvPr>
            <p:ph type="title"/>
          </p:nvPr>
        </p:nvSpPr>
        <p:spPr/>
        <p:txBody>
          <a:bodyPr/>
          <a:lstStyle/>
          <a:p>
            <a:endParaRPr lang="zh-TW" altLang="en-US"/>
          </a:p>
        </p:txBody>
      </p:sp>
      <p:sp>
        <p:nvSpPr>
          <p:cNvPr id="3" name="文字版面配置區 2">
            <a:extLst>
              <a:ext uri="{FF2B5EF4-FFF2-40B4-BE49-F238E27FC236}">
                <a16:creationId xmlns:a16="http://schemas.microsoft.com/office/drawing/2014/main" id="{E4C5590E-5AC3-4399-A43E-A007F24BE522}"/>
              </a:ext>
            </a:extLst>
          </p:cNvPr>
          <p:cNvSpPr>
            <a:spLocks noGrp="1"/>
          </p:cNvSpPr>
          <p:nvPr>
            <p:ph type="body" idx="1"/>
          </p:nvPr>
        </p:nvSpPr>
        <p:spPr/>
        <p:txBody>
          <a:bodyPr/>
          <a:lstStyle/>
          <a:p>
            <a:endParaRPr lang="zh-TW" altLang="en-US" dirty="0"/>
          </a:p>
        </p:txBody>
      </p:sp>
      <p:pic>
        <p:nvPicPr>
          <p:cNvPr id="5" name="圖片 4">
            <a:extLst>
              <a:ext uri="{FF2B5EF4-FFF2-40B4-BE49-F238E27FC236}">
                <a16:creationId xmlns:a16="http://schemas.microsoft.com/office/drawing/2014/main" id="{1143F87D-EA2D-460B-8298-8D1341C8D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3956" y="286603"/>
            <a:ext cx="8685048" cy="8822906"/>
          </a:xfrm>
          <a:prstGeom prst="rect">
            <a:avLst/>
          </a:prstGeom>
        </p:spPr>
      </p:pic>
    </p:spTree>
    <p:extLst>
      <p:ext uri="{BB962C8B-B14F-4D97-AF65-F5344CB8AC3E}">
        <p14:creationId xmlns:p14="http://schemas.microsoft.com/office/powerpoint/2010/main" val="146660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D4CBB18-4934-421D-89D5-648A0248CC0B}"/>
              </a:ext>
            </a:extLst>
          </p:cNvPr>
          <p:cNvSpPr>
            <a:spLocks noGrp="1"/>
          </p:cNvSpPr>
          <p:nvPr>
            <p:ph type="title"/>
          </p:nvPr>
        </p:nvSpPr>
        <p:spPr/>
        <p:txBody>
          <a:bodyPr/>
          <a:lstStyle/>
          <a:p>
            <a:endParaRPr lang="zh-TW" altLang="en-US"/>
          </a:p>
        </p:txBody>
      </p:sp>
      <p:sp>
        <p:nvSpPr>
          <p:cNvPr id="3" name="文字版面配置區 2">
            <a:extLst>
              <a:ext uri="{FF2B5EF4-FFF2-40B4-BE49-F238E27FC236}">
                <a16:creationId xmlns:a16="http://schemas.microsoft.com/office/drawing/2014/main" id="{48114FBA-4227-464D-B056-695A024F2AF3}"/>
              </a:ext>
            </a:extLst>
          </p:cNvPr>
          <p:cNvSpPr>
            <a:spLocks noGrp="1"/>
          </p:cNvSpPr>
          <p:nvPr>
            <p:ph type="body" idx="1"/>
          </p:nvPr>
        </p:nvSpPr>
        <p:spPr/>
        <p:txBody>
          <a:bodyPr/>
          <a:lstStyle/>
          <a:p>
            <a:endParaRPr lang="zh-TW" altLang="en-US"/>
          </a:p>
        </p:txBody>
      </p:sp>
      <p:pic>
        <p:nvPicPr>
          <p:cNvPr id="4" name="圖片 3">
            <a:extLst>
              <a:ext uri="{FF2B5EF4-FFF2-40B4-BE49-F238E27FC236}">
                <a16:creationId xmlns:a16="http://schemas.microsoft.com/office/drawing/2014/main" id="{A7D1FFBB-9441-4A30-AF41-1A039C1496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070" y="-2953812"/>
            <a:ext cx="8685048" cy="8822906"/>
          </a:xfrm>
          <a:prstGeom prst="rect">
            <a:avLst/>
          </a:prstGeom>
        </p:spPr>
      </p:pic>
    </p:spTree>
    <p:extLst>
      <p:ext uri="{BB962C8B-B14F-4D97-AF65-F5344CB8AC3E}">
        <p14:creationId xmlns:p14="http://schemas.microsoft.com/office/powerpoint/2010/main" val="3925743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2D812B-6809-4F79-B19D-7FF3F14C979A}"/>
              </a:ext>
            </a:extLst>
          </p:cNvPr>
          <p:cNvSpPr>
            <a:spLocks noGrp="1"/>
          </p:cNvSpPr>
          <p:nvPr>
            <p:ph type="title"/>
          </p:nvPr>
        </p:nvSpPr>
        <p:spPr/>
        <p:txBody>
          <a:bodyPr>
            <a:normAutofit/>
          </a:bodyPr>
          <a:lstStyle/>
          <a:p>
            <a:pPr marR="0" rtl="0">
              <a:lnSpc>
                <a:spcPct val="100000"/>
              </a:lnSpc>
            </a:pPr>
            <a:r>
              <a:rPr lang="zh-TW" altLang="en-US" sz="7200" b="1" i="0" u="none" strike="noStrike" kern="2600" baseline="0" dirty="0">
                <a:latin typeface="Calibri Light" panose="020F0302020204030204" pitchFamily="34" charset="0"/>
                <a:ea typeface="新細明體" panose="02020500000000000000" pitchFamily="18" charset="-120"/>
              </a:rPr>
              <a:t>問題與解法</a:t>
            </a:r>
            <a:endParaRPr lang="zh-TW" altLang="en-US" sz="7200" b="1" i="0" u="none" strike="noStrike" kern="2600" baseline="0" dirty="0">
              <a:latin typeface="Times New Roman" panose="02020603050405020304" pitchFamily="18" charset="0"/>
              <a:ea typeface="新細明體" panose="02020500000000000000" pitchFamily="18" charset="-120"/>
            </a:endParaRPr>
          </a:p>
        </p:txBody>
      </p:sp>
      <p:sp>
        <p:nvSpPr>
          <p:cNvPr id="3" name="文字版面配置區 2">
            <a:extLst>
              <a:ext uri="{FF2B5EF4-FFF2-40B4-BE49-F238E27FC236}">
                <a16:creationId xmlns:a16="http://schemas.microsoft.com/office/drawing/2014/main" id="{0A89B7C3-77C1-4175-953D-A217FD437E8B}"/>
              </a:ext>
            </a:extLst>
          </p:cNvPr>
          <p:cNvSpPr>
            <a:spLocks noGrp="1"/>
          </p:cNvSpPr>
          <p:nvPr>
            <p:ph type="body" idx="1"/>
          </p:nvPr>
        </p:nvSpPr>
        <p:spPr/>
        <p:txBody>
          <a:bodyPr>
            <a:noAutofit/>
          </a:bodyPr>
          <a:lstStyle/>
          <a:p>
            <a:pPr marR="0" lvl="0" rtl="0">
              <a:lnSpc>
                <a:spcPct val="100000"/>
              </a:lnSpc>
            </a:pPr>
            <a:r>
              <a:rPr lang="zh-TW" altLang="en-US" sz="1400" b="1" i="0" u="none" strike="noStrike" baseline="0" dirty="0">
                <a:latin typeface="新細明體" panose="02020500000000000000" pitchFamily="18" charset="-120"/>
                <a:ea typeface="新細明體" panose="02020500000000000000" pitchFamily="18" charset="-120"/>
              </a:rPr>
              <a:t>標題： 開發過程中遇到的挑戰與解決方案</a:t>
            </a:r>
          </a:p>
          <a:p>
            <a:pPr marR="0" lvl="0" rtl="0">
              <a:lnSpc>
                <a:spcPct val="100000"/>
              </a:lnSpc>
            </a:pPr>
            <a:r>
              <a:rPr lang="zh-TW" altLang="en-US" sz="1400" b="1" i="0" u="none" strike="noStrike" baseline="0" dirty="0">
                <a:latin typeface="新細明體" panose="02020500000000000000" pitchFamily="18" charset="-120"/>
                <a:ea typeface="新細明體" panose="02020500000000000000" pitchFamily="18" charset="-120"/>
              </a:rPr>
              <a:t>內容：</a:t>
            </a:r>
          </a:p>
          <a:p>
            <a:pPr marR="0" lvl="0" rtl="0">
              <a:lnSpc>
                <a:spcPct val="100000"/>
              </a:lnSpc>
            </a:pPr>
            <a:r>
              <a:rPr lang="zh-TW" altLang="en-US" sz="1400" b="1" i="0" u="none" strike="noStrike" baseline="0" dirty="0">
                <a:latin typeface="新細明體" panose="02020500000000000000" pitchFamily="18" charset="-120"/>
                <a:ea typeface="新細明體" panose="02020500000000000000" pitchFamily="18" charset="-120"/>
              </a:rPr>
              <a:t>主要問題：</a:t>
            </a:r>
          </a:p>
          <a:p>
            <a:pPr marR="0" lvl="0" rtl="0">
              <a:lnSpc>
                <a:spcPct val="100000"/>
              </a:lnSpc>
            </a:pPr>
            <a:r>
              <a:rPr lang="zh-TW" altLang="en-US" sz="1400" b="1" i="0" u="none" strike="noStrike" baseline="0" dirty="0">
                <a:latin typeface="新細明體" panose="02020500000000000000" pitchFamily="18" charset="-120"/>
                <a:ea typeface="新細明體" panose="02020500000000000000" pitchFamily="18" charset="-120"/>
              </a:rPr>
              <a:t>問題 </a:t>
            </a:r>
            <a:r>
              <a:rPr lang="en-US" altLang="zh-TW" sz="1400" b="1" i="0" u="none" strike="noStrike" baseline="0" dirty="0">
                <a:latin typeface="新細明體" panose="02020500000000000000" pitchFamily="18" charset="-120"/>
                <a:ea typeface="新細明體" panose="02020500000000000000" pitchFamily="18" charset="-120"/>
              </a:rPr>
              <a:t>1 (</a:t>
            </a:r>
            <a:r>
              <a:rPr lang="zh-TW" altLang="en-US" sz="1400" b="1" i="0" u="none" strike="noStrike" baseline="0" dirty="0">
                <a:latin typeface="新細明體" panose="02020500000000000000" pitchFamily="18" charset="-120"/>
                <a:ea typeface="新細明體" panose="02020500000000000000" pitchFamily="18" charset="-120"/>
              </a:rPr>
              <a:t>複雜的應用程式狀態管理</a:t>
            </a:r>
            <a:r>
              <a:rPr lang="en-US" altLang="zh-TW" sz="1400" b="1" i="0" u="none" strike="noStrike" baseline="0" dirty="0">
                <a:latin typeface="新細明體" panose="02020500000000000000" pitchFamily="18" charset="-120"/>
                <a:ea typeface="新細明體" panose="02020500000000000000" pitchFamily="18" charset="-120"/>
              </a:rPr>
              <a:t>): </a:t>
            </a:r>
            <a:r>
              <a:rPr lang="zh-TW" altLang="en-US" sz="1400" b="1" i="0" u="none" strike="noStrike" baseline="0" dirty="0">
                <a:latin typeface="新細明體" panose="02020500000000000000" pitchFamily="18" charset="-120"/>
                <a:ea typeface="新細明體" panose="02020500000000000000" pitchFamily="18" charset="-120"/>
              </a:rPr>
              <a:t>如何在單一頁面中，流暢地管理並切換「登入」、「註冊」、「主選單」、「訓練中」等多個完全不同的視圖與狀態？</a:t>
            </a:r>
          </a:p>
          <a:p>
            <a:pPr marR="0" lvl="0" rtl="0">
              <a:lnSpc>
                <a:spcPct val="100000"/>
              </a:lnSpc>
            </a:pPr>
            <a:r>
              <a:rPr lang="zh-TW" altLang="en-US" sz="1400" b="1" i="0" u="none" strike="noStrike" baseline="0" dirty="0">
                <a:latin typeface="新細明體" panose="02020500000000000000" pitchFamily="18" charset="-120"/>
                <a:ea typeface="新細明體" panose="02020500000000000000" pitchFamily="18" charset="-120"/>
              </a:rPr>
              <a:t>問題 </a:t>
            </a:r>
            <a:r>
              <a:rPr lang="en-US" altLang="zh-TW" sz="1400" b="1" i="0" u="none" strike="noStrike" baseline="0" dirty="0">
                <a:latin typeface="新細明體" panose="02020500000000000000" pitchFamily="18" charset="-120"/>
                <a:ea typeface="新細明體" panose="02020500000000000000" pitchFamily="18" charset="-120"/>
              </a:rPr>
              <a:t>2 (</a:t>
            </a:r>
            <a:r>
              <a:rPr lang="zh-TW" altLang="en-US" sz="1400" b="1" i="0" u="none" strike="noStrike" baseline="0" dirty="0">
                <a:latin typeface="新細明體" panose="02020500000000000000" pitchFamily="18" charset="-120"/>
                <a:ea typeface="新細明體" panose="02020500000000000000" pitchFamily="18" charset="-120"/>
              </a:rPr>
              <a:t>無後端情況下的數據模擬</a:t>
            </a:r>
            <a:r>
              <a:rPr lang="en-US" altLang="zh-TW" sz="1400" b="1" i="0" u="none" strike="noStrike" baseline="0" dirty="0">
                <a:latin typeface="新細明體" panose="02020500000000000000" pitchFamily="18" charset="-120"/>
                <a:ea typeface="新細明體" panose="02020500000000000000" pitchFamily="18" charset="-120"/>
              </a:rPr>
              <a:t>): </a:t>
            </a:r>
            <a:r>
              <a:rPr lang="zh-TW" altLang="en-US" sz="1400" b="1" i="0" u="none" strike="noStrike" baseline="0" dirty="0">
                <a:latin typeface="新細明體" panose="02020500000000000000" pitchFamily="18" charset="-120"/>
                <a:ea typeface="新細明體" panose="02020500000000000000" pitchFamily="18" charset="-120"/>
              </a:rPr>
              <a:t>如何在純前端環境下，實現一個看起來像是擁有真實使用者註冊和資料庫記錄功能的完整 </a:t>
            </a:r>
            <a:r>
              <a:rPr lang="en-US" altLang="zh-TW" sz="1400" b="1" i="0" u="none" strike="noStrike" baseline="0" dirty="0">
                <a:latin typeface="新細明體" panose="02020500000000000000" pitchFamily="18" charset="-120"/>
                <a:ea typeface="新細明體" panose="02020500000000000000" pitchFamily="18" charset="-120"/>
              </a:rPr>
              <a:t>Demo</a:t>
            </a:r>
            <a:r>
              <a:rPr lang="zh-TW" altLang="en-US" sz="1400" b="1" i="0" u="none" strike="noStrike" baseline="0" dirty="0">
                <a:latin typeface="新細明體" panose="02020500000000000000" pitchFamily="18" charset="-120"/>
                <a:ea typeface="新細明體" panose="02020500000000000000" pitchFamily="18" charset="-120"/>
              </a:rPr>
              <a:t>？</a:t>
            </a:r>
          </a:p>
          <a:p>
            <a:pPr marR="0" lvl="0" rtl="0">
              <a:lnSpc>
                <a:spcPct val="100000"/>
              </a:lnSpc>
            </a:pPr>
            <a:r>
              <a:rPr lang="zh-TW" altLang="en-US" sz="1400" b="1" i="0" u="none" strike="noStrike" baseline="0" dirty="0">
                <a:latin typeface="新細明體" panose="02020500000000000000" pitchFamily="18" charset="-120"/>
                <a:ea typeface="新細明體" panose="02020500000000000000" pitchFamily="18" charset="-120"/>
              </a:rPr>
              <a:t>問題 </a:t>
            </a:r>
            <a:r>
              <a:rPr lang="en-US" altLang="zh-TW" sz="1400" b="1" i="0" u="none" strike="noStrike" baseline="0" dirty="0">
                <a:latin typeface="新細明體" panose="02020500000000000000" pitchFamily="18" charset="-120"/>
                <a:ea typeface="新細明體" panose="02020500000000000000" pitchFamily="18" charset="-120"/>
              </a:rPr>
              <a:t>3 (</a:t>
            </a:r>
            <a:r>
              <a:rPr lang="zh-TW" altLang="en-US" sz="1400" b="1" i="0" u="none" strike="noStrike" baseline="0" dirty="0">
                <a:latin typeface="新細明體" panose="02020500000000000000" pitchFamily="18" charset="-120"/>
                <a:ea typeface="新細明體" panose="02020500000000000000" pitchFamily="18" charset="-120"/>
              </a:rPr>
              <a:t>提升使用者互動的真實感</a:t>
            </a:r>
            <a:r>
              <a:rPr lang="en-US" altLang="zh-TW" sz="1400" b="1" i="0" u="none" strike="noStrike" baseline="0" dirty="0">
                <a:latin typeface="新細明體" panose="02020500000000000000" pitchFamily="18" charset="-120"/>
                <a:ea typeface="新細明體" panose="02020500000000000000" pitchFamily="18" charset="-120"/>
              </a:rPr>
              <a:t>): </a:t>
            </a:r>
            <a:r>
              <a:rPr lang="zh-TW" altLang="en-US" sz="1400" b="1" i="0" u="none" strike="noStrike" baseline="0" dirty="0">
                <a:latin typeface="新細明體" panose="02020500000000000000" pitchFamily="18" charset="-120"/>
                <a:ea typeface="新細明體" panose="02020500000000000000" pitchFamily="18" charset="-120"/>
              </a:rPr>
              <a:t>如何讓使用者在操作時感覺系統是「活」的，而不是一個呆板的網頁，例如在等待驗證或載入時提供即時回饋？</a:t>
            </a:r>
          </a:p>
        </p:txBody>
      </p:sp>
    </p:spTree>
    <p:extLst>
      <p:ext uri="{BB962C8B-B14F-4D97-AF65-F5344CB8AC3E}">
        <p14:creationId xmlns:p14="http://schemas.microsoft.com/office/powerpoint/2010/main" val="1062839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EC2674-168F-4EC4-85D1-FB2E737A1AC0}"/>
              </a:ext>
            </a:extLst>
          </p:cNvPr>
          <p:cNvSpPr>
            <a:spLocks noGrp="1"/>
          </p:cNvSpPr>
          <p:nvPr>
            <p:ph type="title"/>
          </p:nvPr>
        </p:nvSpPr>
        <p:spPr/>
        <p:txBody>
          <a:bodyPr>
            <a:normAutofit/>
          </a:bodyPr>
          <a:lstStyle/>
          <a:p>
            <a:r>
              <a:rPr lang="zh-TW" altLang="en-US" sz="7200" b="1" kern="2600" dirty="0">
                <a:latin typeface="Calibri Light" panose="020F0302020204030204" pitchFamily="34" charset="0"/>
              </a:rPr>
              <a:t>問題與解法</a:t>
            </a:r>
            <a:endParaRPr lang="zh-TW" altLang="en-US" sz="7200" dirty="0"/>
          </a:p>
        </p:txBody>
      </p:sp>
      <p:sp>
        <p:nvSpPr>
          <p:cNvPr id="3" name="文字版面配置區 2">
            <a:extLst>
              <a:ext uri="{FF2B5EF4-FFF2-40B4-BE49-F238E27FC236}">
                <a16:creationId xmlns:a16="http://schemas.microsoft.com/office/drawing/2014/main" id="{7A3D0932-89C0-44D2-820E-2B38436AC05C}"/>
              </a:ext>
            </a:extLst>
          </p:cNvPr>
          <p:cNvSpPr>
            <a:spLocks noGrp="1"/>
          </p:cNvSpPr>
          <p:nvPr>
            <p:ph type="body" idx="1"/>
          </p:nvPr>
        </p:nvSpPr>
        <p:spPr/>
        <p:txBody>
          <a:bodyPr/>
          <a:lstStyle/>
          <a:p>
            <a:pPr lvl="0">
              <a:lnSpc>
                <a:spcPct val="100000"/>
              </a:lnSpc>
              <a:spcBef>
                <a:spcPts val="600"/>
              </a:spcBef>
              <a:spcAft>
                <a:spcPts val="600"/>
              </a:spcAft>
            </a:pPr>
            <a:r>
              <a:rPr lang="zh-TW" altLang="en-US" b="1" dirty="0">
                <a:latin typeface="新細明體" panose="02020500000000000000" pitchFamily="18" charset="-120"/>
              </a:rPr>
              <a:t>解決方法：</a:t>
            </a:r>
          </a:p>
          <a:p>
            <a:pPr lvl="0">
              <a:lnSpc>
                <a:spcPct val="100000"/>
              </a:lnSpc>
              <a:spcBef>
                <a:spcPts val="600"/>
              </a:spcBef>
              <a:spcAft>
                <a:spcPts val="600"/>
              </a:spcAft>
            </a:pPr>
            <a:r>
              <a:rPr lang="zh-TW" altLang="en-US" b="1" dirty="0">
                <a:latin typeface="新細明體" panose="02020500000000000000" pitchFamily="18" charset="-120"/>
              </a:rPr>
              <a:t>解法 </a:t>
            </a:r>
            <a:r>
              <a:rPr lang="en-US" altLang="zh-TW" b="1" dirty="0">
                <a:latin typeface="新細明體" panose="02020500000000000000" pitchFamily="18" charset="-120"/>
              </a:rPr>
              <a:t>1</a:t>
            </a:r>
            <a:r>
              <a:rPr lang="zh-TW" altLang="en-US" b="1" dirty="0">
                <a:latin typeface="新細明體" panose="02020500000000000000" pitchFamily="18" charset="-120"/>
              </a:rPr>
              <a:t>： 透過 </a:t>
            </a:r>
            <a:r>
              <a:rPr lang="en-US" altLang="zh-TW" b="1" dirty="0">
                <a:latin typeface="新細明體" panose="02020500000000000000" pitchFamily="18" charset="-120"/>
              </a:rPr>
              <a:t>JavaScript </a:t>
            </a:r>
            <a:r>
              <a:rPr lang="zh-TW" altLang="en-US" b="1" dirty="0">
                <a:latin typeface="新細明體" panose="02020500000000000000" pitchFamily="18" charset="-120"/>
              </a:rPr>
              <a:t>函式 </a:t>
            </a:r>
            <a:r>
              <a:rPr lang="en-US" altLang="zh-TW" b="1" dirty="0">
                <a:latin typeface="新細明體" panose="02020500000000000000" pitchFamily="18" charset="-120"/>
              </a:rPr>
              <a:t>(</a:t>
            </a:r>
            <a:r>
              <a:rPr lang="en-US" altLang="zh-TW" b="1" dirty="0" err="1">
                <a:latin typeface="新細明體" panose="02020500000000000000" pitchFamily="18" charset="-120"/>
              </a:rPr>
              <a:t>showTrainingMenu</a:t>
            </a:r>
            <a:r>
              <a:rPr lang="en-US" altLang="zh-TW" b="1" dirty="0">
                <a:latin typeface="新細明體" panose="02020500000000000000" pitchFamily="18" charset="-120"/>
              </a:rPr>
              <a:t>) </a:t>
            </a:r>
            <a:r>
              <a:rPr lang="zh-TW" altLang="en-US" b="1" dirty="0">
                <a:latin typeface="新細明體" panose="02020500000000000000" pitchFamily="18" charset="-120"/>
              </a:rPr>
              <a:t>直接重寫 </a:t>
            </a:r>
            <a:r>
              <a:rPr lang="en-US" altLang="zh-TW" b="1" dirty="0" err="1">
                <a:latin typeface="新細明體" panose="02020500000000000000" pitchFamily="18" charset="-120"/>
              </a:rPr>
              <a:t>document.body.innerHTML</a:t>
            </a:r>
            <a:r>
              <a:rPr lang="en-US" altLang="zh-TW" b="1" dirty="0">
                <a:latin typeface="新細明體" panose="02020500000000000000" pitchFamily="18" charset="-120"/>
              </a:rPr>
              <a:t> </a:t>
            </a:r>
            <a:r>
              <a:rPr lang="zh-TW" altLang="en-US" b="1" dirty="0">
                <a:latin typeface="新細明體" panose="02020500000000000000" pitchFamily="18" charset="-120"/>
              </a:rPr>
              <a:t>來完成頁面級別的視圖切換。對於訓練詳情等子視圖，則使用「模態框 </a:t>
            </a:r>
            <a:r>
              <a:rPr lang="en-US" altLang="zh-TW" b="1" dirty="0">
                <a:latin typeface="新細明體" panose="02020500000000000000" pitchFamily="18" charset="-120"/>
              </a:rPr>
              <a:t>(Modal)</a:t>
            </a:r>
            <a:r>
              <a:rPr lang="zh-TW" altLang="en-US" b="1" dirty="0">
                <a:latin typeface="新細明體" panose="02020500000000000000" pitchFamily="18" charset="-120"/>
              </a:rPr>
              <a:t>」的方式疊加在主選單上，提供了清晰的層級關係與流暢的體驗。</a:t>
            </a:r>
          </a:p>
          <a:p>
            <a:pPr lvl="0">
              <a:lnSpc>
                <a:spcPct val="100000"/>
              </a:lnSpc>
              <a:spcBef>
                <a:spcPts val="600"/>
              </a:spcBef>
              <a:spcAft>
                <a:spcPts val="600"/>
              </a:spcAft>
            </a:pPr>
            <a:r>
              <a:rPr lang="zh-TW" altLang="en-US" b="1" dirty="0">
                <a:latin typeface="新細明體" panose="02020500000000000000" pitchFamily="18" charset="-120"/>
              </a:rPr>
              <a:t>解法 </a:t>
            </a:r>
            <a:r>
              <a:rPr lang="en-US" altLang="zh-TW" b="1" dirty="0">
                <a:latin typeface="新細明體" panose="02020500000000000000" pitchFamily="18" charset="-120"/>
              </a:rPr>
              <a:t>2</a:t>
            </a:r>
            <a:r>
              <a:rPr lang="zh-TW" altLang="en-US" b="1" dirty="0">
                <a:latin typeface="新細明體" panose="02020500000000000000" pitchFamily="18" charset="-120"/>
              </a:rPr>
              <a:t>： 深度使用瀏覽器的 </a:t>
            </a:r>
            <a:r>
              <a:rPr lang="en-US" altLang="zh-TW" b="1" dirty="0" err="1">
                <a:latin typeface="新細明體" panose="02020500000000000000" pitchFamily="18" charset="-120"/>
              </a:rPr>
              <a:t>sessionStorage</a:t>
            </a:r>
            <a:r>
              <a:rPr lang="zh-TW" altLang="en-US" b="1" dirty="0">
                <a:latin typeface="新細明體" panose="02020500000000000000" pitchFamily="18" charset="-120"/>
              </a:rPr>
              <a:t>。將使用者帳密、登入狀態、甚至結構化的運動紀錄陣列，都通過 </a:t>
            </a:r>
            <a:r>
              <a:rPr lang="en-US" altLang="zh-TW" b="1" dirty="0" err="1">
                <a:latin typeface="新細明體" panose="02020500000000000000" pitchFamily="18" charset="-120"/>
              </a:rPr>
              <a:t>JSON.stringify</a:t>
            </a:r>
            <a:r>
              <a:rPr lang="en-US" altLang="zh-TW" b="1" dirty="0">
                <a:latin typeface="新細明體" panose="02020500000000000000" pitchFamily="18" charset="-120"/>
              </a:rPr>
              <a:t> </a:t>
            </a:r>
            <a:r>
              <a:rPr lang="zh-TW" altLang="en-US" b="1" dirty="0">
                <a:latin typeface="新細明體" panose="02020500000000000000" pitchFamily="18" charset="-120"/>
              </a:rPr>
              <a:t>轉換為字串存入 </a:t>
            </a:r>
            <a:r>
              <a:rPr lang="en-US" altLang="zh-TW" b="1" dirty="0" err="1">
                <a:latin typeface="新細明體" panose="02020500000000000000" pitchFamily="18" charset="-120"/>
              </a:rPr>
              <a:t>sessionStorage</a:t>
            </a:r>
            <a:r>
              <a:rPr lang="zh-TW" altLang="en-US" b="1" dirty="0">
                <a:latin typeface="新細明體" panose="02020500000000000000" pitchFamily="18" charset="-120"/>
              </a:rPr>
              <a:t>，在需要時再用 </a:t>
            </a:r>
            <a:r>
              <a:rPr lang="en-US" altLang="zh-TW" b="1" dirty="0" err="1">
                <a:latin typeface="新細明體" panose="02020500000000000000" pitchFamily="18" charset="-120"/>
              </a:rPr>
              <a:t>JSON.parse</a:t>
            </a:r>
            <a:r>
              <a:rPr lang="en-US" altLang="zh-TW" b="1" dirty="0">
                <a:latin typeface="新細明體" panose="02020500000000000000" pitchFamily="18" charset="-120"/>
              </a:rPr>
              <a:t> </a:t>
            </a:r>
            <a:r>
              <a:rPr lang="zh-TW" altLang="en-US" b="1" dirty="0">
                <a:latin typeface="新細明體" panose="02020500000000000000" pitchFamily="18" charset="-120"/>
              </a:rPr>
              <a:t>取出。這完美地模擬了後端資料庫的 </a:t>
            </a:r>
            <a:r>
              <a:rPr lang="en-US" altLang="zh-TW" b="1" dirty="0">
                <a:latin typeface="新細明體" panose="02020500000000000000" pitchFamily="18" charset="-120"/>
              </a:rPr>
              <a:t>CRUD (</a:t>
            </a:r>
            <a:r>
              <a:rPr lang="zh-TW" altLang="en-US" b="1" dirty="0">
                <a:latin typeface="新細明體" panose="02020500000000000000" pitchFamily="18" charset="-120"/>
              </a:rPr>
              <a:t>增查改刪</a:t>
            </a:r>
            <a:r>
              <a:rPr lang="en-US" altLang="zh-TW" b="1" dirty="0">
                <a:latin typeface="新細明體" panose="02020500000000000000" pitchFamily="18" charset="-120"/>
              </a:rPr>
              <a:t>) </a:t>
            </a:r>
            <a:r>
              <a:rPr lang="zh-TW" altLang="en-US" b="1" dirty="0">
                <a:latin typeface="新細明體" panose="02020500000000000000" pitchFamily="18" charset="-120"/>
              </a:rPr>
              <a:t>操作。</a:t>
            </a:r>
          </a:p>
          <a:p>
            <a:pPr lvl="0">
              <a:lnSpc>
                <a:spcPct val="100000"/>
              </a:lnSpc>
              <a:spcBef>
                <a:spcPts val="600"/>
              </a:spcBef>
              <a:spcAft>
                <a:spcPts val="600"/>
              </a:spcAft>
            </a:pPr>
            <a:r>
              <a:rPr lang="zh-TW" altLang="en-US" b="1" dirty="0">
                <a:latin typeface="新細明體" panose="02020500000000000000" pitchFamily="18" charset="-120"/>
              </a:rPr>
              <a:t>解法 </a:t>
            </a:r>
            <a:r>
              <a:rPr lang="en-US" altLang="zh-TW" b="1" dirty="0">
                <a:latin typeface="新細明體" panose="02020500000000000000" pitchFamily="18" charset="-120"/>
              </a:rPr>
              <a:t>3</a:t>
            </a:r>
            <a:r>
              <a:rPr lang="zh-TW" altLang="en-US" b="1" dirty="0">
                <a:latin typeface="新細明體" panose="02020500000000000000" pitchFamily="18" charset="-120"/>
              </a:rPr>
              <a:t>： 大量使用 </a:t>
            </a:r>
            <a:r>
              <a:rPr lang="en-US" altLang="zh-TW" b="1" dirty="0" err="1">
                <a:latin typeface="新細明體" panose="02020500000000000000" pitchFamily="18" charset="-120"/>
              </a:rPr>
              <a:t>setTimeout</a:t>
            </a:r>
            <a:r>
              <a:rPr lang="en-US" altLang="zh-TW" b="1" dirty="0">
                <a:latin typeface="新細明體" panose="02020500000000000000" pitchFamily="18" charset="-120"/>
              </a:rPr>
              <a:t> </a:t>
            </a:r>
            <a:r>
              <a:rPr lang="zh-TW" altLang="en-US" b="1" dirty="0">
                <a:latin typeface="新細明體" panose="02020500000000000000" pitchFamily="18" charset="-120"/>
              </a:rPr>
              <a:t>模擬非同步網路請求，並在等待期間動態改變按鈕文字（如「驗證中</a:t>
            </a:r>
            <a:r>
              <a:rPr lang="en-US" altLang="zh-TW" b="1" dirty="0">
                <a:latin typeface="新細明體" panose="02020500000000000000" pitchFamily="18" charset="-120"/>
              </a:rPr>
              <a:t>...</a:t>
            </a:r>
            <a:r>
              <a:rPr lang="zh-TW" altLang="en-US" b="1" dirty="0">
                <a:latin typeface="新細明體" panose="02020500000000000000" pitchFamily="18" charset="-120"/>
              </a:rPr>
              <a:t>」）與樣式，同時禁用按鈕防止重複提交。此外，設計了一個統一的 </a:t>
            </a:r>
            <a:r>
              <a:rPr lang="en-US" altLang="zh-TW" b="1" dirty="0" err="1">
                <a:latin typeface="新細明體" panose="02020500000000000000" pitchFamily="18" charset="-120"/>
              </a:rPr>
              <a:t>showMessage</a:t>
            </a:r>
            <a:r>
              <a:rPr lang="en-US" altLang="zh-TW" b="1" dirty="0">
                <a:latin typeface="新細明體" panose="02020500000000000000" pitchFamily="18" charset="-120"/>
              </a:rPr>
              <a:t> </a:t>
            </a:r>
            <a:r>
              <a:rPr lang="zh-TW" altLang="en-US" b="1" dirty="0">
                <a:latin typeface="新細明體" panose="02020500000000000000" pitchFamily="18" charset="-120"/>
              </a:rPr>
              <a:t>函式，能根據不同情境（成功、失敗、提示）顯示不同樣式的動態訊息框，大幅提升了使用者體驗。</a:t>
            </a:r>
          </a:p>
          <a:p>
            <a:endParaRPr lang="zh-TW" altLang="en-US" dirty="0"/>
          </a:p>
        </p:txBody>
      </p:sp>
    </p:spTree>
    <p:extLst>
      <p:ext uri="{BB962C8B-B14F-4D97-AF65-F5344CB8AC3E}">
        <p14:creationId xmlns:p14="http://schemas.microsoft.com/office/powerpoint/2010/main" val="355029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7453ABD-E266-4CCD-9445-1D8C704C8587}"/>
              </a:ext>
            </a:extLst>
          </p:cNvPr>
          <p:cNvSpPr>
            <a:spLocks noGrp="1"/>
          </p:cNvSpPr>
          <p:nvPr>
            <p:ph type="title"/>
          </p:nvPr>
        </p:nvSpPr>
        <p:spPr/>
        <p:txBody>
          <a:bodyPr>
            <a:normAutofit/>
          </a:bodyPr>
          <a:lstStyle/>
          <a:p>
            <a:pPr marR="0" rtl="0">
              <a:lnSpc>
                <a:spcPct val="100000"/>
              </a:lnSpc>
            </a:pPr>
            <a:r>
              <a:rPr lang="zh-TW" altLang="en-US" sz="7200" b="1" i="0" u="none" strike="noStrike" kern="2600" baseline="0" dirty="0">
                <a:latin typeface="Calibri Light" panose="020F0302020204030204" pitchFamily="34" charset="0"/>
                <a:ea typeface="新細明體" panose="02020500000000000000" pitchFamily="18" charset="-120"/>
              </a:rPr>
              <a:t>實機操作或影片 </a:t>
            </a:r>
            <a:r>
              <a:rPr lang="en-US" altLang="zh-TW" sz="7200" b="1" i="0" u="none" strike="noStrike" kern="2600" baseline="0" dirty="0">
                <a:latin typeface="Calibri Light" panose="020F0302020204030204" pitchFamily="34" charset="0"/>
                <a:ea typeface="新細明體" panose="02020500000000000000" pitchFamily="18" charset="-120"/>
              </a:rPr>
              <a:t>Demo</a:t>
            </a:r>
          </a:p>
        </p:txBody>
      </p:sp>
      <p:sp>
        <p:nvSpPr>
          <p:cNvPr id="3" name="文字版面配置區 2">
            <a:extLst>
              <a:ext uri="{FF2B5EF4-FFF2-40B4-BE49-F238E27FC236}">
                <a16:creationId xmlns:a16="http://schemas.microsoft.com/office/drawing/2014/main" id="{73B731FC-B51A-415D-9150-370E41F9ABC6}"/>
              </a:ext>
            </a:extLst>
          </p:cNvPr>
          <p:cNvSpPr>
            <a:spLocks noGrp="1"/>
          </p:cNvSpPr>
          <p:nvPr>
            <p:ph type="body" idx="1"/>
          </p:nvPr>
        </p:nvSpPr>
        <p:spPr/>
        <p:txBody>
          <a:bodyPr>
            <a:noAutofit/>
          </a:bodyPr>
          <a:lstStyle/>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標題： 功能展示與操作流程</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內容：</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展示方式： 強烈建議實機操作，因為本專案的核心價值在於其流暢的互動性與即時回饋。</a:t>
            </a:r>
            <a:endParaRPr lang="en-US" altLang="zh-TW" sz="1400" b="1" i="0" u="none" strike="noStrike" baseline="0" dirty="0">
              <a:latin typeface="新細明體" panose="02020500000000000000" pitchFamily="18" charset="-120"/>
              <a:ea typeface="新細明體" panose="02020500000000000000" pitchFamily="18" charset="-120"/>
            </a:endParaRPr>
          </a:p>
          <a:p>
            <a:pPr marR="0" lvl="0" rtl="0">
              <a:lnSpc>
                <a:spcPct val="100000"/>
              </a:lnSpc>
              <a:spcBef>
                <a:spcPts val="600"/>
              </a:spcBef>
              <a:spcAft>
                <a:spcPts val="600"/>
              </a:spcAft>
            </a:pPr>
            <a:r>
              <a:rPr lang="en-US" altLang="zh-TW" sz="1400" b="1" i="0" u="none" strike="noStrike" baseline="0" dirty="0">
                <a:latin typeface="新細明體" panose="02020500000000000000" pitchFamily="18" charset="-120"/>
                <a:ea typeface="新細明體" panose="02020500000000000000" pitchFamily="18" charset="-120"/>
              </a:rPr>
              <a:t>Demo </a:t>
            </a:r>
            <a:r>
              <a:rPr lang="zh-TW" altLang="en-US" sz="1400" b="1" i="0" u="none" strike="noStrike" baseline="0" dirty="0">
                <a:latin typeface="新細明體" panose="02020500000000000000" pitchFamily="18" charset="-120"/>
                <a:ea typeface="新細明體" panose="02020500000000000000" pitchFamily="18" charset="-120"/>
              </a:rPr>
              <a:t>項目：</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使用者註冊流程：</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展示從登入頁切換到註冊頁的滑動動畫。</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故意輸入不一致的密碼，觸發「密碼確認不一致！」的錯誤提示。</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註冊一個已存在的帳號 </a:t>
            </a:r>
            <a:r>
              <a:rPr lang="en-US" altLang="zh-TW" sz="1400" b="1" i="0" u="none" strike="noStrike" baseline="0" dirty="0">
                <a:latin typeface="新細明體" panose="02020500000000000000" pitchFamily="18" charset="-120"/>
                <a:ea typeface="新細明體" panose="02020500000000000000" pitchFamily="18" charset="-120"/>
              </a:rPr>
              <a:t>(admin)</a:t>
            </a:r>
            <a:r>
              <a:rPr lang="zh-TW" altLang="en-US" sz="1400" b="1" i="0" u="none" strike="noStrike" baseline="0" dirty="0">
                <a:latin typeface="新細明體" panose="02020500000000000000" pitchFamily="18" charset="-120"/>
                <a:ea typeface="新細明體" panose="02020500000000000000" pitchFamily="18" charset="-120"/>
              </a:rPr>
              <a:t>，展示「此帳號已存在！」的提示。</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成功註冊新帳號，展示成功訊息後，頁面自動切換回登入模式並填入剛註冊的帳號。</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使用者登入與狀態保持：</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使用錯誤密碼登入，展示「帳號或密碼錯誤！」的提示。</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成功登入，展示歡迎訊息後，頁面無刷新直接切換至「訓練主選單」。</a:t>
            </a:r>
          </a:p>
          <a:p>
            <a:pPr marR="0" lvl="0" rtl="0">
              <a:lnSpc>
                <a:spcPct val="100000"/>
              </a:lnSpc>
              <a:spcBef>
                <a:spcPts val="600"/>
              </a:spcBef>
              <a:spcAft>
                <a:spcPts val="600"/>
              </a:spcAft>
            </a:pPr>
            <a:r>
              <a:rPr lang="zh-TW" altLang="en-US" sz="1400" b="1" i="0" u="none" strike="noStrike" baseline="0" dirty="0">
                <a:latin typeface="新細明體" panose="02020500000000000000" pitchFamily="18" charset="-120"/>
                <a:ea typeface="新細明體" panose="02020500000000000000" pitchFamily="18" charset="-120"/>
              </a:rPr>
              <a:t>重新整理網頁，展示因為 </a:t>
            </a:r>
            <a:r>
              <a:rPr lang="en-US" altLang="zh-TW" sz="1400" b="1" i="0" u="none" strike="noStrike" baseline="0" dirty="0" err="1">
                <a:latin typeface="新細明體" panose="02020500000000000000" pitchFamily="18" charset="-120"/>
                <a:ea typeface="新細明體" panose="02020500000000000000" pitchFamily="18" charset="-120"/>
              </a:rPr>
              <a:t>sessionStorage</a:t>
            </a:r>
            <a:r>
              <a:rPr lang="en-US" altLang="zh-TW" sz="1400" b="1" i="0" u="none" strike="noStrike" baseline="0" dirty="0">
                <a:latin typeface="新細明體" panose="02020500000000000000" pitchFamily="18" charset="-120"/>
                <a:ea typeface="新細明體" panose="02020500000000000000" pitchFamily="18" charset="-120"/>
              </a:rPr>
              <a:t> </a:t>
            </a:r>
            <a:r>
              <a:rPr lang="zh-TW" altLang="en-US" sz="1400" b="1" i="0" u="none" strike="noStrike" baseline="0" dirty="0">
                <a:latin typeface="新細明體" panose="02020500000000000000" pitchFamily="18" charset="-120"/>
                <a:ea typeface="新細明體" panose="02020500000000000000" pitchFamily="18" charset="-120"/>
              </a:rPr>
              <a:t>記錄了登入狀態，頁面會直接載入「訓練主選單」，無需再次登入。</a:t>
            </a:r>
          </a:p>
        </p:txBody>
      </p:sp>
    </p:spTree>
    <p:extLst>
      <p:ext uri="{BB962C8B-B14F-4D97-AF65-F5344CB8AC3E}">
        <p14:creationId xmlns:p14="http://schemas.microsoft.com/office/powerpoint/2010/main" val="173578717"/>
      </p:ext>
    </p:extLst>
  </p:cSld>
  <p:clrMapOvr>
    <a:masterClrMapping/>
  </p:clrMapOvr>
</p:sld>
</file>

<file path=ppt/theme/theme1.xml><?xml version="1.0" encoding="utf-8"?>
<a:theme xmlns:a="http://schemas.openxmlformats.org/drawingml/2006/main" name="回顧">
  <a:themeElements>
    <a:clrScheme name="回顧">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顧">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顧">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105</TotalTime>
  <Words>1583</Words>
  <Application>Microsoft Office PowerPoint</Application>
  <PresentationFormat>寬螢幕</PresentationFormat>
  <Paragraphs>80</Paragraphs>
  <Slides>11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11</vt:i4>
      </vt:variant>
    </vt:vector>
  </HeadingPairs>
  <TitlesOfParts>
    <vt:vector size="16" baseType="lpstr">
      <vt:lpstr>新細明體</vt:lpstr>
      <vt:lpstr>Calibri</vt:lpstr>
      <vt:lpstr>Calibri Light</vt:lpstr>
      <vt:lpstr>Times New Roman</vt:lpstr>
      <vt:lpstr>回顧</vt:lpstr>
      <vt:lpstr>主題與功能介紹</vt:lpstr>
      <vt:lpstr>主題與功能介紹</vt:lpstr>
      <vt:lpstr>分工與過程說明</vt:lpstr>
      <vt:lpstr>分工與過程說明</vt:lpstr>
      <vt:lpstr>PowerPoint 簡報</vt:lpstr>
      <vt:lpstr>PowerPoint 簡報</vt:lpstr>
      <vt:lpstr>問題與解法</vt:lpstr>
      <vt:lpstr>問題與解法</vt:lpstr>
      <vt:lpstr>實機操作或影片 Demo</vt:lpstr>
      <vt:lpstr>實機操作或影片 Demo</vt:lpstr>
      <vt:lpstr>結語與行動呼籲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主題與功能介紹</dc:title>
  <dc:creator>user</dc:creator>
  <cp:lastModifiedBy>user</cp:lastModifiedBy>
  <cp:revision>3</cp:revision>
  <dcterms:created xsi:type="dcterms:W3CDTF">2025-08-11T07:27:24Z</dcterms:created>
  <dcterms:modified xsi:type="dcterms:W3CDTF">2025-08-11T09:13:20Z</dcterms:modified>
</cp:coreProperties>
</file>