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8" r:id="rId3"/>
    <p:sldId id="269" r:id="rId4"/>
    <p:sldId id="257" r:id="rId5"/>
    <p:sldId id="270" r:id="rId6"/>
    <p:sldId id="259" r:id="rId7"/>
    <p:sldId id="260" r:id="rId8"/>
    <p:sldId id="261" r:id="rId9"/>
    <p:sldId id="266" r:id="rId10"/>
    <p:sldId id="267" r:id="rId11"/>
    <p:sldId id="262" r:id="rId12"/>
    <p:sldId id="263" r:id="rId13"/>
    <p:sldId id="265" r:id="rId14"/>
    <p:sldId id="264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0BC0E-E184-E14E-89D7-E37D0A5D0C9E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1A162-F32B-5A48-9F5E-301E7108B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7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1A162-F32B-5A48-9F5E-301E7108BD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20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1A162-F32B-5A48-9F5E-301E7108BD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4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Bike Rental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 Skinner, 3 December,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6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Un-useful Variables:</a:t>
            </a:r>
          </a:p>
          <a:p>
            <a:r>
              <a:rPr lang="en-US" dirty="0"/>
              <a:t> </a:t>
            </a:r>
            <a:r>
              <a:rPr lang="en-US" dirty="0" smtClean="0"/>
              <a:t> Instance, Date (day)    - unneeded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Felt_temperature</a:t>
            </a:r>
            <a:r>
              <a:rPr lang="en-US" dirty="0" smtClean="0"/>
              <a:t>         - redundant (actual temp)</a:t>
            </a:r>
          </a:p>
          <a:p>
            <a:r>
              <a:rPr lang="en-US" dirty="0"/>
              <a:t> </a:t>
            </a:r>
            <a:r>
              <a:rPr lang="en-US" dirty="0" smtClean="0"/>
              <a:t> Conditions                   - redundant (humidity)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01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vs. Apparent Temperatures</a:t>
            </a:r>
            <a:endParaRPr lang="en-US" dirty="0"/>
          </a:p>
        </p:txBody>
      </p:sp>
      <p:pic>
        <p:nvPicPr>
          <p:cNvPr id="4" name="Picture"/>
          <p:cNvPicPr>
            <a:picLocks noGrp="1"/>
          </p:cNvPicPr>
          <p:nvPr>
            <p:ph idx="1"/>
          </p:nvPr>
        </p:nvPicPr>
        <p:blipFill rotWithShape="1">
          <a:blip r:embed="rId2"/>
          <a:srcRect l="-11459" t="-30347" r="-12278" b="870"/>
          <a:stretch/>
        </p:blipFill>
        <p:spPr bwMode="auto">
          <a:xfrm>
            <a:off x="-388403" y="414338"/>
            <a:ext cx="7388225" cy="618480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75578" y="2802565"/>
            <a:ext cx="1950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Pearson </a:t>
            </a:r>
          </a:p>
          <a:p>
            <a:r>
              <a:rPr lang="en-US" dirty="0">
                <a:solidFill>
                  <a:srgbClr val="FFFFFF"/>
                </a:solidFill>
              </a:rPr>
              <a:t>p</a:t>
            </a:r>
            <a:r>
              <a:rPr lang="en-US" dirty="0" smtClean="0">
                <a:solidFill>
                  <a:srgbClr val="FFFFFF"/>
                </a:solidFill>
              </a:rPr>
              <a:t>roduct-moment</a:t>
            </a:r>
          </a:p>
          <a:p>
            <a:r>
              <a:rPr lang="en-US" dirty="0">
                <a:solidFill>
                  <a:srgbClr val="FFFFFF"/>
                </a:solidFill>
              </a:rPr>
              <a:t>c</a:t>
            </a:r>
            <a:r>
              <a:rPr lang="en-US" dirty="0" smtClean="0">
                <a:solidFill>
                  <a:srgbClr val="FFFFFF"/>
                </a:solidFill>
              </a:rPr>
              <a:t>oefficient = 0.99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154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Humidity vs. Weather Condition</a:t>
            </a:r>
            <a:endParaRPr lang="en-US" sz="4000" dirty="0"/>
          </a:p>
        </p:txBody>
      </p:sp>
      <p:pic>
        <p:nvPicPr>
          <p:cNvPr id="4" name="Picture"/>
          <p:cNvPicPr>
            <a:picLocks noGrp="1"/>
          </p:cNvPicPr>
          <p:nvPr>
            <p:ph idx="1"/>
          </p:nvPr>
        </p:nvPicPr>
        <p:blipFill rotWithShape="1">
          <a:blip r:embed="rId3"/>
          <a:srcRect l="-762" t="-34202" b="-15615"/>
          <a:stretch/>
        </p:blipFill>
        <p:spPr bwMode="auto">
          <a:xfrm>
            <a:off x="889083" y="356482"/>
            <a:ext cx="7612063" cy="62420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 rot="10800000" flipV="1">
            <a:off x="2354246" y="6038579"/>
            <a:ext cx="4866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p-value &lt; 2.2e-</a:t>
            </a:r>
            <a:r>
              <a:rPr lang="en-US" dirty="0" smtClean="0">
                <a:solidFill>
                  <a:schemeClr val="bg1"/>
                </a:solidFill>
              </a:rPr>
              <a:t>16, Spearman’s rho = 0.597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60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Set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175" y="2137542"/>
            <a:ext cx="7612064" cy="4182034"/>
          </a:xfrm>
        </p:spPr>
        <p:txBody>
          <a:bodyPr numCol="3">
            <a:normAutofit/>
          </a:bodyPr>
          <a:lstStyle/>
          <a:p>
            <a:r>
              <a:rPr lang="en-US" dirty="0" smtClean="0"/>
              <a:t>Season</a:t>
            </a:r>
          </a:p>
          <a:p>
            <a:r>
              <a:rPr lang="en-US" dirty="0" smtClean="0"/>
              <a:t>Month </a:t>
            </a:r>
          </a:p>
          <a:p>
            <a:r>
              <a:rPr lang="en-US" dirty="0" smtClean="0"/>
              <a:t>Year</a:t>
            </a:r>
          </a:p>
          <a:p>
            <a:r>
              <a:rPr lang="en-US" dirty="0" smtClean="0"/>
              <a:t>Weekday</a:t>
            </a:r>
          </a:p>
          <a:p>
            <a:r>
              <a:rPr lang="en-US" dirty="0" smtClean="0"/>
              <a:t>Workday</a:t>
            </a:r>
          </a:p>
          <a:p>
            <a:r>
              <a:rPr lang="en-US" dirty="0" smtClean="0"/>
              <a:t>Holiday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Temperature</a:t>
            </a:r>
          </a:p>
          <a:p>
            <a:r>
              <a:rPr lang="en-US" dirty="0" smtClean="0"/>
              <a:t>Humidity</a:t>
            </a:r>
          </a:p>
          <a:p>
            <a:r>
              <a:rPr lang="en-US" dirty="0" err="1" smtClean="0"/>
              <a:t>Windspeed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Casual</a:t>
            </a:r>
          </a:p>
          <a:p>
            <a:r>
              <a:rPr lang="en-US" dirty="0" smtClean="0"/>
              <a:t>Registered</a:t>
            </a:r>
          </a:p>
          <a:p>
            <a:r>
              <a:rPr lang="en-US" dirty="0" smtClean="0"/>
              <a:t>Total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87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Pairs </a:t>
            </a:r>
            <a:r>
              <a:rPr lang="en-US" sz="3600" dirty="0" smtClean="0"/>
              <a:t>(reduced # variables, continuous only)</a:t>
            </a:r>
            <a:endParaRPr lang="en-US" sz="3600" dirty="0"/>
          </a:p>
        </p:txBody>
      </p:sp>
      <p:pic>
        <p:nvPicPr>
          <p:cNvPr id="4" name="Picture"/>
          <p:cNvPicPr>
            <a:picLocks noGrp="1"/>
          </p:cNvPicPr>
          <p:nvPr>
            <p:ph idx="1"/>
          </p:nvPr>
        </p:nvPicPr>
        <p:blipFill rotWithShape="1">
          <a:blip r:embed="rId2"/>
          <a:srcRect t="5983" b="5983"/>
          <a:stretch/>
        </p:blipFill>
        <p:spPr bwMode="auto">
          <a:xfrm>
            <a:off x="765174" y="2070127"/>
            <a:ext cx="7612063" cy="440450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08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Models</a:t>
            </a:r>
            <a:br>
              <a:rPr lang="en-US" dirty="0" smtClean="0"/>
            </a:br>
            <a:r>
              <a:rPr lang="en-US" sz="2800" dirty="0" smtClean="0"/>
              <a:t>Effect of Weather on Riders</a:t>
            </a:r>
            <a:endParaRPr lang="en-US" sz="2800" dirty="0"/>
          </a:p>
        </p:txBody>
      </p:sp>
      <p:pic>
        <p:nvPicPr>
          <p:cNvPr id="6" name="Content Placeholder 5" descr="Screen Shot 2016-12-02 at 1.35.4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r="1139"/>
          <a:stretch/>
        </p:blipFill>
        <p:spPr>
          <a:xfrm>
            <a:off x="493182" y="2127251"/>
            <a:ext cx="8227483" cy="2780482"/>
          </a:xfrm>
        </p:spPr>
      </p:pic>
      <p:sp>
        <p:nvSpPr>
          <p:cNvPr id="7" name="TextBox 6"/>
          <p:cNvSpPr txBox="1"/>
          <p:nvPr/>
        </p:nvSpPr>
        <p:spPr>
          <a:xfrm>
            <a:off x="1840874" y="5315209"/>
            <a:ext cx="546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Only temperature shows a meaningful relationship.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60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Models</a:t>
            </a:r>
            <a:br>
              <a:rPr lang="en-US" dirty="0" smtClean="0"/>
            </a:br>
            <a:r>
              <a:rPr lang="en-US" sz="2800" dirty="0" smtClean="0"/>
              <a:t>Effect of Season, Month</a:t>
            </a:r>
            <a:endParaRPr lang="en-US" sz="2800" dirty="0"/>
          </a:p>
        </p:txBody>
      </p:sp>
      <p:pic>
        <p:nvPicPr>
          <p:cNvPr id="4" name="Content Placeholder 3" descr="Table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" r="-18"/>
          <a:stretch/>
        </p:blipFill>
        <p:spPr>
          <a:xfrm>
            <a:off x="465666" y="2479322"/>
            <a:ext cx="8198556" cy="2022122"/>
          </a:xfrm>
        </p:spPr>
      </p:pic>
      <p:sp>
        <p:nvSpPr>
          <p:cNvPr id="5" name="Rectangle 4"/>
          <p:cNvSpPr/>
          <p:nvPr/>
        </p:nvSpPr>
        <p:spPr>
          <a:xfrm>
            <a:off x="1594247" y="4977180"/>
            <a:ext cx="5955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</a:t>
            </a:r>
            <a:r>
              <a:rPr lang="en-US" dirty="0" smtClean="0">
                <a:solidFill>
                  <a:srgbClr val="FFFFFF"/>
                </a:solidFill>
              </a:rPr>
              <a:t>month </a:t>
            </a:r>
            <a:r>
              <a:rPr lang="en-US" dirty="0">
                <a:solidFill>
                  <a:srgbClr val="FFFFFF"/>
                </a:solidFill>
              </a:rPr>
              <a:t>relationship </a:t>
            </a:r>
            <a:r>
              <a:rPr lang="en-US" dirty="0" smtClean="0">
                <a:solidFill>
                  <a:srgbClr val="FFFFFF"/>
                </a:solidFill>
              </a:rPr>
              <a:t>is humped  for both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casual </a:t>
            </a:r>
            <a:r>
              <a:rPr lang="en-US" dirty="0" smtClean="0">
                <a:solidFill>
                  <a:srgbClr val="FFFFFF"/>
                </a:solidFill>
              </a:rPr>
              <a:t> and registered riders with a peak in the fall.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72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Models</a:t>
            </a:r>
            <a:br>
              <a:rPr lang="en-US" dirty="0" smtClean="0"/>
            </a:br>
            <a:r>
              <a:rPr lang="en-US" sz="2800" dirty="0" smtClean="0"/>
              <a:t>Effect of Workday, Weekday &amp; Holiday</a:t>
            </a:r>
            <a:endParaRPr lang="en-US" sz="2800" dirty="0"/>
          </a:p>
        </p:txBody>
      </p:sp>
      <p:pic>
        <p:nvPicPr>
          <p:cNvPr id="4" name="Content Placeholder 3" descr="Table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" r="-109"/>
          <a:stretch/>
        </p:blipFill>
        <p:spPr>
          <a:xfrm>
            <a:off x="469365" y="2166740"/>
            <a:ext cx="8213897" cy="2610045"/>
          </a:xfrm>
        </p:spPr>
      </p:pic>
      <p:sp>
        <p:nvSpPr>
          <p:cNvPr id="6" name="TextBox 5"/>
          <p:cNvSpPr txBox="1"/>
          <p:nvPr/>
        </p:nvSpPr>
        <p:spPr>
          <a:xfrm>
            <a:off x="1636754" y="5226740"/>
            <a:ext cx="5870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The weekday relationship is U-shaped for casual riders,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  <a:r>
              <a:rPr lang="en-US" dirty="0" smtClean="0">
                <a:solidFill>
                  <a:srgbClr val="FFFFFF"/>
                </a:solidFill>
              </a:rPr>
              <a:t>ut slightly humped for registered.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33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effectLst/>
              </a:rPr>
              <a:t>Based on the </a:t>
            </a:r>
            <a:r>
              <a:rPr lang="en-US" dirty="0" err="1" smtClean="0">
                <a:effectLst/>
              </a:rPr>
              <a:t>Univariate</a:t>
            </a:r>
            <a:r>
              <a:rPr lang="en-US" dirty="0" smtClean="0">
                <a:effectLst/>
              </a:rPr>
              <a:t> results, I tested various multivariate models.  Here is the best (so far):</a:t>
            </a:r>
          </a:p>
          <a:p>
            <a:r>
              <a:rPr lang="en-US" dirty="0" smtClean="0">
                <a:effectLst/>
              </a:rPr>
              <a:t> casual ~ workday + temp + hum + </a:t>
            </a:r>
            <a:r>
              <a:rPr lang="en-US" dirty="0" err="1" smtClean="0">
                <a:effectLst/>
              </a:rPr>
              <a:t>windspeed</a:t>
            </a:r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registered ~ </a:t>
            </a:r>
            <a:r>
              <a:rPr lang="en-US" dirty="0">
                <a:effectLst/>
              </a:rPr>
              <a:t>workday + temp + hum + </a:t>
            </a:r>
            <a:r>
              <a:rPr lang="en-US" dirty="0" err="1">
                <a:effectLst/>
              </a:rPr>
              <a:t>windspeed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count = casual + registered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9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Working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951" y="2070846"/>
            <a:ext cx="8393360" cy="4182035"/>
          </a:xfrm>
        </p:spPr>
        <p:txBody>
          <a:bodyPr>
            <a:normAutofit/>
          </a:bodyPr>
          <a:lstStyle/>
          <a:p>
            <a:r>
              <a:rPr lang="en-US" dirty="0" smtClean="0"/>
              <a:t>Specifically:</a:t>
            </a:r>
          </a:p>
          <a:p>
            <a:r>
              <a:rPr lang="en-US" b="1" dirty="0" smtClean="0"/>
              <a:t>Casual</a:t>
            </a:r>
            <a:r>
              <a:rPr lang="en-US" dirty="0" smtClean="0"/>
              <a:t> = - 806.6(</a:t>
            </a:r>
            <a:r>
              <a:rPr lang="en-US" dirty="0" err="1" smtClean="0"/>
              <a:t>wkday</a:t>
            </a:r>
            <a:r>
              <a:rPr lang="en-US" dirty="0" smtClean="0"/>
              <a:t>) + 2149.5(temp) – 812.7(hum) – 1145.3(wind) + 1063.6</a:t>
            </a:r>
            <a:endParaRPr lang="en-US" dirty="0"/>
          </a:p>
          <a:p>
            <a:r>
              <a:rPr lang="en-US" b="1" dirty="0" smtClean="0"/>
              <a:t>Registered</a:t>
            </a:r>
            <a:r>
              <a:rPr lang="en-US" dirty="0" smtClean="0"/>
              <a:t> = 932.4(</a:t>
            </a:r>
            <a:r>
              <a:rPr lang="en-US" dirty="0" err="1" smtClean="0"/>
              <a:t>wkday</a:t>
            </a:r>
            <a:r>
              <a:rPr lang="en-US" dirty="0" smtClean="0"/>
              <a:t>) + 4460.2(temp) – 2294.1(hum) – 3656.4(wind) + 2945.8</a:t>
            </a:r>
          </a:p>
          <a:p>
            <a:endParaRPr lang="en-US" sz="1600" dirty="0" smtClean="0"/>
          </a:p>
          <a:p>
            <a:r>
              <a:rPr lang="en-US" sz="1800" dirty="0" smtClean="0"/>
              <a:t>Notice opposite sign for </a:t>
            </a:r>
            <a:r>
              <a:rPr lang="en-US" sz="1800" dirty="0" err="1" smtClean="0"/>
              <a:t>wkday</a:t>
            </a:r>
            <a:r>
              <a:rPr lang="en-US" sz="1800" dirty="0" smtClean="0"/>
              <a:t> and different intercept.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4895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of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Capital </a:t>
            </a:r>
            <a:r>
              <a:rPr lang="en-US" dirty="0" err="1" smtClean="0"/>
              <a:t>BikeSource</a:t>
            </a:r>
            <a:r>
              <a:rPr lang="en-US" dirty="0" smtClean="0"/>
              <a:t> rents bikes in Washington, DC.</a:t>
            </a:r>
          </a:p>
          <a:p>
            <a:r>
              <a:rPr lang="en-US" dirty="0" smtClean="0"/>
              <a:t>Rentals to both registered &amp; casual users.</a:t>
            </a:r>
          </a:p>
          <a:p>
            <a:r>
              <a:rPr lang="en-US" dirty="0" smtClean="0"/>
              <a:t>Automated system captures rental data.</a:t>
            </a:r>
          </a:p>
          <a:p>
            <a:r>
              <a:rPr lang="en-US" dirty="0" smtClean="0"/>
              <a:t>Rentals vary by season and weather.</a:t>
            </a:r>
          </a:p>
          <a:p>
            <a:r>
              <a:rPr lang="en-US" sz="3200" dirty="0" smtClean="0"/>
              <a:t>“What are the effects of each on the rentals on a given day?”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34183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Model</a:t>
            </a:r>
            <a:r>
              <a:rPr lang="en-US" sz="2800" dirty="0" smtClean="0"/>
              <a:t>         </a:t>
            </a:r>
            <a:r>
              <a:rPr lang="en-US" sz="2800" u="sng" dirty="0" smtClean="0"/>
              <a:t>p-value</a:t>
            </a:r>
            <a:r>
              <a:rPr lang="en-US" sz="2800" dirty="0" smtClean="0"/>
              <a:t>    </a:t>
            </a:r>
            <a:r>
              <a:rPr lang="en-US" sz="2800" u="sng" dirty="0" smtClean="0"/>
              <a:t>Adj. R-squared</a:t>
            </a:r>
          </a:p>
          <a:p>
            <a:r>
              <a:rPr lang="en-US" sz="2800" dirty="0" smtClean="0"/>
              <a:t>casual           2.2 </a:t>
            </a:r>
            <a:r>
              <a:rPr lang="en-US" sz="2800" dirty="0"/>
              <a:t>e</a:t>
            </a:r>
            <a:r>
              <a:rPr lang="en-US" sz="2800" baseline="30000" dirty="0"/>
              <a:t>-16 </a:t>
            </a:r>
            <a:r>
              <a:rPr lang="en-US" sz="2800" baseline="30000" dirty="0" smtClean="0"/>
              <a:t>               </a:t>
            </a:r>
            <a:r>
              <a:rPr lang="en-US" sz="2800" dirty="0" smtClean="0"/>
              <a:t>0.6271</a:t>
            </a:r>
          </a:p>
          <a:p>
            <a:r>
              <a:rPr lang="en-US" sz="2800" dirty="0"/>
              <a:t>r</a:t>
            </a:r>
            <a:r>
              <a:rPr lang="en-US" sz="2800" dirty="0" smtClean="0"/>
              <a:t>egistered    2.2 e</a:t>
            </a:r>
            <a:r>
              <a:rPr lang="en-US" sz="2800" baseline="30000" dirty="0" smtClean="0"/>
              <a:t>-16                 </a:t>
            </a:r>
            <a:r>
              <a:rPr lang="en-US" sz="2800" dirty="0" smtClean="0"/>
              <a:t>0.4225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1727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Tests of ANOVA Assumptions: Casual</a:t>
            </a:r>
            <a:endParaRPr lang="en-US" sz="4000" dirty="0"/>
          </a:p>
        </p:txBody>
      </p:sp>
      <p:pic>
        <p:nvPicPr>
          <p:cNvPr id="4" name="Content Placeholder 3" descr="par Casual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38" t="-19099" r="-14954" b="-10220"/>
          <a:stretch/>
        </p:blipFill>
        <p:spPr>
          <a:xfrm>
            <a:off x="0" y="938791"/>
            <a:ext cx="9032875" cy="6116060"/>
          </a:xfrm>
        </p:spPr>
      </p:pic>
    </p:spTree>
    <p:extLst>
      <p:ext uri="{BB962C8B-B14F-4D97-AF65-F5344CB8AC3E}">
        <p14:creationId xmlns:p14="http://schemas.microsoft.com/office/powerpoint/2010/main" val="1396109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Tests of ANOVA Assumptions: Registered</a:t>
            </a:r>
            <a:endParaRPr lang="en-US" sz="4000" dirty="0"/>
          </a:p>
        </p:txBody>
      </p:sp>
      <p:pic>
        <p:nvPicPr>
          <p:cNvPr id="4" name="Content Placeholder 3" descr="par Registered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05" r="-4405" b="-7874"/>
          <a:stretch/>
        </p:blipFill>
        <p:spPr>
          <a:xfrm>
            <a:off x="579438" y="1932984"/>
            <a:ext cx="7797800" cy="5094287"/>
          </a:xfrm>
        </p:spPr>
      </p:pic>
    </p:spTree>
    <p:extLst>
      <p:ext uri="{BB962C8B-B14F-4D97-AF65-F5344CB8AC3E}">
        <p14:creationId xmlns:p14="http://schemas.microsoft.com/office/powerpoint/2010/main" val="93464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— original rental data are from Capital </a:t>
            </a:r>
            <a:r>
              <a:rPr lang="en-US" dirty="0" err="1" smtClean="0"/>
              <a:t>BikeSource</a:t>
            </a:r>
            <a:r>
              <a:rPr lang="en-US" dirty="0" smtClean="0"/>
              <a:t> in Washington, D. C., captured by an automated system.</a:t>
            </a:r>
          </a:p>
          <a:p>
            <a:r>
              <a:rPr lang="en-US" dirty="0" smtClean="0"/>
              <a:t>— weather data are from http://</a:t>
            </a:r>
            <a:r>
              <a:rPr lang="en-US" dirty="0" err="1" smtClean="0"/>
              <a:t>freemeteo.com</a:t>
            </a:r>
            <a:endParaRPr lang="en-US" dirty="0" smtClean="0"/>
          </a:p>
          <a:p>
            <a:r>
              <a:rPr lang="en-US" dirty="0" smtClean="0"/>
              <a:t>— combined dataset is from UC, Irvine Machine Learning Repository.</a:t>
            </a:r>
          </a:p>
          <a:p>
            <a:r>
              <a:rPr lang="en-US" dirty="0" smtClean="0"/>
              <a:t>— consists of 17, 379 records from 2011 &amp; 2012, aggregated into 731 days (</a:t>
            </a:r>
            <a:r>
              <a:rPr lang="en-US" dirty="0" err="1" smtClean="0"/>
              <a:t>day.csv</a:t>
            </a:r>
            <a:r>
              <a:rPr lang="en-US" dirty="0" smtClean="0"/>
              <a:t> file).</a:t>
            </a:r>
          </a:p>
        </p:txBody>
      </p:sp>
    </p:spTree>
    <p:extLst>
      <p:ext uri="{BB962C8B-B14F-4D97-AF65-F5344CB8AC3E}">
        <p14:creationId xmlns:p14="http://schemas.microsoft.com/office/powerpoint/2010/main" val="3547826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79468"/>
            <a:ext cx="7304314" cy="1206165"/>
          </a:xfrm>
        </p:spPr>
        <p:txBody>
          <a:bodyPr/>
          <a:lstStyle/>
          <a:p>
            <a:r>
              <a:rPr lang="en-US" dirty="0" smtClean="0"/>
              <a:t>Description of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00" y="2070845"/>
            <a:ext cx="8379257" cy="4527705"/>
          </a:xfrm>
        </p:spPr>
        <p:txBody>
          <a:bodyPr numCol="2"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 dirty="0">
                <a:effectLst/>
              </a:rPr>
              <a:t>i</a:t>
            </a:r>
            <a:r>
              <a:rPr lang="en-US" dirty="0" smtClean="0">
                <a:effectLst/>
              </a:rPr>
              <a:t>nstances</a:t>
            </a:r>
            <a:r>
              <a:rPr lang="en-US" dirty="0">
                <a:effectLst/>
              </a:rPr>
              <a:t>: Record id </a:t>
            </a:r>
            <a:r>
              <a:rPr lang="en-US" dirty="0" smtClean="0">
                <a:effectLst/>
              </a:rPr>
              <a:t>number		 </a:t>
            </a:r>
            <a:endParaRPr lang="en-US" dirty="0">
              <a:effectLst/>
            </a:endParaRPr>
          </a:p>
          <a:p>
            <a:pPr marL="0" lvl="0" indent="0">
              <a:buNone/>
            </a:pPr>
            <a:r>
              <a:rPr lang="en-US" dirty="0" smtClean="0">
                <a:effectLst/>
              </a:rPr>
              <a:t>date</a:t>
            </a:r>
            <a:r>
              <a:rPr lang="en-US" dirty="0">
                <a:effectLst/>
              </a:rPr>
              <a:t>: Date (Factor w/ 731 levels "1/1/11","1/1/12",...</a:t>
            </a:r>
            <a:r>
              <a:rPr lang="en-US" dirty="0" smtClean="0">
                <a:effectLst/>
              </a:rPr>
              <a:t>)      </a:t>
            </a:r>
            <a:endParaRPr lang="en-US" dirty="0">
              <a:effectLst/>
            </a:endParaRPr>
          </a:p>
          <a:p>
            <a:pPr marL="0" lvl="0" indent="0">
              <a:buNone/>
            </a:pPr>
            <a:r>
              <a:rPr lang="en-US" dirty="0">
                <a:effectLst/>
              </a:rPr>
              <a:t>season: Season (1:spring, 2:summer, 3:fall, 4:winter)</a:t>
            </a:r>
          </a:p>
          <a:p>
            <a:pPr marL="0" lvl="0" indent="0">
              <a:buNone/>
            </a:pPr>
            <a:r>
              <a:rPr lang="en-US" dirty="0" smtClean="0">
                <a:effectLst/>
              </a:rPr>
              <a:t>year</a:t>
            </a:r>
            <a:r>
              <a:rPr lang="en-US" dirty="0">
                <a:effectLst/>
              </a:rPr>
              <a:t>: Year (0:2011, 1:</a:t>
            </a:r>
            <a:r>
              <a:rPr lang="en-US" dirty="0" smtClean="0">
                <a:effectLst/>
              </a:rPr>
              <a:t>2012)</a:t>
            </a:r>
            <a:endParaRPr lang="en-US" dirty="0">
              <a:effectLst/>
            </a:endParaRPr>
          </a:p>
          <a:p>
            <a:pPr marL="0" lvl="0" indent="0">
              <a:buNone/>
            </a:pPr>
            <a:r>
              <a:rPr lang="en-US" dirty="0">
                <a:effectLst/>
              </a:rPr>
              <a:t>month: Month (1 to </a:t>
            </a:r>
            <a:r>
              <a:rPr lang="en-US" dirty="0" smtClean="0">
                <a:effectLst/>
              </a:rPr>
              <a:t>12)</a:t>
            </a:r>
            <a:endParaRPr lang="en-US" dirty="0">
              <a:effectLst/>
            </a:endParaRPr>
          </a:p>
          <a:p>
            <a:pPr marL="0" lvl="0" indent="0">
              <a:buNone/>
            </a:pPr>
            <a:r>
              <a:rPr lang="en-US" dirty="0">
                <a:effectLst/>
              </a:rPr>
              <a:t>holiday: Holiday? (0:no, 1:yes)</a:t>
            </a:r>
          </a:p>
          <a:p>
            <a:pPr marL="0" lvl="0" indent="0">
              <a:buNone/>
            </a:pPr>
            <a:r>
              <a:rPr lang="en-US" dirty="0">
                <a:effectLst/>
              </a:rPr>
              <a:t>weekday: Day of Week. Numbered 1-7, beginning with Sunday.</a:t>
            </a:r>
          </a:p>
          <a:p>
            <a:pPr marL="0" lvl="0" indent="0">
              <a:buNone/>
            </a:pPr>
            <a:r>
              <a:rPr lang="en-US" dirty="0" err="1">
                <a:effectLst/>
              </a:rPr>
              <a:t>workingday</a:t>
            </a:r>
            <a:r>
              <a:rPr lang="en-US" dirty="0">
                <a:effectLst/>
              </a:rPr>
              <a:t>: </a:t>
            </a:r>
            <a:r>
              <a:rPr lang="en-US" dirty="0" err="1">
                <a:effectLst/>
              </a:rPr>
              <a:t>WorkingDay</a:t>
            </a:r>
            <a:r>
              <a:rPr lang="en-US" dirty="0">
                <a:effectLst/>
              </a:rPr>
              <a:t>? (0:no, 1:yes)</a:t>
            </a:r>
          </a:p>
          <a:p>
            <a:pPr marL="0" lvl="0" indent="0">
              <a:buNone/>
            </a:pPr>
            <a:r>
              <a:rPr lang="en-US" dirty="0">
                <a:effectLst/>
              </a:rPr>
              <a:t>conditions: Weather Conditions: (1: Clear or Partly cloudy, 2: Mist with Few Clouds up to Cloudy, 3: Light Snow or Light Rain with Scattered Clouds/Cloudy/Thunderstorm, 4: Heavy Rain, Hail or Thunderstorm or Mist or Snow + Fog)</a:t>
            </a:r>
          </a:p>
          <a:p>
            <a:pPr marL="0" lvl="0" indent="0">
              <a:buNone/>
            </a:pP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       temp</a:t>
            </a:r>
            <a:r>
              <a:rPr lang="en-US" dirty="0">
                <a:effectLst/>
              </a:rPr>
              <a:t>: Normalized temperature in Celsius. </a:t>
            </a:r>
            <a:r>
              <a:rPr lang="en-US" dirty="0" smtClean="0">
                <a:effectLst/>
              </a:rPr>
              <a:t>The values are divided to 41 (max)</a:t>
            </a:r>
          </a:p>
          <a:p>
            <a:pPr lvl="0"/>
            <a:r>
              <a:rPr lang="en-US" dirty="0" err="1" smtClean="0">
                <a:effectLst/>
              </a:rPr>
              <a:t>felt_temp</a:t>
            </a:r>
            <a:r>
              <a:rPr lang="en-US" dirty="0" smtClean="0">
                <a:effectLst/>
              </a:rPr>
              <a:t>: Normalized feeling temperature in Celsius. The values are divided to 50 (max)</a:t>
            </a:r>
          </a:p>
          <a:p>
            <a:pPr lvl="0"/>
            <a:r>
              <a:rPr lang="en-US" dirty="0" smtClean="0">
                <a:effectLst/>
              </a:rPr>
              <a:t>hum</a:t>
            </a:r>
            <a:r>
              <a:rPr lang="en-US" dirty="0">
                <a:effectLst/>
              </a:rPr>
              <a:t>: Normalized humidity. The values are divided to 100 (max)</a:t>
            </a:r>
          </a:p>
          <a:p>
            <a:pPr lvl="0"/>
            <a:r>
              <a:rPr lang="en-US" dirty="0" err="1">
                <a:effectLst/>
              </a:rPr>
              <a:t>windspeed</a:t>
            </a:r>
            <a:r>
              <a:rPr lang="en-US" dirty="0">
                <a:effectLst/>
              </a:rPr>
              <a:t>: Normalized wind speed. The values are divided to 67 (max)</a:t>
            </a:r>
          </a:p>
          <a:p>
            <a:pPr lvl="0"/>
            <a:r>
              <a:rPr lang="en-US" dirty="0">
                <a:effectLst/>
              </a:rPr>
              <a:t>casual: Count of casual users</a:t>
            </a:r>
          </a:p>
          <a:p>
            <a:pPr lvl="0"/>
            <a:r>
              <a:rPr lang="en-US" dirty="0">
                <a:effectLst/>
              </a:rPr>
              <a:t>registered: Count of registered users</a:t>
            </a:r>
          </a:p>
          <a:p>
            <a:pPr lvl="0"/>
            <a:r>
              <a:rPr lang="en-US" dirty="0">
                <a:effectLst/>
              </a:rPr>
              <a:t>count: Count of total bike rentals including both casual and registered</a:t>
            </a:r>
          </a:p>
        </p:txBody>
      </p:sp>
    </p:spTree>
    <p:extLst>
      <p:ext uri="{BB962C8B-B14F-4D97-AF65-F5344CB8AC3E}">
        <p14:creationId xmlns:p14="http://schemas.microsoft.com/office/powerpoint/2010/main" val="3272849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Frequencies for  both Continuous and Categorical Data</a:t>
            </a:r>
          </a:p>
          <a:p>
            <a:r>
              <a:rPr lang="en-US" dirty="0" smtClean="0"/>
              <a:t>Check for Normality of Distributions</a:t>
            </a:r>
          </a:p>
          <a:p>
            <a:r>
              <a:rPr lang="en-US" dirty="0" smtClean="0"/>
              <a:t>Identify Outliers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44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4" cy="1128717"/>
          </a:xfrm>
        </p:spPr>
        <p:txBody>
          <a:bodyPr/>
          <a:lstStyle/>
          <a:p>
            <a:r>
              <a:rPr lang="en-US" sz="3200" dirty="0" smtClean="0"/>
              <a:t>Frequency of Each Weather Condition</a:t>
            </a:r>
            <a:endParaRPr lang="en-US" sz="3200" dirty="0"/>
          </a:p>
        </p:txBody>
      </p:sp>
      <p:pic>
        <p:nvPicPr>
          <p:cNvPr id="4" name="Picture"/>
          <p:cNvPicPr>
            <a:picLocks noGrp="1"/>
          </p:cNvPicPr>
          <p:nvPr>
            <p:ph idx="1"/>
          </p:nvPr>
        </p:nvPicPr>
        <p:blipFill rotWithShape="1">
          <a:blip r:embed="rId2"/>
          <a:srcRect t="7524" b="-2990"/>
          <a:stretch/>
        </p:blipFill>
        <p:spPr bwMode="auto">
          <a:xfrm>
            <a:off x="765175" y="1808553"/>
            <a:ext cx="7365893" cy="416933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33640" y="6350639"/>
            <a:ext cx="707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Notice the absence of condition “4”, and only 21 data points for “3”.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668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 of Temperatures and Apparent Temperatures</a:t>
            </a:r>
            <a:endParaRPr lang="en-US" dirty="0"/>
          </a:p>
        </p:txBody>
      </p:sp>
      <p:pic>
        <p:nvPicPr>
          <p:cNvPr id="4" name="Picture"/>
          <p:cNvPicPr>
            <a:picLocks noGrp="1"/>
          </p:cNvPicPr>
          <p:nvPr>
            <p:ph idx="1"/>
          </p:nvPr>
        </p:nvPicPr>
        <p:blipFill rotWithShape="1">
          <a:blip r:embed="rId2"/>
          <a:srcRect l="4663" r="4663"/>
          <a:stretch/>
        </p:blipFill>
        <p:spPr bwMode="auto">
          <a:xfrm>
            <a:off x="0" y="1827213"/>
            <a:ext cx="4553607" cy="34385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023989" y="3185126"/>
            <a:ext cx="4120011" cy="28867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44515" y="6071906"/>
            <a:ext cx="288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Both are fairly </a:t>
            </a:r>
            <a:r>
              <a:rPr lang="en-US" dirty="0" err="1" smtClean="0">
                <a:solidFill>
                  <a:srgbClr val="FFFFFF"/>
                </a:solidFill>
              </a:rPr>
              <a:t>platykurtic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936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</a:t>
            </a:r>
            <a:r>
              <a:rPr lang="en-US" dirty="0" err="1" smtClean="0"/>
              <a:t>Humidities</a:t>
            </a:r>
            <a:r>
              <a:rPr lang="en-US" dirty="0" smtClean="0"/>
              <a:t> and </a:t>
            </a:r>
            <a:r>
              <a:rPr lang="en-US" dirty="0" err="1" smtClean="0"/>
              <a:t>Windspeeds</a:t>
            </a:r>
            <a:endParaRPr lang="en-US" dirty="0"/>
          </a:p>
        </p:txBody>
      </p:sp>
      <p:pic>
        <p:nvPicPr>
          <p:cNvPr id="4" name="Picture"/>
          <p:cNvPicPr>
            <a:picLocks noGrp="1"/>
          </p:cNvPicPr>
          <p:nvPr>
            <p:ph idx="1"/>
          </p:nvPr>
        </p:nvPicPr>
        <p:blipFill rotWithShape="1">
          <a:blip r:embed="rId2"/>
          <a:srcRect t="-37277" r="-61666" b="-88630"/>
          <a:stretch/>
        </p:blipFill>
        <p:spPr bwMode="auto">
          <a:xfrm>
            <a:off x="170374" y="866775"/>
            <a:ext cx="7000784" cy="59912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617417" y="3618834"/>
            <a:ext cx="4340722" cy="307265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45122" y="5052900"/>
            <a:ext cx="3429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Both are slightly skewed.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The “zero” datum for humidity</a:t>
            </a:r>
          </a:p>
          <a:p>
            <a:r>
              <a:rPr lang="en-US" dirty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s probably an error.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193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Counts of Bikers</a:t>
            </a:r>
            <a:endParaRPr lang="en-US" dirty="0"/>
          </a:p>
        </p:txBody>
      </p:sp>
      <p:pic>
        <p:nvPicPr>
          <p:cNvPr id="5" name="Picture"/>
          <p:cNvPicPr>
            <a:picLocks noGrp="1"/>
          </p:cNvPicPr>
          <p:nvPr>
            <p:ph idx="1"/>
          </p:nvPr>
        </p:nvPicPr>
        <p:blipFill rotWithShape="1">
          <a:blip r:embed="rId2"/>
          <a:srcRect t="-469" b="-801"/>
          <a:stretch/>
        </p:blipFill>
        <p:spPr bwMode="auto">
          <a:xfrm>
            <a:off x="1289760" y="1905192"/>
            <a:ext cx="6606625" cy="441783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6414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1471</TotalTime>
  <Words>494</Words>
  <Application>Microsoft Macintosh PowerPoint</Application>
  <PresentationFormat>On-screen Show (4:3)</PresentationFormat>
  <Paragraphs>101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Habitat</vt:lpstr>
      <vt:lpstr>Bike Rental Analysis</vt:lpstr>
      <vt:lpstr>Setup of Problem</vt:lpstr>
      <vt:lpstr>Data Source</vt:lpstr>
      <vt:lpstr>Description of Attributes</vt:lpstr>
      <vt:lpstr>Viewing the Data</vt:lpstr>
      <vt:lpstr>Frequency of Each Weather Condition</vt:lpstr>
      <vt:lpstr>Distribution of Temperatures and Apparent Temperatures</vt:lpstr>
      <vt:lpstr>Distribution of Humidities and Windspeeds</vt:lpstr>
      <vt:lpstr>Counts of Bikers</vt:lpstr>
      <vt:lpstr>Reducing the Dataset</vt:lpstr>
      <vt:lpstr>Actual vs. Apparent Temperatures</vt:lpstr>
      <vt:lpstr>Humidity vs. Weather Condition</vt:lpstr>
      <vt:lpstr>Reduced Set of Variables</vt:lpstr>
      <vt:lpstr>Pairs (reduced # variables, continuous only)</vt:lpstr>
      <vt:lpstr>Univariate Models Effect of Weather on Riders</vt:lpstr>
      <vt:lpstr>Univariate Models Effect of Season, Month</vt:lpstr>
      <vt:lpstr>Univariate Models Effect of Workday, Weekday &amp; Holiday</vt:lpstr>
      <vt:lpstr>Multivariate Models</vt:lpstr>
      <vt:lpstr>Final Working Model</vt:lpstr>
      <vt:lpstr>Statistical Significance</vt:lpstr>
      <vt:lpstr>Tests of ANOVA Assumptions: Casual</vt:lpstr>
      <vt:lpstr>Tests of ANOVA Assumptions: Registered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Rental Analysis</dc:title>
  <dc:creator>Sam Skinner, PhD</dc:creator>
  <cp:lastModifiedBy>Sam Skinner, PhD</cp:lastModifiedBy>
  <cp:revision>32</cp:revision>
  <dcterms:created xsi:type="dcterms:W3CDTF">2016-12-02T15:26:47Z</dcterms:created>
  <dcterms:modified xsi:type="dcterms:W3CDTF">2016-12-03T15:58:03Z</dcterms:modified>
</cp:coreProperties>
</file>