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0" r:id="rId4"/>
    <p:sldId id="26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6533" y="3701405"/>
            <a:ext cx="11135784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404668"/>
            <a:ext cx="11135784" cy="5175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63" name="Line 14" descr="#wm#_7_01_*Z"/>
          <p:cNvSpPr>
            <a:spLocks noChangeShapeType="1"/>
          </p:cNvSpPr>
          <p:nvPr/>
        </p:nvSpPr>
        <p:spPr bwMode="auto">
          <a:xfrm>
            <a:off x="3119968" y="4404667"/>
            <a:ext cx="6049433" cy="0"/>
          </a:xfrm>
          <a:prstGeom prst="line">
            <a:avLst/>
          </a:prstGeom>
          <a:noFill/>
          <a:ln w="19050" cap="flat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grpSp>
        <p:nvGrpSpPr>
          <p:cNvPr id="16" name="Group 3" descr="#wm#_7_01_*Z"/>
          <p:cNvGrpSpPr/>
          <p:nvPr/>
        </p:nvGrpSpPr>
        <p:grpSpPr bwMode="auto">
          <a:xfrm>
            <a:off x="3955795" y="1190189"/>
            <a:ext cx="4280411" cy="2474703"/>
            <a:chOff x="0" y="0"/>
            <a:chExt cx="2543995" cy="1470643"/>
          </a:xfrm>
        </p:grpSpPr>
        <p:sp>
          <p:nvSpPr>
            <p:cNvPr id="17" name="Rectangle 9" descr="#wm#_7_01_*Z"/>
            <p:cNvSpPr>
              <a:spLocks noChangeArrowheads="1"/>
            </p:cNvSpPr>
            <p:nvPr/>
          </p:nvSpPr>
          <p:spPr bwMode="auto"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18" name="Line 13" descr="#wm#_7_01_*Z"/>
            <p:cNvSpPr>
              <a:spLocks noChangeShapeType="1"/>
            </p:cNvSpPr>
            <p:nvPr/>
          </p:nvSpPr>
          <p:spPr bwMode="auto">
            <a:xfrm>
              <a:off x="0" y="1469707"/>
              <a:ext cx="2543995" cy="936"/>
            </a:xfrm>
            <a:prstGeom prst="line">
              <a:avLst/>
            </a:prstGeom>
            <a:noFill/>
            <a:ln w="28575" cap="flat" cmpd="sng">
              <a:solidFill>
                <a:srgbClr val="DC7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未知" descr="#wm#_7_01_*Z"/>
            <p:cNvSpPr/>
            <p:nvPr/>
          </p:nvSpPr>
          <p:spPr bwMode="auto">
            <a:xfrm>
              <a:off x="116323" y="0"/>
              <a:ext cx="2405321" cy="684925"/>
            </a:xfrm>
            <a:custGeom>
              <a:avLst/>
              <a:gdLst>
                <a:gd name="T0" fmla="*/ 0 w 21600"/>
                <a:gd name="T1" fmla="*/ 21600 h 21600"/>
                <a:gd name="T2" fmla="*/ 8716 w 21600"/>
                <a:gd name="T3" fmla="*/ 16145 h 21600"/>
                <a:gd name="T4" fmla="*/ 11906 w 21600"/>
                <a:gd name="T5" fmla="*/ 6850 h 21600"/>
                <a:gd name="T6" fmla="*/ 21600 w 21600"/>
                <a:gd name="T7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9" descr="#wm#_7_01_*Z"/>
            <p:cNvSpPr>
              <a:spLocks noChangeArrowheads="1"/>
            </p:cNvSpPr>
            <p:nvPr/>
          </p:nvSpPr>
          <p:spPr bwMode="auto"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1" name="Rectangle 9" descr="#wm#_7_01_*Z"/>
            <p:cNvSpPr>
              <a:spLocks noChangeArrowheads="1"/>
            </p:cNvSpPr>
            <p:nvPr/>
          </p:nvSpPr>
          <p:spPr bwMode="auto"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2" name="Rectangle 9" descr="#wm#_7_01_*Z"/>
            <p:cNvSpPr>
              <a:spLocks noChangeArrowheads="1"/>
            </p:cNvSpPr>
            <p:nvPr/>
          </p:nvSpPr>
          <p:spPr bwMode="auto"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  <p:sp>
          <p:nvSpPr>
            <p:cNvPr id="23" name="Rectangle 9" descr="#wm#_7_01_*Z"/>
            <p:cNvSpPr>
              <a:spLocks noChangeArrowheads="1"/>
            </p:cNvSpPr>
            <p:nvPr/>
          </p:nvSpPr>
          <p:spPr bwMode="auto"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 sz="2800"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algn="ctr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algn="ctr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marL="243205" indent="-243205" algn="l">
                <a:buFont typeface="Wingdings" pitchFamily="2" charset="2"/>
                <a:buChar char="l"/>
              </a:pPr>
              <a:endParaRPr lang="zh-CN" altLang="zh-CN" sz="18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08767" y="666427"/>
            <a:ext cx="5376333" cy="69625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1"/>
            <a:ext cx="9889068" cy="429604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5600" y="2929180"/>
            <a:ext cx="4598400" cy="541220"/>
          </a:xfrm>
        </p:spPr>
        <p:txBody>
          <a:bodyPr anchor="ctr" anchorCtr="0"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06400" y="3531600"/>
            <a:ext cx="6730027" cy="13375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grpSp>
        <p:nvGrpSpPr>
          <p:cNvPr id="7" name="Group 5" descr="#wm#_7_12_*Z"/>
          <p:cNvGrpSpPr/>
          <p:nvPr>
            <p:custDataLst>
              <p:tags r:id="rId2"/>
            </p:custDataLst>
          </p:nvPr>
        </p:nvGrpSpPr>
        <p:grpSpPr bwMode="auto">
          <a:xfrm>
            <a:off x="1073151" y="2649538"/>
            <a:ext cx="1581149" cy="1580400"/>
            <a:chOff x="0" y="0"/>
            <a:chExt cx="1866" cy="1964"/>
          </a:xfrm>
        </p:grpSpPr>
        <p:pic>
          <p:nvPicPr>
            <p:cNvPr id="8" name="Picture 4" descr="#wm#_7_12_*Z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" y="0"/>
              <a:ext cx="174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5" descr="#wm#_7_12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2"/>
              <a:ext cx="1867" cy="1893"/>
            </a:xfrm>
            <a:prstGeom prst="ellipse">
              <a:avLst/>
            </a:prstGeom>
            <a:noFill/>
            <a:ln w="9525" cmpd="sng">
              <a:solidFill>
                <a:srgbClr val="CC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rm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Pct val="75000"/>
                <a:buFont typeface="Wingdings" pitchFamily="2" charset="2"/>
                <a:buChar char="l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endParaRPr lang="zh-CN" altLang="zh-CN" sz="1800">
                <a:solidFill>
                  <a:schemeClr val="tx1"/>
                </a:solidFill>
              </a:endParaRPr>
            </a:p>
          </p:txBody>
        </p:sp>
      </p:grpSp>
      <p:sp>
        <p:nvSpPr>
          <p:cNvPr id="10" name="Line 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80527" y="2077084"/>
            <a:ext cx="6513" cy="2982596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70001"/>
            <a:ext cx="5384800" cy="45259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 anchor="ctr" anchorCtr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 descr="#wm#_7_20_*Z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894667" y="3451225"/>
            <a:ext cx="4749800" cy="0"/>
          </a:xfrm>
          <a:prstGeom prst="line">
            <a:avLst/>
          </a:prstGeom>
          <a:noFill/>
          <a:ln w="9525" cmpd="sng">
            <a:solidFill>
              <a:srgbClr val="CC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40800" y="2869200"/>
            <a:ext cx="4656000" cy="57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>
            <a:lvl1pPr algn="ctr">
              <a:defRPr sz="3000">
                <a:latin typeface="+mj-lt"/>
                <a:ea typeface="+mj-ea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</a:t>
            </a:r>
            <a:r>
              <a:rPr lang="zh-CN" noProof="0" dirty="0" smtClean="0">
                <a:sym typeface="Arial" pitchFamily="34" charset="0"/>
              </a:rPr>
              <a:t>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8000" y="3499200"/>
            <a:ext cx="4752000" cy="5013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 sz="2000">
                <a:latin typeface="+mn-ea"/>
                <a:ea typeface="+mn-ea"/>
              </a:defRPr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52700" y="514780"/>
            <a:ext cx="7078980" cy="520700"/>
          </a:xfrm>
        </p:spPr>
        <p:txBody>
          <a:bodyPr anchor="ctr" anchorCtr="0">
            <a:normAutofit/>
          </a:bodyPr>
          <a:lstStyle>
            <a:lvl1pPr>
              <a:defRPr sz="26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95400" y="1279682"/>
            <a:ext cx="3261101" cy="4892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67946" y="1279682"/>
            <a:ext cx="5780868" cy="489251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62456" y="577851"/>
            <a:ext cx="1719943" cy="5218113"/>
          </a:xfrm>
        </p:spPr>
        <p:txBody>
          <a:bodyPr vert="eaVert" anchor="ctr" anchorCtr="0"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577851"/>
            <a:ext cx="8975271" cy="5218113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3914"/>
            <a:ext cx="10972800" cy="807156"/>
          </a:xfrm>
          <a:prstGeom prst="rect">
            <a:avLst/>
          </a:prstGeom>
          <a:solidFill>
            <a:srgbClr val="FFFFFF">
              <a:alpha val="10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0063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8CFCC78-81B3-402A-80D7-0389123F9D11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D1D960DC-7D64-42FA-B915-78732221F5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3600" kern="1200">
          <a:solidFill>
            <a:schemeClr val="bg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bg1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243205" indent="-243205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4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sz="2000"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SzPct val="75000"/>
        <a:buFont typeface="Wingdings" pitchFamily="2" charset="2"/>
        <a:buChar char="l"/>
        <a:defRPr kern="1200">
          <a:solidFill>
            <a:schemeClr val="bg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React</a:t>
            </a:r>
            <a:r>
              <a:rPr lang="zh-CN" altLang="en-US"/>
              <a:t>数据绑定和</a:t>
            </a:r>
            <a:r>
              <a:rPr lang="en-US" altLang="zh-CN"/>
              <a:t>Mixins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110" y="666115"/>
            <a:ext cx="9732010" cy="69596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</a:t>
            </a:r>
            <a:r>
              <a:rPr lang="en-US">
                <a:sym typeface="+mn-ea"/>
              </a:rPr>
              <a:t>Mixins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701800"/>
            <a:ext cx="9888855" cy="455930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演示</a:t>
            </a: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使用混入函数</a:t>
            </a:r>
            <a:r>
              <a:rPr lang="en-US" altLang="zh-CN">
                <a:sym typeface="+mn-ea"/>
              </a:rPr>
              <a:t>mixins: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110" y="666115"/>
            <a:ext cx="9732010" cy="69596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</a:t>
            </a:r>
            <a:r>
              <a:rPr lang="en-US">
                <a:sym typeface="+mn-ea"/>
              </a:rPr>
              <a:t>Mixins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701800"/>
            <a:ext cx="9888855" cy="455930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演示</a:t>
            </a:r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使用混入函数</a:t>
            </a:r>
            <a:r>
              <a:rPr lang="en-US" altLang="zh-CN">
                <a:sym typeface="+mn-ea"/>
              </a:rPr>
              <a:t>mixins</a:t>
            </a:r>
            <a:r>
              <a:rPr lang="zh-CN" altLang="en-US">
                <a:sym typeface="+mn-ea"/>
              </a:rPr>
              <a:t>实现表单验证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110" y="666115"/>
            <a:ext cx="9732010" cy="69596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</a:t>
            </a:r>
            <a:r>
              <a:rPr lang="en-US">
                <a:sym typeface="+mn-ea"/>
              </a:rPr>
              <a:t>Mixins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701800"/>
            <a:ext cx="9888855" cy="455930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演示</a:t>
            </a:r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将一些公共方法封装到混入函数中去使用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0842" y="863912"/>
            <a:ext cx="5376333" cy="696253"/>
          </a:xfrm>
        </p:spPr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的数据绑定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890" y="1701801"/>
            <a:ext cx="9889068" cy="4296043"/>
          </a:xfrm>
        </p:spPr>
        <p:txBody>
          <a:bodyPr/>
          <a:p>
            <a:r>
              <a:rPr lang="zh-CN" altLang="en-US"/>
              <a:t>案例</a:t>
            </a:r>
            <a:r>
              <a:rPr lang="en-US" altLang="zh-CN"/>
              <a:t>1 : </a:t>
            </a:r>
            <a:r>
              <a:rPr lang="zh-CN" altLang="en-US"/>
              <a:t>在组件中给定一串数组类型对象，然后解析并循环放在页面的</a:t>
            </a:r>
            <a:endParaRPr lang="zh-CN" altLang="en-US"/>
          </a:p>
          <a:p>
            <a:r>
              <a:rPr lang="en-US" altLang="zh-CN"/>
              <a:t>jsx</a:t>
            </a:r>
            <a:r>
              <a:rPr lang="zh-CN" altLang="en-US"/>
              <a:t>中，如何实现？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0842" y="863912"/>
            <a:ext cx="5376333" cy="696253"/>
          </a:xfrm>
        </p:spPr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的数据绑定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1890" y="1701801"/>
            <a:ext cx="9889068" cy="4296043"/>
          </a:xfrm>
        </p:spPr>
        <p:txBody>
          <a:bodyPr/>
          <a:p>
            <a:r>
              <a:rPr lang="zh-CN" altLang="en-US"/>
              <a:t>我们通过声明周期的学习，可以做到</a:t>
            </a:r>
            <a:r>
              <a:rPr lang="en-US" altLang="zh-CN"/>
              <a:t>reactjs</a:t>
            </a:r>
            <a:r>
              <a:rPr lang="zh-CN" altLang="en-US"/>
              <a:t>是通过</a:t>
            </a:r>
            <a:r>
              <a:rPr lang="en-US" altLang="zh-CN"/>
              <a:t>state</a:t>
            </a:r>
            <a:r>
              <a:rPr lang="zh-CN" altLang="en-US"/>
              <a:t>和</a:t>
            </a:r>
            <a:r>
              <a:rPr lang="en-US" altLang="zh-CN"/>
              <a:t>props</a:t>
            </a:r>
            <a:endParaRPr lang="en-US" altLang="zh-CN"/>
          </a:p>
          <a:p>
            <a:r>
              <a:rPr lang="zh-CN" altLang="en-US"/>
              <a:t>进行数据流动和绑定的</a:t>
            </a:r>
            <a:r>
              <a:rPr lang="en-US" altLang="zh-CN"/>
              <a:t>,</a:t>
            </a:r>
            <a:r>
              <a:rPr lang="zh-CN" altLang="en-US"/>
              <a:t>那我们使用</a:t>
            </a:r>
            <a:r>
              <a:rPr lang="en-US" altLang="zh-CN"/>
              <a:t>reactjs</a:t>
            </a:r>
            <a:r>
              <a:rPr lang="zh-CN" altLang="en-US"/>
              <a:t>如何实现请求</a:t>
            </a:r>
            <a:r>
              <a:rPr lang="en-US" altLang="zh-CN"/>
              <a:t>ajax</a:t>
            </a:r>
            <a:r>
              <a:rPr lang="zh-CN" altLang="en-US"/>
              <a:t>数据，</a:t>
            </a:r>
            <a:endParaRPr lang="zh-CN" altLang="en-US"/>
          </a:p>
          <a:p>
            <a:r>
              <a:rPr lang="zh-CN" altLang="en-US"/>
              <a:t>并且放在</a:t>
            </a:r>
            <a:r>
              <a:rPr lang="en-US" altLang="zh-CN"/>
              <a:t>jsx</a:t>
            </a:r>
            <a:r>
              <a:rPr lang="zh-CN" altLang="en-US"/>
              <a:t>中呢？</a:t>
            </a:r>
            <a:endParaRPr lang="zh-CN" altLang="en-US"/>
          </a:p>
          <a:p>
            <a:r>
              <a:rPr lang="en-US" altLang="zh-CN"/>
              <a:t>1.react</a:t>
            </a:r>
            <a:r>
              <a:rPr lang="zh-CN" altLang="en-US"/>
              <a:t>做数据渲染 首先</a:t>
            </a:r>
            <a:r>
              <a:rPr lang="en-US" altLang="zh-CN"/>
              <a:t>react</a:t>
            </a:r>
            <a:r>
              <a:rPr lang="zh-CN" altLang="en-US"/>
              <a:t>没有模板的概念，每个组件就是模板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</a:t>
            </a:r>
            <a:r>
              <a:rPr lang="en-US" altLang="zh-CN"/>
              <a:t>react</a:t>
            </a:r>
            <a:r>
              <a:rPr lang="zh-CN" altLang="en-US"/>
              <a:t>中数据传递是通过父组件改变</a:t>
            </a:r>
            <a:r>
              <a:rPr lang="en-US" altLang="zh-CN"/>
              <a:t>state</a:t>
            </a:r>
            <a:r>
              <a:rPr lang="zh-CN" altLang="en-US"/>
              <a:t>值，作为属性传递到子组件中，子组建自动更新，实现数据绑定</a:t>
            </a:r>
            <a:r>
              <a:rPr lang="en-US" altLang="zh-CN"/>
              <a:t>(</a:t>
            </a:r>
            <a:r>
              <a:rPr lang="zh-CN" altLang="en-US"/>
              <a:t>数据绑定的核心思想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的数据绑定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1420" y="1452880"/>
            <a:ext cx="9888855" cy="499300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分析和演示</a:t>
            </a:r>
            <a:r>
              <a:rPr lang="en-US" altLang="zh-CN"/>
              <a:t>1.:</a:t>
            </a:r>
            <a:r>
              <a:rPr lang="zh-CN" altLang="en-US"/>
              <a:t>如何实现走秀网中的商品列表数据显示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分析父组件是什么？知道父组件是什么以后，是不是需要在父组件中获取</a:t>
            </a:r>
            <a:r>
              <a:rPr lang="en-US" altLang="zh-CN"/>
              <a:t>ajax</a:t>
            </a:r>
            <a:r>
              <a:rPr lang="zh-CN" altLang="en-US"/>
              <a:t>数据传递到</a:t>
            </a:r>
            <a:r>
              <a:rPr lang="en-US" altLang="zh-CN"/>
              <a:t>state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分析什么是子组件</a:t>
            </a:r>
            <a:r>
              <a:rPr lang="en-US" altLang="zh-CN"/>
              <a:t>,</a:t>
            </a:r>
            <a:r>
              <a:rPr lang="zh-CN" altLang="en-US"/>
              <a:t>在商品列表中</a:t>
            </a:r>
            <a:r>
              <a:rPr lang="en-US" altLang="zh-CN"/>
              <a:t>,</a:t>
            </a:r>
            <a:r>
              <a:rPr lang="zh-CN" altLang="en-US"/>
              <a:t>那个部分可以被看作是子组件</a:t>
            </a:r>
            <a:r>
              <a:rPr lang="en-US" altLang="zh-CN"/>
              <a:t>(</a:t>
            </a:r>
            <a:r>
              <a:rPr lang="zh-CN" altLang="en-US"/>
              <a:t>是不是每个商品列表的渲染模板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br>
              <a:rPr lang="en-US" altLang="zh-CN"/>
            </a:br>
            <a:r>
              <a:rPr lang="zh-CN" altLang="en-US"/>
              <a:t>演示</a:t>
            </a:r>
            <a:r>
              <a:rPr lang="en-US" altLang="zh-CN"/>
              <a:t>1.</a:t>
            </a:r>
            <a:r>
              <a:rPr lang="zh-CN" altLang="en-US"/>
              <a:t> 获取</a:t>
            </a:r>
            <a:r>
              <a:rPr lang="en-US" altLang="zh-CN"/>
              <a:t>JSON</a:t>
            </a:r>
            <a:r>
              <a:rPr lang="zh-CN" altLang="en-US"/>
              <a:t>数据第一条并且让子组件进行解析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的数据绑定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0" y="1701800"/>
            <a:ext cx="9888855" cy="4708525"/>
          </a:xfrm>
        </p:spPr>
        <p:txBody>
          <a:bodyPr>
            <a:normAutofit lnSpcReduction="10000"/>
          </a:bodyPr>
          <a:p>
            <a:r>
              <a:rPr lang="zh-CN" altLang="en-US"/>
              <a:t>这时候，问题来了？如果想要遍历全部数据而不是单一的一条数据如何做？</a:t>
            </a:r>
            <a:endParaRPr lang="zh-CN" altLang="en-US"/>
          </a:p>
          <a:p>
            <a:r>
              <a:rPr lang="zh-CN" altLang="en-US"/>
              <a:t>这时候是不是需要要把得到的全部数据都放到</a:t>
            </a:r>
            <a:r>
              <a:rPr lang="en-US" altLang="zh-CN"/>
              <a:t>state</a:t>
            </a:r>
            <a:r>
              <a:rPr lang="zh-CN" altLang="en-US"/>
              <a:t>里面，交给子组件去解析</a:t>
            </a:r>
            <a:endParaRPr lang="zh-CN" altLang="en-US"/>
          </a:p>
          <a:p>
            <a:r>
              <a:rPr lang="zh-CN" altLang="en-US"/>
              <a:t>这时候，子组件会出现什么情况？是不是只遍历全部数据的最后一条</a:t>
            </a:r>
            <a:endParaRPr lang="zh-CN" altLang="en-US"/>
          </a:p>
          <a:p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这个问题如何解决？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让子组件自己遍历</a:t>
            </a:r>
            <a:r>
              <a:rPr lang="en-US" altLang="zh-CN"/>
              <a:t>,</a:t>
            </a:r>
            <a:r>
              <a:rPr lang="zh-CN" altLang="en-US"/>
              <a:t>把自身的</a:t>
            </a:r>
            <a:r>
              <a:rPr lang="en-US" altLang="zh-CN"/>
              <a:t>jsx</a:t>
            </a:r>
            <a:r>
              <a:rPr lang="zh-CN" altLang="en-US"/>
              <a:t>叠加到一个数组里面（注意结构）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在父组建中循环被赋值以后的</a:t>
            </a:r>
            <a:r>
              <a:rPr lang="en-US" altLang="zh-CN"/>
              <a:t>state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通过遍历</a:t>
            </a:r>
            <a:r>
              <a:rPr lang="en-US" altLang="zh-CN"/>
              <a:t>state</a:t>
            </a:r>
            <a:r>
              <a:rPr lang="zh-CN" altLang="en-US"/>
              <a:t>里面的值，叠加子组件的</a:t>
            </a:r>
            <a:r>
              <a:rPr lang="en-US" altLang="zh-CN"/>
              <a:t>jsx</a:t>
            </a:r>
            <a:r>
              <a:rPr lang="zh-CN" altLang="en-US"/>
              <a:t>结构，</a:t>
            </a:r>
            <a:endParaRPr lang="zh-CN" altLang="en-US"/>
          </a:p>
          <a:p>
            <a:r>
              <a:rPr lang="zh-CN" altLang="en-US"/>
              <a:t>最后把得到的结构放在一个数组里面，</a:t>
            </a:r>
            <a:endParaRPr lang="zh-CN" altLang="en-US"/>
          </a:p>
          <a:p>
            <a:r>
              <a:rPr lang="zh-CN" altLang="en-US"/>
              <a:t>在放到页面中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110" y="666115"/>
            <a:ext cx="9732010" cy="69596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的数据绑定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701800"/>
            <a:ext cx="10261600" cy="4559300"/>
          </a:xfrm>
        </p:spPr>
        <p:txBody>
          <a:bodyPr/>
          <a:p>
            <a:r>
              <a:rPr lang="zh-CN" altLang="en-US">
                <a:sym typeface="+mn-ea"/>
              </a:rPr>
              <a:t>演示</a:t>
            </a:r>
            <a:r>
              <a:rPr lang="en-US" altLang="zh-CN">
                <a:sym typeface="+mn-ea"/>
              </a:rPr>
              <a:t>2:</a:t>
            </a:r>
            <a:r>
              <a:rPr lang="zh-CN" altLang="en-US">
                <a:sym typeface="+mn-ea"/>
              </a:rPr>
              <a:t>实现父组件循环子组件，最后叠加子组件全部内容，实现商品列表数据全部显示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110" y="666115"/>
            <a:ext cx="9732010" cy="69596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的数据绑定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701800"/>
            <a:ext cx="10261600" cy="4559300"/>
          </a:xfrm>
        </p:spPr>
        <p:txBody>
          <a:bodyPr/>
          <a:p>
            <a:r>
              <a:rPr lang="zh-CN" altLang="en-US">
                <a:sym typeface="+mn-ea"/>
              </a:rPr>
              <a:t>演示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实现轮播图的数据显示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110" y="666115"/>
            <a:ext cx="9732010" cy="69596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</a:t>
            </a:r>
            <a:r>
              <a:rPr lang="en-US">
                <a:sym typeface="+mn-ea"/>
              </a:rPr>
              <a:t>Mixins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701800"/>
            <a:ext cx="9888855" cy="4559300"/>
          </a:xfrm>
        </p:spPr>
        <p:txBody>
          <a:bodyPr/>
          <a:p>
            <a:r>
              <a:rPr lang="zh-CN" altLang="en-US">
                <a:sym typeface="+mn-ea"/>
              </a:rPr>
              <a:t>什么是</a:t>
            </a:r>
            <a:r>
              <a:rPr lang="en-US" altLang="zh-CN">
                <a:sym typeface="+mn-ea"/>
              </a:rPr>
              <a:t>mixins</a:t>
            </a:r>
            <a:r>
              <a:rPr lang="zh-CN" altLang="en-US">
                <a:sym typeface="+mn-ea"/>
              </a:rPr>
              <a:t>属性？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mixins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reactjs</a:t>
            </a:r>
            <a:r>
              <a:rPr lang="zh-CN" altLang="en-US">
                <a:sym typeface="+mn-ea"/>
              </a:rPr>
              <a:t>中提供的一个属性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我们在开发单页面大型应用的时候，很可能涉及到成百或者更多的组件，而且组件里面的</a:t>
            </a:r>
            <a:r>
              <a:rPr lang="en-US" altLang="zh-CN">
                <a:sym typeface="+mn-ea"/>
              </a:rPr>
              <a:t>js</a:t>
            </a:r>
            <a:r>
              <a:rPr lang="zh-CN" altLang="en-US">
                <a:sym typeface="+mn-ea"/>
              </a:rPr>
              <a:t>功能和函数也是不确定的，但是这些组件中的函数一定有公共和被复用的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所以</a:t>
            </a:r>
            <a:r>
              <a:rPr lang="en-US" altLang="zh-CN">
                <a:sym typeface="+mn-ea"/>
              </a:rPr>
              <a:t>mixins</a:t>
            </a:r>
            <a:r>
              <a:rPr lang="zh-CN" altLang="en-US">
                <a:sym typeface="+mn-ea"/>
              </a:rPr>
              <a:t>的作用就是能将一些公共的函数声明在外部，混入进来使用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，例如一些表单的校验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组件的切换的方法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其他的可共用的方法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5110" y="666115"/>
            <a:ext cx="9732010" cy="695960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React</a:t>
            </a:r>
            <a:r>
              <a:rPr lang="zh-CN" altLang="en-US">
                <a:sym typeface="+mn-ea"/>
              </a:rPr>
              <a:t>的</a:t>
            </a:r>
            <a:r>
              <a:rPr lang="en-US">
                <a:sym typeface="+mn-ea"/>
              </a:rPr>
              <a:t>Mixins</a:t>
            </a:r>
            <a:r>
              <a:rPr lang="zh-CN" altLang="en-US">
                <a:sym typeface="+mn-ea"/>
              </a:rPr>
              <a:t>属性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701800"/>
            <a:ext cx="9888855" cy="455930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如何使用</a:t>
            </a:r>
            <a:r>
              <a:rPr lang="en-US" altLang="zh-CN">
                <a:sym typeface="+mn-ea"/>
              </a:rPr>
              <a:t>mixins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需要在外部声明函数，函数的类型一定要是对象类型函数</a:t>
            </a:r>
            <a:r>
              <a:rPr lang="en-US" altLang="zh-CN">
                <a:sym typeface="+mn-ea"/>
              </a:rPr>
              <a:t>{}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var _common={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getName:function(){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在组件中，和</a:t>
            </a:r>
            <a:r>
              <a:rPr lang="en-US" altLang="zh-CN">
                <a:sym typeface="+mn-ea"/>
              </a:rPr>
              <a:t>render</a:t>
            </a:r>
            <a:r>
              <a:rPr lang="zh-CN" altLang="en-US">
                <a:sym typeface="+mn-ea"/>
              </a:rPr>
              <a:t>函数平级的地方声明</a:t>
            </a:r>
            <a:r>
              <a:rPr lang="en-US" altLang="zh-CN">
                <a:sym typeface="+mn-ea"/>
              </a:rPr>
              <a:t>mixins</a:t>
            </a:r>
            <a:r>
              <a:rPr lang="zh-CN" altLang="en-US">
                <a:sym typeface="+mn-ea"/>
              </a:rPr>
              <a:t>属性，并且在后面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用中括号括起来，再把我们的对象函数名称写进去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mixins:[_common],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这样的话我们在</a:t>
            </a:r>
            <a:r>
              <a:rPr lang="en-US" altLang="zh-CN">
                <a:sym typeface="+mn-ea"/>
              </a:rPr>
              <a:t>jsx</a:t>
            </a:r>
            <a:r>
              <a:rPr lang="zh-CN" altLang="en-US">
                <a:sym typeface="+mn-ea"/>
              </a:rPr>
              <a:t>中直接就可以使用</a:t>
            </a:r>
            <a:r>
              <a:rPr lang="en-US" altLang="zh-CN">
                <a:sym typeface="+mn-ea"/>
              </a:rPr>
              <a:t>this.</a:t>
            </a:r>
            <a:r>
              <a:rPr lang="zh-CN" altLang="en-US">
                <a:sym typeface="+mn-ea"/>
              </a:rPr>
              <a:t>函数名称调用</a:t>
            </a:r>
            <a:r>
              <a:rPr lang="en-US" altLang="zh-CN">
                <a:sym typeface="+mn-ea"/>
              </a:rPr>
              <a:t>_common</a:t>
            </a:r>
            <a:r>
              <a:rPr lang="zh-CN" altLang="en-US">
                <a:sym typeface="+mn-ea"/>
              </a:rPr>
              <a:t>中的方法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4*i*3"/>
  <p:tag name="KSO_WM_UNIT_TEMPLATE_CATEGORY" val="custom"/>
  <p:tag name="KSO_WM_UNIT_TEMPLATE_INDEX" val="7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4*i*6"/>
  <p:tag name="KSO_WM_UNIT_TEMPLATE_CATEGORY" val="custom"/>
  <p:tag name="KSO_WM_UNIT_TEMPLATE_INDEX" val="7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64*i*7"/>
  <p:tag name="KSO_WM_UNIT_TEMPLATE_CATEGORY" val="custom"/>
  <p:tag name="KSO_WM_UNIT_TEMPLATE_INDEX" val="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8*i*0"/>
  <p:tag name="KSO_WM_TEMPLATE_CATEGORY" val="custom"/>
  <p:tag name="KSO_WM_TEMPLATE_INDEX" val="7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0*i*3"/>
  <p:tag name="KSO_WM_UNIT_TEMPLATE_CATEGORY" val="custom"/>
  <p:tag name="KSO_WM_UNIT_TEMPLATE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160007"/>
</p:tagLst>
</file>

<file path=ppt/tags/tag7.xml><?xml version="1.0" encoding="utf-8"?>
<p:tagLst xmlns:p="http://schemas.openxmlformats.org/presentationml/2006/main">
  <p:tag name="KSO_WM_TEMPLATE_CATEGORY" val="custom"/>
  <p:tag name="KSO_WM_TEMPLATE_INDEX" val="160007"/>
</p:tagLst>
</file>

<file path=ppt/tags/tag8.xml><?xml version="1.0" encoding="utf-8"?>
<p:tagLst xmlns:p="http://schemas.openxmlformats.org/presentationml/2006/main">
  <p:tag name="KSO_WM_TEMPLATE_CATEGORY" val="custom"/>
  <p:tag name="KSO_WM_TEMPLATE_INDEX" val="160007"/>
</p:tagLst>
</file>

<file path=ppt/tags/tag9.xml><?xml version="1.0" encoding="utf-8"?>
<p:tagLst xmlns:p="http://schemas.openxmlformats.org/presentationml/2006/main">
  <p:tag name="KSO_WM_TEMPLATE_CATEGORY" val="custom"/>
  <p:tag name="KSO_WM_TEMPLATE_INDEX" val="160007"/>
</p:tagLst>
</file>

<file path=ppt/theme/theme1.xml><?xml version="1.0" encoding="utf-8"?>
<a:theme xmlns:a="http://schemas.openxmlformats.org/drawingml/2006/main" name="1_默认设计模板">
  <a:themeElements>
    <a:clrScheme name="PPT7">
      <a:dk1>
        <a:srgbClr val="CC9900"/>
      </a:dk1>
      <a:lt1>
        <a:srgbClr val="FFFFFF"/>
      </a:lt1>
      <a:dk2>
        <a:srgbClr val="C0C0C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</Words>
  <Application>WPS 演示</Application>
  <PresentationFormat>宽屏</PresentationFormat>
  <Paragraphs>109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1_默认设计模板</vt:lpstr>
      <vt:lpstr>React数据绑定和Mixins</vt:lpstr>
      <vt:lpstr> React的数据绑定</vt:lpstr>
      <vt:lpstr> React的数据绑定</vt:lpstr>
      <vt:lpstr>React的数据绑定</vt:lpstr>
      <vt:lpstr>React的数据绑定</vt:lpstr>
      <vt:lpstr>React的数据绑定</vt:lpstr>
      <vt:lpstr>React的数据绑定</vt:lpstr>
      <vt:lpstr>React的Mixins属性</vt:lpstr>
      <vt:lpstr>React的Mixins属性</vt:lpstr>
      <vt:lpstr>React的Mixins属性</vt:lpstr>
      <vt:lpstr>React的Mixins属性</vt:lpstr>
      <vt:lpstr>React的Mixins属性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my</cp:lastModifiedBy>
  <cp:revision>173</cp:revision>
  <dcterms:created xsi:type="dcterms:W3CDTF">2016-04-08T14:14:00Z</dcterms:created>
  <dcterms:modified xsi:type="dcterms:W3CDTF">2016-06-15T15:32:39Z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