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81" r:id="rId3"/>
    <p:sldId id="284" r:id="rId4"/>
    <p:sldId id="257" r:id="rId5"/>
    <p:sldId id="285" r:id="rId6"/>
    <p:sldId id="286" r:id="rId7"/>
    <p:sldId id="287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89CB-419A-48BC-89BE-043DFF74C72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3166-7302-47B2-AF98-01FB72A91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1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17712-0ACF-96AC-5750-029E2846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8B770-CD35-5E78-FE42-0AE8D8427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2D845-BD89-6940-A27C-CB632CAB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6EBDE-6C7F-1269-D89D-8EDD638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AABB0-86C8-FB67-0CCC-4F750552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9AD49-84E5-24EF-8041-84D9D2EA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19569-96B0-B558-3018-B74CFE999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443D5-0E66-0F1D-B804-9CC51867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E35B-006A-8352-2FDD-CA6583E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B25A7-1940-6959-3FC6-0D5AA7FE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2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8DCEE-166A-F3A3-FBB8-C56A60AC4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71DF8-1A0A-B064-3504-A7AC0145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4FD7B-CECC-1162-E080-70F56589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215BA-0E81-BCF5-4B7F-E1EE9B8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B020F-FE03-377D-68C6-B80D9C75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AEDCE-ED83-EA66-7839-B1C67B21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EC4D4-91EC-CFCB-C548-97870BB6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A35A3-1B31-708B-0B8E-3B1B8376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3BED2-30B6-71DC-ADBE-F6D8A98D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5D6D8-1EE8-04C3-0C28-241E74C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3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96C64-91DA-5E59-35ED-1CB52F23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A0F57-9EE6-6D36-680A-87AC1194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AA9C9-BD43-3E2F-6BFD-26C60687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67D1C-0FFE-A335-C33B-BD2C6838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B1CF4-4744-1C7E-5408-42DB106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CF523-667E-8C79-CB68-CC1944C1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63765-8C58-8DA5-3CD7-78266DC3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40019-86E2-7E4F-A26F-1D3E801A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E447D-2A1E-92DD-4228-4328ABFA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C4361-F12B-AF1B-68FB-E620E006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1FC0F-3FE7-19F4-AA02-481E6E76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297B4-386A-C80F-90D0-7A0272E0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3BE48-01B0-951C-0A71-D144D0BB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4EC82-6631-8164-EF01-463671EF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DEA3B-3F08-82AC-9B8F-FCA0ACD1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8C55D-A65E-FB61-5A66-3129C6AB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73A5AE-FC21-1D15-3EC5-2CB5258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3E7C2C-63C6-0056-FF2B-4570D4B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0691C-E10C-CE15-C7F4-8775B480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DF5E3-F78E-B97E-E452-8D1D0501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5480B-2574-F987-8BC6-CC94ABFB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B20B53-3F54-B0D8-83D0-1907831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025DA-B10E-2ADB-6711-C67F6FB0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1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0F75AE-39A1-D915-4ECF-2B542E7B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EC119-DD44-4354-C962-B4483B1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62D7B-ED84-F43D-21A2-49AC8FE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3769-1F38-CC4C-3C10-1406EE8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0612-81D8-9269-97EE-E63107D8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1247F-895C-5168-9180-BFAE0660A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85910-A3C6-5C41-CDF3-1C72B3C9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08FE0-B9E5-DCF2-D5A1-9DA24956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B551-8916-9D2C-85F4-89B7DEB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EBB0-CA04-B3A1-4351-9943A0B8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ABED5-E3DA-9C4D-289D-8C797C523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541A12-83B5-FAAF-ED6E-C53A04A5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4E7AA-21E7-7ADC-39AE-57224A0D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4F7C0-285B-679C-D6F6-A9C0D635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54748-633A-0604-94F6-E2462D48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6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AD5648-10C2-BD39-972A-EAA121A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28C49-6233-DEC8-0C10-A4706139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7BE18-546C-FCE2-0B9B-D82FC852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036E-9E67-4A3C-9A4F-7B1766BC53B3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C446E-86B7-0531-3492-DB6781E2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BAC1A-5139-A809-44DC-8C8E0D90D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1E23-F0FB-417E-8B4A-E6C3A139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DF7146-9150-4D29-B2C5-A508ADF50407}"/>
              </a:ext>
            </a:extLst>
          </p:cNvPr>
          <p:cNvSpPr/>
          <p:nvPr/>
        </p:nvSpPr>
        <p:spPr>
          <a:xfrm>
            <a:off x="0" y="6619845"/>
            <a:ext cx="12192000" cy="23815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2101156" y="223496"/>
            <a:ext cx="8751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Tunnel Vision</a:t>
            </a:r>
          </a:p>
          <a:p>
            <a:pPr algn="ctr"/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</a:t>
            </a:r>
            <a:r>
              <a:rPr lang="ko-KR" altLang="en-US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터널 블랙홀</a:t>
            </a: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화이트홀 해결 위한 </a:t>
            </a: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AI </a:t>
            </a:r>
            <a:r>
              <a:rPr lang="ko-KR" altLang="en-US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기반 스마트 헤드라이트</a:t>
            </a: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875DF8-A73F-486A-BD42-9D5A00F6ED6C}"/>
              </a:ext>
            </a:extLst>
          </p:cNvPr>
          <p:cNvSpPr/>
          <p:nvPr/>
        </p:nvSpPr>
        <p:spPr>
          <a:xfrm>
            <a:off x="7032458" y="5145545"/>
            <a:ext cx="53354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b="1" dirty="0">
                <a:latin typeface="Arial" panose="020B0604020202020204" pitchFamily="34" charset="0"/>
              </a:rPr>
              <a:t>빛의 파수꾼</a:t>
            </a:r>
            <a:endParaRPr lang="en-US" altLang="ko-KR" sz="2800" b="1" dirty="0">
              <a:latin typeface="Arial" panose="020B0604020202020204" pitchFamily="34" charset="0"/>
            </a:endParaRPr>
          </a:p>
          <a:p>
            <a:endParaRPr lang="en-US" altLang="ko-KR" sz="800" dirty="0">
              <a:latin typeface="Arial" panose="020B0604020202020204" pitchFamily="34" charset="0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한수원 한울림OTF" panose="020B0600000101010101" pitchFamily="34" charset="-127"/>
              </a:rPr>
              <a:t>김정윤 홍승기 황원택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한수원 한울림OTF" panose="020B0600000101010101" pitchFamily="34" charset="-127"/>
              </a:rPr>
              <a:t>김도언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한수원 한울림OTF" panose="020B0600000101010101" pitchFamily="34" charset="-127"/>
              </a:rPr>
              <a:t>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한수원 한울림OTF" panose="020B0600000101010101" pitchFamily="34" charset="-127"/>
              </a:rPr>
              <a:t>박채연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한수원 한울림OTF" panose="020B0600000101010101" pitchFamily="34" charset="-127"/>
            </a:endParaRPr>
          </a:p>
        </p:txBody>
      </p:sp>
      <p:pic>
        <p:nvPicPr>
          <p:cNvPr id="1032" name="Picture 8" descr="제네시스 g90 / genesis G90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7" y="2010311"/>
            <a:ext cx="5863260" cy="329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터널 진입 시 '블랙홀' 없앤다…터널 조명 개선 사업 추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88944"/>
            <a:ext cx="5464629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7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DF7146-9150-4D29-B2C5-A508ADF50407}"/>
              </a:ext>
            </a:extLst>
          </p:cNvPr>
          <p:cNvSpPr/>
          <p:nvPr/>
        </p:nvSpPr>
        <p:spPr>
          <a:xfrm>
            <a:off x="0" y="6619845"/>
            <a:ext cx="12192000" cy="23815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3158796" y="94605"/>
            <a:ext cx="628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한수원 한울림OTF" panose="020B0600000101010101" pitchFamily="34" charset="-127"/>
                <a:cs typeface="Arial" panose="020B0604020202020204" pitchFamily="34" charset="0"/>
              </a:rPr>
              <a:t>블랙아웃 해결 위한 </a:t>
            </a:r>
            <a:r>
              <a:rPr lang="ko-KR" altLang="en-US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한수원 한울림OTF" panose="020B0600000101010101" pitchFamily="34" charset="-127"/>
                <a:cs typeface="Arial" panose="020B0604020202020204" pitchFamily="34" charset="0"/>
              </a:rPr>
              <a:t>국토부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한수원 한울림OTF" panose="020B0600000101010101" pitchFamily="34" charset="-127"/>
                <a:cs typeface="Arial" panose="020B0604020202020204" pitchFamily="34" charset="0"/>
              </a:rPr>
              <a:t> 정책 현황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1063877"/>
            <a:ext cx="585046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교통사고를 줄여주는 자동차의 첨단 안전기술 : 네이버 포스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교통사고를 줄여주는 자동차의 첨단 안전기술 : 네이버 포스트"/>
          <p:cNvSpPr>
            <a:spLocks noChangeAspect="1" noChangeArrowheads="1"/>
          </p:cNvSpPr>
          <p:nvPr/>
        </p:nvSpPr>
        <p:spPr bwMode="auto">
          <a:xfrm>
            <a:off x="307974" y="7937"/>
            <a:ext cx="5353639" cy="53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-126413" y="4611670"/>
            <a:ext cx="46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국토부는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터널 조명 기준에 미달한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268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일반국도 터널에 대해 조명 교체를 추진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52" y="5403392"/>
            <a:ext cx="399245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b="1" kern="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b="1" kern="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년까지 약 </a:t>
            </a:r>
            <a:r>
              <a:rPr lang="en-US" altLang="ko-KR" b="1" kern="0" spc="-1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1,763</a:t>
            </a:r>
            <a:r>
              <a:rPr lang="ko-KR" altLang="en-US" b="1" kern="0" spc="-1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원을 </a:t>
            </a:r>
            <a:r>
              <a:rPr lang="ko-KR" altLang="en-US" b="1" kern="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투입하여</a:t>
            </a:r>
            <a:endParaRPr lang="en-US" altLang="ko-KR" b="1" kern="0" spc="-1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b="1" kern="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전면 개선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31" y="1057545"/>
            <a:ext cx="3888541" cy="33015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4003588" y="4649459"/>
            <a:ext cx="543521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국토부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조사에 따르면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터널 수는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</a:t>
            </a:r>
            <a:r>
              <a:rPr lang="en-US" altLang="ko-KR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“2742</a:t>
            </a:r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fontAlgn="base"/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대략 </a:t>
            </a:r>
            <a:r>
              <a:rPr lang="en-US" altLang="ko-KR" sz="3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이상의 비용 필요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475" y="1002733"/>
            <a:ext cx="3782788" cy="33640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6" y="992112"/>
            <a:ext cx="2948502" cy="336693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8135933" y="4750170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그럼에도 여전히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열약한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</a:t>
            </a:r>
          </a:p>
        </p:txBody>
      </p:sp>
    </p:spTree>
    <p:extLst>
      <p:ext uri="{BB962C8B-B14F-4D97-AF65-F5344CB8AC3E}">
        <p14:creationId xmlns:p14="http://schemas.microsoft.com/office/powerpoint/2010/main" val="17773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DF7146-9150-4D29-B2C5-A508ADF50407}"/>
              </a:ext>
            </a:extLst>
          </p:cNvPr>
          <p:cNvSpPr/>
          <p:nvPr/>
        </p:nvSpPr>
        <p:spPr>
          <a:xfrm>
            <a:off x="0" y="6619845"/>
            <a:ext cx="12192000" cy="23815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3301389" y="401070"/>
            <a:ext cx="594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한수원 한울림OTF" panose="020B0600000101010101" pitchFamily="34" charset="-127"/>
                <a:cs typeface="Arial" panose="020B0604020202020204" pitchFamily="34" charset="0"/>
              </a:rPr>
              <a:t>블랙아웃 현상의 새로운 해결 방안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1063877"/>
            <a:ext cx="585046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교통사고를 줄여주는 자동차의 첨단 안전기술 : 네이버 포스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교통사고를 줄여주는 자동차의 첨단 안전기술 : 네이버 포스트"/>
          <p:cNvSpPr>
            <a:spLocks noChangeAspect="1" noChangeArrowheads="1"/>
          </p:cNvSpPr>
          <p:nvPr/>
        </p:nvSpPr>
        <p:spPr bwMode="auto">
          <a:xfrm>
            <a:off x="307974" y="7937"/>
            <a:ext cx="5353639" cy="53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58" y="1519667"/>
            <a:ext cx="5670253" cy="3413761"/>
          </a:xfrm>
          <a:prstGeom prst="rect">
            <a:avLst/>
          </a:prstGeom>
        </p:spPr>
      </p:pic>
      <p:sp>
        <p:nvSpPr>
          <p:cNvPr id="9" name="AutoShape 4" descr="원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8" y="1057546"/>
            <a:ext cx="5848496" cy="39354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466828" y="5259543"/>
            <a:ext cx="1125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사람의 눈과 실제 환경 간의 반응속도 차이를 줄여주자 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블랙아웃 해결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1091271" y="5989672"/>
            <a:ext cx="945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인식된 반대편 차량의 라이트는 꺼주자 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눈부심 해결</a:t>
            </a:r>
          </a:p>
        </p:txBody>
      </p:sp>
    </p:spTree>
    <p:extLst>
      <p:ext uri="{BB962C8B-B14F-4D97-AF65-F5344CB8AC3E}">
        <p14:creationId xmlns:p14="http://schemas.microsoft.com/office/powerpoint/2010/main" val="3696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13340-14A9-BCD3-F89B-3FB88605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25"/>
          </a:xfrm>
        </p:spPr>
        <p:txBody>
          <a:bodyPr/>
          <a:lstStyle/>
          <a:p>
            <a:pPr algn="ctr"/>
            <a:r>
              <a:rPr lang="ko-KR" altLang="en-US" b="1" dirty="0"/>
              <a:t>전체적인 구성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763D16-34B3-2587-7B7E-A3CFE08B2179}"/>
              </a:ext>
            </a:extLst>
          </p:cNvPr>
          <p:cNvSpPr/>
          <p:nvPr/>
        </p:nvSpPr>
        <p:spPr>
          <a:xfrm>
            <a:off x="581891" y="1911927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092FE0-755F-2CEA-2077-FA1130CFBA7A}"/>
              </a:ext>
            </a:extLst>
          </p:cNvPr>
          <p:cNvSpPr/>
          <p:nvPr/>
        </p:nvSpPr>
        <p:spPr>
          <a:xfrm>
            <a:off x="1050965" y="1911927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778497-9360-36BF-89E4-D6501228A128}"/>
              </a:ext>
            </a:extLst>
          </p:cNvPr>
          <p:cNvSpPr/>
          <p:nvPr/>
        </p:nvSpPr>
        <p:spPr>
          <a:xfrm>
            <a:off x="1531912" y="1911927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7F69A2-EA84-3665-1B1C-E355F4D081BC}"/>
              </a:ext>
            </a:extLst>
          </p:cNvPr>
          <p:cNvSpPr/>
          <p:nvPr/>
        </p:nvSpPr>
        <p:spPr>
          <a:xfrm>
            <a:off x="581891" y="2326140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2FFFE0-B406-564F-2E22-63B7117509E0}"/>
              </a:ext>
            </a:extLst>
          </p:cNvPr>
          <p:cNvSpPr/>
          <p:nvPr/>
        </p:nvSpPr>
        <p:spPr>
          <a:xfrm>
            <a:off x="1050965" y="2326140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FB8C41-6237-0B5D-BC78-01CA8102EFC3}"/>
              </a:ext>
            </a:extLst>
          </p:cNvPr>
          <p:cNvSpPr/>
          <p:nvPr/>
        </p:nvSpPr>
        <p:spPr>
          <a:xfrm>
            <a:off x="1531912" y="2326140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AA3A3E-3BAA-0477-8A8C-59569A9428DA}"/>
              </a:ext>
            </a:extLst>
          </p:cNvPr>
          <p:cNvSpPr/>
          <p:nvPr/>
        </p:nvSpPr>
        <p:spPr>
          <a:xfrm>
            <a:off x="2545278" y="1911927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C815DD-ACEF-F4DD-4458-B4B584F361D6}"/>
              </a:ext>
            </a:extLst>
          </p:cNvPr>
          <p:cNvSpPr/>
          <p:nvPr/>
        </p:nvSpPr>
        <p:spPr>
          <a:xfrm>
            <a:off x="3014352" y="1911927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E99AFA-704D-959E-EBB9-2C8D39DBB3F4}"/>
              </a:ext>
            </a:extLst>
          </p:cNvPr>
          <p:cNvSpPr/>
          <p:nvPr/>
        </p:nvSpPr>
        <p:spPr>
          <a:xfrm>
            <a:off x="3495299" y="1911927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151C58-198E-7785-D459-36284E33EC7D}"/>
              </a:ext>
            </a:extLst>
          </p:cNvPr>
          <p:cNvSpPr/>
          <p:nvPr/>
        </p:nvSpPr>
        <p:spPr>
          <a:xfrm>
            <a:off x="2545278" y="2326140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D9F8B6-2CCE-2DF7-A131-CD02FCCC4034}"/>
              </a:ext>
            </a:extLst>
          </p:cNvPr>
          <p:cNvSpPr/>
          <p:nvPr/>
        </p:nvSpPr>
        <p:spPr>
          <a:xfrm>
            <a:off x="3014352" y="2326140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DCCD34-CA3C-BAB4-19A4-54E2A64D5583}"/>
              </a:ext>
            </a:extLst>
          </p:cNvPr>
          <p:cNvSpPr/>
          <p:nvPr/>
        </p:nvSpPr>
        <p:spPr>
          <a:xfrm>
            <a:off x="3495299" y="2326140"/>
            <a:ext cx="263241" cy="3161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36F32-0CE3-7E76-E302-6DFBBA86D090}"/>
              </a:ext>
            </a:extLst>
          </p:cNvPr>
          <p:cNvSpPr txBox="1"/>
          <p:nvPr/>
        </p:nvSpPr>
        <p:spPr>
          <a:xfrm>
            <a:off x="4611584" y="1823748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Servor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Motor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596A1C-1FD4-256A-D57D-2D2B6ECD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51" y="2765528"/>
            <a:ext cx="598506" cy="6558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F5464E-7F22-39DB-0699-E8AF6E0E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46" y="2740353"/>
            <a:ext cx="598506" cy="6558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E5322C-7E52-E488-E577-4D9D8362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06" y="2740353"/>
            <a:ext cx="598506" cy="6558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1E4F66-8912-15BD-BBF1-209539D8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01" y="2715178"/>
            <a:ext cx="598506" cy="655871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C09F3AE-7197-E1A3-C4BD-1B277C73F8EF}"/>
              </a:ext>
            </a:extLst>
          </p:cNvPr>
          <p:cNvCxnSpPr>
            <a:cxnSpLocks/>
          </p:cNvCxnSpPr>
          <p:nvPr/>
        </p:nvCxnSpPr>
        <p:spPr>
          <a:xfrm rot="5400000">
            <a:off x="4147930" y="1801506"/>
            <a:ext cx="900384" cy="1683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FC0955-A621-AA8D-CD84-246691635123}"/>
              </a:ext>
            </a:extLst>
          </p:cNvPr>
          <p:cNvCxnSpPr>
            <a:cxnSpLocks/>
            <a:endCxn id="4" idx="7"/>
          </p:cNvCxnSpPr>
          <p:nvPr/>
        </p:nvCxnSpPr>
        <p:spPr>
          <a:xfrm rot="10800000" flipV="1">
            <a:off x="806581" y="1614104"/>
            <a:ext cx="1241144" cy="34411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C4AAC6-6A74-EE17-462C-1056787C55D8}"/>
              </a:ext>
            </a:extLst>
          </p:cNvPr>
          <p:cNvSpPr txBox="1"/>
          <p:nvPr/>
        </p:nvSpPr>
        <p:spPr>
          <a:xfrm>
            <a:off x="4611585" y="1823748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Servor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Motor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AFC3D9-D4D7-B8AA-C8DC-C3B10C01194D}"/>
              </a:ext>
            </a:extLst>
          </p:cNvPr>
          <p:cNvSpPr txBox="1"/>
          <p:nvPr/>
        </p:nvSpPr>
        <p:spPr>
          <a:xfrm>
            <a:off x="2133396" y="1399328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Head Light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37AA710-A94B-7899-4C05-A28DA25E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" y="5574261"/>
            <a:ext cx="1837289" cy="1188543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0DD98D9-6B0E-83A0-F065-5929914152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0688" y="3568636"/>
            <a:ext cx="5180119" cy="561836"/>
          </a:xfrm>
          <a:prstGeom prst="bentConnector3">
            <a:avLst>
              <a:gd name="adj1" fmla="val 9974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FF16F35-4839-BD4B-327F-AA455CFB1433}"/>
              </a:ext>
            </a:extLst>
          </p:cNvPr>
          <p:cNvCxnSpPr>
            <a:cxnSpLocks/>
          </p:cNvCxnSpPr>
          <p:nvPr/>
        </p:nvCxnSpPr>
        <p:spPr>
          <a:xfrm rot="5400000">
            <a:off x="4147930" y="1801507"/>
            <a:ext cx="900384" cy="1683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3741973-C534-3694-649B-7ACE0917C0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045" y="4816033"/>
            <a:ext cx="1035999" cy="480456"/>
          </a:xfrm>
          <a:prstGeom prst="bentConnector3">
            <a:avLst>
              <a:gd name="adj1" fmla="val 1004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>
            <a:extLst>
              <a:ext uri="{FF2B5EF4-FFF2-40B4-BE49-F238E27FC236}">
                <a16:creationId xmlns:a16="http://schemas.microsoft.com/office/drawing/2014/main" id="{E76092AA-2237-1775-C994-51A68713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09" y="3568639"/>
            <a:ext cx="973957" cy="9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9A0D664-6FC1-9F10-E8E5-EE87F75F620E}"/>
              </a:ext>
            </a:extLst>
          </p:cNvPr>
          <p:cNvCxnSpPr>
            <a:cxnSpLocks/>
          </p:cNvCxnSpPr>
          <p:nvPr/>
        </p:nvCxnSpPr>
        <p:spPr>
          <a:xfrm rot="5400000">
            <a:off x="4147930" y="1801508"/>
            <a:ext cx="900384" cy="1683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E13749C-FDEA-9D7F-7C75-6D69AE4451C3}"/>
              </a:ext>
            </a:extLst>
          </p:cNvPr>
          <p:cNvCxnSpPr>
            <a:cxnSpLocks/>
          </p:cNvCxnSpPr>
          <p:nvPr/>
        </p:nvCxnSpPr>
        <p:spPr>
          <a:xfrm rot="10800000">
            <a:off x="2636324" y="4538262"/>
            <a:ext cx="7263747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B72A210E-A024-69D6-FA39-8AEFBD7AC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423" y="5438487"/>
            <a:ext cx="1569043" cy="810499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0FA9FFA-3BB8-8C94-04BB-F89A8DE13DCA}"/>
              </a:ext>
            </a:extLst>
          </p:cNvPr>
          <p:cNvCxnSpPr>
            <a:cxnSpLocks/>
          </p:cNvCxnSpPr>
          <p:nvPr/>
        </p:nvCxnSpPr>
        <p:spPr>
          <a:xfrm rot="10800000">
            <a:off x="2000226" y="5196201"/>
            <a:ext cx="6838977" cy="559327"/>
          </a:xfrm>
          <a:prstGeom prst="bentConnector3">
            <a:avLst>
              <a:gd name="adj1" fmla="val 10000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348599-3633-8CBC-8178-BC7616CFA784}"/>
              </a:ext>
            </a:extLst>
          </p:cNvPr>
          <p:cNvSpPr txBox="1"/>
          <p:nvPr/>
        </p:nvSpPr>
        <p:spPr>
          <a:xfrm>
            <a:off x="3982443" y="3555806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E3970DC-1772-8D5F-9881-318FC2BE83D3}"/>
              </a:ext>
            </a:extLst>
          </p:cNvPr>
          <p:cNvSpPr txBox="1"/>
          <p:nvPr/>
        </p:nvSpPr>
        <p:spPr>
          <a:xfrm>
            <a:off x="1170707" y="4353596"/>
            <a:ext cx="1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스위칭 회로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FE59426-2288-8CA7-B356-5C817F560026}"/>
              </a:ext>
            </a:extLst>
          </p:cNvPr>
          <p:cNvSpPr txBox="1"/>
          <p:nvPr/>
        </p:nvSpPr>
        <p:spPr>
          <a:xfrm>
            <a:off x="7053734" y="2329344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VPU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DA508B4-C8A2-1084-F767-F8944DD17309}"/>
              </a:ext>
            </a:extLst>
          </p:cNvPr>
          <p:cNvSpPr txBox="1"/>
          <p:nvPr/>
        </p:nvSpPr>
        <p:spPr>
          <a:xfrm>
            <a:off x="8959727" y="3262830"/>
            <a:ext cx="208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Cloud Computer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2136B63-5AB3-DDBB-EE53-3A4469D8C883}"/>
              </a:ext>
            </a:extLst>
          </p:cNvPr>
          <p:cNvSpPr txBox="1"/>
          <p:nvPr/>
        </p:nvSpPr>
        <p:spPr>
          <a:xfrm>
            <a:off x="1816923" y="6364306"/>
            <a:ext cx="208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C15D0FD-15FA-C368-3B6B-C2E9533AE066}"/>
              </a:ext>
            </a:extLst>
          </p:cNvPr>
          <p:cNvSpPr txBox="1"/>
          <p:nvPr/>
        </p:nvSpPr>
        <p:spPr>
          <a:xfrm>
            <a:off x="10263520" y="5357313"/>
            <a:ext cx="208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SMPS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OAK-D-W Robotic Perception Camera w/ Wide Angle - Luxonis | Mouser">
            <a:extLst>
              <a:ext uri="{FF2B5EF4-FFF2-40B4-BE49-F238E27FC236}">
                <a16:creationId xmlns:a16="http://schemas.microsoft.com/office/drawing/2014/main" id="{4685CDFF-E895-2AF2-8C5E-8A0D8623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81" y="2566193"/>
            <a:ext cx="1373084" cy="99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EBA424-64C7-BA33-9DD9-1EB28E34DFF2}"/>
              </a:ext>
            </a:extLst>
          </p:cNvPr>
          <p:cNvSpPr txBox="1"/>
          <p:nvPr/>
        </p:nvSpPr>
        <p:spPr>
          <a:xfrm>
            <a:off x="5592288" y="4168930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3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F6FA-35B3-2E97-E77E-75FF7E85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pPr algn="ctr"/>
            <a:r>
              <a:rPr lang="en-US" altLang="ko-KR" b="1" dirty="0"/>
              <a:t>Solution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52D2B-AC2C-13CA-D39E-2A0F57F5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2642"/>
            <a:ext cx="10515600" cy="17553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200" b="1" dirty="0"/>
              <a:t>터널 </a:t>
            </a:r>
            <a:r>
              <a:rPr lang="ko-KR" altLang="en-US" sz="2200" b="1" dirty="0" err="1"/>
              <a:t>진입부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or </a:t>
            </a:r>
            <a:r>
              <a:rPr lang="ko-KR" altLang="en-US" sz="2200" b="1" dirty="0"/>
              <a:t>출입부에서 단순히 전조등을 켜는 것과 </a:t>
            </a:r>
            <a:r>
              <a:rPr lang="en-US" altLang="ko-KR" sz="2200" b="1" dirty="0"/>
              <a:t>Tunnel Vision System</a:t>
            </a:r>
            <a:r>
              <a:rPr lang="ko-KR" altLang="en-US" sz="2200" b="1" dirty="0"/>
              <a:t>의 차이</a:t>
            </a:r>
            <a:r>
              <a:rPr lang="en-US" altLang="ko-KR" sz="2200" b="1" dirty="0"/>
              <a:t>??</a:t>
            </a:r>
          </a:p>
          <a:p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b="1" dirty="0"/>
              <a:t>-&gt; </a:t>
            </a:r>
            <a:r>
              <a:rPr lang="ko-KR" altLang="en-US" sz="2200" b="1" dirty="0"/>
              <a:t>터널 출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입구의 주변부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외곽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에 빛을 </a:t>
            </a:r>
            <a:r>
              <a:rPr lang="ko-KR" altLang="en-US" sz="2200" b="1" dirty="0" err="1"/>
              <a:t>쏘아줌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b="1" dirty="0"/>
              <a:t>-&gt; </a:t>
            </a:r>
            <a:r>
              <a:rPr lang="ko-KR" altLang="en-US" sz="2200" b="1" dirty="0" err="1"/>
              <a:t>서보</a:t>
            </a:r>
            <a:r>
              <a:rPr lang="ko-KR" altLang="en-US" sz="2200" b="1" dirty="0"/>
              <a:t> 모터를 활용해 방향 제어</a:t>
            </a:r>
          </a:p>
        </p:txBody>
      </p:sp>
      <p:pic>
        <p:nvPicPr>
          <p:cNvPr id="2050" name="Picture 2" descr="터널 도로 이미지 - Freepik에서 무료 다운로드">
            <a:extLst>
              <a:ext uri="{FF2B5EF4-FFF2-40B4-BE49-F238E27FC236}">
                <a16:creationId xmlns:a16="http://schemas.microsoft.com/office/drawing/2014/main" id="{BC33A8CB-6831-8669-ECBC-DDC0EAE05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24342" r="26694" b="4548"/>
          <a:stretch/>
        </p:blipFill>
        <p:spPr bwMode="auto">
          <a:xfrm>
            <a:off x="891640" y="1380187"/>
            <a:ext cx="3282538" cy="24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6987CA-E548-3F27-D18C-E91C8948C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58" y="1410756"/>
            <a:ext cx="3276141" cy="242781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C170086-6BD7-1654-5592-703623F346A6}"/>
              </a:ext>
            </a:extLst>
          </p:cNvPr>
          <p:cNvSpPr txBox="1">
            <a:spLocks/>
          </p:cNvSpPr>
          <p:nvPr/>
        </p:nvSpPr>
        <p:spPr>
          <a:xfrm>
            <a:off x="1551606" y="4238341"/>
            <a:ext cx="1962605" cy="495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&lt;</a:t>
            </a:r>
            <a:r>
              <a:rPr lang="ko-KR" altLang="en-US" sz="2200" b="1" dirty="0"/>
              <a:t>터널 감지 전</a:t>
            </a:r>
            <a:r>
              <a:rPr lang="en-US" altLang="ko-KR" sz="2200" b="1" dirty="0"/>
              <a:t>&gt;</a:t>
            </a:r>
            <a:endParaRPr lang="ko-KR" altLang="en-US" sz="22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B2AC785-6EB8-D7C5-EE21-1E7577D7C921}"/>
              </a:ext>
            </a:extLst>
          </p:cNvPr>
          <p:cNvSpPr txBox="1">
            <a:spLocks/>
          </p:cNvSpPr>
          <p:nvPr/>
        </p:nvSpPr>
        <p:spPr>
          <a:xfrm>
            <a:off x="6489003" y="4255004"/>
            <a:ext cx="3966450" cy="49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b="1" dirty="0"/>
              <a:t>&lt;</a:t>
            </a:r>
            <a:r>
              <a:rPr lang="ko-KR" altLang="en-US" sz="1900" b="1" dirty="0"/>
              <a:t>감지 및 헤드라이트 제어 시작</a:t>
            </a:r>
            <a:r>
              <a:rPr lang="en-US" altLang="ko-KR" sz="1900" b="1" dirty="0"/>
              <a:t>&gt;</a:t>
            </a:r>
            <a:endParaRPr lang="ko-KR" altLang="en-US" sz="19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696A16C-C1A8-A061-6C1F-B4942C568889}"/>
              </a:ext>
            </a:extLst>
          </p:cNvPr>
          <p:cNvSpPr/>
          <p:nvPr/>
        </p:nvSpPr>
        <p:spPr>
          <a:xfrm>
            <a:off x="4577938" y="2125683"/>
            <a:ext cx="1757548" cy="1246909"/>
          </a:xfrm>
          <a:prstGeom prst="rightArrow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3C6C-3453-5A33-EA5E-50A9542D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altLang="ko-KR" b="1" dirty="0"/>
              <a:t>Tunnel</a:t>
            </a:r>
            <a:r>
              <a:rPr lang="ko-KR" altLang="en-US" b="1" dirty="0"/>
              <a:t> </a:t>
            </a:r>
            <a:r>
              <a:rPr lang="en-US" altLang="ko-KR" b="1" dirty="0"/>
              <a:t>Vision</a:t>
            </a:r>
            <a:r>
              <a:rPr lang="ko-KR" altLang="en-US" b="1" dirty="0"/>
              <a:t>의 핵심 </a:t>
            </a:r>
            <a:r>
              <a:rPr lang="en-US" altLang="ko-KR" b="1" dirty="0"/>
              <a:t>KEY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B8D8B-5BD7-63FC-9563-CA23D811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0779"/>
            <a:ext cx="10515600" cy="536183"/>
          </a:xfrm>
        </p:spPr>
        <p:txBody>
          <a:bodyPr/>
          <a:lstStyle/>
          <a:p>
            <a:r>
              <a:rPr lang="ko-KR" altLang="en-US" dirty="0"/>
              <a:t>터널을 단순한 감지가 아닌 주변부의 좌표를 파악해야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8C5CF-16D0-331F-66A5-0238FC58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91" y="1583810"/>
            <a:ext cx="3758333" cy="32551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FBE6D44-0733-AEBC-42E4-E92FACC24EA9}"/>
              </a:ext>
            </a:extLst>
          </p:cNvPr>
          <p:cNvSpPr/>
          <p:nvPr/>
        </p:nvSpPr>
        <p:spPr>
          <a:xfrm>
            <a:off x="2986644" y="2214748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AAEB2A-053C-594C-98BF-5FE80FC38FBD}"/>
              </a:ext>
            </a:extLst>
          </p:cNvPr>
          <p:cNvSpPr/>
          <p:nvPr/>
        </p:nvSpPr>
        <p:spPr>
          <a:xfrm>
            <a:off x="3210296" y="2131621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2E5F25-147C-24CA-AA5E-6CA29D4004E9}"/>
              </a:ext>
            </a:extLst>
          </p:cNvPr>
          <p:cNvSpPr/>
          <p:nvPr/>
        </p:nvSpPr>
        <p:spPr>
          <a:xfrm>
            <a:off x="3437906" y="2090057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8443566-92CB-B453-7C56-DDE84B4C193F}"/>
              </a:ext>
            </a:extLst>
          </p:cNvPr>
          <p:cNvSpPr/>
          <p:nvPr/>
        </p:nvSpPr>
        <p:spPr>
          <a:xfrm>
            <a:off x="3681350" y="2048493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9D2959-A768-822B-A82F-3ED62C3DE80D}"/>
              </a:ext>
            </a:extLst>
          </p:cNvPr>
          <p:cNvSpPr/>
          <p:nvPr/>
        </p:nvSpPr>
        <p:spPr>
          <a:xfrm>
            <a:off x="3945576" y="2131620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A34955-97A0-1946-1176-9734076DBA16}"/>
              </a:ext>
            </a:extLst>
          </p:cNvPr>
          <p:cNvSpPr/>
          <p:nvPr/>
        </p:nvSpPr>
        <p:spPr>
          <a:xfrm>
            <a:off x="4257097" y="2297875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CBD38F-AB98-1E6C-FE5C-4697C051EA0F}"/>
              </a:ext>
            </a:extLst>
          </p:cNvPr>
          <p:cNvSpPr/>
          <p:nvPr/>
        </p:nvSpPr>
        <p:spPr>
          <a:xfrm>
            <a:off x="4480956" y="2551215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9F53C9-FEFA-0010-3A0D-35EBD15EF695}"/>
              </a:ext>
            </a:extLst>
          </p:cNvPr>
          <p:cNvSpPr/>
          <p:nvPr/>
        </p:nvSpPr>
        <p:spPr>
          <a:xfrm>
            <a:off x="2711533" y="2492469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3FD18F-1735-A2C4-B4B8-5F44D02381E5}"/>
              </a:ext>
            </a:extLst>
          </p:cNvPr>
          <p:cNvSpPr/>
          <p:nvPr/>
        </p:nvSpPr>
        <p:spPr>
          <a:xfrm>
            <a:off x="2539340" y="2867809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184F93-AD42-DEDA-B433-7169EBC0E497}"/>
              </a:ext>
            </a:extLst>
          </p:cNvPr>
          <p:cNvSpPr/>
          <p:nvPr/>
        </p:nvSpPr>
        <p:spPr>
          <a:xfrm>
            <a:off x="5877503" y="4612769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5B344-E03D-4DA9-7F8E-38C860C6F5CB}"/>
              </a:ext>
            </a:extLst>
          </p:cNvPr>
          <p:cNvSpPr txBox="1"/>
          <p:nvPr/>
        </p:nvSpPr>
        <p:spPr>
          <a:xfrm>
            <a:off x="6096000" y="4469666"/>
            <a:ext cx="34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에 해당하는 부분들의 좌표 필요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6B1D7B9-5E81-6A5E-0499-2A633CDCABF4}"/>
              </a:ext>
            </a:extLst>
          </p:cNvPr>
          <p:cNvSpPr/>
          <p:nvPr/>
        </p:nvSpPr>
        <p:spPr>
          <a:xfrm>
            <a:off x="4627418" y="2826245"/>
            <a:ext cx="118753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14C8D-7A6E-FBD4-1517-7979E40FB938}"/>
              </a:ext>
            </a:extLst>
          </p:cNvPr>
          <p:cNvSpPr txBox="1"/>
          <p:nvPr/>
        </p:nvSpPr>
        <p:spPr>
          <a:xfrm>
            <a:off x="5996256" y="2406143"/>
            <a:ext cx="5357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1. YOLO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를 통해 터널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차 감지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다른 딥러닝 모델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영상 처리를 통해 주변부의 세부 좌표 파악</a:t>
            </a:r>
          </a:p>
        </p:txBody>
      </p:sp>
    </p:spTree>
    <p:extLst>
      <p:ext uri="{BB962C8B-B14F-4D97-AF65-F5344CB8AC3E}">
        <p14:creationId xmlns:p14="http://schemas.microsoft.com/office/powerpoint/2010/main" val="9114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3C6C-3453-5A33-EA5E-50A9542D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altLang="ko-KR" b="1" dirty="0"/>
              <a:t>Tunnel</a:t>
            </a:r>
            <a:r>
              <a:rPr lang="ko-KR" altLang="en-US" b="1" dirty="0"/>
              <a:t> </a:t>
            </a:r>
            <a:r>
              <a:rPr lang="en-US" altLang="ko-KR" b="1" dirty="0"/>
              <a:t>Vision</a:t>
            </a:r>
            <a:r>
              <a:rPr lang="ko-KR" altLang="en-US" b="1" dirty="0"/>
              <a:t>의 핵심 </a:t>
            </a:r>
            <a:r>
              <a:rPr lang="en-US" altLang="ko-KR" b="1" dirty="0"/>
              <a:t>KEY 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B8D8B-5BD7-63FC-9563-CA23D811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837"/>
            <a:ext cx="10515600" cy="9951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감지한 좌표를 헤드라이트의 좌표계로 변환 시켜야 함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-&gt; Calibration </a:t>
            </a:r>
            <a:r>
              <a:rPr lang="ko-KR" altLang="en-US" b="1" dirty="0"/>
              <a:t>필요</a:t>
            </a:r>
            <a:endParaRPr lang="en-US" altLang="ko-KR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4D434D-6F3F-DD91-384F-011B22CD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37" y="1417508"/>
            <a:ext cx="3129145" cy="2551924"/>
          </a:xfrm>
          <a:prstGeom prst="rect">
            <a:avLst/>
          </a:prstGeom>
        </p:spPr>
      </p:pic>
      <p:pic>
        <p:nvPicPr>
          <p:cNvPr id="18" name="Picture 2" descr="터널 도로 이미지 - Freepik에서 무료 다운로드">
            <a:extLst>
              <a:ext uri="{FF2B5EF4-FFF2-40B4-BE49-F238E27FC236}">
                <a16:creationId xmlns:a16="http://schemas.microsoft.com/office/drawing/2014/main" id="{4B2A4C57-1BCC-F732-7583-A74741B3B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t="29865" r="30516" b="10931"/>
          <a:stretch/>
        </p:blipFill>
        <p:spPr bwMode="auto">
          <a:xfrm>
            <a:off x="2250375" y="1742329"/>
            <a:ext cx="2511631" cy="207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BA228FA4-9CDB-CD95-A79B-F778B1452DEC}"/>
              </a:ext>
            </a:extLst>
          </p:cNvPr>
          <p:cNvSpPr/>
          <p:nvPr/>
        </p:nvSpPr>
        <p:spPr>
          <a:xfrm rot="12760432" flipH="1">
            <a:off x="3986669" y="1894248"/>
            <a:ext cx="875694" cy="467067"/>
          </a:xfrm>
          <a:prstGeom prst="flowChartInputOutpu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658AA2-CADA-23B7-BA5E-D4A1CC845CD6}"/>
              </a:ext>
            </a:extLst>
          </p:cNvPr>
          <p:cNvCxnSpPr/>
          <p:nvPr/>
        </p:nvCxnSpPr>
        <p:spPr>
          <a:xfrm>
            <a:off x="2796639" y="3429000"/>
            <a:ext cx="0" cy="5759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710EB9-1FB4-BDCB-3B60-C7037DC3ECBE}"/>
              </a:ext>
            </a:extLst>
          </p:cNvPr>
          <p:cNvCxnSpPr>
            <a:cxnSpLocks/>
          </p:cNvCxnSpPr>
          <p:nvPr/>
        </p:nvCxnSpPr>
        <p:spPr>
          <a:xfrm>
            <a:off x="2796639" y="3429000"/>
            <a:ext cx="579350" cy="20348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1D1D7D-B07E-AFA5-3CFE-CD2CA67B536B}"/>
              </a:ext>
            </a:extLst>
          </p:cNvPr>
          <p:cNvCxnSpPr>
            <a:cxnSpLocks/>
          </p:cNvCxnSpPr>
          <p:nvPr/>
        </p:nvCxnSpPr>
        <p:spPr>
          <a:xfrm flipV="1">
            <a:off x="2796639" y="3262745"/>
            <a:ext cx="403761" cy="16625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59F845-21DA-7E75-3BFF-00325ABCD4D8}"/>
              </a:ext>
            </a:extLst>
          </p:cNvPr>
          <p:cNvCxnSpPr>
            <a:cxnSpLocks/>
          </p:cNvCxnSpPr>
          <p:nvPr/>
        </p:nvCxnSpPr>
        <p:spPr>
          <a:xfrm flipH="1">
            <a:off x="4055423" y="1664407"/>
            <a:ext cx="127233" cy="56221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44F0DE-3536-D76A-3A43-E8232EBAA6F4}"/>
              </a:ext>
            </a:extLst>
          </p:cNvPr>
          <p:cNvCxnSpPr>
            <a:cxnSpLocks/>
          </p:cNvCxnSpPr>
          <p:nvPr/>
        </p:nvCxnSpPr>
        <p:spPr>
          <a:xfrm>
            <a:off x="4182656" y="1664407"/>
            <a:ext cx="496222" cy="37221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4D355F8-E4E9-DC90-0B94-44C57777E8CE}"/>
              </a:ext>
            </a:extLst>
          </p:cNvPr>
          <p:cNvSpPr/>
          <p:nvPr/>
        </p:nvSpPr>
        <p:spPr>
          <a:xfrm>
            <a:off x="4161455" y="16387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C0D32A94-5313-B24F-9CD6-9F56BF88CB78}"/>
              </a:ext>
            </a:extLst>
          </p:cNvPr>
          <p:cNvSpPr/>
          <p:nvPr/>
        </p:nvSpPr>
        <p:spPr>
          <a:xfrm>
            <a:off x="9363694" y="3141023"/>
            <a:ext cx="777833" cy="54626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2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3C6C-3453-5A33-EA5E-50A9542D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altLang="ko-KR" b="1"/>
              <a:t>Tunnel</a:t>
            </a:r>
            <a:r>
              <a:rPr lang="ko-KR" altLang="en-US" b="1"/>
              <a:t> </a:t>
            </a:r>
            <a:r>
              <a:rPr lang="en-US" altLang="ko-KR" b="1"/>
              <a:t>Vision</a:t>
            </a:r>
            <a:r>
              <a:rPr lang="ko-KR" altLang="en-US" b="1"/>
              <a:t>의 핵심 </a:t>
            </a:r>
            <a:r>
              <a:rPr lang="en-US" altLang="ko-KR" b="1"/>
              <a:t>KEY 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B8D8B-5BD7-63FC-9563-CA23D811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837"/>
            <a:ext cx="10515600" cy="9951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Calibration</a:t>
            </a:r>
            <a:r>
              <a:rPr lang="ko-KR" altLang="en-US" b="1"/>
              <a:t>된 좌표에 맞게 서보모터의 각도 조절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-&gt; </a:t>
            </a:r>
            <a:r>
              <a:rPr lang="ko-KR" altLang="en-US" b="1"/>
              <a:t>원하는 부위에 헤드라이트 빛을 가한다</a:t>
            </a:r>
            <a:r>
              <a:rPr lang="en-US" altLang="ko-KR" b="1"/>
              <a:t>.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97D060-FF30-7F2C-8A60-4026B682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3" y="1240972"/>
            <a:ext cx="5526138" cy="32416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94D3EF-D998-EA43-D183-593DA900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74" y="1212343"/>
            <a:ext cx="3371117" cy="36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243</Words>
  <Application>Microsoft Office PowerPoint</Application>
  <PresentationFormat>와이드스크린</PresentationFormat>
  <Paragraphs>53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전체적인 구성</vt:lpstr>
      <vt:lpstr>Solution </vt:lpstr>
      <vt:lpstr>Tunnel Vision의 핵심 KEY 1</vt:lpstr>
      <vt:lpstr>Tunnel Vision의 핵심 KEY 2</vt:lpstr>
      <vt:lpstr>Tunnel Vision의 핵심 KEY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원택 황</dc:creator>
  <cp:lastModifiedBy>원택 황</cp:lastModifiedBy>
  <cp:revision>23</cp:revision>
  <dcterms:created xsi:type="dcterms:W3CDTF">2023-07-24T21:40:17Z</dcterms:created>
  <dcterms:modified xsi:type="dcterms:W3CDTF">2023-07-25T02:59:07Z</dcterms:modified>
</cp:coreProperties>
</file>