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3"/>
  </p:sldMasterIdLst>
  <p:notesMasterIdLst>
    <p:notesMasterId r:id="rId5"/>
  </p:notesMasterIdLst>
  <p:sldIdLst>
    <p:sldId id="261" r:id="rId4"/>
    <p:sldId id="333" r:id="rId6"/>
    <p:sldId id="311" r:id="rId7"/>
    <p:sldId id="262" r:id="rId8"/>
    <p:sldId id="298" r:id="rId9"/>
    <p:sldId id="327" r:id="rId10"/>
    <p:sldId id="312" r:id="rId11"/>
    <p:sldId id="293" r:id="rId12"/>
    <p:sldId id="329" r:id="rId13"/>
    <p:sldId id="331" r:id="rId14"/>
    <p:sldId id="266" r:id="rId15"/>
    <p:sldId id="297" r:id="rId16"/>
    <p:sldId id="328" r:id="rId17"/>
    <p:sldId id="290" r:id="rId18"/>
    <p:sldId id="301" r:id="rId19"/>
    <p:sldId id="291" r:id="rId20"/>
    <p:sldId id="292" r:id="rId21"/>
    <p:sldId id="300" r:id="rId22"/>
    <p:sldId id="295" r:id="rId23"/>
    <p:sldId id="332" r:id="rId24"/>
    <p:sldId id="27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1416"/>
  </p:normalViewPr>
  <p:slideViewPr>
    <p:cSldViewPr snapToGrid="0" snapToObjects="1">
      <p:cViewPr varScale="1">
        <p:scale>
          <a:sx n="187" d="100"/>
          <a:sy n="187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6004" y="2875495"/>
            <a:ext cx="8470255" cy="1172863"/>
          </a:xfrm>
        </p:spPr>
        <p:txBody>
          <a:bodyPr/>
          <a:lstStyle/>
          <a:p>
            <a:r>
              <a:rPr kumimoji="1" lang="zh-CN" altLang="en-US" sz="7200" dirty="0"/>
              <a:t>互联网校招经验分享</a:t>
            </a:r>
            <a:endParaRPr kumimoji="1" lang="zh-CN" alt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准 备 工 作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046" y="1578666"/>
            <a:ext cx="10295327" cy="5233335"/>
            <a:chOff x="930" y="2497"/>
            <a:chExt cx="8712" cy="8242"/>
          </a:xfrm>
        </p:grpSpPr>
        <p:sp>
          <p:nvSpPr>
            <p:cNvPr id="41" name="文本框 40"/>
            <p:cNvSpPr txBox="1"/>
            <p:nvPr/>
          </p:nvSpPr>
          <p:spPr>
            <a:xfrm>
              <a:off x="1179" y="2497"/>
              <a:ext cx="44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C00000"/>
                  </a:solidFill>
                </a:rPr>
                <a:t>面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试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准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备</a:t>
              </a:r>
              <a:endParaRPr kumimoji="1"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0" y="2754"/>
              <a:ext cx="106" cy="1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79" y="3206"/>
              <a:ext cx="50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ym typeface="+mn-ea"/>
                </a:rPr>
                <a:t>多轮技术面试 </a:t>
              </a:r>
              <a:r>
                <a:rPr kumimoji="1" lang="en-US" altLang="zh-CN" dirty="0">
                  <a:sym typeface="+mn-ea"/>
                </a:rPr>
                <a:t>+</a:t>
              </a:r>
              <a:r>
                <a:rPr kumimoji="1" lang="zh-CN" altLang="en-US" dirty="0">
                  <a:sym typeface="+mn-ea"/>
                </a:rPr>
                <a:t> 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HR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 </a:t>
              </a:r>
              <a:r>
                <a:rPr kumimoji="1" lang="zh-CN" altLang="en-US" dirty="0">
                  <a:sym typeface="+mn-ea"/>
                </a:rPr>
                <a:t>面（大部分公司都有）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9" y="4052"/>
              <a:ext cx="8463" cy="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面试基本流程：自我介绍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+ 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项目细问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+ 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基础知识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+ 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做算法题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+ 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智力题（可能有）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场景题（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可能有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）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自我介绍可以提前准备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一下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简历项目建议准备充分，从背景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-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方法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-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提升来讲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基础知识需要积累一下，多看看别人的面经</a:t>
              </a:r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  <a:p>
              <a:endParaRPr kumimoji="1" lang="zh-CN" altLang="en-US" dirty="0">
                <a:sym typeface="+mn-ea"/>
              </a:endParaRPr>
            </a:p>
            <a:p>
              <a:r>
                <a:rPr kumimoji="1" lang="zh-CN" altLang="en-US" dirty="0"/>
                <a:t>算法题和笔试准备一样，面试时算法题最好先和面试官说一下思路再写，实在不会可以</a:t>
              </a:r>
              <a:r>
                <a:rPr kumimoji="1" lang="zh-CN" altLang="en-US" dirty="0"/>
                <a:t>要点提示</a:t>
              </a:r>
              <a:endParaRPr kumimoji="1" lang="zh-CN" altLang="en-US" dirty="0"/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/>
                <a:t>智力题主要靠积累，多收集收集（取石子，倒水）</a:t>
              </a:r>
              <a:endParaRPr kumimoji="1" lang="zh-CN" altLang="en-US" dirty="0"/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/>
                <a:t>有时候会有场景题</a:t>
              </a:r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文本占位符 1"/>
          <p:cNvSpPr txBox="1"/>
          <p:nvPr/>
        </p:nvSpPr>
        <p:spPr>
          <a:xfrm>
            <a:off x="257772" y="119051"/>
            <a:ext cx="2626105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/>
              <a:t>秋招春招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0000"/>
          </a:bodyPr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219526" y="4360058"/>
            <a:ext cx="7752947" cy="590549"/>
          </a:xfrm>
        </p:spPr>
        <p:txBody>
          <a:bodyPr/>
          <a:lstStyle/>
          <a:p>
            <a:r>
              <a:rPr kumimoji="1" lang="zh-CN" altLang="en-US" sz="4800" dirty="0"/>
              <a:t>暑期实习</a:t>
            </a:r>
            <a:endParaRPr kumimoji="1" lang="zh-CN" alt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暑期实习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</a:rPr>
              <a:t>好</a:t>
            </a:r>
            <a:r>
              <a:rPr kumimoji="1" lang="en-US" altLang="zh-CN" sz="2400" b="1" dirty="0">
                <a:solidFill>
                  <a:schemeClr val="accent5"/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</a:rPr>
              <a:t>处</a:t>
            </a:r>
            <a:endParaRPr kumimoji="1"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7112" y="1724150"/>
            <a:ext cx="70139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更容易去到大厂理想部门（难度比秋招</a:t>
            </a:r>
            <a:r>
              <a:rPr kumimoji="1" lang="zh-CN" altLang="en-US" dirty="0"/>
              <a:t>低）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65848" y="2225711"/>
            <a:ext cx="8707994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比如：阿里 暑期实习转正人数占每年校招名额约 </a:t>
            </a:r>
            <a:r>
              <a:rPr kumimoji="1" lang="en-US" altLang="zh-CN" dirty="0"/>
              <a:t>70%</a:t>
            </a:r>
            <a:r>
              <a:rPr kumimoji="1" lang="zh-CN" altLang="en-US" dirty="0"/>
              <a:t>，实习转正率约</a:t>
            </a:r>
            <a:r>
              <a:rPr kumimoji="1" lang="en-US" altLang="zh-CN" dirty="0"/>
              <a:t>80%</a:t>
            </a:r>
            <a:endParaRPr kumimoji="1" lang="en-US" altLang="zh-CN" dirty="0"/>
          </a:p>
          <a:p>
            <a:pPr>
              <a:lnSpc>
                <a:spcPts val="2460"/>
              </a:lnSpc>
            </a:pPr>
            <a:r>
              <a:rPr kumimoji="1" lang="zh-CN" altLang="en-US" dirty="0"/>
              <a:t>           腾讯 暑期实习转正人数占每年校招名额约 </a:t>
            </a:r>
            <a:r>
              <a:rPr kumimoji="1" lang="en-US" altLang="zh-CN" dirty="0"/>
              <a:t>50%</a:t>
            </a:r>
            <a:r>
              <a:rPr kumimoji="1" lang="zh-CN" altLang="en-US" dirty="0"/>
              <a:t>，实习转正率约</a:t>
            </a:r>
            <a:r>
              <a:rPr kumimoji="1" lang="en-US" altLang="zh-CN" dirty="0"/>
              <a:t>70%</a:t>
            </a:r>
            <a:endParaRPr kumimoji="1" lang="en-US" altLang="zh-CN" dirty="0"/>
          </a:p>
          <a:p>
            <a:pPr>
              <a:lnSpc>
                <a:spcPts val="2460"/>
              </a:lnSpc>
            </a:pPr>
            <a:r>
              <a:rPr kumimoji="1" lang="zh-CN" altLang="en-US" dirty="0"/>
              <a:t>           且很多核心部门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hc</a:t>
            </a:r>
            <a:r>
              <a:rPr kumimoji="1" lang="en-US" altLang="zh-CN" dirty="0"/>
              <a:t> </a:t>
            </a:r>
            <a:r>
              <a:rPr kumimoji="1" lang="zh-CN" altLang="en-US" dirty="0"/>
              <a:t>指标大部分都给了实习转正，留给秋招的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hc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甚少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8745" y="3383157"/>
            <a:ext cx="659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为自己秋招简历增添亮点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48745" y="3884718"/>
            <a:ext cx="938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切身感受部门工作氛围、强度等各方面（比秋招时道听途说打听部门情况靠谱很多）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48746" y="4386279"/>
            <a:ext cx="27791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薪酬福利等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5255" y="4887383"/>
            <a:ext cx="93874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如果不想去别的城市的话，合肥有腾讯</a:t>
            </a:r>
            <a:r>
              <a:rPr kumimoji="1" lang="zh-CN" altLang="en-US" dirty="0"/>
              <a:t>，网易和</a:t>
            </a:r>
            <a:r>
              <a:rPr kumimoji="1" lang="zh-CN" altLang="en-US" dirty="0"/>
              <a:t>华为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9511085" y="2329227"/>
            <a:ext cx="1272506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309938" y="2333414"/>
            <a:ext cx="1272506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89126" y="2309668"/>
            <a:ext cx="1272506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068314" y="2309668"/>
            <a:ext cx="1272506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47502" y="2309669"/>
            <a:ext cx="1272506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暑期实习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</a:rPr>
              <a:t>流</a:t>
            </a:r>
            <a:r>
              <a:rPr kumimoji="1" lang="en-US" altLang="zh-CN" sz="2400" b="1" dirty="0">
                <a:solidFill>
                  <a:schemeClr val="accent5"/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</a:rPr>
              <a:t>程</a:t>
            </a:r>
            <a:endParaRPr kumimoji="1"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6192" y="2334301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投递简历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3489" y="2334301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面试准备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3211" y="2334301"/>
            <a:ext cx="133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笔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面试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3140" y="2353756"/>
            <a:ext cx="87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实习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6896" y="2352869"/>
            <a:ext cx="133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实习转正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745" y="4399212"/>
            <a:ext cx="1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目的性投递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8023" y="2954221"/>
            <a:ext cx="18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完善简历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2430" y="3323551"/>
            <a:ext cx="1804763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内容控制一页</a:t>
            </a:r>
            <a:endParaRPr kumimoji="1" lang="en-US" altLang="zh-CN" sz="1600" dirty="0">
              <a:solidFill>
                <a:schemeClr val="accent5"/>
              </a:solidFill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简洁、专业</a:t>
            </a:r>
            <a:endParaRPr kumimoji="1" lang="en-US" altLang="zh-CN" sz="1600" dirty="0">
              <a:solidFill>
                <a:schemeClr val="accent5"/>
              </a:solidFill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突出重点</a:t>
            </a:r>
            <a:endParaRPr kumimoji="1" lang="zh-CN" altLang="en-US" sz="1600" dirty="0">
              <a:solidFill>
                <a:schemeClr val="accent5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2429" y="4793191"/>
            <a:ext cx="1804763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官网查看岗位</a:t>
            </a:r>
            <a:endParaRPr kumimoji="1" lang="en-US" altLang="zh-CN" sz="1600" dirty="0">
              <a:solidFill>
                <a:schemeClr val="accent5"/>
              </a:solidFill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调研后投递</a:t>
            </a:r>
            <a:endParaRPr kumimoji="1" lang="en-US" altLang="zh-CN" sz="1600" dirty="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71897" y="2954219"/>
            <a:ext cx="12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面经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46303" y="3323551"/>
            <a:ext cx="2159722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基础知识复习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牛客面试总结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提前了解面试部门</a:t>
            </a:r>
            <a:endParaRPr kumimoji="1" lang="zh-CN" altLang="en-US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67514" y="4398629"/>
            <a:ext cx="1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算法题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046302" y="4787164"/>
            <a:ext cx="2159722" cy="66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剑指</a:t>
            </a:r>
            <a:r>
              <a:rPr kumimoji="1" lang="en-US" altLang="zh-CN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offer/Leetcode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避免盲目刷题</a:t>
            </a:r>
            <a:endParaRPr kumimoji="1" lang="zh-CN" altLang="en-US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28195" y="2957131"/>
            <a:ext cx="12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笔试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237971" y="3323551"/>
            <a:ext cx="2159722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不是很重要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但也不要做的太差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不要作弊</a:t>
            </a:r>
            <a:endParaRPr kumimoji="1" lang="zh-CN" altLang="en-US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86283" y="4393510"/>
            <a:ext cx="12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面试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67246" y="4786187"/>
            <a:ext cx="2159722" cy="66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</a:rPr>
              <a:t>想好再回答</a:t>
            </a:r>
            <a:endParaRPr kumimoji="1" lang="en-US" altLang="zh-CN" sz="1600" dirty="0">
              <a:solidFill>
                <a:schemeClr val="accent5"/>
              </a:solidFill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避免语无伦次</a:t>
            </a:r>
            <a:endParaRPr kumimoji="1" lang="zh-CN" altLang="en-US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5747" y="3320150"/>
            <a:ext cx="1911883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多跟组内员工沟通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工作态度积极认真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74333" y="4196282"/>
            <a:ext cx="1911883" cy="125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实习时间跟秋招提前批存在冲突，但是可以利用空闲时间偷偷面试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393102" y="4784203"/>
            <a:ext cx="1911883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一般大厂转正率都很高（至少</a:t>
            </a:r>
            <a:r>
              <a:rPr kumimoji="1" lang="en-US" altLang="zh-CN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0980" y="1847525"/>
            <a:ext cx="9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5"/>
                </a:solidFill>
              </a:rPr>
              <a:t>3</a:t>
            </a:r>
            <a:r>
              <a:rPr kumimoji="1" lang="zh-CN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zh-CN" b="1" dirty="0">
                <a:solidFill>
                  <a:schemeClr val="accent5"/>
                </a:solidFill>
              </a:rPr>
              <a:t>-</a:t>
            </a:r>
            <a:r>
              <a:rPr kumimoji="1" lang="zh-CN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zh-CN" b="1" dirty="0">
                <a:solidFill>
                  <a:schemeClr val="accent5"/>
                </a:solidFill>
              </a:rPr>
              <a:t>5</a:t>
            </a:r>
            <a:r>
              <a:rPr kumimoji="1" lang="zh-CN" altLang="en-US" b="1" dirty="0">
                <a:solidFill>
                  <a:schemeClr val="accent5"/>
                </a:solidFill>
              </a:rPr>
              <a:t>月</a:t>
            </a:r>
            <a:endParaRPr kumimoji="1" lang="zh-CN" altLang="en-US" b="1" dirty="0">
              <a:solidFill>
                <a:schemeClr val="accent5"/>
              </a:solidFill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947502" y="1892864"/>
            <a:ext cx="0" cy="2629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6461632" y="1901491"/>
            <a:ext cx="0" cy="26295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4340820" y="2032969"/>
            <a:ext cx="1977012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>
            <a:off x="1086426" y="2024342"/>
            <a:ext cx="1981888" cy="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36051" y="1839676"/>
            <a:ext cx="9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5"/>
                </a:solidFill>
              </a:rPr>
              <a:t>6</a:t>
            </a:r>
            <a:r>
              <a:rPr kumimoji="1" lang="zh-CN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zh-CN" b="1" dirty="0">
                <a:solidFill>
                  <a:schemeClr val="accent5"/>
                </a:solidFill>
              </a:rPr>
              <a:t>-</a:t>
            </a:r>
            <a:r>
              <a:rPr kumimoji="1" lang="zh-CN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zh-CN" b="1" dirty="0">
                <a:solidFill>
                  <a:schemeClr val="accent5"/>
                </a:solidFill>
              </a:rPr>
              <a:t>9</a:t>
            </a:r>
            <a:r>
              <a:rPr kumimoji="1" lang="zh-CN" altLang="en-US" b="1" dirty="0">
                <a:solidFill>
                  <a:schemeClr val="accent5"/>
                </a:solidFill>
              </a:rPr>
              <a:t>月</a:t>
            </a:r>
            <a:endParaRPr kumimoji="1"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50505" y="1847525"/>
            <a:ext cx="14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5"/>
                </a:solidFill>
              </a:rPr>
              <a:t>8</a:t>
            </a:r>
            <a:r>
              <a:rPr kumimoji="1" lang="zh-CN" altLang="en-US" b="1" dirty="0">
                <a:solidFill>
                  <a:schemeClr val="accent5"/>
                </a:solidFill>
              </a:rPr>
              <a:t>月中 </a:t>
            </a:r>
            <a:r>
              <a:rPr kumimoji="1" lang="en-US" altLang="zh-CN" b="1" dirty="0">
                <a:solidFill>
                  <a:schemeClr val="accent5"/>
                </a:solidFill>
              </a:rPr>
              <a:t>-</a:t>
            </a:r>
            <a:r>
              <a:rPr kumimoji="1" lang="zh-CN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zh-CN" b="1" dirty="0">
                <a:solidFill>
                  <a:schemeClr val="accent5"/>
                </a:solidFill>
              </a:rPr>
              <a:t>9</a:t>
            </a:r>
            <a:r>
              <a:rPr kumimoji="1" lang="zh-CN" altLang="en-US" b="1" dirty="0">
                <a:solidFill>
                  <a:schemeClr val="accent5"/>
                </a:solidFill>
              </a:rPr>
              <a:t>月</a:t>
            </a:r>
            <a:endParaRPr kumimoji="1"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3102" y="3320150"/>
            <a:ext cx="1911883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转正前需要实习时长满足至少</a:t>
            </a:r>
            <a:r>
              <a:rPr kumimoji="1" lang="en-US" altLang="zh-CN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个月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93102" y="4062746"/>
            <a:ext cx="1911883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16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领导主要看重工作态度和工作完成度</a:t>
            </a:r>
            <a:endParaRPr kumimoji="1" lang="en-US" altLang="zh-CN" sz="1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暑期实习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常 见 问 题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8745" y="1683032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拿到某公司暑期实习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后拒掉不去，会不会被拉黑？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8017" y="2122227"/>
            <a:ext cx="36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不会，基本没有影响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8745" y="2561422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暑期实习面试记录会不会影响秋招？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38017" y="3000617"/>
            <a:ext cx="823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面试记录会保留，影响不是很大，</a:t>
            </a:r>
            <a:r>
              <a:rPr kumimoji="1" lang="zh-CN" altLang="en-US" dirty="0">
                <a:solidFill>
                  <a:srgbClr val="C00000"/>
                </a:solidFill>
              </a:rPr>
              <a:t>但也不要啥都没准备就去面心仪</a:t>
            </a:r>
            <a:r>
              <a:rPr kumimoji="1" lang="zh-CN" altLang="en-US" dirty="0">
                <a:solidFill>
                  <a:srgbClr val="C00000"/>
                </a:solidFill>
              </a:rPr>
              <a:t>公司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8745" y="3439812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拿到暑期实习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对秋招有帮助吗？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38017" y="3879007"/>
            <a:ext cx="932063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有帮助，部分公司（如阿里、字节）在拒掉暑期实习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后，会有秋招直通终面的权利，但是无法更改部门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8745" y="4656500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暑期实习转正率高吗？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8016" y="5095695"/>
            <a:ext cx="10132677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目前大厂（腾讯、阿里、字节等）技术岗转正率都很高，基本上只要工作态度认真没有大问题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745" y="5552587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暑期实习时间跟秋招提前批冲突怎么办？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38015" y="5991782"/>
            <a:ext cx="10132677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时间存在冲突，但是没有较大影响，可以利用周末或者提前约好时间订个会议室进行笔试</a:t>
            </a:r>
            <a:r>
              <a:rPr kumimoji="1" lang="en-US" altLang="zh-CN" dirty="0">
                <a:solidFill>
                  <a:srgbClr val="C00000"/>
                </a:solidFill>
              </a:rPr>
              <a:t>/</a:t>
            </a:r>
            <a:r>
              <a:rPr kumimoji="1" lang="zh-CN" altLang="en-US" dirty="0">
                <a:solidFill>
                  <a:srgbClr val="C00000"/>
                </a:solidFill>
              </a:rPr>
              <a:t>面试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暑期实习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745" y="2127115"/>
            <a:ext cx="92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暑期实习很缺简历，即使无论文无竞赛经历，一个能拿得出手的项目也是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的。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48745" y="2566118"/>
            <a:ext cx="82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准确评估自己，不要盲目卷大厂核心部门，也不要为了拿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投边缘部门。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8745" y="1683032"/>
            <a:ext cx="823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尽量在暑期实习之前完成小论文，达成毕业要求。和导师交流，毕业</a:t>
            </a:r>
            <a:r>
              <a:rPr kumimoji="1" lang="zh-CN" altLang="en-US" dirty="0"/>
              <a:t>第一。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48745" y="3016847"/>
            <a:ext cx="837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一定要有一份简洁、专业的简历，可以去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overleaf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找一份简历模板。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70335" y="3474701"/>
            <a:ext cx="8816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拿到暑期实习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后</a:t>
            </a:r>
            <a:r>
              <a:rPr kumimoji="1" lang="zh-CN" altLang="en-US" dirty="0"/>
              <a:t>拒掉对秋招没有任何影响。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0335" y="4277341"/>
            <a:ext cx="8816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个人不推荐</a:t>
            </a:r>
            <a:r>
              <a:rPr kumimoji="1" lang="en-US" altLang="zh-CN" dirty="0"/>
              <a:t> All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转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正。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320" y="3888086"/>
            <a:ext cx="8816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如果你简历很强，面试表现很好，但是面二线公司挂了，那大概率是你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 qualified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了。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805" y="4682471"/>
            <a:ext cx="8816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219526" y="4360058"/>
            <a:ext cx="7752947" cy="590549"/>
          </a:xfrm>
        </p:spPr>
        <p:txBody>
          <a:bodyPr/>
          <a:lstStyle/>
          <a:p>
            <a:r>
              <a:rPr kumimoji="1" lang="zh-CN" altLang="en-US" sz="4800" dirty="0"/>
              <a:t>秋招春招</a:t>
            </a:r>
            <a:endParaRPr kumimoji="1" lang="zh-CN" alt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秋招春招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时 间 节 点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1591080" y="2326414"/>
            <a:ext cx="1096975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CN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6-8</a:t>
            </a:r>
            <a:r>
              <a:rPr lang="zh-CN" altLang="en-US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3406038" y="2326413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CN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8-9</a:t>
            </a:r>
            <a:r>
              <a:rPr lang="zh-CN" altLang="en-US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5657877" y="2326412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CN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11-1</a:t>
            </a:r>
            <a:r>
              <a:rPr lang="zh-CN" altLang="en-US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7880890" y="2326412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CN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3-5</a:t>
            </a:r>
            <a:r>
              <a:rPr lang="zh-CN" altLang="en-US" sz="200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1152287" y="2826989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CN" altLang="en-US" sz="2000" dirty="0"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黄金期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617856" y="1774825"/>
            <a:ext cx="1043425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06546" y="1799457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提前批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55282" y="1774825"/>
            <a:ext cx="1043425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43972" y="1799457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正式批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092708" y="1774825"/>
            <a:ext cx="1043425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06812" y="1796698"/>
            <a:ext cx="78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补录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30134" y="1774825"/>
            <a:ext cx="1043425" cy="4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548527" y="1798569"/>
            <a:ext cx="7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春招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908691" y="1926169"/>
            <a:ext cx="723995" cy="11309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161995" y="1924818"/>
            <a:ext cx="723995" cy="11309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7381975" y="1924818"/>
            <a:ext cx="723995" cy="11309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"/>
          <p:cNvSpPr txBox="1"/>
          <p:nvPr/>
        </p:nvSpPr>
        <p:spPr>
          <a:xfrm>
            <a:off x="3406037" y="2825637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CN" altLang="en-US" sz="2000" dirty="0"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白银期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内容占位符 2"/>
          <p:cNvSpPr txBox="1"/>
          <p:nvPr/>
        </p:nvSpPr>
        <p:spPr>
          <a:xfrm>
            <a:off x="5657877" y="2825636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CN" altLang="en-US" sz="2000" dirty="0"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捡漏期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内容占位符 2"/>
          <p:cNvSpPr txBox="1"/>
          <p:nvPr/>
        </p:nvSpPr>
        <p:spPr>
          <a:xfrm>
            <a:off x="7909717" y="2825635"/>
            <a:ext cx="1941911" cy="451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CN" altLang="en-US" sz="2000" dirty="0"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最后的挣扎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8745" y="3575570"/>
            <a:ext cx="259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注 意</a:t>
            </a:r>
            <a:endParaRPr kumimoji="1"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01433" y="4094390"/>
            <a:ext cx="6908285" cy="38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部分公司不分提前批和正式批，如阿里和腾讯只有一个批次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01433" y="4551766"/>
            <a:ext cx="8577072" cy="39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部分公司有特殊计划，如百度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AIDU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kumimoji="1" lang="zh-CN" altLang="en-US" dirty="0"/>
              <a:t>美团北斗、腾讯大咖等需要单独投递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001433" y="5013759"/>
            <a:ext cx="9536866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尽量</a:t>
            </a:r>
            <a:r>
              <a:rPr kumimoji="1" lang="zh-CN" altLang="en-US" dirty="0"/>
              <a:t>早准备，一般来说越早面试越容易拿到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91825" y="5475752"/>
            <a:ext cx="10895376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大厂并不一定</a:t>
            </a:r>
            <a:r>
              <a:rPr kumimoji="1" lang="zh-CN" altLang="en-US" dirty="0"/>
              <a:t>更难，小厂可能更容易拿到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，小厂竞争程度不亚于大厂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秋招春招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公 司 部 门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8745" y="1805720"/>
            <a:ext cx="851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部门：每个公司都有核心部门（业务优先级高）和边缘部门（业务优先级低）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48745" y="2307281"/>
            <a:ext cx="851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  <a:endParaRPr kumimoji="1" lang="zh-CN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053" y="2839620"/>
            <a:ext cx="83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投递简历时建议</a:t>
            </a:r>
            <a:r>
              <a:rPr kumimoji="1" lang="zh-CN" altLang="en-US" dirty="0"/>
              <a:t>弄清楚部门情况，比如具体业务、团队氛围、发展前景等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58658" y="3312350"/>
            <a:ext cx="753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同一梯队的公司，部门优先级高于公司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1993" y="3790650"/>
            <a:ext cx="103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公司规模越大，基建、制度越完善，福利待遇越好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3601" y="1669807"/>
            <a:ext cx="366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流 程</a:t>
            </a:r>
            <a:endParaRPr kumimoji="1"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29" y="1819601"/>
            <a:ext cx="105508" cy="100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3601" y="2132778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时间：</a:t>
            </a:r>
            <a:r>
              <a:rPr kumimoji="1" lang="en-US" altLang="zh-CN" b="1" dirty="0"/>
              <a:t>10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11</a:t>
            </a:r>
            <a:r>
              <a:rPr kumimoji="1" lang="zh-CN" altLang="en-US" b="1" dirty="0"/>
              <a:t> 月</a:t>
            </a:r>
            <a:endParaRPr kumimoji="1"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43600" y="2502110"/>
            <a:ext cx="4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kumimoji="1" lang="zh-CN" altLang="en-US" dirty="0"/>
              <a:t> 首先会给出具体薪资，询问你是否满意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57610" y="2871442"/>
            <a:ext cx="33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满意，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HR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直接发带薪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57610" y="3240774"/>
            <a:ext cx="3939986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不满意，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HR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会询问你其他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薪资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情况，然后可能会帮你申请调薪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3601" y="4589994"/>
            <a:ext cx="366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薪 资 信 息</a:t>
            </a:r>
            <a:endParaRPr kumimoji="1"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7829" y="4739788"/>
            <a:ext cx="105508" cy="100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3602" y="5054317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加入的公司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群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43601" y="5423649"/>
            <a:ext cx="34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牛客、脉脉、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OfferShow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dirty="0"/>
              <a:t>等平台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3915" y="5793105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一般分为白菜、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ssp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ssp+</a:t>
            </a:r>
            <a:r>
              <a:rPr kumimoji="1" lang="zh-CN" alt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、</a:t>
            </a:r>
            <a:r>
              <a:rPr kumimoji="1" lang="zh-CN" altLang="en-US" dirty="0"/>
              <a:t>特殊计划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612103" y="1683142"/>
            <a:ext cx="366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薪 资 谈 判</a:t>
            </a:r>
            <a:endParaRPr kumimoji="1"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46331" y="1819601"/>
            <a:ext cx="105508" cy="100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612103" y="2132778"/>
            <a:ext cx="389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前提：有多个能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compete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11468" y="2502110"/>
            <a:ext cx="4974362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对自己定位清晰，如果面评不行、简历没有亮点，大概率无法成功调薪，甚至可能丢掉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offer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12103" y="3215126"/>
            <a:ext cx="4974362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用多个能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compete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的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互相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argue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12102" y="5091530"/>
            <a:ext cx="4974362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三方在没有满意之前能拖就拖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12103" y="3633190"/>
            <a:ext cx="5078123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最好先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argue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一下优先级低的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，最后再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argue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优先级最高的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12102" y="4340019"/>
            <a:ext cx="5078123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Argue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的最好方式就是拒掉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offer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，如果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综合觉得你不错的话，基本都会主动帮你调薪 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秋招春招</a:t>
            </a:r>
            <a:endParaRPr kumimoji="1"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薪 资 谈 判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2102" y="5897345"/>
            <a:ext cx="4974362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460"/>
              </a:lnSpc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投递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策略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个人</a:t>
            </a:r>
            <a:r>
              <a:rPr kumimoji="1" lang="zh-CN" altLang="en-US" sz="3200" dirty="0"/>
              <a:t>情况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</a:rPr>
              <a:t>个人</a:t>
            </a:r>
            <a:r>
              <a:rPr kumimoji="1" lang="zh-CN" altLang="en-US" sz="2400" b="1" dirty="0">
                <a:solidFill>
                  <a:schemeClr val="accent5"/>
                </a:solidFill>
              </a:rPr>
              <a:t>情况</a:t>
            </a:r>
            <a:endParaRPr kumimoji="1"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8665" y="1691005"/>
            <a:ext cx="9070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研究方向：自然语言处理，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推荐算法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腾讯，字节，阿里等各大厂算法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ssp+ offer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，华为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级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秋招春招</a:t>
            </a:r>
            <a:endParaRPr kumimoji="1"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8745" y="1026495"/>
            <a:ext cx="2592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</a:t>
            </a:r>
            <a:r>
              <a:rPr kumimoji="1" lang="en-US" altLang="zh-CN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推</a:t>
            </a:r>
            <a:r>
              <a:rPr kumimoji="1" lang="en-US" altLang="zh-CN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交</a:t>
            </a:r>
            <a:r>
              <a:rPr kumimoji="1" lang="en-US" altLang="zh-CN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流</a:t>
            </a:r>
            <a:r>
              <a:rPr kumimoji="1" lang="en-US" altLang="zh-CN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群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pic>
        <p:nvPicPr>
          <p:cNvPr id="4" name="图片 3" descr="微信图片_20220416165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602740"/>
            <a:ext cx="4160520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85247" y="2547037"/>
            <a:ext cx="5525915" cy="11728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79676" y="3924305"/>
            <a:ext cx="2748594" cy="59737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kumimoji="1"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2626105" cy="590549"/>
          </a:xfrm>
        </p:spPr>
        <p:txBody>
          <a:bodyPr/>
          <a:lstStyle/>
          <a:p>
            <a:r>
              <a:rPr kumimoji="1" lang="zh-CN" altLang="en-US" sz="3200" dirty="0"/>
              <a:t>写在</a:t>
            </a:r>
            <a:r>
              <a:rPr kumimoji="1" lang="zh-CN" altLang="en-US" sz="3200" dirty="0"/>
              <a:t>前面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48745" y="1026495"/>
            <a:ext cx="2592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</a:rPr>
              <a:t>写在</a:t>
            </a:r>
            <a:r>
              <a:rPr kumimoji="1" lang="zh-CN" altLang="en-US" sz="2400" b="1" dirty="0">
                <a:solidFill>
                  <a:schemeClr val="accent5"/>
                </a:solidFill>
              </a:rPr>
              <a:t>前面</a:t>
            </a:r>
            <a:endParaRPr kumimoji="1"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8665" y="1691005"/>
            <a:ext cx="9070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每一年的就业行情，公司校招政策不尽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相同。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PPT 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2022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年秋招情况做的总结，注意每年的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政策变化。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042294" y="1885951"/>
            <a:ext cx="2505140" cy="1205051"/>
          </a:xfrm>
        </p:spPr>
        <p:txBody>
          <a:bodyPr>
            <a:normAutofit fontScale="70000"/>
          </a:bodyPr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121424" y="3492633"/>
            <a:ext cx="2505140" cy="551144"/>
          </a:xfrm>
        </p:spPr>
        <p:txBody>
          <a:bodyPr>
            <a:normAutofit fontScale="8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79255" y="2276464"/>
            <a:ext cx="2621246" cy="590549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 暑期实习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79255" y="3093483"/>
            <a:ext cx="3641153" cy="590549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 秋招春招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1379890" y="1458993"/>
            <a:ext cx="3641153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 </a:t>
            </a:r>
            <a:r>
              <a:rPr kumimoji="1" lang="zh-CN" altLang="en-US" dirty="0"/>
              <a:t> 简历笔面试</a:t>
            </a:r>
            <a:r>
              <a:rPr kumimoji="1" lang="zh-CN" altLang="en-US" dirty="0"/>
              <a:t>准备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3961890" cy="590549"/>
          </a:xfrm>
        </p:spPr>
        <p:txBody>
          <a:bodyPr/>
          <a:lstStyle/>
          <a:p>
            <a:r>
              <a:rPr kumimoji="1" lang="en-US" altLang="zh-CN" sz="3200" dirty="0"/>
              <a:t>2022</a:t>
            </a:r>
            <a:r>
              <a:rPr kumimoji="1" lang="zh-CN" altLang="en-US" sz="3200" dirty="0"/>
              <a:t>互联网</a:t>
            </a:r>
            <a:r>
              <a:rPr kumimoji="1" lang="zh-CN" altLang="en-US" sz="3200" dirty="0"/>
              <a:t>算法薪资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745" y="5700395"/>
            <a:ext cx="1136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kumimoji="1" lang="zh-CN" altLang="en-US" sz="1600" dirty="0"/>
              <a:t>硕士特殊计划门槛：</a:t>
            </a:r>
            <a:r>
              <a:rPr kumimoji="1" lang="zh-CN" altLang="en-US" sz="1600" dirty="0"/>
              <a:t>大概两篇顶会</a:t>
            </a:r>
            <a:endParaRPr kumimoji="1"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745" y="1045210"/>
            <a:ext cx="9352915" cy="4511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1240" y="1003300"/>
            <a:ext cx="1811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latin typeface="+mj-ea"/>
                <a:ea typeface="+mj-ea"/>
                <a:cs typeface="+mj-ea"/>
              </a:rPr>
              <a:t>数据来源于</a:t>
            </a:r>
            <a:r>
              <a:rPr kumimoji="1" lang="en-US" altLang="zh-CN" dirty="0">
                <a:latin typeface="+mj-ea"/>
                <a:ea typeface="+mj-ea"/>
                <a:cs typeface="+mj-ea"/>
              </a:rPr>
              <a:t>offershow</a:t>
            </a:r>
            <a:endParaRPr kumimoji="1" lang="en-US" altLang="zh-CN" dirty="0">
              <a:latin typeface="+mj-ea"/>
              <a:ea typeface="+mj-ea"/>
              <a:cs typeface="+mj-ea"/>
            </a:endParaRPr>
          </a:p>
          <a:p>
            <a:r>
              <a:rPr kumimoji="1" lang="zh-CN" altLang="en-US" dirty="0">
                <a:latin typeface="+mj-ea"/>
                <a:ea typeface="+mj-ea"/>
                <a:cs typeface="+mj-ea"/>
              </a:rPr>
              <a:t>以及</a:t>
            </a:r>
            <a:r>
              <a:rPr kumimoji="1" lang="zh-CN" altLang="en-US" dirty="0">
                <a:latin typeface="+mj-ea"/>
                <a:ea typeface="+mj-ea"/>
                <a:cs typeface="+mj-ea"/>
              </a:rPr>
              <a:t>知乎</a:t>
            </a:r>
            <a:endParaRPr kumimoji="1" lang="zh-CN" altLang="en-US" dirty="0"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445" y="6179820"/>
            <a:ext cx="1136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kumimoji="1" lang="zh-CN" altLang="en-US" sz="1600" dirty="0"/>
              <a:t>签字费股票等可能</a:t>
            </a:r>
            <a:r>
              <a:rPr kumimoji="1" lang="zh-CN" altLang="en-US" sz="1600" dirty="0"/>
              <a:t>因人而异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935" y="934085"/>
            <a:ext cx="1253490" cy="20701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7772" y="119051"/>
            <a:ext cx="3961890" cy="590549"/>
          </a:xfrm>
        </p:spPr>
        <p:txBody>
          <a:bodyPr/>
          <a:lstStyle/>
          <a:p>
            <a:r>
              <a:rPr kumimoji="1" lang="en-US" altLang="zh-CN" sz="3200" dirty="0"/>
              <a:t>2022</a:t>
            </a:r>
            <a:r>
              <a:rPr kumimoji="1" lang="zh-CN" altLang="en-US" sz="3200" dirty="0"/>
              <a:t>互联网</a:t>
            </a:r>
            <a:r>
              <a:rPr kumimoji="1" lang="zh-CN" altLang="en-US" sz="3200" dirty="0">
                <a:sym typeface="+mn-ea"/>
              </a:rPr>
              <a:t>算法</a:t>
            </a:r>
            <a:r>
              <a:rPr kumimoji="1" lang="zh-CN" altLang="en-US" sz="3200" dirty="0"/>
              <a:t>薪资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13385" y="4507230"/>
            <a:ext cx="11365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kumimoji="1" lang="en-US" altLang="zh-CN" sz="1600" dirty="0"/>
              <a:t>Base</a:t>
            </a:r>
            <a:r>
              <a:rPr kumimoji="1" lang="zh-CN" altLang="en-US" sz="1600" dirty="0"/>
              <a:t>如果在上海，公积金</a:t>
            </a:r>
            <a:r>
              <a:rPr kumimoji="1" lang="zh-CN" altLang="en-US" sz="1600" dirty="0"/>
              <a:t>可能会变成</a:t>
            </a:r>
            <a:r>
              <a:rPr kumimoji="1"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7%</a:t>
            </a:r>
            <a:endParaRPr kumimoji="1" lang="en-US" altLang="zh-CN" sz="1600" dirty="0"/>
          </a:p>
          <a:p>
            <a:pPr fontAlgn="auto">
              <a:lnSpc>
                <a:spcPct val="125000"/>
              </a:lnSpc>
            </a:pPr>
            <a:r>
              <a:rPr kumimoji="1" lang="zh-CN" altLang="en-US" sz="1600" dirty="0"/>
              <a:t>中科大硕士可以走单列计划拿北京户口（大部分大厂都在名单里），其他城市科大硕应该直接能</a:t>
            </a:r>
            <a:r>
              <a:rPr kumimoji="1" lang="zh-CN" altLang="en-US" sz="1600" dirty="0"/>
              <a:t>落户</a:t>
            </a:r>
            <a:endParaRPr kumimoji="1" lang="zh-CN" altLang="en-US" sz="1600" dirty="0"/>
          </a:p>
          <a:p>
            <a:pPr fontAlgn="auto">
              <a:lnSpc>
                <a:spcPct val="125000"/>
              </a:lnSpc>
            </a:pPr>
            <a:r>
              <a:rPr kumimoji="1" lang="zh-CN" altLang="en-US" sz="1600" dirty="0"/>
              <a:t>具体情况拿</a:t>
            </a:r>
            <a:r>
              <a:rPr kumimoji="1" lang="en-US" altLang="zh-CN" sz="1600" dirty="0"/>
              <a:t>offer</a:t>
            </a:r>
            <a:r>
              <a:rPr kumimoji="1" lang="zh-CN" altLang="en-US" sz="1600" dirty="0"/>
              <a:t>后咨询</a:t>
            </a:r>
            <a:r>
              <a:rPr kumimoji="1" lang="en-US" altLang="zh-CN" sz="1600" dirty="0"/>
              <a:t>hr</a:t>
            </a:r>
            <a:r>
              <a:rPr kumimoji="1" lang="zh-CN" altLang="en-US" sz="1600" dirty="0"/>
              <a:t>即可</a:t>
            </a: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9921240" y="1003300"/>
            <a:ext cx="1811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latin typeface="+mj-ea"/>
                <a:ea typeface="+mj-ea"/>
                <a:cs typeface="+mj-ea"/>
              </a:rPr>
              <a:t>数据来源于</a:t>
            </a:r>
            <a:r>
              <a:rPr kumimoji="1" lang="en-US" altLang="zh-CN" dirty="0">
                <a:latin typeface="+mj-ea"/>
                <a:ea typeface="+mj-ea"/>
                <a:cs typeface="+mj-ea"/>
              </a:rPr>
              <a:t>offershow</a:t>
            </a:r>
            <a:endParaRPr kumimoji="1" lang="en-US" altLang="zh-CN" dirty="0">
              <a:latin typeface="+mj-ea"/>
              <a:ea typeface="+mj-ea"/>
              <a:cs typeface="+mj-ea"/>
            </a:endParaRPr>
          </a:p>
          <a:p>
            <a:r>
              <a:rPr kumimoji="1" lang="zh-CN" altLang="en-US" dirty="0">
                <a:latin typeface="+mj-ea"/>
                <a:ea typeface="+mj-ea"/>
                <a:cs typeface="+mj-ea"/>
                <a:sym typeface="+mn-ea"/>
              </a:rPr>
              <a:t>以及知乎</a:t>
            </a:r>
            <a:endParaRPr kumimoji="1" lang="zh-CN" altLang="en-US" dirty="0">
              <a:latin typeface="+mj-ea"/>
              <a:ea typeface="+mj-ea"/>
              <a:cs typeface="+mj-ea"/>
            </a:endParaRPr>
          </a:p>
          <a:p>
            <a:endParaRPr kumimoji="1" lang="en-US" altLang="zh-CN" dirty="0">
              <a:latin typeface="+mj-ea"/>
              <a:ea typeface="+mj-ea"/>
              <a:cs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6075" y="934085"/>
            <a:ext cx="9538335" cy="3500120"/>
            <a:chOff x="565" y="1282"/>
            <a:chExt cx="14477" cy="50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rcRect r="9093" b="-5312"/>
            <a:stretch>
              <a:fillRect/>
            </a:stretch>
          </p:blipFill>
          <p:spPr>
            <a:xfrm>
              <a:off x="576" y="1282"/>
              <a:ext cx="12707" cy="337"/>
            </a:xfrm>
            <a:prstGeom prst="foldedCorner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rcRect t="1289" r="597"/>
            <a:stretch>
              <a:fillRect/>
            </a:stretch>
          </p:blipFill>
          <p:spPr>
            <a:xfrm>
              <a:off x="565" y="1619"/>
              <a:ext cx="14477" cy="4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0000"/>
          </a:bodyPr>
          <a:lstStyle/>
          <a:p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219526" y="4360058"/>
            <a:ext cx="7752947" cy="590549"/>
          </a:xfrm>
        </p:spPr>
        <p:txBody>
          <a:bodyPr/>
          <a:lstStyle/>
          <a:p>
            <a:r>
              <a:rPr kumimoji="1" lang="zh-CN" altLang="en-US" sz="4800" dirty="0"/>
              <a:t>简历</a:t>
            </a:r>
            <a:r>
              <a:rPr kumimoji="1" lang="zh-CN" altLang="en-US" sz="4800" dirty="0"/>
              <a:t>以及笔面试</a:t>
            </a:r>
            <a:endParaRPr kumimoji="1" lang="zh-CN" alt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准 备 工 作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745" y="1670629"/>
            <a:ext cx="145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个 人 简 历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73" y="1820423"/>
            <a:ext cx="105508" cy="100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659959" y="1591242"/>
            <a:ext cx="1456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简 历 投 递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98937" y="1741036"/>
            <a:ext cx="105508" cy="100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659958" y="2070892"/>
            <a:ext cx="5181940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60"/>
              </a:lnSpc>
            </a:pPr>
            <a:r>
              <a:rPr kumimoji="1" lang="zh-CN" altLang="en-US" dirty="0"/>
              <a:t>通过官网、牛客、师兄</a:t>
            </a:r>
            <a:r>
              <a:rPr kumimoji="1" lang="en-US" altLang="zh-CN" dirty="0"/>
              <a:t>/</a:t>
            </a:r>
            <a:r>
              <a:rPr kumimoji="1" lang="zh-CN" altLang="en-US" dirty="0"/>
              <a:t>姐充分了解招聘岗位信息，如：部门是否核心、发展前景。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18378" y="2872214"/>
            <a:ext cx="5065703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对自己的定位，</a:t>
            </a:r>
            <a:r>
              <a:rPr kumimoji="1" lang="zh-CN" altLang="en-US" dirty="0">
                <a:sym typeface="+mn-ea"/>
              </a:rPr>
              <a:t>研究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zh-CN" altLang="en-US" dirty="0">
                <a:sym typeface="+mn-ea"/>
              </a:rPr>
              <a:t>业务部门。</a:t>
            </a:r>
            <a:endParaRPr kumimoji="1" lang="zh-CN" altLang="en-US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研究部门：</a:t>
            </a:r>
            <a:r>
              <a:rPr kumimoji="1" lang="en-US" altLang="zh-CN" dirty="0">
                <a:sym typeface="+mn-ea"/>
              </a:rPr>
              <a:t>AILab</a:t>
            </a:r>
            <a:r>
              <a:rPr kumimoji="1" lang="zh-CN" altLang="en-US" dirty="0">
                <a:sym typeface="+mn-ea"/>
              </a:rPr>
              <a:t>，达摩院</a:t>
            </a:r>
            <a:r>
              <a:rPr kumimoji="1" lang="en-US" altLang="zh-CN" dirty="0">
                <a:sym typeface="+mn-ea"/>
              </a:rPr>
              <a:t>...</a:t>
            </a:r>
            <a:endParaRPr kumimoji="1" lang="zh-CN" altLang="en-US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业务部门：微信，淘系，抖音</a:t>
            </a:r>
            <a:r>
              <a:rPr kumimoji="1" lang="en-US" altLang="zh-CN" dirty="0">
                <a:sym typeface="+mn-ea"/>
              </a:rPr>
              <a:t>...</a:t>
            </a:r>
            <a:endParaRPr kumimoji="1" lang="zh-CN" altLang="en-US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通过师兄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zh-CN" altLang="en-US" dirty="0">
                <a:sym typeface="+mn-ea"/>
              </a:rPr>
              <a:t>姐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等</a:t>
            </a:r>
            <a:r>
              <a:rPr kumimoji="1" lang="zh-CN" altLang="en-US" dirty="0">
                <a:sym typeface="+mn-ea"/>
              </a:rPr>
              <a:t>内推特定部门</a:t>
            </a:r>
            <a:endParaRPr kumimoji="1" lang="zh-CN" altLang="en-US" dirty="0"/>
          </a:p>
          <a:p>
            <a:endParaRPr kumimoji="1" lang="zh-CN" altLang="en-US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7" name="文本占位符 1"/>
          <p:cNvSpPr txBox="1"/>
          <p:nvPr/>
        </p:nvSpPr>
        <p:spPr>
          <a:xfrm>
            <a:off x="257772" y="119051"/>
            <a:ext cx="2626105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/>
              <a:t>秋招春招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82930" y="2252980"/>
            <a:ext cx="6376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kumimoji="1" lang="zh-CN" altLang="en-US" dirty="0">
                <a:sym typeface="+mn-ea"/>
              </a:rPr>
              <a:t>简洁、严谨、专业</a:t>
            </a:r>
            <a:endParaRPr kumimoji="1" lang="zh-CN" altLang="en-US" dirty="0"/>
          </a:p>
          <a:p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自己要对简历上的内容负责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个人信息</a:t>
            </a:r>
            <a:r>
              <a:rPr kumimoji="1" lang="en-US" altLang="zh-CN" dirty="0"/>
              <a:t> + </a:t>
            </a:r>
            <a:r>
              <a:rPr kumimoji="1" lang="zh-CN" altLang="en-US" dirty="0"/>
              <a:t>论文</a:t>
            </a:r>
            <a:r>
              <a:rPr kumimoji="1" lang="en-US" altLang="zh-CN" dirty="0"/>
              <a:t> + </a:t>
            </a:r>
            <a:r>
              <a:rPr kumimoji="1" lang="zh-CN" altLang="en-US" dirty="0"/>
              <a:t>实习</a:t>
            </a:r>
            <a:r>
              <a:rPr kumimoji="1" lang="en-US" altLang="zh-CN" dirty="0"/>
              <a:t> + </a:t>
            </a:r>
            <a:r>
              <a:rPr kumimoji="1" lang="zh-CN" altLang="en-US" dirty="0"/>
              <a:t>比赛</a:t>
            </a:r>
            <a:r>
              <a:rPr kumimoji="1" lang="en-US" altLang="zh-CN" dirty="0"/>
              <a:t> + 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 + </a:t>
            </a:r>
            <a:r>
              <a:rPr kumimoji="1" lang="zh-CN" altLang="en-US" dirty="0"/>
              <a:t>荣誉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如果相关课程成绩不错可以写上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建议按项目背景，做了什么，提升多少这样</a:t>
            </a:r>
            <a:r>
              <a:rPr kumimoji="1" lang="zh-CN" altLang="en-US" dirty="0"/>
              <a:t>写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如果准备投递多个方向建议准备多份简历</a:t>
            </a:r>
            <a:r>
              <a:rPr kumimoji="1" lang="en-US" altLang="zh-CN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比赛的话除了天池</a:t>
            </a:r>
            <a:r>
              <a:rPr kumimoji="1" lang="en-US" altLang="zh-CN" dirty="0"/>
              <a:t>K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aggle</a:t>
            </a:r>
            <a:r>
              <a:rPr kumimoji="1" lang="zh-CN" altLang="en-US" dirty="0"/>
              <a:t>还可以刷公开榜单或者顶会的</a:t>
            </a:r>
            <a:r>
              <a:rPr kumimoji="1" lang="zh-CN" altLang="en-US" dirty="0"/>
              <a:t>比赛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5025" y="3661410"/>
            <a:ext cx="574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8745" y="1026495"/>
            <a:ext cx="25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准 备 工 作</a:t>
            </a:r>
            <a:endParaRPr kumimoji="1" lang="zh-CN" altLang="en-US" sz="24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3576" y="1200178"/>
            <a:ext cx="105508" cy="1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046" y="1578666"/>
            <a:ext cx="10295326" cy="4931095"/>
            <a:chOff x="930" y="2497"/>
            <a:chExt cx="8712" cy="7766"/>
          </a:xfrm>
        </p:grpSpPr>
        <p:sp>
          <p:nvSpPr>
            <p:cNvPr id="41" name="文本框 40"/>
            <p:cNvSpPr txBox="1"/>
            <p:nvPr/>
          </p:nvSpPr>
          <p:spPr>
            <a:xfrm>
              <a:off x="1179" y="2497"/>
              <a:ext cx="44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C00000"/>
                  </a:solidFill>
                </a:rPr>
                <a:t>笔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试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准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 </a:t>
              </a:r>
              <a:r>
                <a:rPr kumimoji="1" lang="zh-CN" altLang="en-US" sz="2000" dirty="0">
                  <a:solidFill>
                    <a:srgbClr val="C00000"/>
                  </a:solidFill>
                </a:rPr>
                <a:t>备</a:t>
              </a:r>
              <a:endParaRPr kumimoji="1"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0" y="2754"/>
              <a:ext cx="106" cy="1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79" y="3206"/>
              <a:ext cx="50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C00000"/>
                  </a:solidFill>
                </a:rPr>
                <a:t>算法题：牛客网、</a:t>
              </a:r>
              <a:r>
                <a:rPr kumimoji="1"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Leetcode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9" y="4012"/>
              <a:ext cx="8463" cy="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系统性刷题，切勿盲目刷题浪费时间，推荐先刷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LeetCode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中的剑指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offer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，然后刷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LeetCode Top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。</a:t>
              </a:r>
              <a:r>
                <a:rPr kumimoji="1" lang="zh-CN" altLang="en-US" dirty="0">
                  <a:sym typeface="+mn-ea"/>
                </a:rPr>
                <a:t>数组、字符串、二分法、动态规划等类型较为常见。</a:t>
              </a:r>
              <a:endParaRPr kumimoji="1" lang="zh-CN" altLang="en-US" dirty="0"/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算法岗语言用</a:t>
              </a:r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python</a:t>
              </a:r>
              <a:r>
                <a: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没问题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1" lang="zh-CN" altLang="en-US" dirty="0">
                  <a:sym typeface="+mn-ea"/>
                </a:rPr>
                <a:t>字节、微软等对算法题要求较高</a:t>
              </a:r>
              <a:endParaRPr kumimoji="1" lang="zh-CN" altLang="en-US" dirty="0">
                <a:sym typeface="+mn-ea"/>
              </a:endParaRPr>
            </a:p>
            <a:p>
              <a:endParaRPr kumimoji="1" lang="zh-CN" altLang="en-US" dirty="0">
                <a:sym typeface="+mn-ea"/>
              </a:endParaRPr>
            </a:p>
            <a:p>
              <a:r>
                <a:rPr kumimoji="1" lang="zh-CN" altLang="en-US" dirty="0"/>
                <a:t>笔试的时候动态规划，</a:t>
              </a:r>
              <a:r>
                <a:rPr kumimoji="1" lang="en-US" altLang="zh-CN" dirty="0"/>
                <a:t>dfs</a:t>
              </a:r>
              <a:r>
                <a:rPr kumimoji="1" lang="zh-CN" altLang="en-US" dirty="0"/>
                <a:t>的题如果不会，可以暴力</a:t>
              </a:r>
              <a:r>
                <a:rPr kumimoji="1" lang="zh-CN" altLang="en-US" dirty="0"/>
                <a:t>解拿一些</a:t>
              </a:r>
              <a:r>
                <a:rPr kumimoji="1" lang="zh-CN" altLang="en-US" dirty="0"/>
                <a:t>分</a:t>
              </a:r>
              <a:endParaRPr kumimoji="1" lang="zh-CN" altLang="en-US" dirty="0"/>
            </a:p>
            <a:p>
              <a:endParaRPr kumimoji="1" lang="zh-CN" altLang="en-US" dirty="0"/>
            </a:p>
            <a:p>
              <a:r>
                <a:rPr kumimoji="1" lang="zh-CN" altLang="en-US" dirty="0"/>
                <a:t>很多大厂没那么看重笔试成绩，但还是好好做一</a:t>
              </a:r>
              <a:r>
                <a:rPr kumimoji="1" lang="zh-CN" altLang="en-US" dirty="0"/>
                <a:t>下</a:t>
              </a:r>
              <a:endParaRPr kumimoji="1" lang="zh-CN" altLang="en-US" dirty="0"/>
            </a:p>
            <a:p>
              <a:endParaRPr kumimoji="1" lang="zh-CN" altLang="en-US" dirty="0"/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文本占位符 1"/>
          <p:cNvSpPr txBox="1"/>
          <p:nvPr/>
        </p:nvSpPr>
        <p:spPr>
          <a:xfrm>
            <a:off x="257772" y="119051"/>
            <a:ext cx="2626105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/>
              <a:t>秋招春招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60,&quot;width&quot;:11670}"/>
</p:tagLst>
</file>

<file path=ppt/tags/tag2.xml><?xml version="1.0" encoding="utf-8"?>
<p:tagLst xmlns:p="http://schemas.openxmlformats.org/presentationml/2006/main">
  <p:tag name="COMMONDATA" val="eyJoZGlkIjoiODc3N2Y0MGQ5NDM1YWE0MzVmNDM2ZmI5MzI2ZGQ1YmMifQ=="/>
</p:tagLst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0</TotalTime>
  <Words>2716</Words>
  <Application>WPS 演示</Application>
  <PresentationFormat>宽屏</PresentationFormat>
  <Paragraphs>370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Times New Roman</vt:lpstr>
      <vt:lpstr>Calibri</vt:lpstr>
      <vt:lpstr>Arial Unicode MS</vt:lpstr>
      <vt:lpstr>黑体</vt:lpstr>
      <vt:lpstr>仿宋</vt:lpstr>
      <vt:lpstr>楷体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Starlit</cp:lastModifiedBy>
  <cp:revision>137</cp:revision>
  <dcterms:created xsi:type="dcterms:W3CDTF">2021-06-02T05:09:00Z</dcterms:created>
  <dcterms:modified xsi:type="dcterms:W3CDTF">2022-05-04T04:12:44Z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1ACCB54D703045E49585BDF99CD218BD</vt:lpwstr>
  </property>
  <property fmtid="{D5CDD505-2E9C-101B-9397-08002B2CF9AE}" pid="3" name="KSOProductBuildVer">
    <vt:lpwstr>2052-11.1.0.11636</vt:lpwstr>
  </property>
</Properties>
</file>