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5" r:id="rId30"/>
    <p:sldId id="284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86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2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25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55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4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4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5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62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6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49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43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AF52-D5E7-5E48-A6F6-93AE7E3B5396}" type="datetimeFigureOut">
              <a:rPr lang="es-ES" smtClean="0"/>
              <a:t>30/10/22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FD43-822C-3447-B6E3-52EAC03EB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66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3F0FB7E-3ED9-774D-A0EC-499DB0C9455F}"/>
              </a:ext>
            </a:extLst>
          </p:cNvPr>
          <p:cNvSpPr/>
          <p:nvPr/>
        </p:nvSpPr>
        <p:spPr>
          <a:xfrm>
            <a:off x="0" y="2124445"/>
            <a:ext cx="12192000" cy="29990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6484F-94C3-734F-A967-64209BFA7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047" y="1999185"/>
            <a:ext cx="9144000" cy="2387600"/>
          </a:xfrm>
          <a:noFill/>
        </p:spPr>
        <p:txBody>
          <a:bodyPr>
            <a:noAutofit/>
          </a:bodyPr>
          <a:lstStyle/>
          <a:p>
            <a:pPr algn="just"/>
            <a:r>
              <a:rPr lang="es-ES" sz="4800" b="1" dirty="0">
                <a:solidFill>
                  <a:schemeClr val="bg1"/>
                </a:solidFill>
                <a:latin typeface="Avenir Roman" panose="02000503020000020003" pitchFamily="2" charset="0"/>
              </a:rPr>
              <a:t>Predicción del uso del servicio bicicletas compartidas de la ciudad de Barcelona: </a:t>
            </a:r>
            <a:r>
              <a:rPr lang="es-ES" sz="4800" b="1" dirty="0" err="1">
                <a:solidFill>
                  <a:schemeClr val="bg1"/>
                </a:solidFill>
                <a:latin typeface="Avenir Roman" panose="02000503020000020003" pitchFamily="2" charset="0"/>
              </a:rPr>
              <a:t>Bicing</a:t>
            </a:r>
            <a:r>
              <a:rPr lang="es-ES" sz="4800" b="1" dirty="0">
                <a:solidFill>
                  <a:schemeClr val="bg1"/>
                </a:solidFill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11922D-0BBC-9B4A-8F7F-F25C2F237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7047" y="4403704"/>
            <a:ext cx="9144000" cy="519388"/>
          </a:xfrm>
          <a:noFill/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venir Book" panose="02000503020000020003" pitchFamily="2" charset="0"/>
              </a:rPr>
              <a:t>Francisco J. Regalado López</a:t>
            </a:r>
          </a:p>
        </p:txBody>
      </p:sp>
    </p:spTree>
    <p:extLst>
      <p:ext uri="{BB962C8B-B14F-4D97-AF65-F5344CB8AC3E}">
        <p14:creationId xmlns:p14="http://schemas.microsoft.com/office/powerpoint/2010/main" val="214394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54715-A074-683C-201B-58DA558B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3845" cy="4474967"/>
          </a:xfrm>
        </p:spPr>
        <p:txBody>
          <a:bodyPr>
            <a:noAutofit/>
          </a:bodyPr>
          <a:lstStyle/>
          <a:p>
            <a:pPr algn="just"/>
            <a:r>
              <a:rPr lang="es-ES" dirty="0">
                <a:latin typeface="Avenir Roman" panose="02000503020000020003" pitchFamily="2" charset="0"/>
              </a:rPr>
              <a:t>El </a:t>
            </a:r>
            <a:r>
              <a:rPr lang="es-ES" dirty="0" err="1">
                <a:latin typeface="Avenir Roman" panose="02000503020000020003" pitchFamily="2" charset="0"/>
              </a:rPr>
              <a:t>Bicing</a:t>
            </a:r>
            <a:r>
              <a:rPr lang="es-ES" dirty="0">
                <a:latin typeface="Avenir Roman" panose="02000503020000020003" pitchFamily="2" charset="0"/>
              </a:rPr>
              <a:t> es un modo movilidad activa, desplazarse por medios no motorizados o mediante la actividad física de la persona. El uso de la bicicleta puede ser afectada por lo tanto por los efectos climatológicos, considerando que Barcelona tiene un clima mediterráneo litoral. </a:t>
            </a:r>
          </a:p>
          <a:p>
            <a:pPr algn="just"/>
            <a:endParaRPr lang="es-ES" dirty="0">
              <a:latin typeface="Avenir Roman" panose="02000503020000020003" pitchFamily="2" charset="0"/>
            </a:endParaRPr>
          </a:p>
          <a:p>
            <a:pPr algn="just"/>
            <a:r>
              <a:rPr lang="es-ES" dirty="0">
                <a:latin typeface="Avenir Roman" panose="02000503020000020003" pitchFamily="2" charset="0"/>
              </a:rPr>
              <a:t>Los datos históricos en las fechas con una frecuencia por hora se obtuvieron de una base de datos de la NASA: Temperatura, humedad especifica, precipitación y velocidad del viento.</a:t>
            </a:r>
          </a:p>
        </p:txBody>
      </p:sp>
    </p:spTree>
    <p:extLst>
      <p:ext uri="{BB962C8B-B14F-4D97-AF65-F5344CB8AC3E}">
        <p14:creationId xmlns:p14="http://schemas.microsoft.com/office/powerpoint/2010/main" val="85116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rot="5400000" flipV="1">
            <a:off x="-2180192" y="2149757"/>
            <a:ext cx="6871448" cy="25450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81923" y="2400353"/>
            <a:ext cx="6353127" cy="2466818"/>
          </a:xfrm>
        </p:spPr>
        <p:txBody>
          <a:bodyPr vert="vert"/>
          <a:lstStyle/>
          <a:p>
            <a:r>
              <a:rPr lang="es-ES" b="1" dirty="0">
                <a:solidFill>
                  <a:schemeClr val="bg1"/>
                </a:solidFill>
              </a:rPr>
              <a:t>EDA: Bicicletas Ordinarias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A2EF20-932B-BA49-9746-78CFA577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28" y="305900"/>
            <a:ext cx="7259312" cy="62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2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rot="5400000" flipV="1">
            <a:off x="-2180192" y="2149757"/>
            <a:ext cx="6871448" cy="25450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81923" y="2400353"/>
            <a:ext cx="6353127" cy="2466818"/>
          </a:xfrm>
        </p:spPr>
        <p:txBody>
          <a:bodyPr vert="vert"/>
          <a:lstStyle/>
          <a:p>
            <a:r>
              <a:rPr lang="es-ES" b="1" dirty="0">
                <a:solidFill>
                  <a:schemeClr val="bg1"/>
                </a:solidFill>
              </a:rPr>
              <a:t>EDA: Bicicletas Ordinarias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7CA64F-422E-694A-9372-1DA820AC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279" y="0"/>
            <a:ext cx="786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9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rot="5400000" flipV="1">
            <a:off x="-2180192" y="2149757"/>
            <a:ext cx="6871448" cy="25450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81923" y="2400353"/>
            <a:ext cx="6353127" cy="2466818"/>
          </a:xfrm>
        </p:spPr>
        <p:txBody>
          <a:bodyPr vert="vert"/>
          <a:lstStyle/>
          <a:p>
            <a:r>
              <a:rPr lang="es-ES" b="1" dirty="0">
                <a:solidFill>
                  <a:schemeClr val="bg1"/>
                </a:solidFill>
              </a:rPr>
              <a:t>EDA: Bicicletas Ordinarias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9F37B4-67F2-9E4A-8E47-A5516E3A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46" y="0"/>
            <a:ext cx="7856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rot="5400000" flipV="1">
            <a:off x="-2180192" y="2149757"/>
            <a:ext cx="6871448" cy="25450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81923" y="2400353"/>
            <a:ext cx="6353127" cy="2466818"/>
          </a:xfrm>
        </p:spPr>
        <p:txBody>
          <a:bodyPr vert="vert"/>
          <a:lstStyle/>
          <a:p>
            <a:r>
              <a:rPr lang="es-ES" b="1" dirty="0">
                <a:solidFill>
                  <a:schemeClr val="bg1"/>
                </a:solidFill>
              </a:rPr>
              <a:t>EDA: Bicicletas Ordinarias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CB5F52-520F-5441-8201-3BB2B4FF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42" y="0"/>
            <a:ext cx="7868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rot="5400000" flipV="1">
            <a:off x="-2180192" y="2149757"/>
            <a:ext cx="6871448" cy="25450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81923" y="2400353"/>
            <a:ext cx="6353127" cy="2466818"/>
          </a:xfrm>
        </p:spPr>
        <p:txBody>
          <a:bodyPr vert="vert"/>
          <a:lstStyle/>
          <a:p>
            <a:r>
              <a:rPr lang="es-ES" b="1" dirty="0">
                <a:solidFill>
                  <a:schemeClr val="bg1"/>
                </a:solidFill>
              </a:rPr>
              <a:t>EDA: Bicicletas Ordinarias y Eléctricas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8DFDA8-CB2E-7544-A6B3-7DEEA997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98" y="302559"/>
            <a:ext cx="9220882" cy="62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4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Pre-procesado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54715-A074-683C-201B-58DA558B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3845" cy="4474967"/>
          </a:xfrm>
        </p:spPr>
        <p:txBody>
          <a:bodyPr>
            <a:noAutofit/>
          </a:bodyPr>
          <a:lstStyle/>
          <a:p>
            <a:pPr algn="just"/>
            <a:r>
              <a:rPr lang="es-ES" dirty="0">
                <a:latin typeface="Avenir Roman" panose="02000503020000020003" pitchFamily="2" charset="0"/>
              </a:rPr>
              <a:t>Agrupamiento del uso de las bicicletas por hora siguiendo el formato de YYYY:MM:DD HH:MM:SS .     </a:t>
            </a:r>
          </a:p>
          <a:p>
            <a:pPr algn="just"/>
            <a:endParaRPr lang="es-ES" dirty="0">
              <a:latin typeface="Avenir Roman" panose="02000503020000020003" pitchFamily="2" charset="0"/>
            </a:endParaRPr>
          </a:p>
          <a:p>
            <a:pPr algn="just"/>
            <a:r>
              <a:rPr lang="es-ES" dirty="0">
                <a:latin typeface="Avenir Roman" panose="02000503020000020003" pitchFamily="2" charset="0"/>
              </a:rPr>
              <a:t>Unos datos “ocultos” dentro de la serie temporal es conocer si el día es laborable o fin de semana, también si el día es festivo.</a:t>
            </a:r>
          </a:p>
          <a:p>
            <a:pPr algn="just"/>
            <a:endParaRPr lang="es-ES" dirty="0">
              <a:latin typeface="Avenir Roman" panose="02000503020000020003" pitchFamily="2" charset="0"/>
            </a:endParaRPr>
          </a:p>
          <a:p>
            <a:pPr algn="just"/>
            <a:r>
              <a:rPr lang="es-ES" dirty="0">
                <a:latin typeface="Avenir Roman" panose="02000503020000020003" pitchFamily="2" charset="0"/>
              </a:rPr>
              <a:t>El </a:t>
            </a:r>
            <a:r>
              <a:rPr lang="es-ES" dirty="0" err="1">
                <a:latin typeface="Avenir Roman" panose="02000503020000020003" pitchFamily="2" charset="0"/>
              </a:rPr>
              <a:t>dataset</a:t>
            </a:r>
            <a:r>
              <a:rPr lang="es-ES" dirty="0">
                <a:latin typeface="Avenir Roman" panose="02000503020000020003" pitchFamily="2" charset="0"/>
              </a:rPr>
              <a:t> tenía una cantidad de datos con valor cero, además, con una gran variabilidad, se buscarán estos datos y se desecharán.</a:t>
            </a:r>
          </a:p>
        </p:txBody>
      </p:sp>
    </p:spTree>
    <p:extLst>
      <p:ext uri="{BB962C8B-B14F-4D97-AF65-F5344CB8AC3E}">
        <p14:creationId xmlns:p14="http://schemas.microsoft.com/office/powerpoint/2010/main" val="300961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129893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601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Ordinarias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B8218F-6A9C-9F41-BE8C-AEB3BC15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71" y="746457"/>
            <a:ext cx="10713929" cy="59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5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Ordinarias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354715-A074-683C-201B-58DA558BC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73845" cy="447496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dirty="0">
                    <a:latin typeface="Avenir Roman" panose="02000503020000020003" pitchFamily="2" charset="0"/>
                  </a:rPr>
                  <a:t>Comprobar si la serie es estacionaria utilizando la prueba de </a:t>
                </a:r>
                <a:r>
                  <a:rPr lang="es-ES" dirty="0" err="1">
                    <a:latin typeface="Avenir Roman" panose="02000503020000020003" pitchFamily="2" charset="0"/>
                  </a:rPr>
                  <a:t>Dickey</a:t>
                </a:r>
                <a:r>
                  <a:rPr lang="es-ES" dirty="0">
                    <a:latin typeface="Avenir Roman" panose="02000503020000020003" pitchFamily="2" charset="0"/>
                  </a:rPr>
                  <a:t> </a:t>
                </a:r>
                <a:r>
                  <a:rPr lang="es-ES" dirty="0" err="1">
                    <a:latin typeface="Avenir Roman" panose="02000503020000020003" pitchFamily="2" charset="0"/>
                  </a:rPr>
                  <a:t>Fuller</a:t>
                </a:r>
                <a:r>
                  <a:rPr lang="es-ES" dirty="0">
                    <a:latin typeface="Avenir Roman" panose="02000503020000020003" pitchFamily="2" charset="0"/>
                  </a:rPr>
                  <a:t> Aumentado, una serie temporal estacionaria es aquella cuyas propiedades estadísticas no cambian con el tiempo.</a:t>
                </a:r>
              </a:p>
              <a:p>
                <a:pPr algn="just"/>
                <a:endParaRPr lang="es-ES" dirty="0">
                  <a:latin typeface="Avenir Roman" panose="02000503020000020003" pitchFamily="2" charset="0"/>
                </a:endParaRPr>
              </a:p>
              <a:p>
                <a:pPr algn="just"/>
                <a:r>
                  <a:rPr lang="es-ES" dirty="0">
                    <a:latin typeface="Avenir Roman" panose="02000503020000020003" pitchFamily="2" charset="0"/>
                  </a:rPr>
                  <a:t>Los resultados para la serie de bicicletas ordinarias son:</a:t>
                </a:r>
              </a:p>
              <a:p>
                <a:pPr lvl="1" algn="just"/>
                <a:r>
                  <a:rPr lang="es-ES" dirty="0">
                    <a:latin typeface="Avenir Roman" panose="02000503020000020003" pitchFamily="2" charset="0"/>
                  </a:rPr>
                  <a:t>ADF 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−4.9650</m:t>
                    </m:r>
                  </m:oMath>
                </a14:m>
                <a:r>
                  <a:rPr lang="es-ES" dirty="0">
                    <a:latin typeface="Avenir Roman" panose="02000503020000020003" pitchFamily="2" charset="0"/>
                  </a:rPr>
                  <a:t>  </a:t>
                </a:r>
              </a:p>
              <a:p>
                <a:pPr lvl="1" algn="just"/>
                <a:r>
                  <a:rPr lang="es-ES" dirty="0">
                    <a:latin typeface="Avenir Roman" panose="02000503020000020003" pitchFamily="2" charset="0"/>
                  </a:rPr>
                  <a:t>p-</a:t>
                </a:r>
                <a:r>
                  <a:rPr lang="es-ES" dirty="0" err="1">
                    <a:latin typeface="Avenir Roman" panose="02000503020000020003" pitchFamily="2" charset="0"/>
                  </a:rPr>
                  <a:t>value</a:t>
                </a:r>
                <a:r>
                  <a:rPr lang="es-ES" dirty="0">
                    <a:latin typeface="Avenir Roman" panose="02000503020000020003" pitchFamily="2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2.6023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s-ES" dirty="0">
                    <a:latin typeface="Avenir Roman" panose="02000503020000020003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354715-A074-683C-201B-58DA558BC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73845" cy="4474967"/>
              </a:xfrm>
              <a:blipFill>
                <a:blip r:embed="rId2"/>
                <a:stretch>
                  <a:fillRect l="-925" t="-2273" r="-10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90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Ordinarias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BF57D27-61AD-2A40-B05B-33CAB037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01" y="1397322"/>
            <a:ext cx="10024997" cy="53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25F39DE-07E9-327C-A70D-C4FE73D7D24C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54715-A074-683C-201B-58DA558B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dirty="0" err="1">
                <a:effectLst/>
                <a:latin typeface="Avenir Book"/>
                <a:ea typeface="Avenir"/>
                <a:cs typeface="Avenir"/>
              </a:rPr>
              <a:t>Bicing</a:t>
            </a:r>
            <a:r>
              <a:rPr lang="es-ES" b="1" dirty="0">
                <a:effectLst/>
                <a:latin typeface="Avenir Book"/>
                <a:ea typeface="Avenir"/>
                <a:cs typeface="Avenir"/>
              </a:rPr>
              <a:t>: El sistema de bicicletas compartido de la ciudad de Barcelona </a:t>
            </a:r>
            <a:endParaRPr lang="es-ES" dirty="0">
              <a:effectLst/>
              <a:latin typeface="Avenir Book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Avenir Book"/>
                <a:ea typeface="Avenir"/>
                <a:cs typeface="Avenir"/>
              </a:rPr>
              <a:t>El sistema se implanto en el 2007 con el objetivo de cubrir pequeños y medianos recorridos diarios dentro de la ciudad.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Avenir Book"/>
                <a:ea typeface="Avenir"/>
                <a:cs typeface="Avenir"/>
              </a:rPr>
              <a:t>El sistema </a:t>
            </a:r>
            <a:r>
              <a:rPr lang="es-ES" dirty="0" err="1">
                <a:effectLst/>
                <a:latin typeface="Avenir Book"/>
                <a:ea typeface="Avenir"/>
                <a:cs typeface="Avenir"/>
              </a:rPr>
              <a:t>bicing</a:t>
            </a:r>
            <a:r>
              <a:rPr lang="es-ES" dirty="0">
                <a:effectLst/>
                <a:latin typeface="Avenir Book"/>
                <a:ea typeface="Avenir"/>
                <a:cs typeface="Avenir"/>
              </a:rPr>
              <a:t> es compuesto por 6.000 bicicletas mecánicas y 300 eléctricas que cuenta con estaciones integradas al sistema de transporte público de la ciudad.    </a:t>
            </a:r>
            <a:endParaRPr lang="es-ES" dirty="0">
              <a:effectLst/>
              <a:latin typeface="Avenir Book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73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129893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601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Eléctricas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D76072-5021-A64E-8AAF-9EE0AEB8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4" y="834777"/>
            <a:ext cx="10676351" cy="598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Eléctricas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354715-A074-683C-201B-58DA558BC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7497" y="2476978"/>
                <a:ext cx="6814158" cy="4474967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ES" dirty="0" err="1">
                    <a:latin typeface="Avenir Roman" panose="02000503020000020003" pitchFamily="2" charset="0"/>
                  </a:rPr>
                  <a:t>Dickey</a:t>
                </a:r>
                <a:r>
                  <a:rPr lang="es-ES" dirty="0">
                    <a:latin typeface="Avenir Roman" panose="02000503020000020003" pitchFamily="2" charset="0"/>
                  </a:rPr>
                  <a:t> </a:t>
                </a:r>
                <a:r>
                  <a:rPr lang="es-ES" dirty="0" err="1">
                    <a:latin typeface="Avenir Roman" panose="02000503020000020003" pitchFamily="2" charset="0"/>
                  </a:rPr>
                  <a:t>Fuller</a:t>
                </a:r>
                <a:r>
                  <a:rPr lang="es-ES" dirty="0">
                    <a:latin typeface="Avenir Roman" panose="02000503020000020003" pitchFamily="2" charset="0"/>
                  </a:rPr>
                  <a:t> Aumentado </a:t>
                </a:r>
              </a:p>
              <a:p>
                <a:pPr algn="just"/>
                <a:r>
                  <a:rPr lang="es-ES" dirty="0">
                    <a:latin typeface="Avenir Roman" panose="02000503020000020003" pitchFamily="2" charset="0"/>
                  </a:rPr>
                  <a:t>ADF: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−6.6930</m:t>
                    </m:r>
                  </m:oMath>
                </a14:m>
                <a:r>
                  <a:rPr lang="es-ES" dirty="0">
                    <a:latin typeface="Avenir Roman" panose="02000503020000020003" pitchFamily="2" charset="0"/>
                  </a:rPr>
                  <a:t>  </a:t>
                </a:r>
              </a:p>
              <a:p>
                <a:pPr lvl="0" algn="just"/>
                <a:r>
                  <a:rPr lang="es-ES" dirty="0">
                    <a:latin typeface="Avenir Roman" panose="02000503020000020003" pitchFamily="2" charset="0"/>
                  </a:rPr>
                  <a:t>p-</a:t>
                </a:r>
                <a:r>
                  <a:rPr lang="es-ES" dirty="0" err="1">
                    <a:latin typeface="Avenir Roman" panose="02000503020000020003" pitchFamily="2" charset="0"/>
                  </a:rPr>
                  <a:t>value</a:t>
                </a:r>
                <a:r>
                  <a:rPr lang="es-ES" dirty="0">
                    <a:latin typeface="Avenir Roman" panose="02000503020000020003" pitchFamily="2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4.0628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s-ES" dirty="0">
                    <a:latin typeface="Avenir Roman" panose="02000503020000020003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354715-A074-683C-201B-58DA558BC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97" y="2476978"/>
                <a:ext cx="6814158" cy="4474967"/>
              </a:xfrm>
              <a:blipFill>
                <a:blip r:embed="rId2"/>
                <a:stretch>
                  <a:fillRect l="-1673" t="-19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1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Eléctricas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502B27-96AB-2047-9F8F-0A981E20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78" y="1519700"/>
            <a:ext cx="10075101" cy="53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84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rot="5400000" flipV="1">
            <a:off x="-2028775" y="1998341"/>
            <a:ext cx="6871448" cy="28478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9399" y="2317828"/>
            <a:ext cx="6353127" cy="2631867"/>
          </a:xfrm>
        </p:spPr>
        <p:txBody>
          <a:bodyPr vert="vert">
            <a:norm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Avenir Roman" panose="02000503020000020003" pitchFamily="2" charset="0"/>
              </a:rPr>
              <a:t>Modelos de Series Temporales: Bicicletas Ordinarias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AA907C-1572-D443-A64A-EACED30A6727}"/>
              </a:ext>
            </a:extLst>
          </p:cNvPr>
          <p:cNvSpPr txBox="1"/>
          <p:nvPr/>
        </p:nvSpPr>
        <p:spPr>
          <a:xfrm>
            <a:off x="5774499" y="2016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4BDC7E-47CB-1246-9D73-919663C9F318}"/>
              </a:ext>
            </a:extLst>
          </p:cNvPr>
          <p:cNvSpPr/>
          <p:nvPr/>
        </p:nvSpPr>
        <p:spPr>
          <a:xfrm>
            <a:off x="3423780" y="457198"/>
            <a:ext cx="7661753" cy="575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SARIMAX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venir" panose="02000503020000020003" pitchFamily="2" charset="0"/>
              <a:ea typeface="Avenir" panose="02000503020000020003" pitchFamily="2" charset="0"/>
              <a:cs typeface="Avenir" panose="02000503020000020003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Para encontrar los parámetros óptimos se realizará un </a:t>
            </a:r>
            <a:r>
              <a:rPr lang="es-ES" sz="2800" dirty="0" err="1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Grid</a:t>
            </a: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 </a:t>
            </a:r>
            <a:r>
              <a:rPr lang="es-ES" sz="2800" dirty="0" err="1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Search</a:t>
            </a: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, con los siguientes parámetros: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p  en un rango de 0 a 3.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d es 0.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q en un rango de 0 a 3.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P en un rango de 0 a 3.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D en un rango de 0 a 2.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Q en un rango de 0 a 3.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s es 24.</a:t>
            </a:r>
            <a:endParaRPr lang="es-ES" sz="2800" dirty="0">
              <a:effectLst/>
              <a:latin typeface="Avenir Roman" panose="02000503020000020003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93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Ordinarias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E5AABCA-060F-0241-BE6F-2B9E3DC9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2134" cy="4351338"/>
          </a:xfrm>
        </p:spPr>
        <p:txBody>
          <a:bodyPr/>
          <a:lstStyle/>
          <a:p>
            <a:pPr marL="0" lvl="0" indent="0">
              <a:buNone/>
            </a:pPr>
            <a:r>
              <a:rPr lang="es-ES" dirty="0"/>
              <a:t>El valor mínimo de AIC 59124.71</a:t>
            </a:r>
          </a:p>
          <a:p>
            <a:pPr lvl="0"/>
            <a:r>
              <a:rPr lang="es-ES" dirty="0"/>
              <a:t>p = 1</a:t>
            </a:r>
          </a:p>
          <a:p>
            <a:pPr lvl="0"/>
            <a:r>
              <a:rPr lang="es-ES" dirty="0"/>
              <a:t>q = 1</a:t>
            </a:r>
          </a:p>
          <a:p>
            <a:pPr lvl="0"/>
            <a:r>
              <a:rPr lang="es-ES" dirty="0"/>
              <a:t>d = 0</a:t>
            </a:r>
          </a:p>
          <a:p>
            <a:pPr lvl="0"/>
            <a:r>
              <a:rPr lang="es-ES" dirty="0"/>
              <a:t>P = 0</a:t>
            </a:r>
          </a:p>
          <a:p>
            <a:pPr lvl="0"/>
            <a:r>
              <a:rPr lang="es-ES" dirty="0"/>
              <a:t>Q = 1</a:t>
            </a:r>
          </a:p>
          <a:p>
            <a:pPr lvl="0"/>
            <a:r>
              <a:rPr lang="es-ES" dirty="0"/>
              <a:t>D = 1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65F110-F93A-2445-A966-6EBC4379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34" y="1613513"/>
            <a:ext cx="82268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71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rot="5400000" flipV="1">
            <a:off x="-2028775" y="1998341"/>
            <a:ext cx="6871448" cy="28478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9399" y="2317828"/>
            <a:ext cx="6353127" cy="2631867"/>
          </a:xfrm>
        </p:spPr>
        <p:txBody>
          <a:bodyPr vert="vert">
            <a:norm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Avenir Roman" panose="02000503020000020003" pitchFamily="2" charset="0"/>
              </a:rPr>
              <a:t>Modelos de Series Temporales: Bicicletas Eléctricas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AA907C-1572-D443-A64A-EACED30A6727}"/>
              </a:ext>
            </a:extLst>
          </p:cNvPr>
          <p:cNvSpPr txBox="1"/>
          <p:nvPr/>
        </p:nvSpPr>
        <p:spPr>
          <a:xfrm>
            <a:off x="5774499" y="2016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4BDC7E-47CB-1246-9D73-919663C9F318}"/>
              </a:ext>
            </a:extLst>
          </p:cNvPr>
          <p:cNvSpPr/>
          <p:nvPr/>
        </p:nvSpPr>
        <p:spPr>
          <a:xfrm>
            <a:off x="3423780" y="457198"/>
            <a:ext cx="7661753" cy="575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SARIMAX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venir" panose="02000503020000020003" pitchFamily="2" charset="0"/>
              <a:ea typeface="Avenir" panose="02000503020000020003" pitchFamily="2" charset="0"/>
              <a:cs typeface="Avenir" panose="02000503020000020003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Para encontrar los parámetros óptimos se realizará un </a:t>
            </a:r>
            <a:r>
              <a:rPr lang="es-ES" sz="2800" dirty="0" err="1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Grid</a:t>
            </a: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 </a:t>
            </a:r>
            <a:r>
              <a:rPr lang="es-ES" sz="2800" dirty="0" err="1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Search</a:t>
            </a: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, con los siguientes parámetros: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p  en un rango de 0 a 2.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d es 0.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q en un rango de 0 a 2.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P en un rango de 0 a 2.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D en un rango de 0 a 2.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Q en un rango de 0 a 2.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s es 24.</a:t>
            </a:r>
            <a:endParaRPr lang="es-ES" sz="2800" dirty="0">
              <a:effectLst/>
              <a:latin typeface="Avenir Roman" panose="02000503020000020003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56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Eléctricas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E5AABCA-060F-0241-BE6F-2B9E3DC9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2134" cy="4351338"/>
          </a:xfrm>
        </p:spPr>
        <p:txBody>
          <a:bodyPr/>
          <a:lstStyle/>
          <a:p>
            <a:pPr marL="0" lvl="0" indent="0">
              <a:buNone/>
            </a:pPr>
            <a:r>
              <a:rPr lang="es-ES" dirty="0"/>
              <a:t>El valor mínimo de AIC 11778.50 </a:t>
            </a:r>
          </a:p>
          <a:p>
            <a:pPr lvl="0"/>
            <a:r>
              <a:rPr lang="es-ES" dirty="0"/>
              <a:t>p = 1</a:t>
            </a:r>
          </a:p>
          <a:p>
            <a:pPr lvl="0"/>
            <a:r>
              <a:rPr lang="es-ES" dirty="0"/>
              <a:t>q = 1</a:t>
            </a:r>
          </a:p>
          <a:p>
            <a:pPr lvl="0"/>
            <a:r>
              <a:rPr lang="es-ES" dirty="0"/>
              <a:t>d = 0</a:t>
            </a:r>
          </a:p>
          <a:p>
            <a:pPr lvl="0"/>
            <a:r>
              <a:rPr lang="es-ES" dirty="0"/>
              <a:t>P = 1</a:t>
            </a:r>
          </a:p>
          <a:p>
            <a:pPr lvl="0"/>
            <a:r>
              <a:rPr lang="es-ES" dirty="0"/>
              <a:t>Q = 1</a:t>
            </a:r>
          </a:p>
          <a:p>
            <a:pPr lvl="0"/>
            <a:r>
              <a:rPr lang="es-ES" dirty="0"/>
              <a:t>D = 1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DA212D-5862-CB4D-9ACC-8EA33E1A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29" y="1690688"/>
            <a:ext cx="8458537" cy="44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01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rot="5400000" flipV="1">
            <a:off x="-2028775" y="1998341"/>
            <a:ext cx="6871448" cy="28478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9399" y="2317828"/>
            <a:ext cx="6353127" cy="2631867"/>
          </a:xfrm>
        </p:spPr>
        <p:txBody>
          <a:bodyPr vert="vert">
            <a:norm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Avenir Roman" panose="02000503020000020003" pitchFamily="2" charset="0"/>
              </a:rPr>
              <a:t>Modelos de Series Temporales: Bicicletas Ordinarias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AA907C-1572-D443-A64A-EACED30A6727}"/>
              </a:ext>
            </a:extLst>
          </p:cNvPr>
          <p:cNvSpPr txBox="1"/>
          <p:nvPr/>
        </p:nvSpPr>
        <p:spPr>
          <a:xfrm>
            <a:off x="5774499" y="2016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4BDC7E-47CB-1246-9D73-919663C9F318}"/>
              </a:ext>
            </a:extLst>
          </p:cNvPr>
          <p:cNvSpPr/>
          <p:nvPr/>
        </p:nvSpPr>
        <p:spPr>
          <a:xfrm>
            <a:off x="3118980" y="201562"/>
            <a:ext cx="7661753" cy="6656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Auto-ARIMA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venir" panose="02000503020000020003" pitchFamily="2" charset="0"/>
              <a:ea typeface="Avenir" panose="02000503020000020003" pitchFamily="2" charset="0"/>
              <a:cs typeface="Avenir" panose="02000503020000020003" pitchFamily="2" charset="0"/>
            </a:endParaRPr>
          </a:p>
          <a:p>
            <a:pPr algn="just"/>
            <a:r>
              <a:rPr lang="es-ES" sz="2800" dirty="0">
                <a:latin typeface="Avenir Roman" panose="02000503020000020003" pitchFamily="2" charset="0"/>
              </a:rPr>
              <a:t>En la librería </a:t>
            </a:r>
            <a:r>
              <a:rPr lang="es-ES" sz="2800" dirty="0" err="1">
                <a:latin typeface="Avenir Roman" panose="02000503020000020003" pitchFamily="2" charset="0"/>
              </a:rPr>
              <a:t>pmdarima</a:t>
            </a:r>
            <a:r>
              <a:rPr lang="es-ES" sz="2800" dirty="0">
                <a:latin typeface="Avenir Roman" panose="02000503020000020003" pitchFamily="2" charset="0"/>
              </a:rPr>
              <a:t> no se tiene que escribir una función para optimizar los parámetros, quedando:</a:t>
            </a:r>
          </a:p>
          <a:p>
            <a:pPr algn="just"/>
            <a:endParaRPr lang="es-ES" sz="2800" dirty="0">
              <a:latin typeface="Avenir Roman" panose="02000503020000020003" pitchFamily="2" charset="0"/>
            </a:endParaRPr>
          </a:p>
          <a:p>
            <a:pPr lvl="0" algn="just"/>
            <a:r>
              <a:rPr lang="es-ES" sz="2800" dirty="0">
                <a:latin typeface="Avenir Roman" panose="02000503020000020003" pitchFamily="2" charset="0"/>
              </a:rPr>
              <a:t>p = 1</a:t>
            </a:r>
          </a:p>
          <a:p>
            <a:pPr lvl="0" algn="just"/>
            <a:r>
              <a:rPr lang="es-ES" sz="2800" dirty="0">
                <a:latin typeface="Avenir Roman" panose="02000503020000020003" pitchFamily="2" charset="0"/>
              </a:rPr>
              <a:t>q = 0</a:t>
            </a:r>
          </a:p>
          <a:p>
            <a:pPr lvl="0" algn="just"/>
            <a:r>
              <a:rPr lang="es-ES" sz="2800" dirty="0">
                <a:latin typeface="Avenir Roman" panose="02000503020000020003" pitchFamily="2" charset="0"/>
              </a:rPr>
              <a:t>d = 1</a:t>
            </a:r>
          </a:p>
          <a:p>
            <a:pPr lvl="0" algn="just"/>
            <a:r>
              <a:rPr lang="es-ES" sz="2800" dirty="0">
                <a:latin typeface="Avenir Roman" panose="02000503020000020003" pitchFamily="2" charset="0"/>
              </a:rPr>
              <a:t>P = 2</a:t>
            </a:r>
          </a:p>
          <a:p>
            <a:pPr lvl="0" algn="just"/>
            <a:r>
              <a:rPr lang="es-ES" sz="2800" dirty="0">
                <a:latin typeface="Avenir Roman" panose="02000503020000020003" pitchFamily="2" charset="0"/>
              </a:rPr>
              <a:t>Q = 1</a:t>
            </a:r>
          </a:p>
          <a:p>
            <a:pPr lvl="0" algn="just"/>
            <a:r>
              <a:rPr lang="es-ES" sz="2800" dirty="0">
                <a:latin typeface="Avenir Roman" panose="02000503020000020003" pitchFamily="2" charset="0"/>
              </a:rPr>
              <a:t>D = 1</a:t>
            </a:r>
          </a:p>
          <a:p>
            <a:pPr lvl="0" algn="just"/>
            <a:endParaRPr lang="es-ES" sz="2800" dirty="0">
              <a:latin typeface="Avenir Roman" panose="02000503020000020003" pitchFamily="2" charset="0"/>
            </a:endParaRPr>
          </a:p>
          <a:p>
            <a:pPr algn="just"/>
            <a:r>
              <a:rPr lang="es-ES" sz="2800" dirty="0">
                <a:latin typeface="Avenir Roman" panose="02000503020000020003" pitchFamily="2" charset="0"/>
              </a:rPr>
              <a:t>El resultado no menciona el AIC mínimo solamente los parámetros</a:t>
            </a:r>
            <a:endParaRPr lang="es-ES" sz="2800" dirty="0">
              <a:effectLst/>
              <a:latin typeface="Avenir Roman" panose="02000503020000020003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98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Ordinarias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DE215B-2F09-3647-AC53-DA3B980A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91670"/>
            <a:ext cx="9956800" cy="52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8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rot="5400000" flipV="1">
            <a:off x="-2028775" y="1998341"/>
            <a:ext cx="6871448" cy="28478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9399" y="2317828"/>
            <a:ext cx="6353127" cy="2631867"/>
          </a:xfrm>
        </p:spPr>
        <p:txBody>
          <a:bodyPr vert="vert">
            <a:norm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Avenir Roman" panose="02000503020000020003" pitchFamily="2" charset="0"/>
              </a:rPr>
              <a:t>Modelos de Series Temporales: Bicicletas Eléctricas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AA907C-1572-D443-A64A-EACED30A6727}"/>
              </a:ext>
            </a:extLst>
          </p:cNvPr>
          <p:cNvSpPr txBox="1"/>
          <p:nvPr/>
        </p:nvSpPr>
        <p:spPr>
          <a:xfrm>
            <a:off x="5774499" y="2016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4BDC7E-47CB-1246-9D73-919663C9F318}"/>
              </a:ext>
            </a:extLst>
          </p:cNvPr>
          <p:cNvSpPr/>
          <p:nvPr/>
        </p:nvSpPr>
        <p:spPr>
          <a:xfrm>
            <a:off x="3423780" y="457198"/>
            <a:ext cx="7661753" cy="4932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Auto-ARIMA</a:t>
            </a:r>
            <a:endParaRPr lang="es-ES" sz="2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venir" panose="02000503020000020003" pitchFamily="2" charset="0"/>
              <a:ea typeface="Avenir" panose="02000503020000020003" pitchFamily="2" charset="0"/>
              <a:cs typeface="Avenir" panose="02000503020000020003" pitchFamily="2" charset="0"/>
            </a:endParaRPr>
          </a:p>
          <a:p>
            <a:r>
              <a:rPr lang="es-ES" sz="2800" dirty="0">
                <a:latin typeface="Avenir Roman" panose="02000503020000020003" pitchFamily="2" charset="0"/>
              </a:rPr>
              <a:t>Los parámetros para las bicicletas eléctricas son:</a:t>
            </a:r>
          </a:p>
          <a:p>
            <a:endParaRPr lang="es-ES" sz="2800" dirty="0">
              <a:latin typeface="Avenir Roman" panose="02000503020000020003" pitchFamily="2" charset="0"/>
            </a:endParaRPr>
          </a:p>
          <a:p>
            <a:pPr lvl="0"/>
            <a:r>
              <a:rPr lang="es-ES" sz="2800" dirty="0">
                <a:latin typeface="Avenir Roman" panose="02000503020000020003" pitchFamily="2" charset="0"/>
              </a:rPr>
              <a:t>p = 2</a:t>
            </a:r>
          </a:p>
          <a:p>
            <a:pPr lvl="0"/>
            <a:r>
              <a:rPr lang="es-ES" sz="2800" dirty="0">
                <a:latin typeface="Avenir Roman" panose="02000503020000020003" pitchFamily="2" charset="0"/>
              </a:rPr>
              <a:t>q = 1</a:t>
            </a:r>
          </a:p>
          <a:p>
            <a:pPr lvl="0"/>
            <a:r>
              <a:rPr lang="es-ES" sz="2800" dirty="0">
                <a:latin typeface="Avenir Roman" panose="02000503020000020003" pitchFamily="2" charset="0"/>
              </a:rPr>
              <a:t>d = 0</a:t>
            </a:r>
          </a:p>
          <a:p>
            <a:pPr lvl="0"/>
            <a:r>
              <a:rPr lang="es-ES" sz="2800" dirty="0">
                <a:latin typeface="Avenir Roman" panose="02000503020000020003" pitchFamily="2" charset="0"/>
              </a:rPr>
              <a:t>P = 2</a:t>
            </a:r>
          </a:p>
          <a:p>
            <a:pPr lvl="0"/>
            <a:r>
              <a:rPr lang="es-ES" sz="2800" dirty="0">
                <a:latin typeface="Avenir Roman" panose="02000503020000020003" pitchFamily="2" charset="0"/>
              </a:rPr>
              <a:t>Q = 0</a:t>
            </a:r>
          </a:p>
          <a:p>
            <a:pPr lvl="0"/>
            <a:r>
              <a:rPr lang="es-ES" sz="2800" dirty="0">
                <a:latin typeface="Avenir Roman" panose="02000503020000020003" pitchFamily="2" charset="0"/>
              </a:rPr>
              <a:t>D = 1</a:t>
            </a:r>
          </a:p>
        </p:txBody>
      </p:sp>
    </p:spTree>
    <p:extLst>
      <p:ext uri="{BB962C8B-B14F-4D97-AF65-F5344CB8AC3E}">
        <p14:creationId xmlns:p14="http://schemas.microsoft.com/office/powerpoint/2010/main" val="341350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54715-A074-683C-201B-58DA558B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err="1">
                <a:effectLst/>
                <a:latin typeface="Avenir Book"/>
                <a:ea typeface="Avenir"/>
                <a:cs typeface="Avenir"/>
              </a:rPr>
              <a:t>Bicing</a:t>
            </a:r>
            <a:r>
              <a:rPr lang="es-ES" b="1" dirty="0">
                <a:effectLst/>
                <a:latin typeface="Avenir Book"/>
                <a:ea typeface="Avenir"/>
                <a:cs typeface="Avenir"/>
              </a:rPr>
              <a:t>: El sistema de bicicletas compartido de la ciudad de Barcelona </a:t>
            </a:r>
            <a:endParaRPr lang="es-ES" dirty="0">
              <a:effectLst/>
              <a:latin typeface="Avenir Book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Avenir Book"/>
                <a:ea typeface="Avenir"/>
                <a:cs typeface="Avenir"/>
              </a:rPr>
              <a:t>Open Data BCN ha anunciado que los datos relacionados con el sistema </a:t>
            </a:r>
            <a:r>
              <a:rPr lang="es-ES" dirty="0" err="1">
                <a:effectLst/>
                <a:latin typeface="Avenir Book"/>
                <a:ea typeface="Avenir"/>
                <a:cs typeface="Avenir"/>
              </a:rPr>
              <a:t>bicing</a:t>
            </a:r>
            <a:r>
              <a:rPr lang="es-ES" dirty="0">
                <a:effectLst/>
                <a:latin typeface="Avenir Book"/>
                <a:ea typeface="Avenir"/>
                <a:cs typeface="Avenir"/>
              </a:rPr>
              <a:t> dejarán de ser publicados debido a un cambio en la gestión del servicio.</a:t>
            </a:r>
            <a:endParaRPr lang="es-ES" dirty="0">
              <a:effectLst/>
              <a:latin typeface="Avenir Book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Avenir Book"/>
                <a:ea typeface="Avenir"/>
                <a:cs typeface="Avenir"/>
              </a:rPr>
              <a:t>La intención de este proyecto es realizar una predicción de la demanda del servicio </a:t>
            </a:r>
            <a:r>
              <a:rPr lang="es-ES" dirty="0" err="1">
                <a:effectLst/>
                <a:latin typeface="Avenir Book"/>
                <a:ea typeface="Avenir"/>
                <a:cs typeface="Avenir"/>
              </a:rPr>
              <a:t>bicing</a:t>
            </a:r>
            <a:r>
              <a:rPr lang="es-ES" dirty="0">
                <a:effectLst/>
                <a:latin typeface="Avenir Book"/>
                <a:ea typeface="Avenir"/>
                <a:cs typeface="Avenir"/>
              </a:rPr>
              <a:t> en sus dos modalidades, mecánica y eléctrica con la información publicada.   </a:t>
            </a:r>
            <a:endParaRPr lang="es-ES" dirty="0">
              <a:effectLst/>
              <a:latin typeface="Avenir Book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220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Eléctricas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86B953-4F85-AF45-99D6-4C6BC374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26" y="1405381"/>
            <a:ext cx="6068347" cy="54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6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122239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3673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Ordinarias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89EAC09-0A76-8148-8A04-1B0146C6B981}"/>
              </a:ext>
            </a:extLst>
          </p:cNvPr>
          <p:cNvSpPr/>
          <p:nvPr/>
        </p:nvSpPr>
        <p:spPr>
          <a:xfrm>
            <a:off x="186267" y="1005268"/>
            <a:ext cx="1150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venir Roman" panose="02000503020000020003" pitchFamily="2" charset="0"/>
                <a:ea typeface="Avenir" panose="02000503020000020003" pitchFamily="2" charset="0"/>
                <a:cs typeface="Avenir" panose="02000503020000020003" pitchFamily="2" charset="0"/>
              </a:rPr>
              <a:t>La previsión comenzará desde el 2019-01-21 06:00 con un periodo de 930.</a:t>
            </a:r>
            <a:r>
              <a:rPr lang="es-ES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D799C8-4786-DF48-B1E5-7EFD95AF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2" y="1906080"/>
            <a:ext cx="11349567" cy="49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43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122239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3673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Ordinarias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89EAC09-0A76-8148-8A04-1B0146C6B981}"/>
              </a:ext>
            </a:extLst>
          </p:cNvPr>
          <p:cNvSpPr/>
          <p:nvPr/>
        </p:nvSpPr>
        <p:spPr>
          <a:xfrm>
            <a:off x="186267" y="1005268"/>
            <a:ext cx="3759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latin typeface="Avenir Roman" panose="02000503020000020003" pitchFamily="2" charset="0"/>
              </a:rPr>
              <a:t>Al evaluar los resultados de la serie temporal: </a:t>
            </a:r>
          </a:p>
          <a:p>
            <a:pPr algn="just"/>
            <a:endParaRPr lang="es-ES" sz="2800" dirty="0">
              <a:latin typeface="Avenir Roman" panose="02000503020000020003" pitchFamily="2" charset="0"/>
            </a:endParaRPr>
          </a:p>
          <a:p>
            <a:pPr lvl="0" algn="just"/>
            <a:r>
              <a:rPr lang="es-ES" sz="2800" dirty="0">
                <a:latin typeface="Avenir Roman" panose="02000503020000020003" pitchFamily="2" charset="0"/>
              </a:rPr>
              <a:t>RMSE = 1684.77</a:t>
            </a:r>
          </a:p>
          <a:p>
            <a:pPr lvl="0" algn="just"/>
            <a:r>
              <a:rPr lang="es-ES" sz="2800" dirty="0">
                <a:latin typeface="Avenir Roman" panose="02000503020000020003" pitchFamily="2" charset="0"/>
              </a:rPr>
              <a:t>MAPE = 191.12</a:t>
            </a:r>
          </a:p>
          <a:p>
            <a:pPr lvl="0" algn="just"/>
            <a:r>
              <a:rPr lang="es-ES" sz="2800" dirty="0">
                <a:latin typeface="Avenir Roman" panose="02000503020000020003" pitchFamily="2" charset="0"/>
              </a:rPr>
              <a:t>MAE = 1306.42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FE875C-A161-6F40-A70F-20060616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401" y="883029"/>
            <a:ext cx="6926665" cy="58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66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122239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3673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Eléctricas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89EAC09-0A76-8148-8A04-1B0146C6B981}"/>
              </a:ext>
            </a:extLst>
          </p:cNvPr>
          <p:cNvSpPr/>
          <p:nvPr/>
        </p:nvSpPr>
        <p:spPr>
          <a:xfrm>
            <a:off x="186266" y="1005268"/>
            <a:ext cx="41468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latin typeface="Avenir Roman" panose="02000503020000020003" pitchFamily="2" charset="0"/>
              </a:rPr>
              <a:t>La previsión comenzará desde el 2019-01-05 14:00 con un periodo de 1306.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D2E067-289C-8A4D-BA3D-55192B17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2" y="1054715"/>
            <a:ext cx="6601613" cy="51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6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122239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3673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Análisis de la Serie Bicicletas Eléctricas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89EAC09-0A76-8148-8A04-1B0146C6B981}"/>
              </a:ext>
            </a:extLst>
          </p:cNvPr>
          <p:cNvSpPr/>
          <p:nvPr/>
        </p:nvSpPr>
        <p:spPr>
          <a:xfrm>
            <a:off x="186267" y="1005268"/>
            <a:ext cx="416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latin typeface="Avenir Roman" panose="02000503020000020003" pitchFamily="2" charset="0"/>
              </a:rPr>
              <a:t>Al evaluar los resultados de la serie temporal: </a:t>
            </a:r>
          </a:p>
          <a:p>
            <a:pPr algn="just"/>
            <a:endParaRPr lang="es-ES" sz="2800" dirty="0">
              <a:latin typeface="Avenir Roman" panose="02000503020000020003" pitchFamily="2" charset="0"/>
            </a:endParaRPr>
          </a:p>
          <a:p>
            <a:pPr algn="just"/>
            <a:r>
              <a:rPr lang="es-ES" sz="2800" dirty="0">
                <a:latin typeface="Avenir Roman" panose="02000503020000020003" pitchFamily="2" charset="0"/>
              </a:rPr>
              <a:t>RMSE = 39.18</a:t>
            </a:r>
          </a:p>
          <a:p>
            <a:pPr algn="just"/>
            <a:r>
              <a:rPr lang="es-ES" sz="2800" dirty="0">
                <a:latin typeface="Avenir Roman" panose="02000503020000020003" pitchFamily="2" charset="0"/>
              </a:rPr>
              <a:t>MAPE = 168.26</a:t>
            </a:r>
          </a:p>
          <a:p>
            <a:pPr algn="just"/>
            <a:r>
              <a:rPr lang="es-ES" sz="2800" dirty="0">
                <a:latin typeface="Avenir Roman" panose="02000503020000020003" pitchFamily="2" charset="0"/>
              </a:rPr>
              <a:t>MAE = 27.87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B8F0BA-A30D-ED40-A6BB-1322008F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323" y="781281"/>
            <a:ext cx="7225610" cy="580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8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rot="5400000" flipV="1">
            <a:off x="-2028775" y="1998341"/>
            <a:ext cx="6871448" cy="28478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9399" y="2317828"/>
            <a:ext cx="6353127" cy="2631867"/>
          </a:xfrm>
        </p:spPr>
        <p:txBody>
          <a:bodyPr vert="vert">
            <a:norm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Avenir Roman" panose="02000503020000020003" pitchFamily="2" charset="0"/>
              </a:rPr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AA907C-1572-D443-A64A-EACED30A6727}"/>
              </a:ext>
            </a:extLst>
          </p:cNvPr>
          <p:cNvSpPr txBox="1"/>
          <p:nvPr/>
        </p:nvSpPr>
        <p:spPr>
          <a:xfrm>
            <a:off x="5774499" y="2016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4BDC7E-47CB-1246-9D73-919663C9F318}"/>
              </a:ext>
            </a:extLst>
          </p:cNvPr>
          <p:cNvSpPr/>
          <p:nvPr/>
        </p:nvSpPr>
        <p:spPr>
          <a:xfrm>
            <a:off x="3423780" y="457198"/>
            <a:ext cx="84464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latin typeface="Avenir Roman" panose="02000503020000020003" pitchFamily="2" charset="0"/>
              </a:rPr>
              <a:t>Los modelos pueden mejorarse, primero tal vez quitando variables exógenas que tal vez estén aportando más ruido que ayuda al modelo. </a:t>
            </a:r>
          </a:p>
          <a:p>
            <a:pPr algn="just"/>
            <a:endParaRPr lang="es-ES" sz="2800" dirty="0">
              <a:latin typeface="Avenir Roman" panose="02000503020000020003" pitchFamily="2" charset="0"/>
            </a:endParaRPr>
          </a:p>
          <a:p>
            <a:pPr algn="just"/>
            <a:r>
              <a:rPr lang="es-ES" sz="2800" dirty="0">
                <a:latin typeface="Avenir Roman" panose="02000503020000020003" pitchFamily="2" charset="0"/>
              </a:rPr>
              <a:t>La frecuencia por hora puede ser muy pequeña para captar todas las características de los datos, tal vez sería mejor agrupar los datos por franjas horarias. </a:t>
            </a:r>
          </a:p>
          <a:p>
            <a:pPr algn="just"/>
            <a:endParaRPr lang="es-ES" sz="2800" dirty="0">
              <a:latin typeface="Avenir Roman" panose="02000503020000020003" pitchFamily="2" charset="0"/>
            </a:endParaRPr>
          </a:p>
          <a:p>
            <a:pPr algn="just"/>
            <a:r>
              <a:rPr lang="es-ES" sz="2800" dirty="0">
                <a:latin typeface="Avenir Roman" panose="02000503020000020003" pitchFamily="2" charset="0"/>
              </a:rPr>
              <a:t>Sería interesante ver los resultados con otro tipo de modelos aprendizaje supervisado que no sean series temporales.</a:t>
            </a:r>
          </a:p>
        </p:txBody>
      </p:sp>
    </p:spTree>
    <p:extLst>
      <p:ext uri="{BB962C8B-B14F-4D97-AF65-F5344CB8AC3E}">
        <p14:creationId xmlns:p14="http://schemas.microsoft.com/office/powerpoint/2010/main" val="6810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54715-A074-683C-201B-58DA558B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>
                <a:effectLst/>
                <a:latin typeface="Avenir"/>
                <a:ea typeface="Avenir"/>
                <a:cs typeface="Avenir"/>
              </a:rPr>
              <a:t>Estado del Arte</a:t>
            </a:r>
          </a:p>
          <a:p>
            <a:pPr algn="just"/>
            <a:r>
              <a:rPr lang="es-ES" dirty="0">
                <a:effectLst/>
                <a:latin typeface="Avenir"/>
                <a:ea typeface="Avenir"/>
                <a:cs typeface="Avenir"/>
              </a:rPr>
              <a:t>La previsión consiste en predecir el futuro buscando la mayor precisión posible, considerando cualquier información importante que pueda afectar a la misma, puede haber previsiones a corto, mediano y largo plazo. </a:t>
            </a:r>
          </a:p>
          <a:p>
            <a:pPr algn="just"/>
            <a:endParaRPr lang="es-ES" dirty="0">
              <a:latin typeface="Avenir"/>
              <a:ea typeface="Avenir"/>
              <a:cs typeface="Avenir"/>
            </a:endParaRPr>
          </a:p>
          <a:p>
            <a:pPr algn="just"/>
            <a:r>
              <a:rPr lang="es-ES" dirty="0">
                <a:effectLst/>
                <a:latin typeface="Avenir"/>
                <a:ea typeface="Avenir"/>
                <a:cs typeface="Avenir"/>
              </a:rPr>
              <a:t>Se previene el futuro mediante patrones pasados que pueden repetirse en el futuro.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90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54715-A074-683C-201B-58DA558B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>
                <a:effectLst/>
                <a:latin typeface="Avenir"/>
                <a:ea typeface="Avenir"/>
                <a:cs typeface="Avenir"/>
              </a:rPr>
              <a:t>Estado del Arte</a:t>
            </a:r>
            <a:endParaRPr lang="es-ES" dirty="0">
              <a:effectLst/>
              <a:latin typeface="Avenir"/>
              <a:ea typeface="Avenir"/>
              <a:cs typeface="Avenir"/>
            </a:endParaRPr>
          </a:p>
          <a:p>
            <a:pPr algn="just"/>
            <a:r>
              <a:rPr lang="es-ES" dirty="0">
                <a:effectLst/>
                <a:latin typeface="Avenir"/>
                <a:ea typeface="Avenir"/>
                <a:cs typeface="Avenir"/>
              </a:rPr>
              <a:t>La Previsión de Series Temporales Univariantes utiliza solamente los valores históricos y si se utilizan predictores distintos de la serie (variables exógenas), se denomina Previsión de Series Temporales Multivariantes. </a:t>
            </a:r>
          </a:p>
          <a:p>
            <a:pPr algn="just"/>
            <a:endParaRPr lang="es-ES" dirty="0">
              <a:latin typeface="Avenir"/>
              <a:ea typeface="Avenir"/>
              <a:cs typeface="Avenir"/>
            </a:endParaRPr>
          </a:p>
          <a:p>
            <a:pPr algn="just"/>
            <a:r>
              <a:rPr lang="es-ES" dirty="0">
                <a:effectLst/>
                <a:latin typeface="Avenir"/>
                <a:ea typeface="Avenir"/>
                <a:cs typeface="Avenir"/>
              </a:rPr>
              <a:t>Las series temporales pueden tener una tendencia al mostrar que existe un aumento o una disminución a largo plazo de los datos; temporada al ser afectada por factores estacionales; cíclica al existir fluctuaciones que no tienen una frecuencia fija.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89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54715-A074-683C-201B-58DA558B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7208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dirty="0">
                <a:effectLst/>
                <a:latin typeface="Avenir"/>
                <a:ea typeface="Avenir"/>
                <a:cs typeface="Avenir"/>
              </a:rPr>
              <a:t>Estado del Arte</a:t>
            </a:r>
            <a:endParaRPr lang="es-ES" dirty="0">
              <a:effectLst/>
              <a:latin typeface="Avenir"/>
              <a:ea typeface="Avenir"/>
              <a:cs typeface="Avenir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Avenir"/>
                <a:ea typeface="Avenir"/>
                <a:cs typeface="Avenir"/>
              </a:rPr>
              <a:t>El modelo para previsión de series temporales ARIMA (Media Móvil Integrada Autorregresiva) se basa en los valores históricos.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Avenir"/>
                <a:ea typeface="Avenir"/>
                <a:cs typeface="Avenir"/>
              </a:rPr>
              <a:t>p es la orden de la parte </a:t>
            </a:r>
            <a:r>
              <a:rPr lang="es-ES" dirty="0" err="1">
                <a:effectLst/>
                <a:latin typeface="Avenir"/>
                <a:ea typeface="Avenir"/>
                <a:cs typeface="Avenir"/>
              </a:rPr>
              <a:t>autorregresiva</a:t>
            </a:r>
            <a:r>
              <a:rPr lang="es-ES" dirty="0">
                <a:effectLst/>
                <a:latin typeface="Avenir"/>
                <a:ea typeface="Avenir"/>
                <a:cs typeface="Avenir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Avenir"/>
                <a:ea typeface="Avenir"/>
                <a:cs typeface="Avenir"/>
              </a:rPr>
              <a:t>d es el grado de la primera diferenciación implicada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Avenir"/>
                <a:ea typeface="Avenir"/>
                <a:cs typeface="Avenir"/>
              </a:rPr>
              <a:t>q es la media </a:t>
            </a:r>
            <a:r>
              <a:rPr lang="es-ES" dirty="0" err="1">
                <a:effectLst/>
                <a:latin typeface="Avenir"/>
                <a:ea typeface="Avenir"/>
                <a:cs typeface="Avenir"/>
              </a:rPr>
              <a:t>movil</a:t>
            </a:r>
            <a:r>
              <a:rPr lang="es-ES" dirty="0">
                <a:effectLst/>
                <a:latin typeface="Avenir"/>
                <a:ea typeface="Avenir"/>
                <a:cs typeface="Avenir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latin typeface="Avenir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EB1B10-9FFC-6C49-A708-8794BC71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063" y="3619897"/>
            <a:ext cx="4475058" cy="7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5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54715-A074-683C-201B-58DA558B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393" y="1825625"/>
            <a:ext cx="5774506" cy="503237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dirty="0">
                <a:effectLst/>
                <a:latin typeface="Avenir"/>
                <a:ea typeface="Avenir"/>
                <a:cs typeface="Avenir"/>
              </a:rPr>
              <a:t>Estado del Arte</a:t>
            </a:r>
            <a:endParaRPr lang="es-ES" dirty="0">
              <a:effectLst/>
              <a:latin typeface="Avenir"/>
              <a:ea typeface="Avenir"/>
              <a:cs typeface="Avenir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Avenir"/>
                <a:ea typeface="Avenir"/>
                <a:cs typeface="Avenir"/>
              </a:rPr>
              <a:t>Uno de los modelos ARIMA el SARIMAX además de utilizar las variables </a:t>
            </a:r>
            <a:r>
              <a:rPr lang="es-ES" dirty="0" err="1">
                <a:effectLst/>
                <a:latin typeface="Avenir"/>
                <a:ea typeface="Avenir"/>
                <a:cs typeface="Avenir"/>
              </a:rPr>
              <a:t>p,d,q</a:t>
            </a:r>
            <a:r>
              <a:rPr lang="es-ES" dirty="0">
                <a:effectLst/>
                <a:latin typeface="Avenir"/>
                <a:ea typeface="Avenir"/>
                <a:cs typeface="Avenir"/>
              </a:rPr>
              <a:t> y s</a:t>
            </a:r>
            <a:r>
              <a:rPr lang="es-ES" dirty="0">
                <a:latin typeface="Avenir"/>
              </a:rPr>
              <a:t>us homólogos estacionales, con un parámetro m de frecuencia estacional, se </a:t>
            </a:r>
            <a:r>
              <a:rPr lang="es-ES" dirty="0">
                <a:effectLst/>
                <a:latin typeface="Avenir"/>
                <a:ea typeface="Avenir"/>
                <a:cs typeface="Avenir"/>
              </a:rPr>
              <a:t>añade el efecto de las variables exógenas.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s-ES" dirty="0">
              <a:effectLst/>
              <a:latin typeface="Avenir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s-ES" sz="1800" dirty="0">
                <a:effectLst/>
                <a:latin typeface="Avenir"/>
                <a:ea typeface="Avenir"/>
                <a:cs typeface="Avenir"/>
              </a:rPr>
              <a:t>	</a:t>
            </a:r>
            <a:endParaRPr lang="es-ES" sz="1800" dirty="0">
              <a:latin typeface="Avenir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F19DAC-ECDD-2B43-99EF-7B0898307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798" y="5163182"/>
            <a:ext cx="3083350" cy="5255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E802C6-2AF0-544B-9F47-7C585288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614" y="3220192"/>
            <a:ext cx="4719773" cy="5413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D629BF-8907-A943-AAA3-74C65EFAC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078"/>
          <a:stretch/>
        </p:blipFill>
        <p:spPr>
          <a:xfrm>
            <a:off x="6612706" y="777637"/>
            <a:ext cx="6528396" cy="244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Metodología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4FA10D2-32D7-6C43-8138-2399F2CA06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6" y="1598525"/>
            <a:ext cx="10515599" cy="4677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931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7EA374-80B6-332D-49E8-EC91C51A4090}"/>
              </a:ext>
            </a:extLst>
          </p:cNvPr>
          <p:cNvSpPr/>
          <p:nvPr/>
        </p:nvSpPr>
        <p:spPr>
          <a:xfrm flipV="1">
            <a:off x="0" y="681037"/>
            <a:ext cx="12192000" cy="616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011D-9DE2-F53F-BC0C-F2E10E4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54715-A074-683C-201B-58DA558B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3845" cy="1769345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venir Roman" panose="02000503020000020003" pitchFamily="2" charset="0"/>
              </a:rPr>
              <a:t>Los datos del </a:t>
            </a:r>
            <a:r>
              <a:rPr lang="es-ES" dirty="0" err="1">
                <a:latin typeface="Avenir Roman" panose="02000503020000020003" pitchFamily="2" charset="0"/>
              </a:rPr>
              <a:t>bicing</a:t>
            </a:r>
            <a:r>
              <a:rPr lang="es-ES" dirty="0">
                <a:latin typeface="Avenir Roman" panose="02000503020000020003" pitchFamily="2" charset="0"/>
              </a:rPr>
              <a:t> son 6 meses de uso del servicio y no existe un glosario de términos pero que pueden inferirse.</a:t>
            </a:r>
            <a:endParaRPr lang="es-ES" sz="1800" dirty="0">
              <a:latin typeface="Avenir Roman" panose="0200050302000002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F34F13C-ADCE-4D44-8FB0-928AFF4D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87978"/>
              </p:ext>
            </p:extLst>
          </p:nvPr>
        </p:nvGraphicFramePr>
        <p:xfrm>
          <a:off x="1227552" y="3594970"/>
          <a:ext cx="10258816" cy="270937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417995">
                  <a:extLst>
                    <a:ext uri="{9D8B030D-6E8A-4147-A177-3AD203B41FA5}">
                      <a16:colId xmlns:a16="http://schemas.microsoft.com/office/drawing/2014/main" val="4044446439"/>
                    </a:ext>
                  </a:extLst>
                </a:gridCol>
                <a:gridCol w="6840821">
                  <a:extLst>
                    <a:ext uri="{9D8B030D-6E8A-4147-A177-3AD203B41FA5}">
                      <a16:colId xmlns:a16="http://schemas.microsoft.com/office/drawing/2014/main" val="3960721856"/>
                    </a:ext>
                  </a:extLst>
                </a:gridCol>
              </a:tblGrid>
              <a:tr h="3873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Característica</a:t>
                      </a:r>
                      <a:endParaRPr lang="es-ES" sz="2400" b="1" dirty="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Descripción</a:t>
                      </a:r>
                      <a:endParaRPr lang="es-ES" sz="2400" b="1" dirty="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111798"/>
                  </a:ext>
                </a:extLst>
              </a:tr>
              <a:tr h="3873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error</a:t>
                      </a:r>
                      <a:endParaRPr lang="es-ES" sz="2400" dirty="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Error del servicio</a:t>
                      </a:r>
                      <a:endParaRPr lang="es-ES" sz="2400" dirty="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249483"/>
                  </a:ext>
                </a:extLst>
              </a:tr>
              <a:tr h="3873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bikesInUsage</a:t>
                      </a:r>
                      <a:endParaRPr lang="es-ES" sz="240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Total de bicicletas en uso en el sistema</a:t>
                      </a:r>
                      <a:endParaRPr lang="es-ES" sz="240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434616"/>
                  </a:ext>
                </a:extLst>
              </a:tr>
              <a:tr h="3873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electricalBikesInUsage</a:t>
                      </a:r>
                      <a:endParaRPr lang="es-ES" sz="240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Total de bicicletas eléctricas en uso en el sistema</a:t>
                      </a:r>
                      <a:endParaRPr lang="es-ES" sz="240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4983725"/>
                  </a:ext>
                </a:extLst>
              </a:tr>
              <a:tr h="3873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mechanicalBikesInUsage</a:t>
                      </a:r>
                      <a:endParaRPr lang="es-ES" sz="240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Total de bicicletas ordinarias en uso en el sistema</a:t>
                      </a:r>
                      <a:endParaRPr lang="es-ES" sz="240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952113"/>
                  </a:ext>
                </a:extLst>
              </a:tr>
              <a:tr h="3873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dateTime</a:t>
                      </a:r>
                      <a:endParaRPr lang="es-ES" sz="240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Fecha y tiempo en el que los datos fueron recopilados.</a:t>
                      </a:r>
                      <a:endParaRPr lang="es-ES" sz="2400" dirty="0">
                        <a:effectLst/>
                        <a:latin typeface="Avenir Roman" panose="02000503020000020003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64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962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1191</Words>
  <Application>Microsoft Macintosh PowerPoint</Application>
  <PresentationFormat>Panorámica</PresentationFormat>
  <Paragraphs>162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4" baseType="lpstr">
      <vt:lpstr>Arial</vt:lpstr>
      <vt:lpstr>Avenir</vt:lpstr>
      <vt:lpstr>Avenir Book</vt:lpstr>
      <vt:lpstr>Avenir Roman</vt:lpstr>
      <vt:lpstr>Calibri</vt:lpstr>
      <vt:lpstr>Calibri Light</vt:lpstr>
      <vt:lpstr>Cambria Math</vt:lpstr>
      <vt:lpstr>Symbol</vt:lpstr>
      <vt:lpstr>Tema de Office</vt:lpstr>
      <vt:lpstr>Predicción del uso del servicio bicicletas compartidas de la ciudad de Barcelona: Bicing </vt:lpstr>
      <vt:lpstr>Introducción</vt:lpstr>
      <vt:lpstr>Introducción</vt:lpstr>
      <vt:lpstr>Introducción</vt:lpstr>
      <vt:lpstr>Introducción</vt:lpstr>
      <vt:lpstr>Introducción</vt:lpstr>
      <vt:lpstr>Introducción</vt:lpstr>
      <vt:lpstr>Metodología</vt:lpstr>
      <vt:lpstr>Datos</vt:lpstr>
      <vt:lpstr>Datos</vt:lpstr>
      <vt:lpstr>EDA: Bicicletas Ordinarias</vt:lpstr>
      <vt:lpstr>EDA: Bicicletas Ordinarias</vt:lpstr>
      <vt:lpstr>EDA: Bicicletas Ordinarias</vt:lpstr>
      <vt:lpstr>EDA: Bicicletas Ordinarias</vt:lpstr>
      <vt:lpstr>EDA: Bicicletas Ordinarias y Eléctricas</vt:lpstr>
      <vt:lpstr>Pre-procesado de Datos</vt:lpstr>
      <vt:lpstr>Análisis de la Serie Bicicletas Ordinarias</vt:lpstr>
      <vt:lpstr>Análisis de la Serie Bicicletas Ordinarias</vt:lpstr>
      <vt:lpstr>Análisis de la Serie Bicicletas Ordinarias</vt:lpstr>
      <vt:lpstr>Análisis de la Serie Bicicletas Eléctricas</vt:lpstr>
      <vt:lpstr>Análisis de la Serie Bicicletas Eléctricas</vt:lpstr>
      <vt:lpstr>Análisis de la Serie Bicicletas Eléctricas</vt:lpstr>
      <vt:lpstr>Modelos de Series Temporales: Bicicletas Ordinarias</vt:lpstr>
      <vt:lpstr>Análisis de la Serie Bicicletas Ordinarias</vt:lpstr>
      <vt:lpstr>Modelos de Series Temporales: Bicicletas Eléctricas</vt:lpstr>
      <vt:lpstr>Análisis de la Serie Bicicletas Eléctricas</vt:lpstr>
      <vt:lpstr>Modelos de Series Temporales: Bicicletas Ordinarias</vt:lpstr>
      <vt:lpstr>Análisis de la Serie Bicicletas Ordinarias</vt:lpstr>
      <vt:lpstr>Modelos de Series Temporales: Bicicletas Eléctricas</vt:lpstr>
      <vt:lpstr>Análisis de la Serie Bicicletas Eléctricas</vt:lpstr>
      <vt:lpstr>Análisis de la Serie Bicicletas Ordinarias</vt:lpstr>
      <vt:lpstr>Análisis de la Serie Bicicletas Ordinarias</vt:lpstr>
      <vt:lpstr>Análisis de la Serie Bicicletas Eléctricas</vt:lpstr>
      <vt:lpstr>Análisis de la Serie Bicicletas Eléctricas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49</cp:revision>
  <dcterms:created xsi:type="dcterms:W3CDTF">2022-10-28T22:16:45Z</dcterms:created>
  <dcterms:modified xsi:type="dcterms:W3CDTF">2022-10-30T21:59:15Z</dcterms:modified>
</cp:coreProperties>
</file>