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77" r:id="rId3"/>
    <p:sldId id="260" r:id="rId4"/>
    <p:sldId id="257" r:id="rId5"/>
    <p:sldId id="263" r:id="rId6"/>
    <p:sldId id="276" r:id="rId7"/>
    <p:sldId id="258" r:id="rId8"/>
    <p:sldId id="288" r:id="rId9"/>
    <p:sldId id="259" r:id="rId10"/>
    <p:sldId id="261" r:id="rId11"/>
    <p:sldId id="278" r:id="rId12"/>
    <p:sldId id="262" r:id="rId13"/>
    <p:sldId id="266" r:id="rId14"/>
    <p:sldId id="271" r:id="rId15"/>
    <p:sldId id="279" r:id="rId16"/>
    <p:sldId id="283" r:id="rId17"/>
    <p:sldId id="281" r:id="rId18"/>
    <p:sldId id="284" r:id="rId19"/>
    <p:sldId id="301" r:id="rId20"/>
    <p:sldId id="296" r:id="rId21"/>
    <p:sldId id="297" r:id="rId22"/>
    <p:sldId id="295" r:id="rId23"/>
    <p:sldId id="289" r:id="rId24"/>
    <p:sldId id="291" r:id="rId25"/>
    <p:sldId id="292" r:id="rId26"/>
    <p:sldId id="294" r:id="rId27"/>
    <p:sldId id="293" r:id="rId28"/>
    <p:sldId id="299" r:id="rId29"/>
    <p:sldId id="300" r:id="rId30"/>
    <p:sldId id="302" r:id="rId31"/>
    <p:sldId id="303" r:id="rId32"/>
    <p:sldId id="304" r:id="rId33"/>
    <p:sldId id="290" r:id="rId34"/>
    <p:sldId id="269" r:id="rId35"/>
    <p:sldId id="298" r:id="rId36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00EE482-FC9C-474E-9A82-B566B92B6E8D}">
          <p14:sldIdLst>
            <p14:sldId id="256"/>
            <p14:sldId id="277"/>
            <p14:sldId id="260"/>
            <p14:sldId id="257"/>
            <p14:sldId id="263"/>
            <p14:sldId id="276"/>
            <p14:sldId id="258"/>
            <p14:sldId id="288"/>
            <p14:sldId id="259"/>
            <p14:sldId id="261"/>
            <p14:sldId id="278"/>
            <p14:sldId id="262"/>
            <p14:sldId id="266"/>
            <p14:sldId id="271"/>
            <p14:sldId id="279"/>
            <p14:sldId id="283"/>
            <p14:sldId id="281"/>
            <p14:sldId id="284"/>
            <p14:sldId id="301"/>
            <p14:sldId id="296"/>
            <p14:sldId id="297"/>
            <p14:sldId id="295"/>
            <p14:sldId id="289"/>
            <p14:sldId id="291"/>
            <p14:sldId id="292"/>
            <p14:sldId id="294"/>
            <p14:sldId id="293"/>
            <p14:sldId id="299"/>
            <p14:sldId id="300"/>
            <p14:sldId id="302"/>
            <p14:sldId id="303"/>
            <p14:sldId id="304"/>
            <p14:sldId id="290"/>
            <p14:sldId id="269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87304" autoAdjust="0"/>
  </p:normalViewPr>
  <p:slideViewPr>
    <p:cSldViewPr>
      <p:cViewPr varScale="1">
        <p:scale>
          <a:sx n="66" d="100"/>
          <a:sy n="66" d="100"/>
        </p:scale>
        <p:origin x="136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39E5A-1A28-4377-B30F-AADFE2DBEC4C}" type="datetimeFigureOut">
              <a:rPr lang="nl-NL" smtClean="0"/>
              <a:t>8-5-2015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25B14-D510-4888-834A-11E65474FA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2378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not for people</a:t>
            </a:r>
            <a:r>
              <a:rPr lang="en-US" baseline="0" dirty="0" smtClean="0"/>
              <a:t> that are looking for practical </a:t>
            </a:r>
            <a:r>
              <a:rPr lang="en-US" baseline="0" dirty="0" err="1" smtClean="0"/>
              <a:t>expereinces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25B14-D510-4888-834A-11E65474FA07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97416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Warning about toy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25B14-D510-4888-834A-11E65474FA07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3631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thing to note-&gt; a representation of the domain model</a:t>
            </a:r>
          </a:p>
          <a:p>
            <a:r>
              <a:rPr lang="en-US" dirty="0" smtClean="0"/>
              <a:t>This representation is sketched together with domain expert</a:t>
            </a:r>
          </a:p>
          <a:p>
            <a:r>
              <a:rPr lang="en-US" dirty="0" smtClean="0"/>
              <a:t>We explain the idea of classes and such to domain expert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25B14-D510-4888-834A-11E65474FA07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5870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Model is ready</a:t>
            </a:r>
            <a:r>
              <a:rPr lang="en-US" baseline="0" dirty="0" smtClean="0"/>
              <a:t> for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25B14-D510-4888-834A-11E65474FA07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08786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</a:t>
            </a:r>
            <a:r>
              <a:rPr lang="en-US" baseline="0" dirty="0" smtClean="0"/>
              <a:t> important to bind the model and implementation</a:t>
            </a:r>
          </a:p>
          <a:p>
            <a:r>
              <a:rPr lang="en-US" baseline="0" dirty="0" smtClean="0"/>
              <a:t>Fairly trivial to implement the model, since we choose </a:t>
            </a:r>
            <a:r>
              <a:rPr lang="en-US" baseline="0" dirty="0" err="1" smtClean="0"/>
              <a:t>uml</a:t>
            </a:r>
            <a:r>
              <a:rPr lang="en-US" baseline="0" dirty="0" smtClean="0"/>
              <a:t> class diagram</a:t>
            </a:r>
          </a:p>
          <a:p>
            <a:r>
              <a:rPr lang="en-US" baseline="0" dirty="0" smtClean="0"/>
              <a:t>If model and implementation diverge, the model becomes useless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25B14-D510-4888-834A-11E65474FA07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05975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25B14-D510-4888-834A-11E65474FA07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91605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one way of doing</a:t>
            </a:r>
            <a:r>
              <a:rPr lang="en-US" baseline="0" dirty="0" smtClean="0"/>
              <a:t>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25B14-D510-4888-834A-11E65474FA07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03291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current model doesn’t reflect consistency at 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25B14-D510-4888-834A-11E65474FA07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43601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dropped the idea of seats and stadium in this model</a:t>
            </a:r>
          </a:p>
          <a:p>
            <a:r>
              <a:rPr lang="en-US" dirty="0" smtClean="0"/>
              <a:t>Other building blocks: entities,</a:t>
            </a:r>
            <a:r>
              <a:rPr lang="en-US" baseline="0" dirty="0" smtClean="0"/>
              <a:t> values, services</a:t>
            </a:r>
          </a:p>
          <a:p>
            <a:r>
              <a:rPr lang="en-US" baseline="0" dirty="0" smtClean="0"/>
              <a:t>Things within an aggregate are atomically consistent, outside not so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25B14-D510-4888-834A-11E65474FA07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38802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Programming</a:t>
            </a:r>
            <a:r>
              <a:rPr lang="en-US" baseline="0" dirty="0" smtClean="0"/>
              <a:t> language constraints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25B14-D510-4888-834A-11E65474FA07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8478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Too many people still think the above</a:t>
            </a:r>
          </a:p>
          <a:p>
            <a:r>
              <a:rPr lang="en-US" baseline="0" dirty="0" smtClean="0"/>
              <a:t>Connection business &lt;-&gt; </a:t>
            </a:r>
            <a:r>
              <a:rPr lang="en-US" baseline="0" dirty="0" err="1" smtClean="0"/>
              <a:t>softtware</a:t>
            </a:r>
            <a:endParaRPr lang="en-US" baseline="0" dirty="0" smtClean="0"/>
          </a:p>
          <a:p>
            <a:r>
              <a:rPr lang="en-US" baseline="0" dirty="0" smtClean="0"/>
              <a:t>Focus on business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25B14-D510-4888-834A-11E65474FA07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3459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r>
              <a:rPr lang="en-US" baseline="0" dirty="0" smtClean="0"/>
              <a:t> tends to get very complex, technically</a:t>
            </a:r>
          </a:p>
          <a:p>
            <a:r>
              <a:rPr lang="en-US" baseline="0" dirty="0" smtClean="0"/>
              <a:t>Unmaintainable</a:t>
            </a:r>
          </a:p>
          <a:p>
            <a:r>
              <a:rPr lang="en-US" baseline="0" dirty="0" smtClean="0"/>
              <a:t>Hard to add stuff</a:t>
            </a:r>
          </a:p>
          <a:p>
            <a:r>
              <a:rPr lang="en-US" baseline="0" dirty="0" smtClean="0"/>
              <a:t>Actually, domains are complex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25B14-D510-4888-834A-11E65474FA07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925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DDD</a:t>
            </a:r>
            <a:r>
              <a:rPr lang="en-US" baseline="0" dirty="0" smtClean="0"/>
              <a:t> focuses on domain/problem space, puts this in the mind of the developer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DDD provides methods to effectively build software that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25B14-D510-4888-834A-11E65474FA07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1149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said before, </a:t>
            </a:r>
            <a:r>
              <a:rPr lang="en-US" dirty="0" err="1" smtClean="0"/>
              <a:t>DDD</a:t>
            </a:r>
            <a:r>
              <a:rPr lang="en-US" baseline="0" dirty="0" smtClean="0"/>
              <a:t> is as much a mindset as tools. T</a:t>
            </a:r>
            <a:r>
              <a:rPr lang="en-US" dirty="0" smtClean="0"/>
              <a:t>he domain is where the fun is. The primary</a:t>
            </a:r>
            <a:r>
              <a:rPr lang="en-US" baseline="0" dirty="0" smtClean="0"/>
              <a:t> focus should be the domain</a:t>
            </a:r>
            <a:endParaRPr lang="en-US" dirty="0" smtClean="0"/>
          </a:p>
          <a:p>
            <a:r>
              <a:rPr lang="en-US" dirty="0" smtClean="0"/>
              <a:t>The book says it’s not a methodology,</a:t>
            </a:r>
            <a:r>
              <a:rPr lang="en-US" baseline="0" dirty="0" smtClean="0"/>
              <a:t> but requires iterative development. </a:t>
            </a:r>
          </a:p>
          <a:p>
            <a:r>
              <a:rPr lang="en-US" baseline="0" dirty="0" smtClean="0"/>
              <a:t>Design method to build software for complex domains</a:t>
            </a:r>
          </a:p>
          <a:p>
            <a:r>
              <a:rPr lang="en-US" baseline="0" dirty="0" smtClean="0"/>
              <a:t>In this talk I’ll go through some of the IMO most important issue</a:t>
            </a:r>
          </a:p>
          <a:p>
            <a:r>
              <a:rPr lang="en-US" baseline="0" dirty="0" smtClean="0"/>
              <a:t>I’m </a:t>
            </a:r>
            <a:r>
              <a:rPr lang="en-US" baseline="0" dirty="0" err="1" smtClean="0"/>
              <a:t>gonna</a:t>
            </a:r>
            <a:r>
              <a:rPr lang="en-US" baseline="0" dirty="0" smtClean="0"/>
              <a:t> mention specific tools/building blocks throughout</a:t>
            </a:r>
          </a:p>
          <a:p>
            <a:r>
              <a:rPr lang="en-US" baseline="0" dirty="0" smtClean="0"/>
              <a:t>Not </a:t>
            </a:r>
            <a:r>
              <a:rPr lang="en-US" baseline="0" dirty="0" err="1" smtClean="0"/>
              <a:t>gonna</a:t>
            </a:r>
            <a:r>
              <a:rPr lang="en-US" baseline="0" dirty="0" smtClean="0"/>
              <a:t> give an entire overview of the entirety of DDD, just the parts that I find most relevant.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25B14-D510-4888-834A-11E65474FA07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3712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of all</a:t>
            </a:r>
            <a:r>
              <a:rPr lang="en-US" baseline="0" dirty="0" smtClean="0"/>
              <a:t> what does complexity mean</a:t>
            </a:r>
            <a:endParaRPr lang="en-US" dirty="0" smtClean="0"/>
          </a:p>
          <a:p>
            <a:r>
              <a:rPr lang="en-US" dirty="0" smtClean="0"/>
              <a:t>2 kinds of complexity -&gt; solution</a:t>
            </a:r>
            <a:r>
              <a:rPr lang="en-US" baseline="0" dirty="0" smtClean="0"/>
              <a:t> space, domain complexity</a:t>
            </a:r>
          </a:p>
          <a:p>
            <a:r>
              <a:rPr lang="en-US" baseline="0" dirty="0" smtClean="0"/>
              <a:t>We’re terrible at capturing the domain complexity, but tend to introduce a lot of technical complexity.</a:t>
            </a:r>
            <a:endParaRPr lang="en-US" dirty="0" smtClean="0"/>
          </a:p>
          <a:p>
            <a:r>
              <a:rPr lang="en-US" dirty="0" smtClean="0"/>
              <a:t>A lot of complexity is introduced</a:t>
            </a:r>
            <a:r>
              <a:rPr lang="en-US" baseline="0" dirty="0" smtClean="0"/>
              <a:t> because we don’t understand the domain.</a:t>
            </a:r>
          </a:p>
          <a:p>
            <a:r>
              <a:rPr lang="en-US" baseline="0" dirty="0" smtClean="0"/>
              <a:t>We assume constraints that aren’t -&gt; </a:t>
            </a:r>
            <a:r>
              <a:rPr lang="en-US" baseline="0" dirty="0" err="1" smtClean="0"/>
              <a:t>atomical</a:t>
            </a:r>
            <a:r>
              <a:rPr lang="en-US" baseline="0" dirty="0" smtClean="0"/>
              <a:t> consistency, normalization,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r>
              <a:rPr lang="en-US" baseline="0" dirty="0" smtClean="0"/>
              <a:t>Complexity: lots of moving parts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25B14-D510-4888-834A-11E65474FA07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2093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model is not the artifact</a:t>
            </a:r>
          </a:p>
          <a:p>
            <a:r>
              <a:rPr lang="en-US" dirty="0" smtClean="0"/>
              <a:t>Some models describe things that others leave out</a:t>
            </a:r>
          </a:p>
          <a:p>
            <a:r>
              <a:rPr lang="en-US" dirty="0" smtClean="0"/>
              <a:t>Models</a:t>
            </a:r>
            <a:r>
              <a:rPr lang="en-US" baseline="0" dirty="0" smtClean="0"/>
              <a:t> abstract the things that are necessary to describe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25B14-D510-4888-834A-11E65474FA07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9356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Parentheses added -&gt;</a:t>
            </a:r>
            <a:r>
              <a:rPr lang="en-US" baseline="0" dirty="0" smtClean="0"/>
              <a:t> designs for complex domains should be based on a model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model is </a:t>
            </a:r>
            <a:r>
              <a:rPr lang="en-US" i="1" dirty="0" smtClean="0"/>
              <a:t>a rigorously</a:t>
            </a:r>
            <a:r>
              <a:rPr lang="en-US" i="1" baseline="0" dirty="0" smtClean="0"/>
              <a:t> organized and selective abstraction of the knowledge</a:t>
            </a:r>
            <a:r>
              <a:rPr lang="en-US" baseline="0" dirty="0" smtClean="0"/>
              <a:t> of a domain expert</a:t>
            </a:r>
            <a:endParaRPr lang="nl-NL" baseline="0" dirty="0" smtClean="0"/>
          </a:p>
          <a:p>
            <a:r>
              <a:rPr lang="en-US" baseline="0" dirty="0" smtClean="0"/>
              <a:t>A model allows us to reason about real-world phenomena</a:t>
            </a:r>
          </a:p>
          <a:p>
            <a:r>
              <a:rPr lang="en-US" baseline="0" dirty="0" smtClean="0"/>
              <a:t>Shouldn’t use for non-complex domains</a:t>
            </a:r>
          </a:p>
          <a:p>
            <a:r>
              <a:rPr lang="en-US" baseline="0" dirty="0" smtClean="0"/>
              <a:t>A domain model captures the parts of the real world that we need to solve the business problems</a:t>
            </a:r>
          </a:p>
          <a:p>
            <a:r>
              <a:rPr lang="en-US" baseline="0" dirty="0" smtClean="0"/>
              <a:t>I’m introducing building blocks as we go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25B14-D510-4888-834A-11E65474FA07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6575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implicit knowledge explicit</a:t>
            </a:r>
          </a:p>
          <a:p>
            <a:r>
              <a:rPr lang="en-US" dirty="0" smtClean="0"/>
              <a:t>Customer</a:t>
            </a:r>
            <a:r>
              <a:rPr lang="en-US" baseline="0" dirty="0" smtClean="0"/>
              <a:t> and developers work together to create the model</a:t>
            </a:r>
          </a:p>
          <a:p>
            <a:r>
              <a:rPr lang="en-US" baseline="0" dirty="0" smtClean="0"/>
              <a:t>Terms have specific meaning</a:t>
            </a:r>
            <a:endParaRPr lang="en-US" dirty="0" smtClean="0"/>
          </a:p>
          <a:p>
            <a:r>
              <a:rPr lang="en-US" dirty="0" smtClean="0"/>
              <a:t>Model only valuable when expressed in code</a:t>
            </a:r>
            <a:br>
              <a:rPr lang="en-US" dirty="0" smtClean="0"/>
            </a:br>
            <a:r>
              <a:rPr lang="en-US" dirty="0" smtClean="0"/>
              <a:t>Not</a:t>
            </a:r>
            <a:r>
              <a:rPr lang="en-US" baseline="0" dirty="0" smtClean="0"/>
              <a:t> a throw away thing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25B14-D510-4888-834A-11E65474FA07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9322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1A1E-94FF-444B-8E2B-799189BE7F45}" type="datetimeFigureOut">
              <a:rPr lang="nl-NL" smtClean="0"/>
              <a:t>8-5-2015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76C1-C53D-41D8-8686-24EBC6133A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6538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1A1E-94FF-444B-8E2B-799189BE7F45}" type="datetimeFigureOut">
              <a:rPr lang="nl-NL" smtClean="0"/>
              <a:t>8-5-2015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76C1-C53D-41D8-8686-24EBC6133A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5139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1A1E-94FF-444B-8E2B-799189BE7F45}" type="datetimeFigureOut">
              <a:rPr lang="nl-NL" smtClean="0"/>
              <a:t>8-5-2015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76C1-C53D-41D8-8686-24EBC6133A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083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1A1E-94FF-444B-8E2B-799189BE7F45}" type="datetimeFigureOut">
              <a:rPr lang="nl-NL" smtClean="0"/>
              <a:t>8-5-2015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76C1-C53D-41D8-8686-24EBC6133A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848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1A1E-94FF-444B-8E2B-799189BE7F45}" type="datetimeFigureOut">
              <a:rPr lang="nl-NL" smtClean="0"/>
              <a:t>8-5-2015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76C1-C53D-41D8-8686-24EBC6133A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1863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1A1E-94FF-444B-8E2B-799189BE7F45}" type="datetimeFigureOut">
              <a:rPr lang="nl-NL" smtClean="0"/>
              <a:t>8-5-2015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76C1-C53D-41D8-8686-24EBC6133A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94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1A1E-94FF-444B-8E2B-799189BE7F45}" type="datetimeFigureOut">
              <a:rPr lang="nl-NL" smtClean="0"/>
              <a:t>8-5-2015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76C1-C53D-41D8-8686-24EBC6133A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236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1A1E-94FF-444B-8E2B-799189BE7F45}" type="datetimeFigureOut">
              <a:rPr lang="nl-NL" smtClean="0"/>
              <a:t>8-5-2015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76C1-C53D-41D8-8686-24EBC6133A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4059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1A1E-94FF-444B-8E2B-799189BE7F45}" type="datetimeFigureOut">
              <a:rPr lang="nl-NL" smtClean="0"/>
              <a:t>8-5-2015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76C1-C53D-41D8-8686-24EBC6133A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8698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1A1E-94FF-444B-8E2B-799189BE7F45}" type="datetimeFigureOut">
              <a:rPr lang="nl-NL" smtClean="0"/>
              <a:t>8-5-2015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76C1-C53D-41D8-8686-24EBC6133A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6461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1A1E-94FF-444B-8E2B-799189BE7F45}" type="datetimeFigureOut">
              <a:rPr lang="nl-NL" smtClean="0"/>
              <a:t>8-5-2015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76C1-C53D-41D8-8686-24EBC6133A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403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A1A1E-94FF-444B-8E2B-799189BE7F45}" type="datetimeFigureOut">
              <a:rPr lang="nl-NL" smtClean="0"/>
              <a:t>8-5-2015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E76C1-C53D-41D8-8686-24EBC6133A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8908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Domain-Driven Design</a:t>
            </a:r>
            <a:br>
              <a:rPr lang="en-US" dirty="0" smtClean="0"/>
            </a:br>
            <a:r>
              <a:rPr lang="en-US" dirty="0" smtClean="0"/>
              <a:t>An introductory overview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Freek</a:t>
            </a:r>
            <a:r>
              <a:rPr lang="en-US" dirty="0" smtClean="0"/>
              <a:t> </a:t>
            </a:r>
            <a:r>
              <a:rPr lang="en-US" dirty="0" err="1" smtClean="0"/>
              <a:t>Paans</a:t>
            </a:r>
            <a:r>
              <a:rPr lang="en-US" dirty="0" smtClean="0"/>
              <a:t>, May 2015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4501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complexity?</a:t>
            </a:r>
            <a:endParaRPr lang="nl-NL" dirty="0"/>
          </a:p>
        </p:txBody>
      </p:sp>
      <p:pic>
        <p:nvPicPr>
          <p:cNvPr id="4" name="Picture 6" descr="e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667" y="2057400"/>
            <a:ext cx="393571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12" descr="https://cdn.shopify.com/s/files/1/0108/1262/files/shipping-containers-ships-tilt-shift-vehicles-768650-1920x1200.jpg?95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752600"/>
            <a:ext cx="4995206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942374" y="5257800"/>
            <a:ext cx="54511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Is the solution more complex than the domain?</a:t>
            </a:r>
          </a:p>
          <a:p>
            <a:pPr algn="ctr"/>
            <a:r>
              <a:rPr lang="en-US" sz="2000" b="1" dirty="0" smtClean="0"/>
              <a:t>Is the domain complexity present in the solution?</a:t>
            </a:r>
            <a:endParaRPr lang="nl-NL" sz="2000" b="1" dirty="0"/>
          </a:p>
        </p:txBody>
      </p:sp>
    </p:spTree>
    <p:extLst>
      <p:ext uri="{BB962C8B-B14F-4D97-AF65-F5344CB8AC3E}">
        <p14:creationId xmlns:p14="http://schemas.microsoft.com/office/powerpoint/2010/main" val="262183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atomictheory101.weebly.com/uploads/1/1/6/4/11644906/5401923.jpg?35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846138"/>
            <a:ext cx="3352800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upload.wikimedia.org/wikipedia/en/5/58/Cheetah_Baboon_LV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1213990"/>
            <a:ext cx="3835399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599" y="5715000"/>
            <a:ext cx="9032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We create models to be able to reason about the behavior of a specific phenomena</a:t>
            </a:r>
            <a:endParaRPr lang="en-US" sz="2000" b="1" dirty="0"/>
          </a:p>
        </p:txBody>
      </p:sp>
      <p:pic>
        <p:nvPicPr>
          <p:cNvPr id="4" name="Picture 2" descr="http://d1p951hb3bk3da.cloudfront.net/googleimages/scientific-orbiter-mode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942777"/>
            <a:ext cx="3238500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science4all.org/wp-content/uploads/2014/04/Fma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649746"/>
            <a:ext cx="2851395" cy="826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model?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50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domain model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5791200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“(Complex domain) designs should be based on a model”</a:t>
            </a:r>
            <a:endParaRPr lang="nl-NL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95400" y="2209800"/>
            <a:ext cx="6400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We create a model of the domain to be able to reason about the complexity in the domain, allowing us to solve the problems at hand</a:t>
            </a:r>
            <a:endParaRPr lang="nl-NL" sz="3200" b="1" dirty="0"/>
          </a:p>
        </p:txBody>
      </p:sp>
    </p:spTree>
    <p:extLst>
      <p:ext uri="{BB962C8B-B14F-4D97-AF65-F5344CB8AC3E}">
        <p14:creationId xmlns:p14="http://schemas.microsoft.com/office/powerpoint/2010/main" val="395257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good domain model…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dirty="0" err="1"/>
              <a:t>C</a:t>
            </a:r>
            <a:r>
              <a:rPr lang="nl-NL" dirty="0" err="1" smtClean="0"/>
              <a:t>aptures</a:t>
            </a:r>
            <a:r>
              <a:rPr lang="nl-NL" dirty="0" smtClean="0"/>
              <a:t> </a:t>
            </a:r>
            <a:r>
              <a:rPr lang="nl-NL" dirty="0" err="1" smtClean="0"/>
              <a:t>knowledge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the </a:t>
            </a:r>
            <a:r>
              <a:rPr lang="nl-NL" i="1" dirty="0" smtClean="0"/>
              <a:t>domain expert</a:t>
            </a:r>
          </a:p>
          <a:p>
            <a:pPr marL="0" indent="0">
              <a:buNone/>
            </a:pPr>
            <a:r>
              <a:rPr lang="nl-NL" dirty="0" smtClean="0"/>
              <a:t>Has </a:t>
            </a:r>
            <a:r>
              <a:rPr lang="nl-NL" dirty="0" err="1" smtClean="0"/>
              <a:t>its</a:t>
            </a:r>
            <a:r>
              <a:rPr lang="nl-NL" dirty="0" smtClean="0"/>
              <a:t> </a:t>
            </a:r>
            <a:r>
              <a:rPr lang="nl-NL" dirty="0" err="1" smtClean="0"/>
              <a:t>own</a:t>
            </a:r>
            <a:r>
              <a:rPr lang="nl-NL" dirty="0" smtClean="0"/>
              <a:t> </a:t>
            </a:r>
            <a:r>
              <a:rPr lang="nl-NL" i="1" dirty="0" err="1" smtClean="0"/>
              <a:t>ubiquitous</a:t>
            </a:r>
            <a:r>
              <a:rPr lang="nl-NL" i="1" dirty="0" smtClean="0"/>
              <a:t> </a:t>
            </a:r>
            <a:r>
              <a:rPr lang="nl-NL" i="1" dirty="0" err="1" smtClean="0"/>
              <a:t>language</a:t>
            </a:r>
            <a:endParaRPr lang="nl-NL" i="1" dirty="0" smtClean="0"/>
          </a:p>
          <a:p>
            <a:pPr marL="0" indent="0">
              <a:buNone/>
            </a:pPr>
            <a:r>
              <a:rPr lang="nl-NL" dirty="0"/>
              <a:t>Is </a:t>
            </a:r>
            <a:r>
              <a:rPr lang="nl-NL" dirty="0" err="1"/>
              <a:t>owned</a:t>
            </a:r>
            <a:r>
              <a:rPr lang="nl-NL" dirty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understandable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/>
              <a:t>team, </a:t>
            </a:r>
            <a:r>
              <a:rPr lang="nl-NL" dirty="0" err="1"/>
              <a:t>including</a:t>
            </a:r>
            <a:r>
              <a:rPr lang="nl-NL" dirty="0"/>
              <a:t> customer</a:t>
            </a:r>
          </a:p>
          <a:p>
            <a:pPr marL="0" indent="0">
              <a:buNone/>
            </a:pP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implemented</a:t>
            </a:r>
            <a:r>
              <a:rPr lang="nl-NL" dirty="0" smtClean="0"/>
              <a:t> in code</a:t>
            </a:r>
          </a:p>
          <a:p>
            <a:pPr marL="0" indent="0">
              <a:buNone/>
            </a:pPr>
            <a:r>
              <a:rPr lang="nl-NL" dirty="0" err="1" smtClean="0"/>
              <a:t>Uses</a:t>
            </a:r>
            <a:r>
              <a:rPr lang="nl-NL" dirty="0" smtClean="0"/>
              <a:t> </a:t>
            </a:r>
            <a:r>
              <a:rPr lang="nl-NL" dirty="0" err="1" smtClean="0"/>
              <a:t>agreed</a:t>
            </a:r>
            <a:r>
              <a:rPr lang="nl-NL" dirty="0" smtClean="0"/>
              <a:t> </a:t>
            </a:r>
            <a:r>
              <a:rPr lang="nl-NL" dirty="0" err="1" smtClean="0"/>
              <a:t>upon</a:t>
            </a:r>
            <a:r>
              <a:rPr lang="nl-NL" dirty="0" smtClean="0"/>
              <a:t> building </a:t>
            </a:r>
            <a:r>
              <a:rPr lang="nl-NL" dirty="0" err="1" smtClean="0"/>
              <a:t>blocks</a:t>
            </a: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Is </a:t>
            </a:r>
            <a:r>
              <a:rPr lang="nl-NL" dirty="0" err="1" smtClean="0"/>
              <a:t>valid</a:t>
            </a:r>
            <a:r>
              <a:rPr lang="nl-NL" dirty="0" smtClean="0"/>
              <a:t> </a:t>
            </a:r>
            <a:r>
              <a:rPr lang="nl-NL" dirty="0" err="1" smtClean="0"/>
              <a:t>within</a:t>
            </a:r>
            <a:r>
              <a:rPr lang="nl-NL" dirty="0" smtClean="0"/>
              <a:t> a </a:t>
            </a:r>
            <a:r>
              <a:rPr lang="nl-NL" i="1" dirty="0" err="1" smtClean="0"/>
              <a:t>bounded</a:t>
            </a:r>
            <a:r>
              <a:rPr lang="nl-NL" i="1" dirty="0" smtClean="0"/>
              <a:t> context</a:t>
            </a:r>
          </a:p>
          <a:p>
            <a:pPr marL="0" indent="0">
              <a:buNone/>
            </a:pPr>
            <a:r>
              <a:rPr lang="nl-NL" dirty="0" smtClean="0"/>
              <a:t>Is built </a:t>
            </a:r>
            <a:r>
              <a:rPr lang="nl-NL" dirty="0" err="1" smtClean="0"/>
              <a:t>iteratively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9116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1557238"/>
            <a:ext cx="6476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Develop an online system for booking football game tickets</a:t>
            </a:r>
            <a:endParaRPr lang="nl-NL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007419" y="2209936"/>
            <a:ext cx="53077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Requirement: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needs to be able to book seats in the stadium for a given game</a:t>
            </a:r>
          </a:p>
        </p:txBody>
      </p:sp>
      <p:pic>
        <p:nvPicPr>
          <p:cNvPr id="2050" name="Picture 2" descr="http://media1.santabanta.com/full1/Football/Football%20Stadiums/foo2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909" y="3276600"/>
            <a:ext cx="43688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12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Talking to the domain expert…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Prices vary only based on the row in which you are</a:t>
            </a:r>
          </a:p>
          <a:p>
            <a:r>
              <a:rPr lang="en-US" dirty="0" smtClean="0"/>
              <a:t>Online sales start 2 weeks in advance, end 24 hours before the game</a:t>
            </a:r>
          </a:p>
          <a:p>
            <a:r>
              <a:rPr lang="en-US" dirty="0" smtClean="0"/>
              <a:t>Seats are assigned to the person that placed the order</a:t>
            </a:r>
          </a:p>
        </p:txBody>
      </p:sp>
    </p:spTree>
    <p:extLst>
      <p:ext uri="{BB962C8B-B14F-4D97-AF65-F5344CB8AC3E}">
        <p14:creationId xmlns:p14="http://schemas.microsoft.com/office/powerpoint/2010/main" val="96423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first candidate…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62000" y="1447800"/>
            <a:ext cx="4169615" cy="1260901"/>
            <a:chOff x="1895061" y="2667000"/>
            <a:chExt cx="1905000" cy="1260901"/>
          </a:xfrm>
        </p:grpSpPr>
        <p:sp>
          <p:nvSpPr>
            <p:cNvPr id="4" name="Rectangle 3"/>
            <p:cNvSpPr/>
            <p:nvPr/>
          </p:nvSpPr>
          <p:spPr>
            <a:xfrm>
              <a:off x="1895061" y="3048000"/>
              <a:ext cx="1905000" cy="8799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err="1" smtClean="0"/>
                <a:t>BookSeat</a:t>
              </a:r>
              <a:r>
                <a:rPr lang="en-US" dirty="0" smtClean="0"/>
                <a:t>(Game, Seats, Payment, Name)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895061" y="2667000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Stadium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62001" y="3657600"/>
            <a:ext cx="4169616" cy="1828800"/>
            <a:chOff x="1895061" y="2667000"/>
            <a:chExt cx="1905000" cy="1828800"/>
          </a:xfrm>
        </p:grpSpPr>
        <p:sp>
          <p:nvSpPr>
            <p:cNvPr id="8" name="Rectangle 7"/>
            <p:cNvSpPr/>
            <p:nvPr/>
          </p:nvSpPr>
          <p:spPr>
            <a:xfrm>
              <a:off x="1895061" y="3048000"/>
              <a:ext cx="1905000" cy="1447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err="1" smtClean="0"/>
                <a:t>BookSeat</a:t>
              </a:r>
              <a:r>
                <a:rPr lang="en-US" dirty="0" smtClean="0"/>
                <a:t>(Game, Seat, Payment, Name)</a:t>
              </a:r>
            </a:p>
            <a:p>
              <a:r>
                <a:rPr lang="en-US" dirty="0" smtClean="0"/>
                <a:t>Price per seat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95061" y="2667000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Row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846018" y="3657600"/>
            <a:ext cx="2459782" cy="1828800"/>
            <a:chOff x="1895061" y="2667000"/>
            <a:chExt cx="2459782" cy="1828800"/>
          </a:xfrm>
        </p:grpSpPr>
        <p:sp>
          <p:nvSpPr>
            <p:cNvPr id="11" name="Rectangle 10"/>
            <p:cNvSpPr/>
            <p:nvPr/>
          </p:nvSpPr>
          <p:spPr>
            <a:xfrm>
              <a:off x="1895061" y="3048000"/>
              <a:ext cx="2459782" cy="1447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err="1" smtClean="0"/>
                <a:t>OccupyBy</a:t>
              </a:r>
              <a:r>
                <a:rPr lang="en-US" dirty="0" smtClean="0"/>
                <a:t>(</a:t>
              </a:r>
              <a:r>
                <a:rPr lang="en-US" dirty="0" err="1" smtClean="0"/>
                <a:t>Game,Name</a:t>
              </a:r>
              <a:r>
                <a:rPr lang="en-US" dirty="0" smtClean="0"/>
                <a:t>)</a:t>
              </a:r>
            </a:p>
            <a:p>
              <a:r>
                <a:rPr lang="en-US" dirty="0" smtClean="0"/>
                <a:t>Person name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95061" y="2667000"/>
              <a:ext cx="2459782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Seat</a:t>
              </a:r>
              <a:endParaRPr lang="en-US" dirty="0"/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>
            <a:off x="4931618" y="4648200"/>
            <a:ext cx="914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9" idx="0"/>
          </p:cNvCxnSpPr>
          <p:nvPr/>
        </p:nvCxnSpPr>
        <p:spPr>
          <a:xfrm>
            <a:off x="2846808" y="2708701"/>
            <a:ext cx="1" cy="9488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98714" y="26895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895600" y="3322767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898189" y="42598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567318" y="4304652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5867400" y="1447800"/>
            <a:ext cx="1905000" cy="1260901"/>
            <a:chOff x="1895061" y="2667000"/>
            <a:chExt cx="1905000" cy="1260901"/>
          </a:xfrm>
        </p:grpSpPr>
        <p:sp>
          <p:nvSpPr>
            <p:cNvPr id="32" name="Rectangle 31"/>
            <p:cNvSpPr/>
            <p:nvPr/>
          </p:nvSpPr>
          <p:spPr>
            <a:xfrm>
              <a:off x="1895061" y="3048000"/>
              <a:ext cx="1905000" cy="8799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err="1" smtClean="0"/>
                <a:t>IsBookable</a:t>
              </a:r>
              <a:r>
                <a:rPr lang="en-US" dirty="0" smtClean="0"/>
                <a:t>()</a:t>
              </a:r>
            </a:p>
            <a:p>
              <a:r>
                <a:rPr lang="en-US" dirty="0" smtClean="0"/>
                <a:t>Date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95061" y="2667000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Game</a:t>
              </a:r>
              <a:endParaRPr lang="en-US" dirty="0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>
            <a:off x="4941557" y="2213401"/>
            <a:ext cx="914400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10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Verify with expert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knowledge (for current problem) seems in there</a:t>
            </a:r>
          </a:p>
          <a:p>
            <a:r>
              <a:rPr lang="en-US" dirty="0" smtClean="0"/>
              <a:t>After explaining, class concept made sense</a:t>
            </a:r>
          </a:p>
          <a:p>
            <a:r>
              <a:rPr lang="en-US" dirty="0" smtClean="0"/>
              <a:t>Language is mostly in there, missing </a:t>
            </a:r>
            <a:r>
              <a:rPr lang="en-US" i="1" dirty="0" smtClean="0"/>
              <a:t>Online sales</a:t>
            </a:r>
            <a:r>
              <a:rPr lang="en-US" dirty="0" smtClean="0"/>
              <a:t> and </a:t>
            </a:r>
            <a:r>
              <a:rPr lang="en-US" i="1" dirty="0" smtClean="0"/>
              <a:t>ticket</a:t>
            </a:r>
            <a:r>
              <a:rPr lang="en-US" dirty="0" smtClean="0"/>
              <a:t>, but doesn’t seem to be a problem for now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21001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with code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83764" y="3547250"/>
            <a:ext cx="70934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code should be strongly bound to the model: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the same (ubiquitous)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Reflect nouns as language constructs for decomposition (classes)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Reflect verbs as actions (methods)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3764" y="1711255"/>
            <a:ext cx="7245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The final test of our model is whether we can actually implement it in code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28596" y="5257800"/>
            <a:ext cx="7556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When a customer calls, you should be able to </a:t>
            </a:r>
            <a:r>
              <a:rPr lang="en-US" b="1" dirty="0" err="1" smtClean="0"/>
              <a:t>Ctrl+F</a:t>
            </a:r>
            <a:r>
              <a:rPr lang="en-US" b="1" dirty="0" smtClean="0"/>
              <a:t> what she’s talking about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644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classes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2000" y="1447800"/>
            <a:ext cx="4169615" cy="1260901"/>
            <a:chOff x="1895061" y="2667000"/>
            <a:chExt cx="1905000" cy="1260901"/>
          </a:xfrm>
        </p:grpSpPr>
        <p:sp>
          <p:nvSpPr>
            <p:cNvPr id="5" name="Rectangle 4"/>
            <p:cNvSpPr/>
            <p:nvPr/>
          </p:nvSpPr>
          <p:spPr>
            <a:xfrm>
              <a:off x="1895061" y="3048000"/>
              <a:ext cx="1905000" cy="8799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err="1" smtClean="0"/>
                <a:t>BookSeat</a:t>
              </a:r>
              <a:r>
                <a:rPr lang="en-US" dirty="0" smtClean="0"/>
                <a:t>(Game, Seats, Payment, Name)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895061" y="2667000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Stadium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62001" y="3657600"/>
            <a:ext cx="4169616" cy="1828800"/>
            <a:chOff x="1895061" y="2667000"/>
            <a:chExt cx="1905000" cy="1828800"/>
          </a:xfrm>
        </p:grpSpPr>
        <p:sp>
          <p:nvSpPr>
            <p:cNvPr id="8" name="Rectangle 7"/>
            <p:cNvSpPr/>
            <p:nvPr/>
          </p:nvSpPr>
          <p:spPr>
            <a:xfrm>
              <a:off x="1895061" y="3048000"/>
              <a:ext cx="1905000" cy="1447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err="1" smtClean="0"/>
                <a:t>BookSeat</a:t>
              </a:r>
              <a:r>
                <a:rPr lang="en-US" dirty="0" smtClean="0"/>
                <a:t>(Game, Seat, Payment, Name)</a:t>
              </a:r>
            </a:p>
            <a:p>
              <a:r>
                <a:rPr lang="en-US" dirty="0" smtClean="0"/>
                <a:t>Price per seat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95061" y="2667000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Row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846018" y="3657600"/>
            <a:ext cx="2459782" cy="1828800"/>
            <a:chOff x="1895061" y="2667000"/>
            <a:chExt cx="2459782" cy="1828800"/>
          </a:xfrm>
        </p:grpSpPr>
        <p:sp>
          <p:nvSpPr>
            <p:cNvPr id="11" name="Rectangle 10"/>
            <p:cNvSpPr/>
            <p:nvPr/>
          </p:nvSpPr>
          <p:spPr>
            <a:xfrm>
              <a:off x="1895061" y="3048000"/>
              <a:ext cx="2459782" cy="1447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err="1" smtClean="0"/>
                <a:t>OccupyBy</a:t>
              </a:r>
              <a:r>
                <a:rPr lang="en-US" dirty="0" smtClean="0"/>
                <a:t>(</a:t>
              </a:r>
              <a:r>
                <a:rPr lang="en-US" dirty="0" err="1" smtClean="0"/>
                <a:t>Game,Name</a:t>
              </a:r>
              <a:r>
                <a:rPr lang="en-US" dirty="0" smtClean="0"/>
                <a:t>)</a:t>
              </a:r>
            </a:p>
            <a:p>
              <a:r>
                <a:rPr lang="en-US" dirty="0" smtClean="0"/>
                <a:t>Person name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95061" y="2667000"/>
              <a:ext cx="2459782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Seat</a:t>
              </a:r>
              <a:endParaRPr lang="en-US" dirty="0"/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>
            <a:off x="4931618" y="4648200"/>
            <a:ext cx="914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9" idx="0"/>
          </p:cNvCxnSpPr>
          <p:nvPr/>
        </p:nvCxnSpPr>
        <p:spPr>
          <a:xfrm>
            <a:off x="2846808" y="2708701"/>
            <a:ext cx="1" cy="9488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98714" y="26895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895600" y="3322767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898189" y="42598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567318" y="4304652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5867400" y="1447800"/>
            <a:ext cx="1905000" cy="1260901"/>
            <a:chOff x="1895061" y="2667000"/>
            <a:chExt cx="1905000" cy="1260901"/>
          </a:xfrm>
        </p:grpSpPr>
        <p:sp>
          <p:nvSpPr>
            <p:cNvPr id="20" name="Rectangle 19"/>
            <p:cNvSpPr/>
            <p:nvPr/>
          </p:nvSpPr>
          <p:spPr>
            <a:xfrm>
              <a:off x="1895061" y="3048000"/>
              <a:ext cx="1905000" cy="8799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err="1" smtClean="0"/>
                <a:t>IsBookable</a:t>
              </a:r>
              <a:r>
                <a:rPr lang="en-US" dirty="0" smtClean="0"/>
                <a:t>()</a:t>
              </a:r>
            </a:p>
            <a:p>
              <a:r>
                <a:rPr lang="en-US" dirty="0" smtClean="0"/>
                <a:t>Date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95061" y="2667000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Game</a:t>
              </a:r>
              <a:endParaRPr lang="en-US" dirty="0"/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>
            <a:off x="4941557" y="2213401"/>
            <a:ext cx="914400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05000" y="6012550"/>
            <a:ext cx="57467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UML is fine for sketching an initial representation together with the domain expert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9105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this talk is for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interested in DDD</a:t>
            </a:r>
          </a:p>
          <a:p>
            <a:r>
              <a:rPr lang="en-US" dirty="0" smtClean="0"/>
              <a:t>People wanting a starting point in DDD</a:t>
            </a:r>
          </a:p>
          <a:p>
            <a:r>
              <a:rPr lang="en-US" dirty="0" smtClean="0"/>
              <a:t>People that want a refresher on some basic points of DDD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6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hook it all up?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83764" y="1711255"/>
            <a:ext cx="72458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It’s important not to clutter the domain model with other concerns, so we need to </a:t>
            </a:r>
            <a:r>
              <a:rPr lang="en-US" sz="2800" b="1" dirty="0" smtClean="0"/>
              <a:t>isolate the domain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723730" y="5867400"/>
            <a:ext cx="376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the boring, but also hard, stuff..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12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62200" y="1981200"/>
            <a:ext cx="3200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</a:t>
            </a:r>
          </a:p>
          <a:p>
            <a:pPr algn="ctr"/>
            <a:r>
              <a:rPr lang="en-US" dirty="0" smtClean="0"/>
              <a:t>(REST, MVC,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62200" y="2895600"/>
            <a:ext cx="3200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</a:t>
            </a:r>
          </a:p>
          <a:p>
            <a:pPr algn="ctr"/>
            <a:r>
              <a:rPr lang="en-US" sz="1400" dirty="0" smtClean="0"/>
              <a:t>AKA service, facade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362200" y="3810000"/>
            <a:ext cx="3200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105400" y="2743200"/>
            <a:ext cx="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98026" y="3581400"/>
            <a:ext cx="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248400" y="1991032"/>
            <a:ext cx="1295400" cy="27333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Infra</a:t>
            </a:r>
          </a:p>
          <a:p>
            <a:pPr algn="ctr"/>
            <a:r>
              <a:rPr lang="en-US" sz="1400" dirty="0" smtClean="0"/>
              <a:t>(Repositories)</a:t>
            </a:r>
            <a:endParaRPr lang="en-US" sz="14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250426" y="4191000"/>
            <a:ext cx="115037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50426" y="3352800"/>
            <a:ext cx="115037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33400" y="6433066"/>
            <a:ext cx="1043274" cy="98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0200" y="6248400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Depends on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250426" y="2514600"/>
            <a:ext cx="12192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14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81400" y="990600"/>
            <a:ext cx="1956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Problem!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04730" y="2667000"/>
            <a:ext cx="7348083" cy="2667000"/>
            <a:chOff x="804730" y="2209800"/>
            <a:chExt cx="7348083" cy="2667000"/>
          </a:xfrm>
        </p:grpSpPr>
        <p:pic>
          <p:nvPicPr>
            <p:cNvPr id="6" name="Picture 2" descr="Human Pile Photography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6319" y="2209800"/>
              <a:ext cx="3996494" cy="2667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804730" y="3358634"/>
              <a:ext cx="26538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What about </a:t>
              </a:r>
              <a:r>
                <a:rPr lang="en-US" b="1" dirty="0" smtClean="0"/>
                <a:t>concurrency?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5240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7078" y="1239846"/>
            <a:ext cx="8229600" cy="333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 can’t have multiple people booking the same seat (can we?)</a:t>
            </a:r>
          </a:p>
          <a:p>
            <a:r>
              <a:rPr lang="en-US" dirty="0" smtClean="0"/>
              <a:t>What if prices change?</a:t>
            </a:r>
          </a:p>
          <a:p>
            <a:r>
              <a:rPr lang="en-US" dirty="0" smtClean="0"/>
              <a:t>What if the game date changes?</a:t>
            </a:r>
          </a:p>
          <a:p>
            <a:r>
              <a:rPr lang="en-US" dirty="0" smtClean="0"/>
              <a:t>Can we lock the entire stadium for each order?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8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Consult with domain expert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40162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95% of the orders are for 2 or more tickets</a:t>
            </a:r>
          </a:p>
          <a:p>
            <a:r>
              <a:rPr lang="en-US" sz="2800" dirty="0"/>
              <a:t>Popular games fill up in </a:t>
            </a:r>
            <a:r>
              <a:rPr lang="en-US" sz="2800" dirty="0" smtClean="0"/>
              <a:t>15 </a:t>
            </a:r>
            <a:r>
              <a:rPr lang="en-US" sz="2800" dirty="0"/>
              <a:t>minutes (50k seats)</a:t>
            </a:r>
          </a:p>
          <a:p>
            <a:r>
              <a:rPr lang="en-US" sz="2800" dirty="0" smtClean="0"/>
              <a:t>Prices never change</a:t>
            </a:r>
          </a:p>
          <a:p>
            <a:r>
              <a:rPr lang="en-US" sz="2800" dirty="0" smtClean="0"/>
              <a:t>When a game is postponed, everybody is refunded and need to rebook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1030" name="Picture 6" descr="http://www.hulldailymail.co.uk/images/localworld/ugc-images/276270/Article/images/21042150/6066697-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420951"/>
            <a:ext cx="3169626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87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Rethinking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On peak moments people booking the same seats will occur too often, resulting in a bad user experience</a:t>
            </a:r>
          </a:p>
          <a:p>
            <a:r>
              <a:rPr lang="en-US" sz="2400" dirty="0" smtClean="0"/>
              <a:t>We can’t lock the entire stadium for an order (even optimistically)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550" y="3505200"/>
            <a:ext cx="3762900" cy="297221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86000" y="3293141"/>
            <a:ext cx="4572000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2400" dirty="0"/>
              <a:t>Solution: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book </a:t>
            </a:r>
            <a:r>
              <a:rPr lang="en-US" sz="2000" dirty="0" smtClean="0"/>
              <a:t>for row </a:t>
            </a:r>
            <a:r>
              <a:rPr lang="en-US" sz="2000" dirty="0"/>
              <a:t>only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lock </a:t>
            </a:r>
            <a:r>
              <a:rPr lang="en-US" sz="2000" dirty="0" smtClean="0"/>
              <a:t>on </a:t>
            </a:r>
            <a:r>
              <a:rPr lang="en-US" sz="2000" dirty="0"/>
              <a:t>row (optimistically)</a:t>
            </a:r>
          </a:p>
        </p:txBody>
      </p:sp>
    </p:spTree>
    <p:extLst>
      <p:ext uri="{BB962C8B-B14F-4D97-AF65-F5344CB8AC3E}">
        <p14:creationId xmlns:p14="http://schemas.microsoft.com/office/powerpoint/2010/main" val="323106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Revised model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3400" y="2590800"/>
            <a:ext cx="7402842" cy="1828800"/>
            <a:chOff x="369558" y="1634699"/>
            <a:chExt cx="7402842" cy="1828800"/>
          </a:xfrm>
        </p:grpSpPr>
        <p:grpSp>
          <p:nvGrpSpPr>
            <p:cNvPr id="6" name="Group 5"/>
            <p:cNvGrpSpPr/>
            <p:nvPr/>
          </p:nvGrpSpPr>
          <p:grpSpPr>
            <a:xfrm>
              <a:off x="369558" y="1634699"/>
              <a:ext cx="4550616" cy="1828800"/>
              <a:chOff x="1715763" y="-41701"/>
              <a:chExt cx="2079070" cy="18288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715763" y="339299"/>
                <a:ext cx="2079070" cy="1447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 err="1" smtClean="0"/>
                  <a:t>BookSeats</a:t>
                </a:r>
                <a:r>
                  <a:rPr lang="en-US" dirty="0" smtClean="0"/>
                  <a:t>(Game, Payment, </a:t>
                </a:r>
                <a:r>
                  <a:rPr lang="en-US" dirty="0" err="1" smtClean="0"/>
                  <a:t>SeatCount</a:t>
                </a:r>
                <a:r>
                  <a:rPr lang="en-US" dirty="0" smtClean="0"/>
                  <a:t>, Name)</a:t>
                </a:r>
              </a:p>
              <a:p>
                <a:r>
                  <a:rPr lang="en-US" dirty="0" smtClean="0"/>
                  <a:t>Price per seat</a:t>
                </a:r>
              </a:p>
              <a:p>
                <a:r>
                  <a:rPr lang="en-US" dirty="0" smtClean="0"/>
                  <a:t>Seats Available</a:t>
                </a:r>
              </a:p>
              <a:p>
                <a:r>
                  <a:rPr lang="en-US" dirty="0" smtClean="0"/>
                  <a:t>Seats per name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715763" y="-41701"/>
                <a:ext cx="207907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Row</a:t>
                </a:r>
                <a:endParaRPr lang="en-US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867400" y="1634699"/>
              <a:ext cx="1905000" cy="1260901"/>
              <a:chOff x="1895061" y="2667000"/>
              <a:chExt cx="1905000" cy="1260901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95061" y="3048000"/>
                <a:ext cx="1905000" cy="8799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 err="1" smtClean="0"/>
                  <a:t>IsBookable</a:t>
                </a:r>
                <a:r>
                  <a:rPr lang="en-US" dirty="0" smtClean="0"/>
                  <a:t>()</a:t>
                </a:r>
              </a:p>
              <a:p>
                <a:r>
                  <a:rPr lang="en-US" dirty="0" smtClean="0"/>
                  <a:t>Date</a:t>
                </a:r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895061" y="2667000"/>
                <a:ext cx="19050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Game</a:t>
                </a:r>
                <a:endParaRPr lang="en-US" dirty="0"/>
              </a:p>
            </p:txBody>
          </p:sp>
        </p:grpSp>
        <p:cxnSp>
          <p:nvCxnSpPr>
            <p:cNvPr id="15" name="Straight Arrow Connector 14"/>
            <p:cNvCxnSpPr/>
            <p:nvPr/>
          </p:nvCxnSpPr>
          <p:spPr>
            <a:xfrm>
              <a:off x="4941557" y="2400300"/>
              <a:ext cx="914400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reeform 24"/>
          <p:cNvSpPr/>
          <p:nvPr/>
        </p:nvSpPr>
        <p:spPr>
          <a:xfrm>
            <a:off x="152400" y="1828800"/>
            <a:ext cx="5544071" cy="3429545"/>
          </a:xfrm>
          <a:custGeom>
            <a:avLst/>
            <a:gdLst>
              <a:gd name="connsiteX0" fmla="*/ 617577 w 5544071"/>
              <a:gd name="connsiteY0" fmla="*/ 258417 h 3429545"/>
              <a:gd name="connsiteX1" fmla="*/ 567882 w 5544071"/>
              <a:gd name="connsiteY1" fmla="*/ 268356 h 3429545"/>
              <a:gd name="connsiteX2" fmla="*/ 508247 w 5544071"/>
              <a:gd name="connsiteY2" fmla="*/ 308113 h 3429545"/>
              <a:gd name="connsiteX3" fmla="*/ 438673 w 5544071"/>
              <a:gd name="connsiteY3" fmla="*/ 367747 h 3429545"/>
              <a:gd name="connsiteX4" fmla="*/ 408856 w 5544071"/>
              <a:gd name="connsiteY4" fmla="*/ 407504 h 3429545"/>
              <a:gd name="connsiteX5" fmla="*/ 339282 w 5544071"/>
              <a:gd name="connsiteY5" fmla="*/ 576469 h 3429545"/>
              <a:gd name="connsiteX6" fmla="*/ 309464 w 5544071"/>
              <a:gd name="connsiteY6" fmla="*/ 596347 h 3429545"/>
              <a:gd name="connsiteX7" fmla="*/ 249829 w 5544071"/>
              <a:gd name="connsiteY7" fmla="*/ 795130 h 3429545"/>
              <a:gd name="connsiteX8" fmla="*/ 239890 w 5544071"/>
              <a:gd name="connsiteY8" fmla="*/ 864704 h 3429545"/>
              <a:gd name="connsiteX9" fmla="*/ 220012 w 5544071"/>
              <a:gd name="connsiteY9" fmla="*/ 954156 h 3429545"/>
              <a:gd name="connsiteX10" fmla="*/ 180256 w 5544071"/>
              <a:gd name="connsiteY10" fmla="*/ 1202634 h 3429545"/>
              <a:gd name="connsiteX11" fmla="*/ 130560 w 5544071"/>
              <a:gd name="connsiteY11" fmla="*/ 1351721 h 3429545"/>
              <a:gd name="connsiteX12" fmla="*/ 80864 w 5544071"/>
              <a:gd name="connsiteY12" fmla="*/ 1530626 h 3429545"/>
              <a:gd name="connsiteX13" fmla="*/ 31169 w 5544071"/>
              <a:gd name="connsiteY13" fmla="*/ 1828800 h 3429545"/>
              <a:gd name="connsiteX14" fmla="*/ 21229 w 5544071"/>
              <a:gd name="connsiteY14" fmla="*/ 2007704 h 3429545"/>
              <a:gd name="connsiteX15" fmla="*/ 1351 w 5544071"/>
              <a:gd name="connsiteY15" fmla="*/ 2047460 h 3429545"/>
              <a:gd name="connsiteX16" fmla="*/ 11290 w 5544071"/>
              <a:gd name="connsiteY16" fmla="*/ 2226365 h 3429545"/>
              <a:gd name="connsiteX17" fmla="*/ 51047 w 5544071"/>
              <a:gd name="connsiteY17" fmla="*/ 2286000 h 3429545"/>
              <a:gd name="connsiteX18" fmla="*/ 70925 w 5544071"/>
              <a:gd name="connsiteY18" fmla="*/ 2325756 h 3429545"/>
              <a:gd name="connsiteX19" fmla="*/ 120621 w 5544071"/>
              <a:gd name="connsiteY19" fmla="*/ 2405269 h 3429545"/>
              <a:gd name="connsiteX20" fmla="*/ 150438 w 5544071"/>
              <a:gd name="connsiteY20" fmla="*/ 2435086 h 3429545"/>
              <a:gd name="connsiteX21" fmla="*/ 170316 w 5544071"/>
              <a:gd name="connsiteY21" fmla="*/ 2504660 h 3429545"/>
              <a:gd name="connsiteX22" fmla="*/ 190195 w 5544071"/>
              <a:gd name="connsiteY22" fmla="*/ 2524539 h 3429545"/>
              <a:gd name="connsiteX23" fmla="*/ 279647 w 5544071"/>
              <a:gd name="connsiteY23" fmla="*/ 2673626 h 3429545"/>
              <a:gd name="connsiteX24" fmla="*/ 289586 w 5544071"/>
              <a:gd name="connsiteY24" fmla="*/ 2703443 h 3429545"/>
              <a:gd name="connsiteX25" fmla="*/ 538064 w 5544071"/>
              <a:gd name="connsiteY25" fmla="*/ 2892286 h 3429545"/>
              <a:gd name="connsiteX26" fmla="*/ 567882 w 5544071"/>
              <a:gd name="connsiteY26" fmla="*/ 2922104 h 3429545"/>
              <a:gd name="connsiteX27" fmla="*/ 826299 w 5544071"/>
              <a:gd name="connsiteY27" fmla="*/ 3081130 h 3429545"/>
              <a:gd name="connsiteX28" fmla="*/ 1164229 w 5544071"/>
              <a:gd name="connsiteY28" fmla="*/ 3220278 h 3429545"/>
              <a:gd name="connsiteX29" fmla="*/ 1482282 w 5544071"/>
              <a:gd name="connsiteY29" fmla="*/ 3309730 h 3429545"/>
              <a:gd name="connsiteX30" fmla="*/ 1571734 w 5544071"/>
              <a:gd name="connsiteY30" fmla="*/ 3329608 h 3429545"/>
              <a:gd name="connsiteX31" fmla="*/ 1651247 w 5544071"/>
              <a:gd name="connsiteY31" fmla="*/ 3349486 h 3429545"/>
              <a:gd name="connsiteX32" fmla="*/ 1979238 w 5544071"/>
              <a:gd name="connsiteY32" fmla="*/ 3369365 h 3429545"/>
              <a:gd name="connsiteX33" fmla="*/ 3072542 w 5544071"/>
              <a:gd name="connsiteY33" fmla="*/ 3389243 h 3429545"/>
              <a:gd name="connsiteX34" fmla="*/ 4006821 w 5544071"/>
              <a:gd name="connsiteY34" fmla="*/ 3429000 h 3429545"/>
              <a:gd name="connsiteX35" fmla="*/ 4255299 w 5544071"/>
              <a:gd name="connsiteY35" fmla="*/ 3419060 h 3429545"/>
              <a:gd name="connsiteX36" fmla="*/ 4314934 w 5544071"/>
              <a:gd name="connsiteY36" fmla="*/ 3399182 h 3429545"/>
              <a:gd name="connsiteX37" fmla="*/ 4464021 w 5544071"/>
              <a:gd name="connsiteY37" fmla="*/ 3369365 h 3429545"/>
              <a:gd name="connsiteX38" fmla="*/ 4722438 w 5544071"/>
              <a:gd name="connsiteY38" fmla="*/ 3359426 h 3429545"/>
              <a:gd name="connsiteX39" fmla="*/ 4881464 w 5544071"/>
              <a:gd name="connsiteY39" fmla="*/ 3309730 h 3429545"/>
              <a:gd name="connsiteX40" fmla="*/ 5279029 w 5544071"/>
              <a:gd name="connsiteY40" fmla="*/ 3170582 h 3429545"/>
              <a:gd name="connsiteX41" fmla="*/ 5447995 w 5544071"/>
              <a:gd name="connsiteY41" fmla="*/ 2981739 h 3429545"/>
              <a:gd name="connsiteX42" fmla="*/ 5527508 w 5544071"/>
              <a:gd name="connsiteY42" fmla="*/ 2723321 h 3429545"/>
              <a:gd name="connsiteX43" fmla="*/ 5527508 w 5544071"/>
              <a:gd name="connsiteY43" fmla="*/ 2097156 h 3429545"/>
              <a:gd name="connsiteX44" fmla="*/ 5418177 w 5544071"/>
              <a:gd name="connsiteY44" fmla="*/ 1679713 h 3429545"/>
              <a:gd name="connsiteX45" fmla="*/ 5269090 w 5544071"/>
              <a:gd name="connsiteY45" fmla="*/ 1202634 h 3429545"/>
              <a:gd name="connsiteX46" fmla="*/ 5159760 w 5544071"/>
              <a:gd name="connsiteY46" fmla="*/ 904460 h 3429545"/>
              <a:gd name="connsiteX47" fmla="*/ 5100125 w 5544071"/>
              <a:gd name="connsiteY47" fmla="*/ 775252 h 3429545"/>
              <a:gd name="connsiteX48" fmla="*/ 5040490 w 5544071"/>
              <a:gd name="connsiteY48" fmla="*/ 705678 h 3429545"/>
              <a:gd name="connsiteX49" fmla="*/ 4901342 w 5544071"/>
              <a:gd name="connsiteY49" fmla="*/ 566530 h 3429545"/>
              <a:gd name="connsiteX50" fmla="*/ 4732377 w 5544071"/>
              <a:gd name="connsiteY50" fmla="*/ 457200 h 3429545"/>
              <a:gd name="connsiteX51" fmla="*/ 4464021 w 5544071"/>
              <a:gd name="connsiteY51" fmla="*/ 278295 h 3429545"/>
              <a:gd name="connsiteX52" fmla="*/ 4314934 w 5544071"/>
              <a:gd name="connsiteY52" fmla="*/ 188843 h 3429545"/>
              <a:gd name="connsiteX53" fmla="*/ 4106212 w 5544071"/>
              <a:gd name="connsiteY53" fmla="*/ 99391 h 3429545"/>
              <a:gd name="connsiteX54" fmla="*/ 3937247 w 5544071"/>
              <a:gd name="connsiteY54" fmla="*/ 89452 h 3429545"/>
              <a:gd name="connsiteX55" fmla="*/ 3788160 w 5544071"/>
              <a:gd name="connsiteY55" fmla="*/ 79513 h 3429545"/>
              <a:gd name="connsiteX56" fmla="*/ 3340899 w 5544071"/>
              <a:gd name="connsiteY56" fmla="*/ 49695 h 3429545"/>
              <a:gd name="connsiteX57" fmla="*/ 2545769 w 5544071"/>
              <a:gd name="connsiteY57" fmla="*/ 0 h 3429545"/>
              <a:gd name="connsiteX58" fmla="*/ 1770516 w 5544071"/>
              <a:gd name="connsiteY58" fmla="*/ 9939 h 3429545"/>
              <a:gd name="connsiteX59" fmla="*/ 1581673 w 5544071"/>
              <a:gd name="connsiteY59" fmla="*/ 19878 h 3429545"/>
              <a:gd name="connsiteX60" fmla="*/ 1502160 w 5544071"/>
              <a:gd name="connsiteY60" fmla="*/ 39756 h 3429545"/>
              <a:gd name="connsiteX61" fmla="*/ 1353073 w 5544071"/>
              <a:gd name="connsiteY61" fmla="*/ 69573 h 3429545"/>
              <a:gd name="connsiteX62" fmla="*/ 1044960 w 5544071"/>
              <a:gd name="connsiteY62" fmla="*/ 109330 h 3429545"/>
              <a:gd name="connsiteX63" fmla="*/ 875995 w 5544071"/>
              <a:gd name="connsiteY63" fmla="*/ 129208 h 3429545"/>
              <a:gd name="connsiteX64" fmla="*/ 647395 w 5544071"/>
              <a:gd name="connsiteY64" fmla="*/ 149086 h 3429545"/>
              <a:gd name="connsiteX65" fmla="*/ 577821 w 5544071"/>
              <a:gd name="connsiteY65" fmla="*/ 278295 h 3429545"/>
              <a:gd name="connsiteX66" fmla="*/ 557942 w 5544071"/>
              <a:gd name="connsiteY66" fmla="*/ 318052 h 3429545"/>
              <a:gd name="connsiteX67" fmla="*/ 538064 w 5544071"/>
              <a:gd name="connsiteY67" fmla="*/ 347869 h 3429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5544071" h="3429545">
                <a:moveTo>
                  <a:pt x="617577" y="258417"/>
                </a:moveTo>
                <a:cubicBezTo>
                  <a:pt x="601012" y="261730"/>
                  <a:pt x="583261" y="261366"/>
                  <a:pt x="567882" y="268356"/>
                </a:cubicBezTo>
                <a:cubicBezTo>
                  <a:pt x="546133" y="278242"/>
                  <a:pt x="527360" y="293779"/>
                  <a:pt x="508247" y="308113"/>
                </a:cubicBezTo>
                <a:cubicBezTo>
                  <a:pt x="476823" y="331680"/>
                  <a:pt x="463591" y="338676"/>
                  <a:pt x="438673" y="367747"/>
                </a:cubicBezTo>
                <a:cubicBezTo>
                  <a:pt x="427893" y="380324"/>
                  <a:pt x="418795" y="394252"/>
                  <a:pt x="408856" y="407504"/>
                </a:cubicBezTo>
                <a:cubicBezTo>
                  <a:pt x="393494" y="484309"/>
                  <a:pt x="397800" y="485441"/>
                  <a:pt x="339282" y="576469"/>
                </a:cubicBezTo>
                <a:cubicBezTo>
                  <a:pt x="332822" y="586517"/>
                  <a:pt x="319403" y="589721"/>
                  <a:pt x="309464" y="596347"/>
                </a:cubicBezTo>
                <a:cubicBezTo>
                  <a:pt x="287100" y="752901"/>
                  <a:pt x="319556" y="562708"/>
                  <a:pt x="249829" y="795130"/>
                </a:cubicBezTo>
                <a:cubicBezTo>
                  <a:pt x="243097" y="817569"/>
                  <a:pt x="244207" y="841678"/>
                  <a:pt x="239890" y="864704"/>
                </a:cubicBezTo>
                <a:cubicBezTo>
                  <a:pt x="234261" y="894726"/>
                  <a:pt x="225320" y="924076"/>
                  <a:pt x="220012" y="954156"/>
                </a:cubicBezTo>
                <a:cubicBezTo>
                  <a:pt x="205435" y="1036759"/>
                  <a:pt x="198669" y="1120800"/>
                  <a:pt x="180256" y="1202634"/>
                </a:cubicBezTo>
                <a:cubicBezTo>
                  <a:pt x="168757" y="1253740"/>
                  <a:pt x="144580" y="1301248"/>
                  <a:pt x="130560" y="1351721"/>
                </a:cubicBezTo>
                <a:cubicBezTo>
                  <a:pt x="113995" y="1411356"/>
                  <a:pt x="93487" y="1470034"/>
                  <a:pt x="80864" y="1530626"/>
                </a:cubicBezTo>
                <a:cubicBezTo>
                  <a:pt x="60313" y="1629270"/>
                  <a:pt x="47734" y="1729409"/>
                  <a:pt x="31169" y="1828800"/>
                </a:cubicBezTo>
                <a:cubicBezTo>
                  <a:pt x="27856" y="1888435"/>
                  <a:pt x="29299" y="1948525"/>
                  <a:pt x="21229" y="2007704"/>
                </a:cubicBezTo>
                <a:cubicBezTo>
                  <a:pt x="19227" y="2022384"/>
                  <a:pt x="2024" y="2032659"/>
                  <a:pt x="1351" y="2047460"/>
                </a:cubicBezTo>
                <a:cubicBezTo>
                  <a:pt x="-1361" y="2107125"/>
                  <a:pt x="-892" y="2167893"/>
                  <a:pt x="11290" y="2226365"/>
                </a:cubicBezTo>
                <a:cubicBezTo>
                  <a:pt x="16163" y="2249754"/>
                  <a:pt x="38755" y="2265514"/>
                  <a:pt x="51047" y="2286000"/>
                </a:cubicBezTo>
                <a:cubicBezTo>
                  <a:pt x="58670" y="2298705"/>
                  <a:pt x="63730" y="2312804"/>
                  <a:pt x="70925" y="2325756"/>
                </a:cubicBezTo>
                <a:cubicBezTo>
                  <a:pt x="74164" y="2331586"/>
                  <a:pt x="110260" y="2392837"/>
                  <a:pt x="120621" y="2405269"/>
                </a:cubicBezTo>
                <a:cubicBezTo>
                  <a:pt x="129619" y="2416067"/>
                  <a:pt x="140499" y="2425147"/>
                  <a:pt x="150438" y="2435086"/>
                </a:cubicBezTo>
                <a:cubicBezTo>
                  <a:pt x="157064" y="2458277"/>
                  <a:pt x="160520" y="2482619"/>
                  <a:pt x="170316" y="2504660"/>
                </a:cubicBezTo>
                <a:cubicBezTo>
                  <a:pt x="174122" y="2513223"/>
                  <a:pt x="185644" y="2516347"/>
                  <a:pt x="190195" y="2524539"/>
                </a:cubicBezTo>
                <a:cubicBezTo>
                  <a:pt x="282056" y="2689889"/>
                  <a:pt x="140542" y="2488153"/>
                  <a:pt x="279647" y="2673626"/>
                </a:cubicBezTo>
                <a:cubicBezTo>
                  <a:pt x="282960" y="2683565"/>
                  <a:pt x="281849" y="2696379"/>
                  <a:pt x="289586" y="2703443"/>
                </a:cubicBezTo>
                <a:cubicBezTo>
                  <a:pt x="479248" y="2876612"/>
                  <a:pt x="423033" y="2853942"/>
                  <a:pt x="538064" y="2892286"/>
                </a:cubicBezTo>
                <a:cubicBezTo>
                  <a:pt x="548003" y="2902225"/>
                  <a:pt x="556343" y="2914077"/>
                  <a:pt x="567882" y="2922104"/>
                </a:cubicBezTo>
                <a:cubicBezTo>
                  <a:pt x="620228" y="2958519"/>
                  <a:pt x="742400" y="3045473"/>
                  <a:pt x="826299" y="3081130"/>
                </a:cubicBezTo>
                <a:cubicBezTo>
                  <a:pt x="938413" y="3128778"/>
                  <a:pt x="1052115" y="3172630"/>
                  <a:pt x="1164229" y="3220278"/>
                </a:cubicBezTo>
                <a:cubicBezTo>
                  <a:pt x="1355101" y="3301399"/>
                  <a:pt x="994705" y="3198284"/>
                  <a:pt x="1482282" y="3309730"/>
                </a:cubicBezTo>
                <a:cubicBezTo>
                  <a:pt x="1512059" y="3316536"/>
                  <a:pt x="1542101" y="3322200"/>
                  <a:pt x="1571734" y="3329608"/>
                </a:cubicBezTo>
                <a:cubicBezTo>
                  <a:pt x="1598238" y="3336234"/>
                  <a:pt x="1624056" y="3346833"/>
                  <a:pt x="1651247" y="3349486"/>
                </a:cubicBezTo>
                <a:cubicBezTo>
                  <a:pt x="1760260" y="3360122"/>
                  <a:pt x="1869750" y="3366302"/>
                  <a:pt x="1979238" y="3369365"/>
                </a:cubicBezTo>
                <a:lnTo>
                  <a:pt x="3072542" y="3389243"/>
                </a:lnTo>
                <a:lnTo>
                  <a:pt x="4006821" y="3429000"/>
                </a:lnTo>
                <a:cubicBezTo>
                  <a:pt x="4089687" y="3431089"/>
                  <a:pt x="4172792" y="3427045"/>
                  <a:pt x="4255299" y="3419060"/>
                </a:cubicBezTo>
                <a:cubicBezTo>
                  <a:pt x="4276155" y="3417042"/>
                  <a:pt x="4294550" y="3404035"/>
                  <a:pt x="4314934" y="3399182"/>
                </a:cubicBezTo>
                <a:cubicBezTo>
                  <a:pt x="4364236" y="3387444"/>
                  <a:pt x="4413581" y="3374286"/>
                  <a:pt x="4464021" y="3369365"/>
                </a:cubicBezTo>
                <a:cubicBezTo>
                  <a:pt x="4549816" y="3360995"/>
                  <a:pt x="4636299" y="3362739"/>
                  <a:pt x="4722438" y="3359426"/>
                </a:cubicBezTo>
                <a:cubicBezTo>
                  <a:pt x="4775447" y="3342861"/>
                  <a:pt x="4828872" y="3327574"/>
                  <a:pt x="4881464" y="3309730"/>
                </a:cubicBezTo>
                <a:cubicBezTo>
                  <a:pt x="5014424" y="3264619"/>
                  <a:pt x="5279029" y="3170582"/>
                  <a:pt x="5279029" y="3170582"/>
                </a:cubicBezTo>
                <a:cubicBezTo>
                  <a:pt x="5354113" y="3103841"/>
                  <a:pt x="5399290" y="3075091"/>
                  <a:pt x="5447995" y="2981739"/>
                </a:cubicBezTo>
                <a:cubicBezTo>
                  <a:pt x="5465364" y="2948448"/>
                  <a:pt x="5519566" y="2751117"/>
                  <a:pt x="5527508" y="2723321"/>
                </a:cubicBezTo>
                <a:cubicBezTo>
                  <a:pt x="5542671" y="2495869"/>
                  <a:pt x="5555590" y="2367444"/>
                  <a:pt x="5527508" y="2097156"/>
                </a:cubicBezTo>
                <a:cubicBezTo>
                  <a:pt x="5516282" y="1989109"/>
                  <a:pt x="5455578" y="1801266"/>
                  <a:pt x="5418177" y="1679713"/>
                </a:cubicBezTo>
                <a:cubicBezTo>
                  <a:pt x="5378744" y="1364242"/>
                  <a:pt x="5429891" y="1662063"/>
                  <a:pt x="5269090" y="1202634"/>
                </a:cubicBezTo>
                <a:cubicBezTo>
                  <a:pt x="5234230" y="1103035"/>
                  <a:pt x="5201951" y="1001501"/>
                  <a:pt x="5159760" y="904460"/>
                </a:cubicBezTo>
                <a:cubicBezTo>
                  <a:pt x="5140846" y="860958"/>
                  <a:pt x="5124530" y="815927"/>
                  <a:pt x="5100125" y="775252"/>
                </a:cubicBezTo>
                <a:cubicBezTo>
                  <a:pt x="5084410" y="749060"/>
                  <a:pt x="5061555" y="727797"/>
                  <a:pt x="5040490" y="705678"/>
                </a:cubicBezTo>
                <a:cubicBezTo>
                  <a:pt x="4995252" y="658178"/>
                  <a:pt x="4950707" y="609725"/>
                  <a:pt x="4901342" y="566530"/>
                </a:cubicBezTo>
                <a:cubicBezTo>
                  <a:pt x="4820578" y="495862"/>
                  <a:pt x="4810308" y="507626"/>
                  <a:pt x="4732377" y="457200"/>
                </a:cubicBezTo>
                <a:cubicBezTo>
                  <a:pt x="4642116" y="398796"/>
                  <a:pt x="4554454" y="336431"/>
                  <a:pt x="4464021" y="278295"/>
                </a:cubicBezTo>
                <a:cubicBezTo>
                  <a:pt x="4415271" y="246956"/>
                  <a:pt x="4364994" y="218045"/>
                  <a:pt x="4314934" y="188843"/>
                </a:cubicBezTo>
                <a:cubicBezTo>
                  <a:pt x="4245701" y="148457"/>
                  <a:pt x="4187994" y="113491"/>
                  <a:pt x="4106212" y="99391"/>
                </a:cubicBezTo>
                <a:cubicBezTo>
                  <a:pt x="4050613" y="89805"/>
                  <a:pt x="3993556" y="92971"/>
                  <a:pt x="3937247" y="89452"/>
                </a:cubicBezTo>
                <a:cubicBezTo>
                  <a:pt x="3887538" y="86345"/>
                  <a:pt x="3837761" y="84022"/>
                  <a:pt x="3788160" y="79513"/>
                </a:cubicBezTo>
                <a:cubicBezTo>
                  <a:pt x="3419831" y="46028"/>
                  <a:pt x="3819086" y="67405"/>
                  <a:pt x="3340899" y="49695"/>
                </a:cubicBezTo>
                <a:cubicBezTo>
                  <a:pt x="3027025" y="21161"/>
                  <a:pt x="2882194" y="2691"/>
                  <a:pt x="2545769" y="0"/>
                </a:cubicBezTo>
                <a:lnTo>
                  <a:pt x="1770516" y="9939"/>
                </a:lnTo>
                <a:cubicBezTo>
                  <a:pt x="1707568" y="13252"/>
                  <a:pt x="1644322" y="12917"/>
                  <a:pt x="1581673" y="19878"/>
                </a:cubicBezTo>
                <a:cubicBezTo>
                  <a:pt x="1554520" y="22895"/>
                  <a:pt x="1528856" y="33952"/>
                  <a:pt x="1502160" y="39756"/>
                </a:cubicBezTo>
                <a:cubicBezTo>
                  <a:pt x="1452637" y="50522"/>
                  <a:pt x="1403176" y="61949"/>
                  <a:pt x="1353073" y="69573"/>
                </a:cubicBezTo>
                <a:cubicBezTo>
                  <a:pt x="1250696" y="85152"/>
                  <a:pt x="1147807" y="97231"/>
                  <a:pt x="1044960" y="109330"/>
                </a:cubicBezTo>
                <a:lnTo>
                  <a:pt x="875995" y="129208"/>
                </a:lnTo>
                <a:cubicBezTo>
                  <a:pt x="799887" y="136819"/>
                  <a:pt x="647395" y="149086"/>
                  <a:pt x="647395" y="149086"/>
                </a:cubicBezTo>
                <a:cubicBezTo>
                  <a:pt x="590861" y="318686"/>
                  <a:pt x="652198" y="179126"/>
                  <a:pt x="577821" y="278295"/>
                </a:cubicBezTo>
                <a:cubicBezTo>
                  <a:pt x="568931" y="290148"/>
                  <a:pt x="565293" y="305188"/>
                  <a:pt x="557942" y="318052"/>
                </a:cubicBezTo>
                <a:cubicBezTo>
                  <a:pt x="552015" y="328423"/>
                  <a:pt x="538064" y="347869"/>
                  <a:pt x="538064" y="34786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731975" y="4654306"/>
            <a:ext cx="3373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Aggregate (consistency boundary)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51410" y="5947201"/>
            <a:ext cx="68411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Aggregates are building blocks to incorporate concurrency and consistency into the domain model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1304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19200" y="1600200"/>
            <a:ext cx="6476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Implementation concerns feed back into the model(!)</a:t>
            </a:r>
            <a:endParaRPr lang="nl-NL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6400800"/>
            <a:ext cx="8318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(even though consistency is not really an implementation concern if you think about it)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877696" y="3276600"/>
            <a:ext cx="331558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Concurrency/consistency</a:t>
            </a:r>
            <a:endParaRPr lang="en-US" sz="2400" dirty="0"/>
          </a:p>
          <a:p>
            <a:r>
              <a:rPr lang="en-US" sz="2400" dirty="0" smtClean="0"/>
              <a:t>Programming language</a:t>
            </a:r>
          </a:p>
          <a:p>
            <a:r>
              <a:rPr lang="en-US" sz="2400" dirty="0" smtClean="0"/>
              <a:t>Persistence</a:t>
            </a:r>
          </a:p>
          <a:p>
            <a:r>
              <a:rPr lang="en-US" sz="2400" dirty="0" smtClean="0"/>
              <a:t>Other tooling</a:t>
            </a:r>
          </a:p>
          <a:p>
            <a:r>
              <a:rPr lang="en-US" sz="2400" dirty="0" smtClean="0"/>
              <a:t>Etc.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603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model revisited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dirty="0" err="1"/>
              <a:t>C</a:t>
            </a:r>
            <a:r>
              <a:rPr lang="nl-NL" dirty="0" err="1" smtClean="0"/>
              <a:t>aptures</a:t>
            </a:r>
            <a:r>
              <a:rPr lang="nl-NL" dirty="0" smtClean="0"/>
              <a:t> </a:t>
            </a:r>
            <a:r>
              <a:rPr lang="nl-NL" dirty="0" err="1" smtClean="0"/>
              <a:t>knowledge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the </a:t>
            </a:r>
            <a:r>
              <a:rPr lang="nl-NL" i="1" dirty="0" smtClean="0"/>
              <a:t>domain expert</a:t>
            </a:r>
          </a:p>
          <a:p>
            <a:pPr marL="0" indent="0">
              <a:buNone/>
            </a:pPr>
            <a:r>
              <a:rPr lang="nl-NL" dirty="0" smtClean="0"/>
              <a:t>Has </a:t>
            </a:r>
            <a:r>
              <a:rPr lang="nl-NL" dirty="0" err="1" smtClean="0"/>
              <a:t>its</a:t>
            </a:r>
            <a:r>
              <a:rPr lang="nl-NL" dirty="0" smtClean="0"/>
              <a:t> </a:t>
            </a:r>
            <a:r>
              <a:rPr lang="nl-NL" dirty="0" err="1" smtClean="0"/>
              <a:t>own</a:t>
            </a:r>
            <a:r>
              <a:rPr lang="nl-NL" dirty="0" smtClean="0"/>
              <a:t> </a:t>
            </a:r>
            <a:r>
              <a:rPr lang="nl-NL" i="1" dirty="0" err="1" smtClean="0"/>
              <a:t>ubiquitous</a:t>
            </a:r>
            <a:r>
              <a:rPr lang="nl-NL" i="1" dirty="0" smtClean="0"/>
              <a:t> </a:t>
            </a:r>
            <a:r>
              <a:rPr lang="nl-NL" i="1" dirty="0" err="1" smtClean="0"/>
              <a:t>language</a:t>
            </a:r>
            <a:endParaRPr lang="nl-NL" i="1" dirty="0" smtClean="0"/>
          </a:p>
          <a:p>
            <a:pPr marL="0" indent="0">
              <a:buNone/>
            </a:pPr>
            <a:r>
              <a:rPr lang="nl-NL" dirty="0"/>
              <a:t>Is </a:t>
            </a:r>
            <a:r>
              <a:rPr lang="nl-NL" dirty="0" err="1"/>
              <a:t>owned</a:t>
            </a:r>
            <a:r>
              <a:rPr lang="nl-NL" dirty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understandable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/>
              <a:t>team, </a:t>
            </a:r>
            <a:r>
              <a:rPr lang="nl-NL" dirty="0" err="1"/>
              <a:t>including</a:t>
            </a:r>
            <a:r>
              <a:rPr lang="nl-NL" dirty="0"/>
              <a:t> customer</a:t>
            </a:r>
          </a:p>
          <a:p>
            <a:pPr marL="0" indent="0">
              <a:buNone/>
            </a:pP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implemented</a:t>
            </a:r>
            <a:r>
              <a:rPr lang="nl-NL" dirty="0" smtClean="0"/>
              <a:t> in code</a:t>
            </a:r>
          </a:p>
          <a:p>
            <a:pPr marL="0" indent="0">
              <a:buNone/>
            </a:pPr>
            <a:r>
              <a:rPr lang="nl-NL" dirty="0" err="1" smtClean="0"/>
              <a:t>Uses</a:t>
            </a:r>
            <a:r>
              <a:rPr lang="nl-NL" dirty="0" smtClean="0"/>
              <a:t> </a:t>
            </a:r>
            <a:r>
              <a:rPr lang="nl-NL" dirty="0" err="1" smtClean="0"/>
              <a:t>agreed</a:t>
            </a:r>
            <a:r>
              <a:rPr lang="nl-NL" dirty="0" smtClean="0"/>
              <a:t> </a:t>
            </a:r>
            <a:r>
              <a:rPr lang="nl-NL" dirty="0" err="1" smtClean="0"/>
              <a:t>upon</a:t>
            </a:r>
            <a:r>
              <a:rPr lang="nl-NL" dirty="0" smtClean="0"/>
              <a:t> building </a:t>
            </a:r>
            <a:r>
              <a:rPr lang="nl-NL" dirty="0" err="1" smtClean="0"/>
              <a:t>blocks</a:t>
            </a: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Is </a:t>
            </a:r>
            <a:r>
              <a:rPr lang="nl-NL" dirty="0" err="1" smtClean="0"/>
              <a:t>valid</a:t>
            </a:r>
            <a:r>
              <a:rPr lang="nl-NL" dirty="0" smtClean="0"/>
              <a:t> </a:t>
            </a:r>
            <a:r>
              <a:rPr lang="nl-NL" dirty="0" err="1" smtClean="0"/>
              <a:t>within</a:t>
            </a:r>
            <a:r>
              <a:rPr lang="nl-NL" dirty="0" smtClean="0"/>
              <a:t> a </a:t>
            </a:r>
            <a:r>
              <a:rPr lang="nl-NL" i="1" dirty="0" err="1" smtClean="0"/>
              <a:t>bounded</a:t>
            </a:r>
            <a:r>
              <a:rPr lang="nl-NL" i="1" dirty="0" smtClean="0"/>
              <a:t> context</a:t>
            </a:r>
          </a:p>
          <a:p>
            <a:pPr marL="0" indent="0">
              <a:buNone/>
            </a:pPr>
            <a:r>
              <a:rPr lang="nl-NL" dirty="0" smtClean="0"/>
              <a:t>Is built </a:t>
            </a:r>
            <a:r>
              <a:rPr lang="nl-NL" dirty="0" err="1" smtClean="0"/>
              <a:t>iteratively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9747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19400"/>
            <a:ext cx="8229600" cy="1143000"/>
          </a:xfrm>
        </p:spPr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95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this talk is for</a:t>
            </a:r>
          </a:p>
          <a:p>
            <a:r>
              <a:rPr lang="en-US" dirty="0" smtClean="0"/>
              <a:t>Why am I talking about this?</a:t>
            </a:r>
          </a:p>
          <a:p>
            <a:r>
              <a:rPr lang="en-US" dirty="0" smtClean="0"/>
              <a:t>Domain modeling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 smtClean="0"/>
              <a:t>Domain model revisited</a:t>
            </a:r>
          </a:p>
          <a:p>
            <a:r>
              <a:rPr lang="en-US" dirty="0" smtClean="0"/>
              <a:t>Closing</a:t>
            </a:r>
          </a:p>
        </p:txBody>
      </p:sp>
    </p:spTree>
    <p:extLst>
      <p:ext uri="{BB962C8B-B14F-4D97-AF65-F5344CB8AC3E}">
        <p14:creationId xmlns:p14="http://schemas.microsoft.com/office/powerpoint/2010/main" val="176273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DDD solves 2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 focus on technology</a:t>
            </a:r>
          </a:p>
          <a:p>
            <a:r>
              <a:rPr lang="en-US" dirty="0" smtClean="0"/>
              <a:t>Harnessing </a:t>
            </a:r>
            <a:r>
              <a:rPr lang="en-US" dirty="0"/>
              <a:t>complexity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15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This is done </a:t>
            </a:r>
            <a:r>
              <a:rPr lang="en-US" dirty="0" smtClean="0"/>
              <a:t>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Cultivating that the true challenges lie in the domain (socially)</a:t>
            </a:r>
          </a:p>
          <a:p>
            <a:r>
              <a:rPr lang="en-US" dirty="0"/>
              <a:t>Closely collaborating with the </a:t>
            </a:r>
            <a:r>
              <a:rPr lang="en-US" dirty="0" smtClean="0"/>
              <a:t>customer to</a:t>
            </a:r>
          </a:p>
          <a:p>
            <a:pPr lvl="1"/>
            <a:r>
              <a:rPr lang="en-US" dirty="0" smtClean="0"/>
              <a:t>Build and implement a model of the domain</a:t>
            </a:r>
          </a:p>
          <a:p>
            <a:pPr lvl="1"/>
            <a:r>
              <a:rPr lang="en-US" dirty="0" smtClean="0"/>
              <a:t>Create a shared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56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In closing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3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only for transaction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Complex (read) calculations</a:t>
            </a:r>
          </a:p>
          <a:p>
            <a:r>
              <a:rPr lang="en-US" dirty="0" smtClean="0"/>
              <a:t>Simulations</a:t>
            </a:r>
          </a:p>
          <a:p>
            <a:r>
              <a:rPr lang="en-US" dirty="0" smtClean="0"/>
              <a:t>Compilers</a:t>
            </a:r>
          </a:p>
          <a:p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0065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more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DDD Building blocks</a:t>
            </a:r>
          </a:p>
          <a:p>
            <a:r>
              <a:rPr lang="en-US" dirty="0" smtClean="0"/>
              <a:t>Strategic design: how to scale DDD?</a:t>
            </a:r>
          </a:p>
          <a:p>
            <a:r>
              <a:rPr lang="en-US" dirty="0" smtClean="0"/>
              <a:t>CQRS</a:t>
            </a:r>
          </a:p>
          <a:p>
            <a:r>
              <a:rPr lang="en-US" dirty="0" smtClean="0"/>
              <a:t>Event Sourcing</a:t>
            </a:r>
          </a:p>
          <a:p>
            <a:r>
              <a:rPr lang="en-US" dirty="0" smtClean="0"/>
              <a:t>SOA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6039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2667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Q/A?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47675" y="505936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Read the book (</a:t>
            </a:r>
            <a:r>
              <a:rPr lang="en-US" dirty="0" err="1" smtClean="0"/>
              <a:t>studygroup</a:t>
            </a:r>
            <a:r>
              <a:rPr lang="en-US" dirty="0" smtClean="0"/>
              <a:t>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89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am I talking about this?</a:t>
            </a:r>
            <a:endParaRPr lang="nl-NL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62200"/>
            <a:ext cx="758924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5029200"/>
            <a:ext cx="83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Programming business software is about solving problems of the business, not about solving technical problems</a:t>
            </a:r>
            <a:endParaRPr lang="nl-NL" sz="2000" b="1" dirty="0"/>
          </a:p>
        </p:txBody>
      </p:sp>
    </p:spTree>
    <p:extLst>
      <p:ext uri="{BB962C8B-B14F-4D97-AF65-F5344CB8AC3E}">
        <p14:creationId xmlns:p14="http://schemas.microsoft.com/office/powerpoint/2010/main" val="403014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Also</a:t>
            </a:r>
            <a:endParaRPr lang="nl-NL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5410200"/>
            <a:ext cx="830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How do we manage this complexity?</a:t>
            </a:r>
            <a:endParaRPr lang="nl-NL" sz="2000" b="1" dirty="0"/>
          </a:p>
        </p:txBody>
      </p:sp>
      <p:pic>
        <p:nvPicPr>
          <p:cNvPr id="3078" name="Picture 6" descr="e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447800"/>
            <a:ext cx="4893043" cy="350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73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8113" y="2590800"/>
            <a:ext cx="83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1. We need to cultivate the idea that the most interesting part of software is in the domain </a:t>
            </a:r>
            <a:endParaRPr lang="nl-NL" sz="2000" b="1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Why am I talking about this?</a:t>
            </a:r>
            <a:endParaRPr lang="nl-NL" dirty="0"/>
          </a:p>
        </p:txBody>
      </p:sp>
      <p:sp>
        <p:nvSpPr>
          <p:cNvPr id="6" name="TextBox 5"/>
          <p:cNvSpPr txBox="1"/>
          <p:nvPr/>
        </p:nvSpPr>
        <p:spPr>
          <a:xfrm>
            <a:off x="311426" y="4191000"/>
            <a:ext cx="83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2. We need practical tools, guidelines, principles, practices and strategies to develop software for complex domains</a:t>
            </a:r>
            <a:endParaRPr lang="nl-NL" sz="2000" b="1" dirty="0"/>
          </a:p>
        </p:txBody>
      </p:sp>
    </p:spTree>
    <p:extLst>
      <p:ext uri="{BB962C8B-B14F-4D97-AF65-F5344CB8AC3E}">
        <p14:creationId xmlns:p14="http://schemas.microsoft.com/office/powerpoint/2010/main" val="278308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DDD…</a:t>
            </a:r>
            <a:endParaRPr lang="nl-NL" dirty="0"/>
          </a:p>
        </p:txBody>
      </p:sp>
      <p:grpSp>
        <p:nvGrpSpPr>
          <p:cNvPr id="12" name="Group 11"/>
          <p:cNvGrpSpPr/>
          <p:nvPr/>
        </p:nvGrpSpPr>
        <p:grpSpPr>
          <a:xfrm>
            <a:off x="5943600" y="1295400"/>
            <a:ext cx="2743200" cy="3785885"/>
            <a:chOff x="2743200" y="1600200"/>
            <a:chExt cx="2743200" cy="3785885"/>
          </a:xfrm>
        </p:grpSpPr>
        <p:grpSp>
          <p:nvGrpSpPr>
            <p:cNvPr id="8" name="Group 7"/>
            <p:cNvGrpSpPr/>
            <p:nvPr/>
          </p:nvGrpSpPr>
          <p:grpSpPr>
            <a:xfrm>
              <a:off x="2743200" y="1600200"/>
              <a:ext cx="2743200" cy="3785885"/>
              <a:chOff x="2743200" y="1600200"/>
              <a:chExt cx="2743200" cy="3785885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43200" y="1600200"/>
                <a:ext cx="2743200" cy="37858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" name="Rectangle 5"/>
              <p:cNvSpPr/>
              <p:nvPr/>
            </p:nvSpPr>
            <p:spPr>
              <a:xfrm>
                <a:off x="2971800" y="1752600"/>
                <a:ext cx="1752600" cy="3048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895600" y="2819400"/>
              <a:ext cx="2514600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81000" y="5486400"/>
            <a:ext cx="830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/>
              <a:t>DDD</a:t>
            </a:r>
            <a:r>
              <a:rPr lang="en-US" sz="2800" b="1" dirty="0" smtClean="0"/>
              <a:t> is both a mindset and provides practical guidance to build “complex” applications</a:t>
            </a:r>
            <a:endParaRPr lang="nl-NL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975153"/>
            <a:ext cx="49530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“The premise of this book is twofold: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For most software projects, the primary focus should be on the domain and domain logic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Complex domain designs should be based on a model”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531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DDD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Talk to the domain expert a bit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up candidate </a:t>
            </a:r>
            <a:r>
              <a:rPr lang="en-US" b="1" dirty="0" smtClean="0"/>
              <a:t>domain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Verify model with the expert (</a:t>
            </a:r>
            <a:r>
              <a:rPr lang="en-US" dirty="0" err="1" smtClean="0"/>
              <a:t>goto</a:t>
            </a:r>
            <a:r>
              <a:rPr lang="en-US" dirty="0" smtClean="0"/>
              <a:t> 1)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Verify model with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Goto</a:t>
            </a:r>
            <a:r>
              <a:rPr lang="en-US" dirty="0" smtClean="0"/>
              <a:t>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548640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DDD is inherently iterative</a:t>
            </a:r>
            <a:endParaRPr lang="nl-NL" sz="2800" b="1" dirty="0"/>
          </a:p>
        </p:txBody>
      </p:sp>
    </p:spTree>
    <p:extLst>
      <p:ext uri="{BB962C8B-B14F-4D97-AF65-F5344CB8AC3E}">
        <p14:creationId xmlns:p14="http://schemas.microsoft.com/office/powerpoint/2010/main" val="241016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DDD in this talk: Domain modeling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116" y="1600200"/>
            <a:ext cx="8229600" cy="4525963"/>
          </a:xfrm>
        </p:spPr>
        <p:txBody>
          <a:bodyPr/>
          <a:lstStyle/>
          <a:p>
            <a:r>
              <a:rPr lang="en-US" dirty="0" smtClean="0"/>
              <a:t>Some basic terms</a:t>
            </a:r>
          </a:p>
          <a:p>
            <a:r>
              <a:rPr lang="en-US" dirty="0" smtClean="0"/>
              <a:t>The domain model</a:t>
            </a:r>
          </a:p>
          <a:p>
            <a:r>
              <a:rPr lang="en-US" dirty="0" smtClean="0"/>
              <a:t>An example</a:t>
            </a:r>
          </a:p>
          <a:p>
            <a:r>
              <a:rPr lang="en-US" dirty="0" smtClean="0"/>
              <a:t>The domain model revisited</a:t>
            </a:r>
          </a:p>
        </p:txBody>
      </p:sp>
    </p:spTree>
    <p:extLst>
      <p:ext uri="{BB962C8B-B14F-4D97-AF65-F5344CB8AC3E}">
        <p14:creationId xmlns:p14="http://schemas.microsoft.com/office/powerpoint/2010/main" val="158485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1571</TotalTime>
  <Words>1493</Words>
  <Application>Microsoft Office PowerPoint</Application>
  <PresentationFormat>On-screen Show (4:3)</PresentationFormat>
  <Paragraphs>253</Paragraphs>
  <Slides>35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Calibri</vt:lpstr>
      <vt:lpstr>Office Theme</vt:lpstr>
      <vt:lpstr>Domain-Driven Design An introductory overview</vt:lpstr>
      <vt:lpstr>Who this talk is for</vt:lpstr>
      <vt:lpstr>Agenda</vt:lpstr>
      <vt:lpstr>Why am I talking about this?</vt:lpstr>
      <vt:lpstr>Also</vt:lpstr>
      <vt:lpstr>Why am I talking about this?</vt:lpstr>
      <vt:lpstr>Enter DDD…</vt:lpstr>
      <vt:lpstr>Basic DDD strategy</vt:lpstr>
      <vt:lpstr>DDD in this talk: Domain modeling</vt:lpstr>
      <vt:lpstr>What is complexity?</vt:lpstr>
      <vt:lpstr>What is a model?</vt:lpstr>
      <vt:lpstr>The domain model</vt:lpstr>
      <vt:lpstr>A good domain model…</vt:lpstr>
      <vt:lpstr>An example</vt:lpstr>
      <vt:lpstr>Talking to the domain expert…</vt:lpstr>
      <vt:lpstr>A first candidate…</vt:lpstr>
      <vt:lpstr>Verify with expert</vt:lpstr>
      <vt:lpstr>Verify with code</vt:lpstr>
      <vt:lpstr>The classes</vt:lpstr>
      <vt:lpstr>How to hook it all up?</vt:lpstr>
      <vt:lpstr>Layered architecture</vt:lpstr>
      <vt:lpstr>PowerPoint Presentation</vt:lpstr>
      <vt:lpstr>Consistency</vt:lpstr>
      <vt:lpstr>Consult with domain expert</vt:lpstr>
      <vt:lpstr>Rethinking the model</vt:lpstr>
      <vt:lpstr>Revised model</vt:lpstr>
      <vt:lpstr>PowerPoint Presentation</vt:lpstr>
      <vt:lpstr>Domain model revisited</vt:lpstr>
      <vt:lpstr>Wrapping up</vt:lpstr>
      <vt:lpstr>DDD solves 2 problems</vt:lpstr>
      <vt:lpstr>This is done by</vt:lpstr>
      <vt:lpstr>In closing</vt:lpstr>
      <vt:lpstr>Not only for transaction processing</vt:lpstr>
      <vt:lpstr>What’s more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DDD matters</dc:title>
  <dc:creator>freekpaans@gmail.com</dc:creator>
  <cp:lastModifiedBy>freekpaans@gmail.com</cp:lastModifiedBy>
  <cp:revision>89</cp:revision>
  <dcterms:created xsi:type="dcterms:W3CDTF">2015-05-05T14:06:25Z</dcterms:created>
  <dcterms:modified xsi:type="dcterms:W3CDTF">2015-05-08T06:50:37Z</dcterms:modified>
</cp:coreProperties>
</file>