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9" r:id="rId20"/>
    <p:sldId id="290" r:id="rId21"/>
    <p:sldId id="274" r:id="rId22"/>
    <p:sldId id="275" r:id="rId23"/>
    <p:sldId id="276" r:id="rId24"/>
    <p:sldId id="277" r:id="rId25"/>
    <p:sldId id="278" r:id="rId26"/>
    <p:sldId id="279" r:id="rId27"/>
    <p:sldId id="280" r:id="rId28"/>
    <p:sldId id="291" r:id="rId29"/>
    <p:sldId id="281" r:id="rId30"/>
    <p:sldId id="282" r:id="rId31"/>
    <p:sldId id="283" r:id="rId32"/>
    <p:sldId id="284" r:id="rId33"/>
    <p:sldId id="285" r:id="rId34"/>
    <p:sldId id="286" r:id="rId35"/>
    <p:sldId id="287" r:id="rId36"/>
    <p:sldId id="288" r:id="rId37"/>
  </p:sldIdLst>
  <p:sldSz cx="9144000" cy="6858000" type="screen4x3"/>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803" autoAdjust="0"/>
  </p:normalViewPr>
  <p:slideViewPr>
    <p:cSldViewPr>
      <p:cViewPr varScale="1">
        <p:scale>
          <a:sx n="75" d="100"/>
          <a:sy n="75" d="100"/>
        </p:scale>
        <p:origin x="144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a:spLocks/>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dirty="0">
              <a:uFillTx/>
            </a:endParaRPr>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uFillTx/>
              </a:defRPr>
            </a:lvl1pPr>
            <a:extLst/>
          </a:lstStyle>
          <a:p>
            <a:r>
              <a:rPr kumimoji="0" lang="en-US" smtClean="0">
                <a:uFillTx/>
              </a:rPr>
              <a:t>Click to edit Master title style</a:t>
            </a:r>
            <a:endParaRPr kumimoji="0" lang="en-US">
              <a:uFillTx/>
            </a:endParaRP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uFillTx/>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uFillTx/>
              </a:rPr>
              <a:t>Click to edit Master subtitle style</a:t>
            </a:r>
            <a:endParaRPr kumimoji="0" lang="en-US">
              <a:uFillTx/>
            </a:endParaRP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uFillTx/>
              </a:defRPr>
            </a:lvl1pPr>
            <a:extLst/>
          </a:lstStyle>
          <a:p>
            <a:fld id="{1D8BD707-D9CF-40AE-B4C6-C98DA3205C09}" type="datetimeFigureOut">
              <a:rPr lang="en-US" smtClean="0">
                <a:uFillTx/>
              </a:rPr>
              <a:pPr/>
              <a:t>19/09/2018</a:t>
            </a:fld>
            <a:endParaRPr lang="en-US" dirty="0">
              <a:uFillTx/>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uFillTx/>
              </a:defRPr>
            </a:lvl1pPr>
            <a:extLst/>
          </a:lstStyle>
          <a:p>
            <a:endParaRPr lang="en-US" dirty="0">
              <a:uFillTx/>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uFillTx/>
              </a:defRPr>
            </a:lvl1pPr>
            <a:extLst/>
          </a:lstStyle>
          <a:p>
            <a:fld id="{B6F15528-21DE-4FAA-801E-634DDDAF4B2B}" type="slidenum">
              <a:rPr lang="en-US" smtClean="0">
                <a:uFillTx/>
              </a:rPr>
              <a:pPr/>
              <a:t>‹#›</a:t>
            </a:fld>
            <a:endParaRPr lang="en-US" dirty="0">
              <a:uFillTx/>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uFillTx/>
              </a:rPr>
              <a:t>Click to edit Master title style</a:t>
            </a:r>
            <a:endParaRPr kumimoji="0" lang="en-US">
              <a:uFillTx/>
            </a:endParaRPr>
          </a:p>
        </p:txBody>
      </p:sp>
      <p:sp>
        <p:nvSpPr>
          <p:cNvPr id="3" name="Vertical Text Placeholder 2"/>
          <p:cNvSpPr>
            <a:spLocks noGrp="1"/>
          </p:cNvSpPr>
          <p:nvPr>
            <p:ph type="body" orient="vert" idx="1"/>
          </p:nvPr>
        </p:nvSpPr>
        <p:spPr/>
        <p:txBody>
          <a:bodyPr vert="eaVert"/>
          <a:lstStyle/>
          <a:p>
            <a:pPr lvl="0" eaLnBrk="1" latinLnBrk="0" hangingPunct="1"/>
            <a:r>
              <a:rPr lang="en-US" smtClean="0">
                <a:uFillTx/>
              </a:rPr>
              <a:t>Click to edit Master text styles</a:t>
            </a:r>
          </a:p>
          <a:p>
            <a:pPr lvl="1" eaLnBrk="1" latinLnBrk="0" hangingPunct="1"/>
            <a:r>
              <a:rPr lang="en-US" smtClean="0">
                <a:uFillTx/>
              </a:rPr>
              <a:t>Second level</a:t>
            </a:r>
          </a:p>
          <a:p>
            <a:pPr lvl="2" eaLnBrk="1" latinLnBrk="0" hangingPunct="1"/>
            <a:r>
              <a:rPr lang="en-US" smtClean="0">
                <a:uFillTx/>
              </a:rPr>
              <a:t>Third level</a:t>
            </a:r>
          </a:p>
          <a:p>
            <a:pPr lvl="3" eaLnBrk="1" latinLnBrk="0" hangingPunct="1"/>
            <a:r>
              <a:rPr lang="en-US" smtClean="0">
                <a:uFillTx/>
              </a:rPr>
              <a:t>Fourth level</a:t>
            </a:r>
          </a:p>
          <a:p>
            <a:pPr lvl="4" eaLnBrk="1" latinLnBrk="0" hangingPunct="1"/>
            <a:r>
              <a:rPr lang="en-US" smtClean="0">
                <a:uFillTx/>
              </a:rPr>
              <a:t>Fifth level</a:t>
            </a:r>
            <a:endParaRPr kumimoji="0" lang="en-US">
              <a:uFillTx/>
            </a:endParaRPr>
          </a:p>
        </p:txBody>
      </p:sp>
      <p:sp>
        <p:nvSpPr>
          <p:cNvPr id="4" name="Date Placeholder 3"/>
          <p:cNvSpPr>
            <a:spLocks noGrp="1"/>
          </p:cNvSpPr>
          <p:nvPr>
            <p:ph type="dt" sz="half" idx="10"/>
          </p:nvPr>
        </p:nvSpPr>
        <p:spPr/>
        <p:txBody>
          <a:bodyPr/>
          <a:lstStyle/>
          <a:p>
            <a:fld id="{1D8BD707-D9CF-40AE-B4C6-C98DA3205C09}" type="datetimeFigureOut">
              <a:rPr lang="en-US" smtClean="0">
                <a:uFillTx/>
              </a:rPr>
              <a:pPr/>
              <a:t>19/09/2018</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uFillTx/>
              </a:rPr>
              <a:pPr/>
              <a:t>‹#›</a:t>
            </a:fld>
            <a:endParaRPr lang="en-US" dirty="0">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uFillTx/>
              </a:rPr>
              <a:t>Click to edit Master title style</a:t>
            </a:r>
            <a:endParaRPr kumimoji="0" lang="en-US">
              <a:uFillTx/>
            </a:endParaRP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uFillTx/>
              </a:rPr>
              <a:t>Click to edit Master text styles</a:t>
            </a:r>
          </a:p>
          <a:p>
            <a:pPr lvl="1" eaLnBrk="1" latinLnBrk="0" hangingPunct="1"/>
            <a:r>
              <a:rPr lang="en-US" smtClean="0">
                <a:uFillTx/>
              </a:rPr>
              <a:t>Second level</a:t>
            </a:r>
          </a:p>
          <a:p>
            <a:pPr lvl="2" eaLnBrk="1" latinLnBrk="0" hangingPunct="1"/>
            <a:r>
              <a:rPr lang="en-US" smtClean="0">
                <a:uFillTx/>
              </a:rPr>
              <a:t>Third level</a:t>
            </a:r>
          </a:p>
          <a:p>
            <a:pPr lvl="3" eaLnBrk="1" latinLnBrk="0" hangingPunct="1"/>
            <a:r>
              <a:rPr lang="en-US" smtClean="0">
                <a:uFillTx/>
              </a:rPr>
              <a:t>Fourth level</a:t>
            </a:r>
          </a:p>
          <a:p>
            <a:pPr lvl="4" eaLnBrk="1" latinLnBrk="0" hangingPunct="1"/>
            <a:r>
              <a:rPr lang="en-US" smtClean="0">
                <a:uFillTx/>
              </a:rPr>
              <a:t>Fifth level</a:t>
            </a:r>
            <a:endParaRPr kumimoji="0" lang="en-US">
              <a:uFillTx/>
            </a:endParaRPr>
          </a:p>
        </p:txBody>
      </p:sp>
      <p:sp>
        <p:nvSpPr>
          <p:cNvPr id="4" name="Date Placeholder 3"/>
          <p:cNvSpPr>
            <a:spLocks noGrp="1"/>
          </p:cNvSpPr>
          <p:nvPr>
            <p:ph type="dt" sz="half" idx="10"/>
          </p:nvPr>
        </p:nvSpPr>
        <p:spPr>
          <a:xfrm>
            <a:off x="4242816" y="6557946"/>
            <a:ext cx="2002464" cy="226902"/>
          </a:xfrm>
        </p:spPr>
        <p:txBody>
          <a:bodyPr/>
          <a:lstStyle/>
          <a:p>
            <a:fld id="{1D8BD707-D9CF-40AE-B4C6-C98DA3205C09}" type="datetimeFigureOut">
              <a:rPr lang="en-US" smtClean="0">
                <a:uFillTx/>
              </a:rPr>
              <a:pPr/>
              <a:t>19/09/2018</a:t>
            </a:fld>
            <a:endParaRPr lang="en-US" dirty="0">
              <a:uFillTx/>
            </a:endParaRPr>
          </a:p>
        </p:txBody>
      </p:sp>
      <p:sp>
        <p:nvSpPr>
          <p:cNvPr id="5" name="Footer Placeholder 4"/>
          <p:cNvSpPr>
            <a:spLocks noGrp="1"/>
          </p:cNvSpPr>
          <p:nvPr>
            <p:ph type="ftr" sz="quarter" idx="11"/>
          </p:nvPr>
        </p:nvSpPr>
        <p:spPr>
          <a:xfrm>
            <a:off x="457200" y="6556248"/>
            <a:ext cx="3657600" cy="228600"/>
          </a:xfrm>
        </p:spPr>
        <p:txBody>
          <a:bodyPr/>
          <a:lstStyle/>
          <a:p>
            <a:endParaRPr lang="en-US" dirty="0">
              <a:uFillTx/>
            </a:endParaRPr>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uFillTx/>
              </a:defRPr>
            </a:lvl1pPr>
            <a:extLst/>
          </a:lstStyle>
          <a:p>
            <a:fld id="{B6F15528-21DE-4FAA-801E-634DDDAF4B2B}" type="slidenum">
              <a:rPr lang="en-US" smtClean="0">
                <a:uFillTx/>
              </a:rPr>
              <a:pPr/>
              <a:t>‹#›</a:t>
            </a:fld>
            <a:endParaRPr lang="en-US"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uFillTx/>
              </a:rPr>
              <a:t>Click to edit Master title style</a:t>
            </a:r>
            <a:endParaRPr kumimoji="0" lang="en-US">
              <a:uFillTx/>
            </a:endParaRPr>
          </a:p>
        </p:txBody>
      </p:sp>
      <p:sp>
        <p:nvSpPr>
          <p:cNvPr id="3" name="Content Placeholder 2"/>
          <p:cNvSpPr>
            <a:spLocks noGrp="1"/>
          </p:cNvSpPr>
          <p:nvPr>
            <p:ph idx="1"/>
          </p:nvPr>
        </p:nvSpPr>
        <p:spPr/>
        <p:txBody>
          <a:bodyPr/>
          <a:lstStyle/>
          <a:p>
            <a:pPr lvl="0" eaLnBrk="1" latinLnBrk="0" hangingPunct="1"/>
            <a:r>
              <a:rPr lang="en-US" smtClean="0">
                <a:uFillTx/>
              </a:rPr>
              <a:t>Click to edit Master text styles</a:t>
            </a:r>
          </a:p>
          <a:p>
            <a:pPr lvl="1" eaLnBrk="1" latinLnBrk="0" hangingPunct="1"/>
            <a:r>
              <a:rPr lang="en-US" smtClean="0">
                <a:uFillTx/>
              </a:rPr>
              <a:t>Second level</a:t>
            </a:r>
          </a:p>
          <a:p>
            <a:pPr lvl="2" eaLnBrk="1" latinLnBrk="0" hangingPunct="1"/>
            <a:r>
              <a:rPr lang="en-US" smtClean="0">
                <a:uFillTx/>
              </a:rPr>
              <a:t>Third level</a:t>
            </a:r>
          </a:p>
          <a:p>
            <a:pPr lvl="3" eaLnBrk="1" latinLnBrk="0" hangingPunct="1"/>
            <a:r>
              <a:rPr lang="en-US" smtClean="0">
                <a:uFillTx/>
              </a:rPr>
              <a:t>Fourth level</a:t>
            </a:r>
          </a:p>
          <a:p>
            <a:pPr lvl="4" eaLnBrk="1" latinLnBrk="0" hangingPunct="1"/>
            <a:r>
              <a:rPr lang="en-US" smtClean="0">
                <a:uFillTx/>
              </a:rPr>
              <a:t>Fifth level</a:t>
            </a:r>
            <a:endParaRPr kumimoji="0" lang="en-US">
              <a:uFillTx/>
            </a:endParaRPr>
          </a:p>
        </p:txBody>
      </p:sp>
      <p:sp>
        <p:nvSpPr>
          <p:cNvPr id="4" name="Date Placeholder 3"/>
          <p:cNvSpPr>
            <a:spLocks noGrp="1"/>
          </p:cNvSpPr>
          <p:nvPr>
            <p:ph type="dt" sz="half" idx="10"/>
          </p:nvPr>
        </p:nvSpPr>
        <p:spPr/>
        <p:txBody>
          <a:bodyPr/>
          <a:lstStyle/>
          <a:p>
            <a:fld id="{1D8BD707-D9CF-40AE-B4C6-C98DA3205C09}" type="datetimeFigureOut">
              <a:rPr lang="en-US" smtClean="0">
                <a:uFillTx/>
              </a:rPr>
              <a:pPr/>
              <a:t>19/09/2018</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uFillTx/>
              </a:rPr>
              <a:pPr/>
              <a:t>‹#›</a:t>
            </a:fld>
            <a:endParaRPr lang="en-US" dirty="0">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uFillTx/>
              </a:defRPr>
            </a:lvl1pPr>
            <a:extLst/>
          </a:lstStyle>
          <a:p>
            <a:r>
              <a:rPr kumimoji="0" lang="en-US" smtClean="0">
                <a:uFillTx/>
              </a:rPr>
              <a:t>Click to edit Master title style</a:t>
            </a:r>
            <a:endParaRPr kumimoji="0" lang="en-US">
              <a:uFillTx/>
            </a:endParaRP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uFillTx/>
              </a:defRPr>
            </a:lvl1pPr>
            <a:lvl2pPr>
              <a:buNone/>
              <a:defRPr sz="1800">
                <a:solidFill>
                  <a:schemeClr val="tx1">
                    <a:tint val="75000"/>
                  </a:schemeClr>
                </a:solidFill>
                <a:uFillTx/>
              </a:defRPr>
            </a:lvl2pPr>
            <a:lvl3pPr>
              <a:buNone/>
              <a:defRPr sz="1600">
                <a:solidFill>
                  <a:schemeClr val="tx1">
                    <a:tint val="75000"/>
                  </a:schemeClr>
                </a:solidFill>
                <a:uFillTx/>
              </a:defRPr>
            </a:lvl3pPr>
            <a:lvl4pPr>
              <a:buNone/>
              <a:defRPr sz="1400">
                <a:solidFill>
                  <a:schemeClr val="tx1">
                    <a:tint val="75000"/>
                  </a:schemeClr>
                </a:solidFill>
                <a:uFillTx/>
              </a:defRPr>
            </a:lvl4pPr>
            <a:lvl5pPr>
              <a:buNone/>
              <a:defRPr sz="1400">
                <a:solidFill>
                  <a:schemeClr val="tx1">
                    <a:tint val="75000"/>
                  </a:schemeClr>
                </a:solidFill>
                <a:uFillTx/>
              </a:defRPr>
            </a:lvl5pPr>
            <a:extLst/>
          </a:lstStyle>
          <a:p>
            <a:pPr lvl="0" eaLnBrk="1" latinLnBrk="0" hangingPunct="1"/>
            <a:r>
              <a:rPr kumimoji="0" lang="en-US" smtClean="0">
                <a:uFillTx/>
              </a:rPr>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uFillTx/>
              </a:defRPr>
            </a:lvl1pPr>
            <a:extLst/>
          </a:lstStyle>
          <a:p>
            <a:fld id="{1D8BD707-D9CF-40AE-B4C6-C98DA3205C09}" type="datetimeFigureOut">
              <a:rPr lang="en-US" smtClean="0">
                <a:uFillTx/>
              </a:rPr>
              <a:pPr/>
              <a:t>19/09/2018</a:t>
            </a:fld>
            <a:endParaRPr lang="en-US" dirty="0">
              <a:uFillTx/>
            </a:endParaRPr>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uFillTx/>
              </a:defRPr>
            </a:lvl1pPr>
            <a:extLst/>
          </a:lstStyle>
          <a:p>
            <a:endParaRPr lang="en-US" dirty="0">
              <a:uFillTx/>
            </a:endParaRPr>
          </a:p>
        </p:txBody>
      </p:sp>
      <p:sp>
        <p:nvSpPr>
          <p:cNvPr id="6" name="Slide Number Placeholder 5"/>
          <p:cNvSpPr>
            <a:spLocks noGrp="1"/>
          </p:cNvSpPr>
          <p:nvPr>
            <p:ph type="sldNum" sz="quarter" idx="12"/>
          </p:nvPr>
        </p:nvSpPr>
        <p:spPr>
          <a:xfrm>
            <a:off x="6733952" y="6555112"/>
            <a:ext cx="588336" cy="228600"/>
          </a:xfrm>
        </p:spPr>
        <p:txBody>
          <a:bodyPr/>
          <a:lstStyle/>
          <a:p>
            <a:fld id="{B6F15528-21DE-4FAA-801E-634DDDAF4B2B}" type="slidenum">
              <a:rPr lang="en-US" smtClean="0">
                <a:uFillTx/>
              </a:rPr>
              <a:pPr/>
              <a:t>‹#›</a:t>
            </a:fld>
            <a:endParaRPr lang="en-US" dirty="0">
              <a:uFillTx/>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uFillTx/>
              </a:rPr>
              <a:t>Click to edit Master title style</a:t>
            </a:r>
            <a:endParaRPr kumimoji="0" lang="en-US">
              <a:uFillTx/>
            </a:endParaRPr>
          </a:p>
        </p:txBody>
      </p:sp>
      <p:sp>
        <p:nvSpPr>
          <p:cNvPr id="3" name="Content Placeholder 2"/>
          <p:cNvSpPr>
            <a:spLocks noGrp="1"/>
          </p:cNvSpPr>
          <p:nvPr>
            <p:ph sz="half" idx="1"/>
          </p:nvPr>
        </p:nvSpPr>
        <p:spPr>
          <a:xfrm>
            <a:off x="457200" y="1600200"/>
            <a:ext cx="3520440" cy="4525963"/>
          </a:xfrm>
        </p:spPr>
        <p:txBody>
          <a:bodyPr anchor="t"/>
          <a:lstStyle>
            <a:lvl1pPr>
              <a:defRPr sz="2800">
                <a:uFillTx/>
              </a:defRPr>
            </a:lvl1pPr>
            <a:lvl2pPr>
              <a:defRPr sz="2400">
                <a:uFillTx/>
              </a:defRPr>
            </a:lvl2pPr>
            <a:lvl3pPr>
              <a:defRPr sz="2000">
                <a:uFillTx/>
              </a:defRPr>
            </a:lvl3pPr>
            <a:lvl4pPr>
              <a:defRPr sz="1800">
                <a:uFillTx/>
              </a:defRPr>
            </a:lvl4pPr>
            <a:lvl5pPr>
              <a:defRPr sz="1800">
                <a:uFillTx/>
              </a:defRPr>
            </a:lvl5pPr>
            <a:extLst/>
          </a:lstStyle>
          <a:p>
            <a:pPr lvl="0" eaLnBrk="1" latinLnBrk="0" hangingPunct="1"/>
            <a:r>
              <a:rPr lang="en-US" smtClean="0">
                <a:uFillTx/>
              </a:rPr>
              <a:t>Click to edit Master text styles</a:t>
            </a:r>
          </a:p>
          <a:p>
            <a:pPr lvl="1" eaLnBrk="1" latinLnBrk="0" hangingPunct="1"/>
            <a:r>
              <a:rPr lang="en-US" smtClean="0">
                <a:uFillTx/>
              </a:rPr>
              <a:t>Second level</a:t>
            </a:r>
          </a:p>
          <a:p>
            <a:pPr lvl="2" eaLnBrk="1" latinLnBrk="0" hangingPunct="1"/>
            <a:r>
              <a:rPr lang="en-US" smtClean="0">
                <a:uFillTx/>
              </a:rPr>
              <a:t>Third level</a:t>
            </a:r>
          </a:p>
          <a:p>
            <a:pPr lvl="3" eaLnBrk="1" latinLnBrk="0" hangingPunct="1"/>
            <a:r>
              <a:rPr lang="en-US" smtClean="0">
                <a:uFillTx/>
              </a:rPr>
              <a:t>Fourth level</a:t>
            </a:r>
          </a:p>
          <a:p>
            <a:pPr lvl="4" eaLnBrk="1" latinLnBrk="0" hangingPunct="1"/>
            <a:r>
              <a:rPr lang="en-US" smtClean="0">
                <a:uFillTx/>
              </a:rPr>
              <a:t>Fifth level</a:t>
            </a:r>
            <a:endParaRPr kumimoji="0" lang="en-US">
              <a:uFillTx/>
            </a:endParaRPr>
          </a:p>
        </p:txBody>
      </p:sp>
      <p:sp>
        <p:nvSpPr>
          <p:cNvPr id="4" name="Content Placeholder 3"/>
          <p:cNvSpPr>
            <a:spLocks noGrp="1"/>
          </p:cNvSpPr>
          <p:nvPr>
            <p:ph sz="half" idx="2"/>
          </p:nvPr>
        </p:nvSpPr>
        <p:spPr>
          <a:xfrm>
            <a:off x="4178808" y="1600200"/>
            <a:ext cx="3520440" cy="4525963"/>
          </a:xfrm>
        </p:spPr>
        <p:txBody>
          <a:bodyPr anchor="t"/>
          <a:lstStyle>
            <a:lvl1pPr>
              <a:defRPr sz="2800">
                <a:uFillTx/>
              </a:defRPr>
            </a:lvl1pPr>
            <a:lvl2pPr>
              <a:defRPr sz="2400">
                <a:uFillTx/>
              </a:defRPr>
            </a:lvl2pPr>
            <a:lvl3pPr>
              <a:defRPr sz="2000">
                <a:uFillTx/>
              </a:defRPr>
            </a:lvl3pPr>
            <a:lvl4pPr>
              <a:defRPr sz="1800">
                <a:uFillTx/>
              </a:defRPr>
            </a:lvl4pPr>
            <a:lvl5pPr>
              <a:defRPr sz="1800">
                <a:uFillTx/>
              </a:defRPr>
            </a:lvl5pPr>
            <a:extLst/>
          </a:lstStyle>
          <a:p>
            <a:pPr lvl="0" eaLnBrk="1" latinLnBrk="0" hangingPunct="1"/>
            <a:r>
              <a:rPr lang="en-US" smtClean="0">
                <a:uFillTx/>
              </a:rPr>
              <a:t>Click to edit Master text styles</a:t>
            </a:r>
          </a:p>
          <a:p>
            <a:pPr lvl="1" eaLnBrk="1" latinLnBrk="0" hangingPunct="1"/>
            <a:r>
              <a:rPr lang="en-US" smtClean="0">
                <a:uFillTx/>
              </a:rPr>
              <a:t>Second level</a:t>
            </a:r>
          </a:p>
          <a:p>
            <a:pPr lvl="2" eaLnBrk="1" latinLnBrk="0" hangingPunct="1"/>
            <a:r>
              <a:rPr lang="en-US" smtClean="0">
                <a:uFillTx/>
              </a:rPr>
              <a:t>Third level</a:t>
            </a:r>
          </a:p>
          <a:p>
            <a:pPr lvl="3" eaLnBrk="1" latinLnBrk="0" hangingPunct="1"/>
            <a:r>
              <a:rPr lang="en-US" smtClean="0">
                <a:uFillTx/>
              </a:rPr>
              <a:t>Fourth level</a:t>
            </a:r>
          </a:p>
          <a:p>
            <a:pPr lvl="4" eaLnBrk="1" latinLnBrk="0" hangingPunct="1"/>
            <a:r>
              <a:rPr lang="en-US" smtClean="0">
                <a:uFillTx/>
              </a:rPr>
              <a:t>Fifth level</a:t>
            </a:r>
            <a:endParaRPr kumimoji="0" lang="en-US">
              <a:uFillTx/>
            </a:endParaRPr>
          </a:p>
        </p:txBody>
      </p:sp>
      <p:sp>
        <p:nvSpPr>
          <p:cNvPr id="5" name="Date Placeholder 4"/>
          <p:cNvSpPr>
            <a:spLocks noGrp="1"/>
          </p:cNvSpPr>
          <p:nvPr>
            <p:ph type="dt" sz="half" idx="10"/>
          </p:nvPr>
        </p:nvSpPr>
        <p:spPr/>
        <p:txBody>
          <a:bodyPr/>
          <a:lstStyle/>
          <a:p>
            <a:fld id="{1D8BD707-D9CF-40AE-B4C6-C98DA3205C09}" type="datetimeFigureOut">
              <a:rPr lang="en-US" smtClean="0">
                <a:uFillTx/>
              </a:rPr>
              <a:pPr/>
              <a:t>19/09/2018</a:t>
            </a:fld>
            <a:endParaRPr lang="en-US" dirty="0">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uFillTx/>
              </a:rPr>
              <a:pPr/>
              <a:t>‹#›</a:t>
            </a:fld>
            <a:endParaRPr lang="en-US" dirty="0">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uFillTx/>
              </a:defRPr>
            </a:lvl1pPr>
            <a:extLst/>
          </a:lstStyle>
          <a:p>
            <a:r>
              <a:rPr kumimoji="0" lang="en-US" smtClean="0">
                <a:uFillTx/>
              </a:rPr>
              <a:t>Click to edit Master title style</a:t>
            </a:r>
            <a:endParaRPr kumimoji="0" lang="en-US">
              <a:uFillTx/>
            </a:endParaRP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uFillTx/>
              </a:defRPr>
            </a:lvl1pPr>
            <a:lvl2pPr>
              <a:buNone/>
              <a:defRPr sz="2000" b="1">
                <a:uFillTx/>
              </a:defRPr>
            </a:lvl2pPr>
            <a:lvl3pPr>
              <a:buNone/>
              <a:defRPr sz="1800" b="1">
                <a:uFillTx/>
              </a:defRPr>
            </a:lvl3pPr>
            <a:lvl4pPr>
              <a:buNone/>
              <a:defRPr sz="1600" b="1">
                <a:uFillTx/>
              </a:defRPr>
            </a:lvl4pPr>
            <a:lvl5pPr>
              <a:buNone/>
              <a:defRPr sz="1600" b="1">
                <a:uFillTx/>
              </a:defRPr>
            </a:lvl5pPr>
            <a:extLst/>
          </a:lstStyle>
          <a:p>
            <a:pPr lvl="0" eaLnBrk="1" latinLnBrk="0" hangingPunct="1"/>
            <a:r>
              <a:rPr kumimoji="0" lang="en-US" smtClean="0">
                <a:uFillTx/>
              </a:rPr>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uFillTx/>
              </a:defRPr>
            </a:lvl1pPr>
            <a:lvl2pPr>
              <a:buNone/>
              <a:defRPr sz="2000" b="1">
                <a:uFillTx/>
              </a:defRPr>
            </a:lvl2pPr>
            <a:lvl3pPr>
              <a:buNone/>
              <a:defRPr sz="1800" b="1">
                <a:uFillTx/>
              </a:defRPr>
            </a:lvl3pPr>
            <a:lvl4pPr>
              <a:buNone/>
              <a:defRPr sz="1600" b="1">
                <a:uFillTx/>
              </a:defRPr>
            </a:lvl4pPr>
            <a:lvl5pPr>
              <a:buNone/>
              <a:defRPr sz="1600" b="1">
                <a:uFillTx/>
              </a:defRPr>
            </a:lvl5pPr>
            <a:extLst/>
          </a:lstStyle>
          <a:p>
            <a:pPr lvl="0" eaLnBrk="1" latinLnBrk="0" hangingPunct="1"/>
            <a:r>
              <a:rPr kumimoji="0" lang="en-US" smtClean="0">
                <a:uFillTx/>
              </a:rPr>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extLst/>
          </a:lstStyle>
          <a:p>
            <a:pPr lvl="0" eaLnBrk="1" latinLnBrk="0" hangingPunct="1"/>
            <a:r>
              <a:rPr lang="en-US" smtClean="0">
                <a:uFillTx/>
              </a:rPr>
              <a:t>Click to edit Master text styles</a:t>
            </a:r>
          </a:p>
          <a:p>
            <a:pPr lvl="1" eaLnBrk="1" latinLnBrk="0" hangingPunct="1"/>
            <a:r>
              <a:rPr lang="en-US" smtClean="0">
                <a:uFillTx/>
              </a:rPr>
              <a:t>Second level</a:t>
            </a:r>
          </a:p>
          <a:p>
            <a:pPr lvl="2" eaLnBrk="1" latinLnBrk="0" hangingPunct="1"/>
            <a:r>
              <a:rPr lang="en-US" smtClean="0">
                <a:uFillTx/>
              </a:rPr>
              <a:t>Third level</a:t>
            </a:r>
          </a:p>
          <a:p>
            <a:pPr lvl="3" eaLnBrk="1" latinLnBrk="0" hangingPunct="1"/>
            <a:r>
              <a:rPr lang="en-US" smtClean="0">
                <a:uFillTx/>
              </a:rPr>
              <a:t>Fourth level</a:t>
            </a:r>
          </a:p>
          <a:p>
            <a:pPr lvl="4" eaLnBrk="1" latinLnBrk="0" hangingPunct="1"/>
            <a:r>
              <a:rPr lang="en-US" smtClean="0">
                <a:uFillTx/>
              </a:rPr>
              <a:t>Fifth level</a:t>
            </a:r>
            <a:endParaRPr kumimoji="0" lang="en-US">
              <a:uFillTx/>
            </a:endParaRPr>
          </a:p>
        </p:txBody>
      </p:sp>
      <p:sp>
        <p:nvSpPr>
          <p:cNvPr id="6" name="Content Placeholder 5"/>
          <p:cNvSpPr>
            <a:spLocks noGrp="1"/>
          </p:cNvSpPr>
          <p:nvPr>
            <p:ph sz="quarter" idx="4"/>
          </p:nvPr>
        </p:nvSpPr>
        <p:spPr>
          <a:xfrm>
            <a:off x="4178808" y="1711840"/>
            <a:ext cx="3520440" cy="4114800"/>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extLst/>
          </a:lstStyle>
          <a:p>
            <a:pPr lvl="0" eaLnBrk="1" latinLnBrk="0" hangingPunct="1"/>
            <a:r>
              <a:rPr lang="en-US" smtClean="0">
                <a:uFillTx/>
              </a:rPr>
              <a:t>Click to edit Master text styles</a:t>
            </a:r>
          </a:p>
          <a:p>
            <a:pPr lvl="1" eaLnBrk="1" latinLnBrk="0" hangingPunct="1"/>
            <a:r>
              <a:rPr lang="en-US" smtClean="0">
                <a:uFillTx/>
              </a:rPr>
              <a:t>Second level</a:t>
            </a:r>
          </a:p>
          <a:p>
            <a:pPr lvl="2" eaLnBrk="1" latinLnBrk="0" hangingPunct="1"/>
            <a:r>
              <a:rPr lang="en-US" smtClean="0">
                <a:uFillTx/>
              </a:rPr>
              <a:t>Third level</a:t>
            </a:r>
          </a:p>
          <a:p>
            <a:pPr lvl="3" eaLnBrk="1" latinLnBrk="0" hangingPunct="1"/>
            <a:r>
              <a:rPr lang="en-US" smtClean="0">
                <a:uFillTx/>
              </a:rPr>
              <a:t>Fourth level</a:t>
            </a:r>
          </a:p>
          <a:p>
            <a:pPr lvl="4" eaLnBrk="1" latinLnBrk="0" hangingPunct="1"/>
            <a:r>
              <a:rPr lang="en-US" smtClean="0">
                <a:uFillTx/>
              </a:rPr>
              <a:t>Fifth level</a:t>
            </a:r>
            <a:endParaRPr kumimoji="0" lang="en-US">
              <a:uFillTx/>
            </a:endParaRPr>
          </a:p>
        </p:txBody>
      </p:sp>
      <p:sp>
        <p:nvSpPr>
          <p:cNvPr id="7" name="Date Placeholder 6"/>
          <p:cNvSpPr>
            <a:spLocks noGrp="1"/>
          </p:cNvSpPr>
          <p:nvPr>
            <p:ph type="dt" sz="half" idx="10"/>
          </p:nvPr>
        </p:nvSpPr>
        <p:spPr/>
        <p:txBody>
          <a:bodyPr/>
          <a:lstStyle/>
          <a:p>
            <a:fld id="{1D8BD707-D9CF-40AE-B4C6-C98DA3205C09}" type="datetimeFigureOut">
              <a:rPr lang="en-US" smtClean="0">
                <a:uFillTx/>
              </a:rPr>
              <a:pPr/>
              <a:t>19/09/2018</a:t>
            </a:fld>
            <a:endParaRPr lang="en-US" dirty="0">
              <a:uFillTx/>
            </a:endParaRPr>
          </a:p>
        </p:txBody>
      </p:sp>
      <p:sp>
        <p:nvSpPr>
          <p:cNvPr id="8" name="Footer Placeholder 7"/>
          <p:cNvSpPr>
            <a:spLocks noGrp="1"/>
          </p:cNvSpPr>
          <p:nvPr>
            <p:ph type="ftr" sz="quarter" idx="11"/>
          </p:nvPr>
        </p:nvSpPr>
        <p:spPr/>
        <p:txBody>
          <a:bodyPr/>
          <a:lstStyle/>
          <a:p>
            <a:endParaRPr lang="en-US" dirty="0">
              <a:uFillTx/>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uFillTx/>
              </a:rPr>
              <a:pPr/>
              <a:t>‹#›</a:t>
            </a:fld>
            <a:endParaRPr lang="en-US" dirty="0">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uFillTx/>
              </a:rPr>
              <a:t>Click to edit Master title style</a:t>
            </a:r>
            <a:endParaRPr kumimoji="0" lang="en-US">
              <a:uFillTx/>
            </a:endParaRPr>
          </a:p>
        </p:txBody>
      </p:sp>
      <p:sp>
        <p:nvSpPr>
          <p:cNvPr id="3" name="Date Placeholder 2"/>
          <p:cNvSpPr>
            <a:spLocks noGrp="1"/>
          </p:cNvSpPr>
          <p:nvPr>
            <p:ph type="dt" sz="half" idx="10"/>
          </p:nvPr>
        </p:nvSpPr>
        <p:spPr/>
        <p:txBody>
          <a:bodyPr/>
          <a:lstStyle/>
          <a:p>
            <a:fld id="{1D8BD707-D9CF-40AE-B4C6-C98DA3205C09}" type="datetimeFigureOut">
              <a:rPr lang="en-US" smtClean="0">
                <a:uFillTx/>
              </a:rPr>
              <a:pPr/>
              <a:t>19/09/2018</a:t>
            </a:fld>
            <a:endParaRPr lang="en-US" dirty="0">
              <a:uFillTx/>
            </a:endParaRPr>
          </a:p>
        </p:txBody>
      </p:sp>
      <p:sp>
        <p:nvSpPr>
          <p:cNvPr id="4" name="Footer Placeholder 3"/>
          <p:cNvSpPr>
            <a:spLocks noGrp="1"/>
          </p:cNvSpPr>
          <p:nvPr>
            <p:ph type="ftr" sz="quarter" idx="11"/>
          </p:nvPr>
        </p:nvSpPr>
        <p:spPr/>
        <p:txBody>
          <a:bodyPr/>
          <a:lstStyle/>
          <a:p>
            <a:endParaRPr lang="en-US" dirty="0">
              <a:uFillTx/>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uFillTx/>
              </a:rPr>
              <a:pPr/>
              <a:t>‹#›</a:t>
            </a:fld>
            <a:endParaRPr lang="en-US" dirty="0">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uFillTx/>
              </a:defRPr>
            </a:lvl1pPr>
            <a:extLst/>
          </a:lstStyle>
          <a:p>
            <a:fld id="{1D8BD707-D9CF-40AE-B4C6-C98DA3205C09}" type="datetimeFigureOut">
              <a:rPr lang="en-US" smtClean="0">
                <a:uFillTx/>
              </a:rPr>
              <a:pPr/>
              <a:t>19/09/2018</a:t>
            </a:fld>
            <a:endParaRPr lang="en-US" dirty="0">
              <a:uFillTx/>
            </a:endParaRPr>
          </a:p>
        </p:txBody>
      </p:sp>
      <p:sp>
        <p:nvSpPr>
          <p:cNvPr id="3" name="Footer Placeholder 2"/>
          <p:cNvSpPr>
            <a:spLocks noGrp="1"/>
          </p:cNvSpPr>
          <p:nvPr>
            <p:ph type="ftr" sz="quarter" idx="11"/>
          </p:nvPr>
        </p:nvSpPr>
        <p:spPr/>
        <p:txBody>
          <a:bodyPr/>
          <a:lstStyle>
            <a:lvl1pPr>
              <a:defRPr>
                <a:solidFill>
                  <a:schemeClr val="tx2"/>
                </a:solidFill>
                <a:uFillTx/>
              </a:defRPr>
            </a:lvl1pPr>
            <a:extLst/>
          </a:lstStyle>
          <a:p>
            <a:endParaRPr lang="en-US" dirty="0">
              <a:uFillTx/>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uFillTx/>
              </a:rPr>
              <a:pPr/>
              <a:t>‹#›</a:t>
            </a:fld>
            <a:endParaRPr lang="en-US" dirty="0">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uFillTx/>
              </a:defRPr>
            </a:lvl1pPr>
            <a:extLst/>
          </a:lstStyle>
          <a:p>
            <a:r>
              <a:rPr kumimoji="0" lang="en-US" smtClean="0">
                <a:uFillTx/>
              </a:rPr>
              <a:t>Click to edit Master title style</a:t>
            </a:r>
            <a:endParaRPr kumimoji="0" lang="en-US">
              <a:uFillTx/>
            </a:endParaRP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rtlCol="0" fromWordArt="0" anchor="t" anchorCtr="0" forceAA="0" compatLnSpc="1">
            <a:normAutofit/>
          </a:bodyPr>
          <a:lstStyle>
            <a:lvl1pPr marL="0" indent="0">
              <a:spcBef>
                <a:spcPts val="0"/>
              </a:spcBef>
              <a:spcAft>
                <a:spcPts val="0"/>
              </a:spcAft>
              <a:buNone/>
              <a:defRPr sz="1400">
                <a:uFillTx/>
              </a:defRPr>
            </a:lvl1pPr>
            <a:lvl2pPr>
              <a:buNone/>
              <a:defRPr sz="1200">
                <a:uFillTx/>
              </a:defRPr>
            </a:lvl2pPr>
            <a:lvl3pPr>
              <a:buNone/>
              <a:defRPr sz="1000">
                <a:uFillTx/>
              </a:defRPr>
            </a:lvl3pPr>
            <a:lvl4pPr>
              <a:buNone/>
              <a:defRPr sz="900">
                <a:uFillTx/>
              </a:defRPr>
            </a:lvl4pPr>
            <a:lvl5pPr>
              <a:buNone/>
              <a:defRPr sz="900">
                <a:uFillTx/>
              </a:defRPr>
            </a:lvl5pPr>
            <a:extLst/>
          </a:lstStyle>
          <a:p>
            <a:pPr lvl="0" eaLnBrk="1" latinLnBrk="0" hangingPunct="1"/>
            <a:r>
              <a:rPr kumimoji="0" lang="en-US" smtClean="0">
                <a:uFillTx/>
              </a:rPr>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extLst/>
          </a:lstStyle>
          <a:p>
            <a:pPr lvl="0" eaLnBrk="1" latinLnBrk="0" hangingPunct="1"/>
            <a:r>
              <a:rPr lang="en-US" smtClean="0">
                <a:uFillTx/>
              </a:rPr>
              <a:t>Click to edit Master text styles</a:t>
            </a:r>
          </a:p>
          <a:p>
            <a:pPr lvl="1" eaLnBrk="1" latinLnBrk="0" hangingPunct="1"/>
            <a:r>
              <a:rPr lang="en-US" smtClean="0">
                <a:uFillTx/>
              </a:rPr>
              <a:t>Second level</a:t>
            </a:r>
          </a:p>
          <a:p>
            <a:pPr lvl="2" eaLnBrk="1" latinLnBrk="0" hangingPunct="1"/>
            <a:r>
              <a:rPr lang="en-US" smtClean="0">
                <a:uFillTx/>
              </a:rPr>
              <a:t>Third level</a:t>
            </a:r>
          </a:p>
          <a:p>
            <a:pPr lvl="3" eaLnBrk="1" latinLnBrk="0" hangingPunct="1"/>
            <a:r>
              <a:rPr lang="en-US" smtClean="0">
                <a:uFillTx/>
              </a:rPr>
              <a:t>Fourth level</a:t>
            </a:r>
          </a:p>
          <a:p>
            <a:pPr lvl="4" eaLnBrk="1" latinLnBrk="0" hangingPunct="1"/>
            <a:r>
              <a:rPr lang="en-US" smtClean="0">
                <a:uFillTx/>
              </a:rPr>
              <a:t>Fifth level</a:t>
            </a:r>
            <a:endParaRPr kumimoji="0" lang="en-US">
              <a:uFillTx/>
            </a:endParaRPr>
          </a:p>
        </p:txBody>
      </p:sp>
      <p:sp>
        <p:nvSpPr>
          <p:cNvPr id="5" name="Date Placeholder 4"/>
          <p:cNvSpPr>
            <a:spLocks noGrp="1"/>
          </p:cNvSpPr>
          <p:nvPr>
            <p:ph type="dt" sz="half" idx="10"/>
          </p:nvPr>
        </p:nvSpPr>
        <p:spPr/>
        <p:txBody>
          <a:bodyPr/>
          <a:lstStyle/>
          <a:p>
            <a:fld id="{1D8BD707-D9CF-40AE-B4C6-C98DA3205C09}" type="datetimeFigureOut">
              <a:rPr lang="en-US" smtClean="0">
                <a:uFillTx/>
              </a:rPr>
              <a:pPr/>
              <a:t>19/09/2018</a:t>
            </a:fld>
            <a:endParaRPr lang="en-US" dirty="0">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uFillTx/>
              </a:rPr>
              <a:pPr/>
              <a:t>‹#›</a:t>
            </a:fld>
            <a:endParaRPr lang="en-US" dirty="0">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a:spLocks/>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uFillTx/>
            </a:endParaRPr>
          </a:p>
        </p:txBody>
      </p:sp>
      <p:sp>
        <p:nvSpPr>
          <p:cNvPr id="9" name="Rectangle 8"/>
          <p:cNvSpPr>
            <a:spLocks/>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uFillTx/>
            </a:endParaRPr>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FillTx/>
              </a:defRPr>
            </a:lvl1pPr>
            <a:extLst/>
          </a:lstStyle>
          <a:p>
            <a:r>
              <a:rPr kumimoji="0" lang="en-US" smtClean="0">
                <a:uFillTx/>
              </a:rPr>
              <a:t>Click to edit Master title style</a:t>
            </a:r>
            <a:endParaRPr kumimoji="0" lang="en-US" dirty="0">
              <a:uFillTx/>
            </a:endParaRPr>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rtlCol="0" fromWordArt="0" anchor="t" anchorCtr="0" forceAA="0" compatLnSpc="1">
            <a:normAutofit/>
          </a:bodyPr>
          <a:lstStyle>
            <a:lvl1pPr marL="0" indent="0">
              <a:lnSpc>
                <a:spcPct val="100000"/>
              </a:lnSpc>
              <a:spcBef>
                <a:spcPts val="0"/>
              </a:spcBef>
              <a:buFontTx/>
              <a:buNone/>
              <a:defRPr sz="1400" baseline="0">
                <a:solidFill>
                  <a:schemeClr val="tx1"/>
                </a:solidFill>
                <a:uFillTx/>
              </a:defRPr>
            </a:lvl1pPr>
            <a:lvl2pPr>
              <a:defRPr sz="1200">
                <a:uFillTx/>
              </a:defRPr>
            </a:lvl2pPr>
            <a:lvl3pPr>
              <a:defRPr sz="1000">
                <a:uFillTx/>
              </a:defRPr>
            </a:lvl3pPr>
            <a:lvl4pPr>
              <a:defRPr sz="900">
                <a:uFillTx/>
              </a:defRPr>
            </a:lvl4pPr>
            <a:lvl5pPr>
              <a:defRPr sz="900">
                <a:uFillTx/>
              </a:defRPr>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defRPr>
                <a:uFillTx/>
              </a:defRPr>
            </a:pPr>
            <a:r>
              <a:rPr kumimoji="0" lang="en-US" smtClean="0">
                <a:uFillTx/>
              </a:rPr>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uFillTx/>
              </a:rPr>
              <a:pPr/>
              <a:t>19/09/2018</a:t>
            </a:fld>
            <a:endParaRPr lang="en-US" dirty="0">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uFillTx/>
              </a:rPr>
              <a:pPr/>
              <a:t>‹#›</a:t>
            </a:fld>
            <a:endParaRPr lang="en-US" dirty="0">
              <a:uFillTx/>
            </a:endParaRP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uFillTx/>
              </a:defRPr>
            </a:lvl1pPr>
            <a:extLst/>
          </a:lstStyle>
          <a:p>
            <a:r>
              <a:rPr kumimoji="0" lang="en-US" dirty="0" smtClean="0">
                <a:uFillTx/>
              </a:rPr>
              <a:t>Click icon to add picture</a:t>
            </a:r>
            <a:endParaRPr kumimoji="0" lang="en-US" dirty="0">
              <a:uFillTx/>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a:spLocks/>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uFillTx/>
              </a:rPr>
              <a:t>Click to edit Master title style</a:t>
            </a:r>
            <a:endParaRPr kumimoji="0" lang="en-US">
              <a:uFillTx/>
            </a:endParaRP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uFillTx/>
              </a:rPr>
              <a:t>Click to edit Master text styles</a:t>
            </a:r>
          </a:p>
          <a:p>
            <a:pPr lvl="1" eaLnBrk="1" latinLnBrk="0" hangingPunct="1"/>
            <a:r>
              <a:rPr kumimoji="0" lang="en-US" smtClean="0">
                <a:uFillTx/>
              </a:rPr>
              <a:t>Second level</a:t>
            </a:r>
          </a:p>
          <a:p>
            <a:pPr lvl="2" eaLnBrk="1" latinLnBrk="0" hangingPunct="1"/>
            <a:r>
              <a:rPr kumimoji="0" lang="en-US" smtClean="0">
                <a:uFillTx/>
              </a:rPr>
              <a:t>Third level</a:t>
            </a:r>
          </a:p>
          <a:p>
            <a:pPr lvl="3" eaLnBrk="1" latinLnBrk="0" hangingPunct="1"/>
            <a:r>
              <a:rPr kumimoji="0" lang="en-US" smtClean="0">
                <a:uFillTx/>
              </a:rPr>
              <a:t>Fourth level</a:t>
            </a:r>
          </a:p>
          <a:p>
            <a:pPr lvl="4" eaLnBrk="1" latinLnBrk="0" hangingPunct="1"/>
            <a:r>
              <a:rPr kumimoji="0" lang="en-US" smtClean="0">
                <a:uFillTx/>
              </a:rPr>
              <a:t>Fifth level</a:t>
            </a:r>
            <a:endParaRPr kumimoji="0" lang="en-US">
              <a:uFillTx/>
            </a:endParaRP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uFillTx/>
              </a:defRPr>
            </a:lvl1pPr>
            <a:extLst/>
          </a:lstStyle>
          <a:p>
            <a:fld id="{1D8BD707-D9CF-40AE-B4C6-C98DA3205C09}" type="datetimeFigureOut">
              <a:rPr lang="en-US" smtClean="0">
                <a:uFillTx/>
              </a:rPr>
              <a:pPr/>
              <a:t>19/09/2018</a:t>
            </a:fld>
            <a:endParaRPr lang="en-US" dirty="0">
              <a:uFillTx/>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uFillTx/>
              </a:defRPr>
            </a:lvl1pPr>
            <a:extLst/>
          </a:lstStyle>
          <a:p>
            <a:endParaRPr lang="en-US" dirty="0">
              <a:uFillTx/>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uFillTx/>
              </a:defRPr>
            </a:lvl1pPr>
            <a:extLst/>
          </a:lstStyle>
          <a:p>
            <a:fld id="{B6F15528-21DE-4FAA-801E-634DDDAF4B2B}" type="slidenum">
              <a:rPr lang="en-US" smtClean="0">
                <a:uFillTx/>
              </a:rPr>
              <a:pPr/>
              <a:t>‹#›</a:t>
            </a:fld>
            <a:endParaRPr lang="en-US" dirty="0">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FillTx/>
          <a:latin typeface="+mj-lt"/>
          <a:ea typeface="+mj-ea"/>
          <a:cs typeface="+mj-cs"/>
        </a:defRPr>
      </a:lvl1pPr>
      <a:extLst/>
    </p:titleStyle>
    <p:body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uFillTx/>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uFillTx/>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uFillTx/>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uFillTx/>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uFillTx/>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uFillTx/>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uFillTx/>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uFillTx/>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uFillTx/>
          <a:latin typeface="+mn-lt"/>
          <a:ea typeface="+mn-ea"/>
          <a:cs typeface="+mn-cs"/>
        </a:defRPr>
      </a:lvl9pPr>
      <a:extLst/>
    </p:bodyStyle>
    <p:otherStyle>
      <a:lvl1pPr marL="0" algn="r" rtl="1" eaLnBrk="1" latinLnBrk="0" hangingPunct="1">
        <a:defRPr kumimoji="0" kern="1200">
          <a:solidFill>
            <a:schemeClr val="tx1"/>
          </a:solidFill>
          <a:uFillTx/>
          <a:latin typeface="+mn-lt"/>
          <a:ea typeface="+mn-ea"/>
          <a:cs typeface="+mn-cs"/>
        </a:defRPr>
      </a:lvl1pPr>
      <a:lvl2pPr marL="457200" algn="r" rtl="1" eaLnBrk="1" latinLnBrk="0" hangingPunct="1">
        <a:defRPr kumimoji="0" kern="1200">
          <a:solidFill>
            <a:schemeClr val="tx1"/>
          </a:solidFill>
          <a:uFillTx/>
          <a:latin typeface="+mn-lt"/>
          <a:ea typeface="+mn-ea"/>
          <a:cs typeface="+mn-cs"/>
        </a:defRPr>
      </a:lvl2pPr>
      <a:lvl3pPr marL="914400" algn="r" rtl="1" eaLnBrk="1" latinLnBrk="0" hangingPunct="1">
        <a:defRPr kumimoji="0" kern="1200">
          <a:solidFill>
            <a:schemeClr val="tx1"/>
          </a:solidFill>
          <a:uFillTx/>
          <a:latin typeface="+mn-lt"/>
          <a:ea typeface="+mn-ea"/>
          <a:cs typeface="+mn-cs"/>
        </a:defRPr>
      </a:lvl3pPr>
      <a:lvl4pPr marL="1371600" algn="r" rtl="1" eaLnBrk="1" latinLnBrk="0" hangingPunct="1">
        <a:defRPr kumimoji="0" kern="1200">
          <a:solidFill>
            <a:schemeClr val="tx1"/>
          </a:solidFill>
          <a:uFillTx/>
          <a:latin typeface="+mn-lt"/>
          <a:ea typeface="+mn-ea"/>
          <a:cs typeface="+mn-cs"/>
        </a:defRPr>
      </a:lvl4pPr>
      <a:lvl5pPr marL="1828800" algn="r" rtl="1" eaLnBrk="1" latinLnBrk="0" hangingPunct="1">
        <a:defRPr kumimoji="0" kern="1200">
          <a:solidFill>
            <a:schemeClr val="tx1"/>
          </a:solidFill>
          <a:uFillTx/>
          <a:latin typeface="+mn-lt"/>
          <a:ea typeface="+mn-ea"/>
          <a:cs typeface="+mn-cs"/>
        </a:defRPr>
      </a:lvl5pPr>
      <a:lvl6pPr marL="2286000" algn="r" rtl="1" eaLnBrk="1" latinLnBrk="0" hangingPunct="1">
        <a:defRPr kumimoji="0" kern="1200">
          <a:solidFill>
            <a:schemeClr val="tx1"/>
          </a:solidFill>
          <a:uFillTx/>
          <a:latin typeface="+mn-lt"/>
          <a:ea typeface="+mn-ea"/>
          <a:cs typeface="+mn-cs"/>
        </a:defRPr>
      </a:lvl6pPr>
      <a:lvl7pPr marL="2743200" algn="r" rtl="1" eaLnBrk="1" latinLnBrk="0" hangingPunct="1">
        <a:defRPr kumimoji="0" kern="1200">
          <a:solidFill>
            <a:schemeClr val="tx1"/>
          </a:solidFill>
          <a:uFillTx/>
          <a:latin typeface="+mn-lt"/>
          <a:ea typeface="+mn-ea"/>
          <a:cs typeface="+mn-cs"/>
        </a:defRPr>
      </a:lvl7pPr>
      <a:lvl8pPr marL="3200400" algn="r" rtl="1" eaLnBrk="1" latinLnBrk="0" hangingPunct="1">
        <a:defRPr kumimoji="0" kern="1200">
          <a:solidFill>
            <a:schemeClr val="tx1"/>
          </a:solidFill>
          <a:uFillTx/>
          <a:latin typeface="+mn-lt"/>
          <a:ea typeface="+mn-ea"/>
          <a:cs typeface="+mn-cs"/>
        </a:defRPr>
      </a:lvl8pPr>
      <a:lvl9pPr marL="3657600" algn="r" rtl="1" eaLnBrk="1" latinLnBrk="0" hangingPunct="1">
        <a:defRPr kumimoji="0" kern="1200">
          <a:solidFill>
            <a:schemeClr val="tx1"/>
          </a:solidFill>
          <a:uFillTx/>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Unicast%20Routing.pptx"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1219200"/>
            <a:ext cx="5319932" cy="2182368"/>
          </a:xfrm>
        </p:spPr>
        <p:txBody>
          <a:bodyPr/>
          <a:lstStyle/>
          <a:p>
            <a:pPr algn="ctr"/>
            <a:r>
              <a:rPr lang="en-US" dirty="0" smtClean="0">
                <a:uFillTx/>
              </a:rPr>
              <a:t>ch-20 </a:t>
            </a:r>
            <a:br>
              <a:rPr lang="en-US" dirty="0" smtClean="0">
                <a:uFillTx/>
              </a:rPr>
            </a:br>
            <a:r>
              <a:rPr lang="en-US" dirty="0" smtClean="0">
                <a:uFillTx/>
              </a:rPr>
              <a:t>Intro to </a:t>
            </a:r>
            <a:br>
              <a:rPr lang="en-US" dirty="0" smtClean="0">
                <a:uFillTx/>
              </a:rPr>
            </a:br>
            <a:r>
              <a:rPr lang="en-US" dirty="0" smtClean="0">
                <a:uFillTx/>
              </a:rPr>
              <a:t>Network Layer</a:t>
            </a:r>
            <a:endParaRPr lang="ar-EG" dirty="0">
              <a:uFillTx/>
            </a:endParaRPr>
          </a:p>
        </p:txBody>
      </p:sp>
      <p:sp>
        <p:nvSpPr>
          <p:cNvPr id="3" name="Subtitle 2"/>
          <p:cNvSpPr>
            <a:spLocks noGrp="1"/>
          </p:cNvSpPr>
          <p:nvPr>
            <p:ph type="subTitle" idx="1"/>
          </p:nvPr>
        </p:nvSpPr>
        <p:spPr>
          <a:xfrm>
            <a:off x="3131418" y="3669961"/>
            <a:ext cx="5114778" cy="1101248"/>
          </a:xfrm>
        </p:spPr>
        <p:txBody>
          <a:bodyPr>
            <a:normAutofit/>
          </a:bodyPr>
          <a:lstStyle/>
          <a:p>
            <a:pPr algn="ctr"/>
            <a:r>
              <a:rPr lang="en-US" sz="4000" dirty="0" smtClean="0">
                <a:uFillTx/>
              </a:rPr>
              <a:t>Section 2</a:t>
            </a:r>
            <a:endParaRPr lang="ar-EG" sz="4000" dirty="0">
              <a:uFillTx/>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Distance Vectors</a:t>
            </a:r>
            <a:endParaRPr lang="ar-EG" dirty="0">
              <a:uFillTx/>
            </a:endParaRPr>
          </a:p>
        </p:txBody>
      </p:sp>
      <p:sp>
        <p:nvSpPr>
          <p:cNvPr id="3" name="Content Placeholder 2"/>
          <p:cNvSpPr>
            <a:spLocks noGrp="1"/>
          </p:cNvSpPr>
          <p:nvPr>
            <p:ph idx="1"/>
          </p:nvPr>
        </p:nvSpPr>
        <p:spPr/>
        <p:txBody>
          <a:bodyPr/>
          <a:lstStyle/>
          <a:p>
            <a:pPr algn="l" rtl="0">
              <a:buNone/>
            </a:pPr>
            <a:r>
              <a:rPr lang="en-US" dirty="0" smtClean="0">
                <a:solidFill>
                  <a:schemeClr val="bg2">
                    <a:lumMod val="50000"/>
                  </a:schemeClr>
                </a:solidFill>
                <a:uFillTx/>
              </a:rPr>
              <a:t>Note That :</a:t>
            </a:r>
          </a:p>
          <a:p>
            <a:pPr algn="l" rtl="0"/>
            <a:r>
              <a:rPr lang="en-US" sz="2000" dirty="0" smtClean="0">
                <a:uFillTx/>
              </a:rPr>
              <a:t>The name of the distance vector defines the root. </a:t>
            </a:r>
          </a:p>
          <a:p>
            <a:pPr algn="l" rtl="0"/>
            <a:r>
              <a:rPr lang="en-US" sz="2000" dirty="0" smtClean="0">
                <a:uFillTx/>
              </a:rPr>
              <a:t>The indexes define the destinations.</a:t>
            </a:r>
          </a:p>
          <a:p>
            <a:pPr algn="l" rtl="0"/>
            <a:r>
              <a:rPr lang="en-US" sz="2000" dirty="0" smtClean="0">
                <a:uFillTx/>
              </a:rPr>
              <a:t>The value of each cell defines the least cost from the root to the destination.</a:t>
            </a:r>
            <a:endParaRPr lang="ar-EG" sz="2000" dirty="0">
              <a:uFillTx/>
            </a:endParaRPr>
          </a:p>
        </p:txBody>
      </p:sp>
      <p:pic>
        <p:nvPicPr>
          <p:cNvPr id="5" name="Picture 4" descr="capture5.bmp"/>
          <p:cNvPicPr>
            <a:picLocks noChangeAspect="1"/>
          </p:cNvPicPr>
          <p:nvPr/>
        </p:nvPicPr>
        <p:blipFill>
          <a:blip r:embed="rId2"/>
          <a:stretch>
            <a:fillRect/>
          </a:stretch>
        </p:blipFill>
        <p:spPr>
          <a:xfrm>
            <a:off x="533400" y="3733800"/>
            <a:ext cx="6981825" cy="25908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0" dirty="0" smtClean="0">
                <a:solidFill>
                  <a:schemeClr val="accent4"/>
                </a:solidFill>
                <a:uFillTx/>
              </a:rPr>
              <a:t>How each node in an internet originally creates the corresponding vector ?</a:t>
            </a:r>
            <a:br>
              <a:rPr lang="en-US" sz="2000" b="0" dirty="0" smtClean="0">
                <a:solidFill>
                  <a:schemeClr val="accent4"/>
                </a:solidFill>
                <a:uFillTx/>
              </a:rPr>
            </a:br>
            <a:endParaRPr lang="ar-EG" sz="2000" b="0" dirty="0">
              <a:solidFill>
                <a:schemeClr val="accent4"/>
              </a:solidFill>
              <a:uFillTx/>
            </a:endParaRPr>
          </a:p>
        </p:txBody>
      </p:sp>
      <p:sp>
        <p:nvSpPr>
          <p:cNvPr id="3" name="Content Placeholder 2"/>
          <p:cNvSpPr>
            <a:spLocks noGrp="1"/>
          </p:cNvSpPr>
          <p:nvPr>
            <p:ph idx="1"/>
          </p:nvPr>
        </p:nvSpPr>
        <p:spPr>
          <a:xfrm>
            <a:off x="228600" y="1609416"/>
            <a:ext cx="7543800" cy="4846320"/>
          </a:xfrm>
        </p:spPr>
        <p:txBody>
          <a:bodyPr>
            <a:normAutofit/>
          </a:bodyPr>
          <a:lstStyle/>
          <a:p>
            <a:pPr marL="457200" indent="-457200" algn="l" rtl="0">
              <a:buNone/>
            </a:pPr>
            <a:r>
              <a:rPr lang="en-US" sz="2000" dirty="0" smtClean="0">
                <a:solidFill>
                  <a:schemeClr val="bg2">
                    <a:lumMod val="50000"/>
                  </a:schemeClr>
                </a:solidFill>
                <a:uFillTx/>
              </a:rPr>
              <a:t>1 -  Each node in an internet, when it is booted, creates a very rudimentary distance vector with the minimum information the node can obtain from its neighborhood.</a:t>
            </a:r>
          </a:p>
          <a:p>
            <a:pPr marL="457200" indent="-457200" algn="l" rtl="0">
              <a:buNone/>
            </a:pPr>
            <a:endParaRPr lang="en-US" sz="2000" dirty="0" smtClean="0">
              <a:solidFill>
                <a:schemeClr val="bg2">
                  <a:lumMod val="50000"/>
                </a:schemeClr>
              </a:solidFill>
              <a:uFillTx/>
            </a:endParaRPr>
          </a:p>
          <a:p>
            <a:pPr algn="l" rtl="0"/>
            <a:endParaRPr lang="ar-EG" sz="2000" dirty="0">
              <a:solidFill>
                <a:schemeClr val="bg2">
                  <a:lumMod val="50000"/>
                </a:schemeClr>
              </a:solidFill>
              <a:uFillTx/>
            </a:endParaRPr>
          </a:p>
        </p:txBody>
      </p:sp>
      <p:pic>
        <p:nvPicPr>
          <p:cNvPr id="4" name="Picture 3" descr="capture6.bmp"/>
          <p:cNvPicPr>
            <a:picLocks noChangeAspect="1"/>
          </p:cNvPicPr>
          <p:nvPr/>
        </p:nvPicPr>
        <p:blipFill>
          <a:blip r:embed="rId2"/>
          <a:stretch>
            <a:fillRect/>
          </a:stretch>
        </p:blipFill>
        <p:spPr>
          <a:xfrm>
            <a:off x="1676400" y="2743200"/>
            <a:ext cx="4848225" cy="3733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0" dirty="0" smtClean="0">
                <a:solidFill>
                  <a:schemeClr val="accent4"/>
                </a:solidFill>
                <a:uFillTx/>
              </a:rPr>
              <a:t>How each node in an internet originally creates the corresponding vector ?</a:t>
            </a:r>
            <a:br>
              <a:rPr lang="en-US" sz="2000" b="0" dirty="0" smtClean="0">
                <a:solidFill>
                  <a:schemeClr val="accent4"/>
                </a:solidFill>
                <a:uFillTx/>
              </a:rPr>
            </a:br>
            <a:endParaRPr lang="ar-EG" sz="2000" b="0" dirty="0">
              <a:solidFill>
                <a:schemeClr val="accent4"/>
              </a:solidFill>
              <a:uFillTx/>
            </a:endParaRPr>
          </a:p>
        </p:txBody>
      </p:sp>
      <p:sp>
        <p:nvSpPr>
          <p:cNvPr id="3" name="Content Placeholder 2"/>
          <p:cNvSpPr>
            <a:spLocks noGrp="1"/>
          </p:cNvSpPr>
          <p:nvPr>
            <p:ph idx="1"/>
          </p:nvPr>
        </p:nvSpPr>
        <p:spPr>
          <a:xfrm>
            <a:off x="228600" y="1609416"/>
            <a:ext cx="7543800" cy="4846320"/>
          </a:xfrm>
        </p:spPr>
        <p:txBody>
          <a:bodyPr>
            <a:normAutofit/>
          </a:bodyPr>
          <a:lstStyle/>
          <a:p>
            <a:pPr marL="457200" indent="-457200" algn="l" rtl="0">
              <a:buFont typeface="+mj-lt"/>
              <a:buAutoNum type="arabicPeriod" startAt="2"/>
            </a:pPr>
            <a:r>
              <a:rPr lang="en-US" sz="2000" dirty="0" smtClean="0">
                <a:uFillTx/>
              </a:rPr>
              <a:t>The node sends some greeting messages out of its interfaces and discovers the identity of the immediate neighbors and the distance between itself and each neighbor.</a:t>
            </a:r>
          </a:p>
          <a:p>
            <a:pPr marL="457200" indent="-457200" algn="l" rtl="0">
              <a:buFont typeface="+mj-lt"/>
              <a:buAutoNum type="arabicPeriod" startAt="2"/>
            </a:pPr>
            <a:r>
              <a:rPr lang="en-US" sz="2000" dirty="0" smtClean="0">
                <a:uFillTx/>
              </a:rPr>
              <a:t>makes a simple distance vector by inserting the discovered distances in the corresponding cells and leaves the value of other cells as infinity.</a:t>
            </a:r>
          </a:p>
          <a:p>
            <a:pPr marL="457200" indent="-457200" algn="l" rtl="0">
              <a:buNone/>
            </a:pPr>
            <a:endParaRPr lang="en-US" sz="2000" dirty="0" smtClean="0">
              <a:solidFill>
                <a:schemeClr val="bg2">
                  <a:lumMod val="50000"/>
                </a:schemeClr>
              </a:solidFill>
              <a:uFillTx/>
            </a:endParaRPr>
          </a:p>
        </p:txBody>
      </p:sp>
      <p:pic>
        <p:nvPicPr>
          <p:cNvPr id="4" name="Picture 3" descr="capture7.bmp"/>
          <p:cNvPicPr>
            <a:picLocks noChangeAspect="1"/>
          </p:cNvPicPr>
          <p:nvPr/>
        </p:nvPicPr>
        <p:blipFill>
          <a:blip r:embed="rId2"/>
          <a:stretch>
            <a:fillRect/>
          </a:stretch>
        </p:blipFill>
        <p:spPr>
          <a:xfrm>
            <a:off x="190500" y="3733800"/>
            <a:ext cx="7658100" cy="2895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7239000" cy="685800"/>
          </a:xfrm>
        </p:spPr>
        <p:txBody>
          <a:bodyPr>
            <a:normAutofit/>
          </a:bodyPr>
          <a:lstStyle/>
          <a:p>
            <a:r>
              <a:rPr lang="en-US" sz="2800" dirty="0" smtClean="0">
                <a:uFillTx/>
              </a:rPr>
              <a:t>Distance-Vector Routing Algorithm</a:t>
            </a:r>
            <a:endParaRPr lang="ar-EG" sz="2800" dirty="0">
              <a:uFillTx/>
            </a:endParaRPr>
          </a:p>
        </p:txBody>
      </p:sp>
      <p:pic>
        <p:nvPicPr>
          <p:cNvPr id="4" name="Content Placeholder 3" descr="capture8.bmp"/>
          <p:cNvPicPr>
            <a:picLocks noGrp="1" noChangeAspect="1"/>
          </p:cNvPicPr>
          <p:nvPr>
            <p:ph idx="1"/>
          </p:nvPr>
        </p:nvPicPr>
        <p:blipFill>
          <a:blip r:embed="rId2"/>
          <a:stretch>
            <a:fillRect/>
          </a:stretch>
        </p:blipFill>
        <p:spPr>
          <a:xfrm>
            <a:off x="533400" y="838200"/>
            <a:ext cx="6858000" cy="5890615"/>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239000" cy="1371600"/>
          </a:xfrm>
        </p:spPr>
        <p:txBody>
          <a:bodyPr>
            <a:normAutofit/>
          </a:bodyPr>
          <a:lstStyle/>
          <a:p>
            <a:r>
              <a:rPr lang="en-US" i="1" dirty="0" smtClean="0">
                <a:uFillTx/>
              </a:rPr>
              <a:t>Count to Infinity</a:t>
            </a:r>
            <a:br>
              <a:rPr lang="en-US" i="1" dirty="0" smtClean="0">
                <a:uFillTx/>
              </a:rPr>
            </a:br>
            <a:endParaRPr lang="ar-EG" dirty="0">
              <a:uFillTx/>
            </a:endParaRPr>
          </a:p>
        </p:txBody>
      </p:sp>
      <p:sp>
        <p:nvSpPr>
          <p:cNvPr id="3" name="Content Placeholder 2"/>
          <p:cNvSpPr>
            <a:spLocks noGrp="1"/>
          </p:cNvSpPr>
          <p:nvPr>
            <p:ph idx="1"/>
          </p:nvPr>
        </p:nvSpPr>
        <p:spPr>
          <a:xfrm>
            <a:off x="381000" y="1371600"/>
            <a:ext cx="7239000" cy="5248584"/>
          </a:xfrm>
        </p:spPr>
        <p:txBody>
          <a:bodyPr>
            <a:noAutofit/>
          </a:bodyPr>
          <a:lstStyle/>
          <a:p>
            <a:pPr algn="l" rtl="0"/>
            <a:r>
              <a:rPr lang="en-US" sz="2400" dirty="0" smtClean="0">
                <a:uFillTx/>
              </a:rPr>
              <a:t>A problem with distance-vector routing is that any decrease in cost (good news) propagates quickly, but any increase in cost (bad news) will propagate slowly. </a:t>
            </a:r>
          </a:p>
          <a:p>
            <a:pPr algn="l" rtl="0"/>
            <a:r>
              <a:rPr lang="en-US" sz="2400" dirty="0" smtClean="0">
                <a:uFillTx/>
              </a:rPr>
              <a:t>For a routing protocol to work properly, if a link is broken (cost becomes infinity), </a:t>
            </a:r>
          </a:p>
          <a:p>
            <a:pPr algn="l" rtl="0"/>
            <a:r>
              <a:rPr lang="en-US" sz="2400" dirty="0" smtClean="0">
                <a:uFillTx/>
              </a:rPr>
              <a:t>every other router should be aware of it immediately, but in distance-vector routing, this takes some time.</a:t>
            </a:r>
          </a:p>
          <a:p>
            <a:pPr algn="l" rtl="0"/>
            <a:r>
              <a:rPr lang="en-US" sz="2400" dirty="0" smtClean="0">
                <a:uFillTx/>
              </a:rPr>
              <a:t>The problem is referred to as count to infinity. </a:t>
            </a:r>
          </a:p>
          <a:p>
            <a:pPr algn="l" rtl="0"/>
            <a:r>
              <a:rPr lang="en-US" sz="2400" dirty="0" smtClean="0">
                <a:uFillTx/>
              </a:rPr>
              <a:t>It sometimes takes several updates before the cost for a broken link is recorded as infinity by all routers.</a:t>
            </a:r>
            <a:endParaRPr lang="ar-EG" sz="2400" dirty="0">
              <a:uFillTx/>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239000" cy="1143000"/>
          </a:xfrm>
        </p:spPr>
        <p:txBody>
          <a:bodyPr>
            <a:normAutofit fontScale="90000"/>
          </a:bodyPr>
          <a:lstStyle/>
          <a:p>
            <a:r>
              <a:rPr lang="en-US" dirty="0" smtClean="0">
                <a:uFillTx/>
              </a:rPr>
              <a:t>Count</a:t>
            </a:r>
            <a:r>
              <a:rPr lang="en-US" i="1" dirty="0" smtClean="0">
                <a:uFillTx/>
              </a:rPr>
              <a:t> to Infinity</a:t>
            </a:r>
            <a:br>
              <a:rPr lang="en-US" i="1" dirty="0" smtClean="0">
                <a:uFillTx/>
              </a:rPr>
            </a:br>
            <a:endParaRPr lang="ar-EG" dirty="0">
              <a:uFillTx/>
            </a:endParaRPr>
          </a:p>
        </p:txBody>
      </p:sp>
      <p:pic>
        <p:nvPicPr>
          <p:cNvPr id="5" name="Content Placeholder 4"/>
          <p:cNvPicPr>
            <a:picLocks noGrp="1" noChangeAspect="1"/>
          </p:cNvPicPr>
          <p:nvPr>
            <p:ph idx="1"/>
          </p:nvPr>
        </p:nvPicPr>
        <p:blipFill>
          <a:blip r:embed="rId2"/>
          <a:stretch>
            <a:fillRect/>
          </a:stretch>
        </p:blipFill>
        <p:spPr>
          <a:xfrm>
            <a:off x="1219200" y="1371600"/>
            <a:ext cx="5791200" cy="52914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Split Horizon</a:t>
            </a:r>
            <a:endParaRPr lang="ar-EG" dirty="0">
              <a:uFillTx/>
            </a:endParaRPr>
          </a:p>
        </p:txBody>
      </p:sp>
      <p:sp>
        <p:nvSpPr>
          <p:cNvPr id="3" name="Content Placeholder 2"/>
          <p:cNvSpPr>
            <a:spLocks noGrp="1"/>
          </p:cNvSpPr>
          <p:nvPr>
            <p:ph idx="1"/>
          </p:nvPr>
        </p:nvSpPr>
        <p:spPr/>
        <p:txBody>
          <a:bodyPr>
            <a:normAutofit/>
          </a:bodyPr>
          <a:lstStyle/>
          <a:p>
            <a:pPr algn="l" rtl="0"/>
            <a:r>
              <a:rPr lang="en-US" sz="2000" dirty="0" smtClean="0">
                <a:uFillTx/>
              </a:rPr>
              <a:t>In this strategy, instead of flooding the table through each interface, each node sends only part of its table through each interface.</a:t>
            </a:r>
          </a:p>
          <a:p>
            <a:pPr algn="l" rtl="0"/>
            <a:r>
              <a:rPr lang="en-US" sz="2000" dirty="0" smtClean="0">
                <a:uFillTx/>
              </a:rPr>
              <a:t>If, according to its table, node B thinks that the optimum route to reach X is via A.</a:t>
            </a:r>
          </a:p>
          <a:p>
            <a:pPr algn="l" rtl="0"/>
            <a:r>
              <a:rPr lang="en-US" sz="2000" dirty="0" smtClean="0">
                <a:uFillTx/>
              </a:rPr>
              <a:t>Taking information from node A, modifying it, and sending it back to node A is what creates the confusion.</a:t>
            </a:r>
          </a:p>
          <a:p>
            <a:pPr algn="l" rtl="0"/>
            <a:r>
              <a:rPr lang="en-US" sz="2000" dirty="0" smtClean="0">
                <a:uFillTx/>
              </a:rPr>
              <a:t>In this case, node A keeps the value of infinity as the distance to X. </a:t>
            </a:r>
          </a:p>
          <a:p>
            <a:pPr algn="l" rtl="0"/>
            <a:r>
              <a:rPr lang="en-US" sz="2000" dirty="0" smtClean="0">
                <a:uFillTx/>
              </a:rPr>
              <a:t>Later, when node A sends its forwarding table to B, node B also corrects its forwarding table.</a:t>
            </a:r>
          </a:p>
          <a:p>
            <a:pPr algn="l" rtl="0"/>
            <a:r>
              <a:rPr lang="en-US" sz="2000" dirty="0" smtClean="0">
                <a:uFillTx/>
              </a:rPr>
              <a:t>The system becomes stable after the first update: both node A and node B know that X is not reachable.</a:t>
            </a:r>
            <a:endParaRPr lang="ar-EG" sz="2000" dirty="0">
              <a:uFillTx/>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280160"/>
          </a:xfrm>
        </p:spPr>
        <p:txBody>
          <a:bodyPr>
            <a:noAutofit/>
          </a:bodyPr>
          <a:lstStyle/>
          <a:p>
            <a:pPr rtl="0"/>
            <a:r>
              <a:rPr lang="en-US" sz="3200" dirty="0" smtClean="0">
                <a:uFillTx/>
              </a:rPr>
              <a:t>Poison Reverse</a:t>
            </a:r>
            <a:br>
              <a:rPr lang="en-US" sz="3200" dirty="0" smtClean="0">
                <a:uFillTx/>
              </a:rPr>
            </a:br>
            <a:endParaRPr lang="ar-EG" sz="3200" dirty="0">
              <a:uFillTx/>
            </a:endParaRPr>
          </a:p>
        </p:txBody>
      </p:sp>
      <p:sp>
        <p:nvSpPr>
          <p:cNvPr id="3" name="Content Placeholder 2"/>
          <p:cNvSpPr>
            <a:spLocks noGrp="1"/>
          </p:cNvSpPr>
          <p:nvPr>
            <p:ph idx="1"/>
          </p:nvPr>
        </p:nvSpPr>
        <p:spPr>
          <a:xfrm>
            <a:off x="457200" y="1371600"/>
            <a:ext cx="7467600" cy="5257800"/>
          </a:xfrm>
        </p:spPr>
        <p:txBody>
          <a:bodyPr>
            <a:normAutofit lnSpcReduction="10000"/>
          </a:bodyPr>
          <a:lstStyle/>
          <a:p>
            <a:pPr algn="l" rtl="0"/>
            <a:r>
              <a:rPr lang="en-US" sz="2000" dirty="0" smtClean="0">
                <a:uFillTx/>
              </a:rPr>
              <a:t>Using the split-horizon strategy has one drawback. </a:t>
            </a:r>
          </a:p>
          <a:p>
            <a:pPr algn="l" rtl="0"/>
            <a:endParaRPr lang="en-US" sz="2000" dirty="0" smtClean="0">
              <a:uFillTx/>
            </a:endParaRPr>
          </a:p>
          <a:p>
            <a:pPr algn="l" rtl="0"/>
            <a:r>
              <a:rPr lang="en-US" sz="2000" dirty="0" smtClean="0">
                <a:uFillTx/>
              </a:rPr>
              <a:t>Normally, the corresponding protocol uses a timer, and if there is no news about a route, the node deletes the route from its table. </a:t>
            </a:r>
          </a:p>
          <a:p>
            <a:pPr algn="l" rtl="0"/>
            <a:endParaRPr lang="en-US" sz="2000" dirty="0" smtClean="0">
              <a:uFillTx/>
            </a:endParaRPr>
          </a:p>
          <a:p>
            <a:pPr algn="l" rtl="0"/>
            <a:r>
              <a:rPr lang="en-US" sz="2000" dirty="0" smtClean="0">
                <a:uFillTx/>
              </a:rPr>
              <a:t>When node B in the previous scenario eliminates the route to X from its advertisement to A,  B has not received any news about X recently.</a:t>
            </a:r>
          </a:p>
          <a:p>
            <a:pPr algn="l" rtl="0"/>
            <a:endParaRPr lang="en-US" sz="2000" dirty="0" smtClean="0">
              <a:uFillTx/>
            </a:endParaRPr>
          </a:p>
          <a:p>
            <a:pPr algn="l" rtl="0"/>
            <a:r>
              <a:rPr lang="en-US" sz="2000" dirty="0" smtClean="0">
                <a:uFillTx/>
              </a:rPr>
              <a:t>In the poison reverse strategy B can still advertise the value for X, but if the source of information is A, it can replace the distance with infinity as a warning: “Do not use this value”.</a:t>
            </a:r>
          </a:p>
          <a:p>
            <a:pPr algn="l" rtl="0"/>
            <a:endParaRPr lang="en-US" sz="2000" dirty="0" smtClean="0">
              <a:uFillTx/>
            </a:endParaRPr>
          </a:p>
          <a:p>
            <a:pPr algn="l" rtl="0"/>
            <a:r>
              <a:rPr lang="en-US" sz="2000" dirty="0" smtClean="0">
                <a:uFillTx/>
              </a:rPr>
              <a:t>if the instability is between three nodes, stability cannot be guaranteed.</a:t>
            </a:r>
            <a:endParaRPr lang="ar-EG" sz="2000" dirty="0">
              <a:uFillTx/>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Link-State Routing</a:t>
            </a:r>
            <a:endParaRPr lang="ar-EG" dirty="0">
              <a:uFillTx/>
            </a:endParaRPr>
          </a:p>
        </p:txBody>
      </p:sp>
      <p:sp>
        <p:nvSpPr>
          <p:cNvPr id="3" name="Content Placeholder 2"/>
          <p:cNvSpPr>
            <a:spLocks noGrp="1"/>
          </p:cNvSpPr>
          <p:nvPr>
            <p:ph idx="1"/>
          </p:nvPr>
        </p:nvSpPr>
        <p:spPr>
          <a:xfrm>
            <a:off x="76200" y="1609416"/>
            <a:ext cx="8001000" cy="4846320"/>
          </a:xfrm>
        </p:spPr>
        <p:txBody>
          <a:bodyPr>
            <a:normAutofit/>
          </a:bodyPr>
          <a:lstStyle/>
          <a:p>
            <a:pPr algn="l" rtl="0"/>
            <a:r>
              <a:rPr lang="en-US" sz="2400" dirty="0" smtClean="0">
                <a:uFillTx/>
              </a:rPr>
              <a:t>A routing algorithm that directly follows our discussion for creating least-cost trees and forwarding tables is link-state (LS) routing.</a:t>
            </a:r>
          </a:p>
          <a:p>
            <a:pPr algn="l" rtl="0"/>
            <a:r>
              <a:rPr lang="en-US" sz="2400" dirty="0" smtClean="0">
                <a:uFillTx/>
              </a:rPr>
              <a:t>This method uses the term link-state to define the characteristic of a link (an edge) that represents a network in the internet.</a:t>
            </a:r>
          </a:p>
          <a:p>
            <a:pPr algn="l" rtl="0"/>
            <a:r>
              <a:rPr lang="en-US" sz="2400" dirty="0" smtClean="0">
                <a:uFillTx/>
              </a:rPr>
              <a:t>Links with lower costs are preferred to links with higher costs.</a:t>
            </a:r>
          </a:p>
          <a:p>
            <a:pPr algn="l" rtl="0"/>
            <a:r>
              <a:rPr lang="en-US" sz="2400" dirty="0" smtClean="0">
                <a:uFillTx/>
              </a:rPr>
              <a:t>if the cost of a link is infinity, it means that the link does not exist or has been broken.</a:t>
            </a:r>
            <a:endParaRPr lang="ar-EG" sz="2400" dirty="0">
              <a:uFillTx/>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a:bodyPr>
          <a:lstStyle/>
          <a:p>
            <a:r>
              <a:rPr lang="en-US" sz="2800" dirty="0" smtClean="0"/>
              <a:t>Link State routing</a:t>
            </a:r>
            <a:endParaRPr lang="en-US" sz="2800" dirty="0"/>
          </a:p>
        </p:txBody>
      </p:sp>
      <p:pic>
        <p:nvPicPr>
          <p:cNvPr id="4" name="Content Placeholder 3"/>
          <p:cNvPicPr>
            <a:picLocks noGrp="1" noChangeAspect="1"/>
          </p:cNvPicPr>
          <p:nvPr>
            <p:ph idx="1"/>
          </p:nvPr>
        </p:nvPicPr>
        <p:blipFill>
          <a:blip r:embed="rId2"/>
          <a:stretch>
            <a:fillRect/>
          </a:stretch>
        </p:blipFill>
        <p:spPr>
          <a:xfrm>
            <a:off x="762000" y="990600"/>
            <a:ext cx="6629400" cy="5617735"/>
          </a:xfrm>
          <a:prstGeom prst="rect">
            <a:avLst/>
          </a:prstGeom>
        </p:spPr>
      </p:pic>
    </p:spTree>
    <p:extLst>
      <p:ext uri="{BB962C8B-B14F-4D97-AF65-F5344CB8AC3E}">
        <p14:creationId xmlns:p14="http://schemas.microsoft.com/office/powerpoint/2010/main" val="3159243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Content</a:t>
            </a:r>
            <a:endParaRPr lang="ar-EG" dirty="0">
              <a:uFillTx/>
            </a:endParaRPr>
          </a:p>
        </p:txBody>
      </p:sp>
      <p:sp>
        <p:nvSpPr>
          <p:cNvPr id="3" name="Content Placeholder 2"/>
          <p:cNvSpPr>
            <a:spLocks noGrp="1"/>
          </p:cNvSpPr>
          <p:nvPr>
            <p:ph idx="1"/>
          </p:nvPr>
        </p:nvSpPr>
        <p:spPr>
          <a:xfrm>
            <a:off x="76200" y="1828800"/>
            <a:ext cx="8077200" cy="5029200"/>
          </a:xfrm>
        </p:spPr>
        <p:txBody>
          <a:bodyPr>
            <a:normAutofit lnSpcReduction="10000"/>
          </a:bodyPr>
          <a:lstStyle/>
          <a:p>
            <a:pPr algn="l" rtl="0"/>
            <a:r>
              <a:rPr lang="en-US" sz="2800" b="1" dirty="0" smtClean="0">
                <a:solidFill>
                  <a:schemeClr val="bg2">
                    <a:lumMod val="50000"/>
                  </a:schemeClr>
                </a:solidFill>
                <a:uFillTx/>
              </a:rPr>
              <a:t>Introduction</a:t>
            </a:r>
          </a:p>
          <a:p>
            <a:pPr algn="l" rtl="0"/>
            <a:r>
              <a:rPr lang="en-US" sz="2800" b="1" dirty="0" smtClean="0">
                <a:solidFill>
                  <a:schemeClr val="bg2">
                    <a:lumMod val="50000"/>
                  </a:schemeClr>
                </a:solidFill>
                <a:uFillTx/>
              </a:rPr>
              <a:t>Distance-Vector Routing</a:t>
            </a:r>
          </a:p>
          <a:p>
            <a:pPr algn="l" rtl="0">
              <a:buNone/>
            </a:pPr>
            <a:r>
              <a:rPr lang="en-US" sz="2000" dirty="0" smtClean="0">
                <a:uFillTx/>
              </a:rPr>
              <a:t>     - Bellman-Ford Equation.</a:t>
            </a:r>
          </a:p>
          <a:p>
            <a:pPr algn="l" rtl="0">
              <a:buNone/>
            </a:pPr>
            <a:r>
              <a:rPr lang="en-US" sz="2000" dirty="0" smtClean="0">
                <a:uFillTx/>
              </a:rPr>
              <a:t>     - Distance Vectors.</a:t>
            </a:r>
          </a:p>
          <a:p>
            <a:pPr algn="l" rtl="0">
              <a:buNone/>
            </a:pPr>
            <a:r>
              <a:rPr lang="en-US" sz="2000" dirty="0" smtClean="0">
                <a:uFillTx/>
              </a:rPr>
              <a:t>     - Distance-Vector Routing Algorithm.</a:t>
            </a:r>
          </a:p>
          <a:p>
            <a:pPr algn="l" rtl="0"/>
            <a:r>
              <a:rPr lang="en-US" sz="2800" b="1" dirty="0" smtClean="0">
                <a:solidFill>
                  <a:schemeClr val="bg2">
                    <a:lumMod val="50000"/>
                  </a:schemeClr>
                </a:solidFill>
                <a:uFillTx/>
              </a:rPr>
              <a:t>Link-State Routing</a:t>
            </a:r>
          </a:p>
          <a:p>
            <a:pPr algn="l" rtl="0">
              <a:buNone/>
            </a:pPr>
            <a:r>
              <a:rPr lang="en-US" sz="2400" b="1" dirty="0" smtClean="0">
                <a:uFillTx/>
              </a:rPr>
              <a:t>     </a:t>
            </a:r>
            <a:r>
              <a:rPr lang="en-US" sz="2400" dirty="0" smtClean="0">
                <a:uFillTx/>
              </a:rPr>
              <a:t>- Link-State Database (LSDB).</a:t>
            </a:r>
          </a:p>
          <a:p>
            <a:pPr algn="l" rtl="0">
              <a:buNone/>
            </a:pPr>
            <a:r>
              <a:rPr lang="en-US" sz="2400" dirty="0" smtClean="0">
                <a:uFillTx/>
              </a:rPr>
              <a:t>     - Formation of Least-Cost Trees.</a:t>
            </a:r>
          </a:p>
          <a:p>
            <a:pPr algn="l" rtl="0"/>
            <a:r>
              <a:rPr lang="en-US" sz="2800" b="1" dirty="0" smtClean="0">
                <a:solidFill>
                  <a:schemeClr val="bg2">
                    <a:lumMod val="50000"/>
                  </a:schemeClr>
                </a:solidFill>
                <a:uFillTx/>
              </a:rPr>
              <a:t>Path-Vector Routing</a:t>
            </a:r>
          </a:p>
          <a:p>
            <a:pPr algn="l" rtl="0">
              <a:buNone/>
            </a:pPr>
            <a:r>
              <a:rPr lang="en-US" sz="2400" dirty="0" smtClean="0">
                <a:uFillTx/>
              </a:rPr>
              <a:t>     - Spanning Trees.</a:t>
            </a:r>
          </a:p>
          <a:p>
            <a:pPr algn="l" rtl="0">
              <a:buNone/>
            </a:pPr>
            <a:r>
              <a:rPr lang="en-US" sz="2400" dirty="0" smtClean="0">
                <a:uFillTx/>
              </a:rPr>
              <a:t>     - Creation of Spanning Trees.</a:t>
            </a:r>
          </a:p>
          <a:p>
            <a:pPr algn="l" rtl="0">
              <a:buNone/>
            </a:pPr>
            <a:r>
              <a:rPr lang="en-US" sz="2400" dirty="0" smtClean="0">
                <a:uFillTx/>
              </a:rPr>
              <a:t>     - Path-Vector Algorithm.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41960"/>
          </a:xfrm>
        </p:spPr>
        <p:txBody>
          <a:bodyPr>
            <a:normAutofit/>
          </a:bodyPr>
          <a:lstStyle/>
          <a:p>
            <a:r>
              <a:rPr lang="en-US" sz="2400" dirty="0" smtClean="0"/>
              <a:t>Link state knowledge</a:t>
            </a:r>
            <a:endParaRPr lang="en-US" sz="2400" dirty="0"/>
          </a:p>
        </p:txBody>
      </p:sp>
      <p:pic>
        <p:nvPicPr>
          <p:cNvPr id="4" name="Picture 3"/>
          <p:cNvPicPr>
            <a:picLocks noChangeAspect="1"/>
          </p:cNvPicPr>
          <p:nvPr/>
        </p:nvPicPr>
        <p:blipFill>
          <a:blip r:embed="rId2"/>
          <a:stretch>
            <a:fillRect/>
          </a:stretch>
        </p:blipFill>
        <p:spPr>
          <a:xfrm>
            <a:off x="224897" y="1447800"/>
            <a:ext cx="8893703" cy="3352800"/>
          </a:xfrm>
          <a:prstGeom prst="rect">
            <a:avLst/>
          </a:prstGeom>
        </p:spPr>
      </p:pic>
    </p:spTree>
    <p:extLst>
      <p:ext uri="{BB962C8B-B14F-4D97-AF65-F5344CB8AC3E}">
        <p14:creationId xmlns:p14="http://schemas.microsoft.com/office/powerpoint/2010/main" val="2648666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Link-State Database (LSDB)</a:t>
            </a:r>
            <a:endParaRPr lang="ar-EG" dirty="0">
              <a:uFillTx/>
            </a:endParaRPr>
          </a:p>
        </p:txBody>
      </p:sp>
      <p:sp>
        <p:nvSpPr>
          <p:cNvPr id="3" name="Content Placeholder 2"/>
          <p:cNvSpPr>
            <a:spLocks noGrp="1"/>
          </p:cNvSpPr>
          <p:nvPr>
            <p:ph idx="1"/>
          </p:nvPr>
        </p:nvSpPr>
        <p:spPr>
          <a:xfrm>
            <a:off x="76200" y="1600200"/>
            <a:ext cx="8077200" cy="4846320"/>
          </a:xfrm>
        </p:spPr>
        <p:txBody>
          <a:bodyPr>
            <a:normAutofit/>
          </a:bodyPr>
          <a:lstStyle/>
          <a:p>
            <a:pPr algn="l" rtl="0"/>
            <a:r>
              <a:rPr lang="en-US" sz="2400" dirty="0" smtClean="0">
                <a:uFillTx/>
              </a:rPr>
              <a:t>To create a least-cost tree with this method, each node needs to have a complete map of the network, which means it needs to know the state of each link.</a:t>
            </a:r>
          </a:p>
          <a:p>
            <a:pPr algn="l" rtl="0"/>
            <a:endParaRPr lang="en-US" sz="2400" dirty="0" smtClean="0">
              <a:uFillTx/>
            </a:endParaRPr>
          </a:p>
          <a:p>
            <a:pPr algn="l" rtl="0"/>
            <a:r>
              <a:rPr lang="en-US" sz="2400" dirty="0" smtClean="0">
                <a:uFillTx/>
              </a:rPr>
              <a:t>There is only one LSDB for the whole internet.</a:t>
            </a:r>
          </a:p>
          <a:p>
            <a:pPr algn="l" rtl="0">
              <a:buNone/>
            </a:pPr>
            <a:endParaRPr lang="ar-EG" sz="2400" dirty="0">
              <a:uFillTx/>
            </a:endParaRPr>
          </a:p>
        </p:txBody>
      </p:sp>
      <p:pic>
        <p:nvPicPr>
          <p:cNvPr id="4" name="Picture 3" descr="capture13.bmp"/>
          <p:cNvPicPr>
            <a:picLocks noChangeAspect="1"/>
          </p:cNvPicPr>
          <p:nvPr/>
        </p:nvPicPr>
        <p:blipFill>
          <a:blip r:embed="rId2"/>
          <a:stretch>
            <a:fillRect/>
          </a:stretch>
        </p:blipFill>
        <p:spPr>
          <a:xfrm>
            <a:off x="457200" y="4419600"/>
            <a:ext cx="6972300" cy="225742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Link-State Database (LSDB)</a:t>
            </a:r>
            <a:endParaRPr lang="ar-EG" dirty="0">
              <a:uFillTx/>
            </a:endParaRPr>
          </a:p>
        </p:txBody>
      </p:sp>
      <p:sp>
        <p:nvSpPr>
          <p:cNvPr id="3" name="Content Placeholder 2"/>
          <p:cNvSpPr>
            <a:spLocks noGrp="1"/>
          </p:cNvSpPr>
          <p:nvPr>
            <p:ph idx="1"/>
          </p:nvPr>
        </p:nvSpPr>
        <p:spPr>
          <a:xfrm>
            <a:off x="228600" y="1609416"/>
            <a:ext cx="7696200" cy="4846320"/>
          </a:xfrm>
        </p:spPr>
        <p:txBody>
          <a:bodyPr>
            <a:normAutofit/>
          </a:bodyPr>
          <a:lstStyle/>
          <a:p>
            <a:pPr algn="l" rtl="0">
              <a:buNone/>
            </a:pPr>
            <a:r>
              <a:rPr lang="en-US" sz="2400" dirty="0" smtClean="0">
                <a:solidFill>
                  <a:schemeClr val="bg2">
                    <a:lumMod val="50000"/>
                  </a:schemeClr>
                </a:solidFill>
                <a:uFillTx/>
              </a:rPr>
              <a:t>how each node can create this LSDB that contains information about the whole internet?</a:t>
            </a:r>
          </a:p>
          <a:p>
            <a:pPr algn="l" rtl="0"/>
            <a:r>
              <a:rPr lang="en-US" sz="2200" dirty="0" smtClean="0">
                <a:uFillTx/>
              </a:rPr>
              <a:t>This can be done by a process called </a:t>
            </a:r>
            <a:r>
              <a:rPr lang="en-US" sz="2200" b="1" dirty="0" smtClean="0">
                <a:uFillTx/>
              </a:rPr>
              <a:t>flooding.</a:t>
            </a:r>
          </a:p>
          <a:p>
            <a:pPr algn="l" rtl="0"/>
            <a:r>
              <a:rPr lang="en-US" sz="2200" dirty="0" smtClean="0">
                <a:uFillTx/>
              </a:rPr>
              <a:t>Each node can send some greeting messages to all its immediate neighbors to collect two pieces of information for each neighboring node: </a:t>
            </a:r>
          </a:p>
          <a:p>
            <a:pPr algn="l" rtl="0">
              <a:buNone/>
            </a:pPr>
            <a:r>
              <a:rPr lang="en-US" sz="2400" dirty="0" smtClean="0">
                <a:uFillTx/>
              </a:rPr>
              <a:t>         </a:t>
            </a:r>
            <a:r>
              <a:rPr lang="en-US" sz="2000" dirty="0" smtClean="0">
                <a:uFillTx/>
              </a:rPr>
              <a:t>-The identity of the node. </a:t>
            </a:r>
          </a:p>
          <a:p>
            <a:pPr algn="l" rtl="0">
              <a:buNone/>
            </a:pPr>
            <a:r>
              <a:rPr lang="en-US" sz="2000" dirty="0" smtClean="0">
                <a:uFillTx/>
              </a:rPr>
              <a:t>           -The cost of the link.</a:t>
            </a:r>
          </a:p>
          <a:p>
            <a:pPr algn="l" rtl="0"/>
            <a:r>
              <a:rPr lang="en-US" sz="2000" dirty="0" smtClean="0">
                <a:uFillTx/>
              </a:rPr>
              <a:t>The combination of these two pieces of information is called the LS packet (LSP).</a:t>
            </a:r>
          </a:p>
          <a:p>
            <a:pPr algn="l" rtl="0"/>
            <a:r>
              <a:rPr lang="en-US" sz="2000" dirty="0" smtClean="0">
                <a:uFillTx/>
              </a:rPr>
              <a:t>The LSP is sent out of each interface, as shown in Figure 20.9 for our internet in Figure 20.</a:t>
            </a:r>
            <a:endParaRPr lang="ar-EG" sz="2000" dirty="0">
              <a:uFillTx/>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Link-State Database (LSDB)</a:t>
            </a:r>
            <a:endParaRPr lang="ar-EG" dirty="0">
              <a:uFillTx/>
            </a:endParaRPr>
          </a:p>
        </p:txBody>
      </p:sp>
      <p:pic>
        <p:nvPicPr>
          <p:cNvPr id="4" name="Content Placeholder 3" descr="capture14.bmp"/>
          <p:cNvPicPr>
            <a:picLocks noGrp="1" noChangeAspect="1"/>
          </p:cNvPicPr>
          <p:nvPr>
            <p:ph idx="1"/>
          </p:nvPr>
        </p:nvPicPr>
        <p:blipFill>
          <a:blip r:embed="rId2"/>
          <a:stretch>
            <a:fillRect/>
          </a:stretch>
        </p:blipFill>
        <p:spPr>
          <a:xfrm>
            <a:off x="457200" y="1676400"/>
            <a:ext cx="7239000" cy="48006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Link-State Database (LSDB)</a:t>
            </a:r>
            <a:endParaRPr lang="ar-EG" dirty="0">
              <a:uFillTx/>
            </a:endParaRPr>
          </a:p>
        </p:txBody>
      </p:sp>
      <p:sp>
        <p:nvSpPr>
          <p:cNvPr id="3" name="Content Placeholder 2"/>
          <p:cNvSpPr>
            <a:spLocks noGrp="1"/>
          </p:cNvSpPr>
          <p:nvPr>
            <p:ph idx="1"/>
          </p:nvPr>
        </p:nvSpPr>
        <p:spPr>
          <a:xfrm>
            <a:off x="76200" y="1609416"/>
            <a:ext cx="7924800" cy="4846320"/>
          </a:xfrm>
        </p:spPr>
        <p:txBody>
          <a:bodyPr>
            <a:normAutofit/>
          </a:bodyPr>
          <a:lstStyle/>
          <a:p>
            <a:pPr algn="l" rtl="0"/>
            <a:r>
              <a:rPr lang="en-US" sz="2200" dirty="0" smtClean="0">
                <a:uFillTx/>
              </a:rPr>
              <a:t>When a node receives an LSP from one of its interfaces, it compares the LSP with the copy it may already have.</a:t>
            </a:r>
          </a:p>
          <a:p>
            <a:pPr algn="l" rtl="0"/>
            <a:r>
              <a:rPr lang="en-US" sz="2200" dirty="0" smtClean="0">
                <a:uFillTx/>
              </a:rPr>
              <a:t>If the arrived LSP is older than the one it has, it discards the arrived LSP. </a:t>
            </a:r>
          </a:p>
          <a:p>
            <a:pPr algn="l" rtl="0"/>
            <a:r>
              <a:rPr lang="en-US" sz="2200" dirty="0" smtClean="0">
                <a:uFillTx/>
              </a:rPr>
              <a:t>If it is newer than the one it has, the node discards the old LSP and keeps the received one.</a:t>
            </a:r>
          </a:p>
          <a:p>
            <a:pPr algn="l" rtl="0"/>
            <a:r>
              <a:rPr lang="en-US" sz="2200" dirty="0" smtClean="0">
                <a:uFillTx/>
              </a:rPr>
              <a:t>It then sends a copy of it out of each interface except the one from which the packet arrived.</a:t>
            </a:r>
          </a:p>
          <a:p>
            <a:pPr algn="l" rtl="0"/>
            <a:endParaRPr lang="ar-EG" sz="2200" dirty="0">
              <a:uFillTx/>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smtClean="0">
                <a:uFillTx/>
              </a:rPr>
              <a:t>Formation of Least-Cost Trees</a:t>
            </a:r>
            <a:endParaRPr lang="ar-EG" dirty="0">
              <a:uFillTx/>
            </a:endParaRPr>
          </a:p>
        </p:txBody>
      </p:sp>
      <p:sp>
        <p:nvSpPr>
          <p:cNvPr id="3" name="Content Placeholder 2"/>
          <p:cNvSpPr>
            <a:spLocks noGrp="1"/>
          </p:cNvSpPr>
          <p:nvPr>
            <p:ph idx="1"/>
          </p:nvPr>
        </p:nvSpPr>
        <p:spPr>
          <a:xfrm>
            <a:off x="228600" y="990600"/>
            <a:ext cx="7772400" cy="5791200"/>
          </a:xfrm>
        </p:spPr>
        <p:txBody>
          <a:bodyPr>
            <a:normAutofit fontScale="85000" lnSpcReduction="20000"/>
          </a:bodyPr>
          <a:lstStyle/>
          <a:p>
            <a:pPr algn="l" rtl="0">
              <a:buNone/>
            </a:pPr>
            <a:r>
              <a:rPr lang="en-US" dirty="0" smtClean="0">
                <a:solidFill>
                  <a:schemeClr val="bg2">
                    <a:lumMod val="50000"/>
                  </a:schemeClr>
                </a:solidFill>
                <a:uFillTx/>
              </a:rPr>
              <a:t>To create a least-cost tree for itself, using the shared LSDB, each node needs to run the famous Dijkstra Algorithm. </a:t>
            </a:r>
          </a:p>
          <a:p>
            <a:pPr algn="l" rtl="0">
              <a:buNone/>
            </a:pPr>
            <a:endParaRPr lang="en-US" dirty="0" smtClean="0">
              <a:solidFill>
                <a:schemeClr val="bg2">
                  <a:lumMod val="50000"/>
                </a:schemeClr>
              </a:solidFill>
              <a:uFillTx/>
            </a:endParaRPr>
          </a:p>
          <a:p>
            <a:pPr algn="l" rtl="0">
              <a:buNone/>
            </a:pPr>
            <a:r>
              <a:rPr lang="en-US" dirty="0" smtClean="0">
                <a:uFillTx/>
              </a:rPr>
              <a:t>This iterative algorithm uses the following steps:</a:t>
            </a:r>
          </a:p>
          <a:p>
            <a:pPr algn="l" rtl="0">
              <a:buNone/>
            </a:pPr>
            <a:r>
              <a:rPr lang="en-US" dirty="0" smtClean="0">
                <a:uFillTx/>
              </a:rPr>
              <a:t>1. The node chooses itself as the root of the tree, creating a tree with a single node, and sets the total cost of each node based on the information in the LSDB.</a:t>
            </a:r>
          </a:p>
          <a:p>
            <a:pPr algn="l" rtl="0">
              <a:buNone/>
            </a:pPr>
            <a:endParaRPr lang="en-US" dirty="0" smtClean="0">
              <a:uFillTx/>
            </a:endParaRPr>
          </a:p>
          <a:p>
            <a:pPr algn="l" rtl="0">
              <a:buNone/>
            </a:pPr>
            <a:r>
              <a:rPr lang="en-US" dirty="0" smtClean="0">
                <a:uFillTx/>
              </a:rPr>
              <a:t>2. The node selects one node, among all nodes not in the tree, which is closest to the root, and adds this to the tree. </a:t>
            </a:r>
          </a:p>
          <a:p>
            <a:pPr algn="l" rtl="0">
              <a:buNone/>
            </a:pPr>
            <a:r>
              <a:rPr lang="en-US" dirty="0" smtClean="0">
                <a:uFillTx/>
              </a:rPr>
              <a:t>After this node is added to the tree, the cost of all other nodes not in the tree needs to be updated because the paths may have been changed.</a:t>
            </a:r>
          </a:p>
          <a:p>
            <a:pPr algn="l" rtl="0">
              <a:buNone/>
            </a:pPr>
            <a:endParaRPr lang="en-US" dirty="0" smtClean="0">
              <a:uFillTx/>
            </a:endParaRPr>
          </a:p>
          <a:p>
            <a:pPr algn="l" rtl="0">
              <a:buNone/>
            </a:pPr>
            <a:r>
              <a:rPr lang="en-US" dirty="0" smtClean="0">
                <a:uFillTx/>
              </a:rPr>
              <a:t>3. The node repeats step 2 until all nodes are added to the tree. </a:t>
            </a:r>
          </a:p>
          <a:p>
            <a:pPr algn="l" rtl="0">
              <a:buNone/>
            </a:pPr>
            <a:endParaRPr lang="en-US" dirty="0" smtClean="0">
              <a:uFillTx/>
            </a:endParaRPr>
          </a:p>
          <a:p>
            <a:pPr algn="l" rtl="0">
              <a:buNone/>
            </a:pPr>
            <a:endParaRPr lang="ar-EG" dirty="0">
              <a:uFillTx/>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7239000" cy="1143000"/>
          </a:xfrm>
        </p:spPr>
        <p:txBody>
          <a:bodyPr>
            <a:normAutofit/>
          </a:bodyPr>
          <a:lstStyle/>
          <a:p>
            <a:r>
              <a:rPr lang="en-US" dirty="0" smtClean="0">
                <a:uFillTx/>
              </a:rPr>
              <a:t>Dijkstra’s Algorithm</a:t>
            </a:r>
            <a:endParaRPr lang="ar-EG" dirty="0">
              <a:uFillTx/>
            </a:endParaRPr>
          </a:p>
        </p:txBody>
      </p:sp>
      <p:pic>
        <p:nvPicPr>
          <p:cNvPr id="6" name="Content Placeholder 5" descr="capture2.bmp"/>
          <p:cNvPicPr>
            <a:picLocks noGrp="1" noChangeAspect="1"/>
          </p:cNvPicPr>
          <p:nvPr>
            <p:ph idx="1"/>
          </p:nvPr>
        </p:nvPicPr>
        <p:blipFill>
          <a:blip r:embed="rId2"/>
          <a:stretch>
            <a:fillRect/>
          </a:stretch>
        </p:blipFill>
        <p:spPr>
          <a:xfrm>
            <a:off x="990600" y="1066800"/>
            <a:ext cx="5841177" cy="5705475"/>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41960"/>
          </a:xfrm>
        </p:spPr>
        <p:txBody>
          <a:bodyPr>
            <a:normAutofit fontScale="90000"/>
          </a:bodyPr>
          <a:lstStyle/>
          <a:p>
            <a:r>
              <a:rPr lang="en-US" dirty="0" smtClean="0">
                <a:uFillTx/>
              </a:rPr>
              <a:t>Formation of Least-Cost Trees</a:t>
            </a:r>
            <a:endParaRPr lang="ar-EG" dirty="0">
              <a:uFillTx/>
            </a:endParaRPr>
          </a:p>
        </p:txBody>
      </p:sp>
      <p:pic>
        <p:nvPicPr>
          <p:cNvPr id="3" name="Picture 2"/>
          <p:cNvPicPr>
            <a:picLocks noChangeAspect="1"/>
          </p:cNvPicPr>
          <p:nvPr/>
        </p:nvPicPr>
        <p:blipFill>
          <a:blip r:embed="rId2"/>
          <a:stretch>
            <a:fillRect/>
          </a:stretch>
        </p:blipFill>
        <p:spPr>
          <a:xfrm>
            <a:off x="786286" y="990600"/>
            <a:ext cx="6580827" cy="5446291"/>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smtClean="0"/>
              <a:t>Calculation of routing table</a:t>
            </a:r>
            <a:endParaRPr lang="en-US" dirty="0"/>
          </a:p>
        </p:txBody>
      </p:sp>
      <p:pic>
        <p:nvPicPr>
          <p:cNvPr id="4" name="Picture 3"/>
          <p:cNvPicPr>
            <a:picLocks noChangeAspect="1"/>
          </p:cNvPicPr>
          <p:nvPr/>
        </p:nvPicPr>
        <p:blipFill>
          <a:blip r:embed="rId2"/>
          <a:stretch>
            <a:fillRect/>
          </a:stretch>
        </p:blipFill>
        <p:spPr>
          <a:xfrm>
            <a:off x="1371600" y="1524000"/>
            <a:ext cx="5872633" cy="4479164"/>
          </a:xfrm>
          <a:prstGeom prst="rect">
            <a:avLst/>
          </a:prstGeom>
        </p:spPr>
      </p:pic>
    </p:spTree>
    <p:extLst>
      <p:ext uri="{BB962C8B-B14F-4D97-AF65-F5344CB8AC3E}">
        <p14:creationId xmlns:p14="http://schemas.microsoft.com/office/powerpoint/2010/main" val="4148635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Path-Vector Routing</a:t>
            </a:r>
            <a:endParaRPr lang="ar-EG" dirty="0">
              <a:uFillTx/>
            </a:endParaRPr>
          </a:p>
        </p:txBody>
      </p:sp>
      <p:sp>
        <p:nvSpPr>
          <p:cNvPr id="3" name="Content Placeholder 2"/>
          <p:cNvSpPr>
            <a:spLocks noGrp="1"/>
          </p:cNvSpPr>
          <p:nvPr>
            <p:ph idx="1"/>
          </p:nvPr>
        </p:nvSpPr>
        <p:spPr/>
        <p:txBody>
          <a:bodyPr>
            <a:normAutofit lnSpcReduction="10000"/>
          </a:bodyPr>
          <a:lstStyle/>
          <a:p>
            <a:pPr algn="l" rtl="0"/>
            <a:r>
              <a:rPr lang="en-US" sz="2400" dirty="0" smtClean="0">
                <a:uFillTx/>
              </a:rPr>
              <a:t>Both link-state and distance-vector routing are based on the least-cost goal</a:t>
            </a:r>
            <a:r>
              <a:rPr lang="en-US" sz="2400" dirty="0" smtClean="0">
                <a:uFillTx/>
              </a:rPr>
              <a:t>.</a:t>
            </a:r>
          </a:p>
          <a:p>
            <a:pPr marL="0" indent="0" algn="ctr" rtl="0">
              <a:buNone/>
            </a:pPr>
            <a:endParaRPr lang="en-US" sz="2400" dirty="0" smtClean="0">
              <a:solidFill>
                <a:srgbClr val="FF0000"/>
              </a:solidFill>
            </a:endParaRPr>
          </a:p>
          <a:p>
            <a:pPr marL="0" indent="0" algn="ctr" rtl="0">
              <a:buNone/>
            </a:pPr>
            <a:r>
              <a:rPr lang="en-US" sz="2400" dirty="0" smtClean="0">
                <a:solidFill>
                  <a:srgbClr val="FF0000"/>
                </a:solidFill>
              </a:rPr>
              <a:t>Least cost goal is not a priority</a:t>
            </a:r>
            <a:endParaRPr lang="en-US" sz="2400" dirty="0" smtClean="0">
              <a:solidFill>
                <a:srgbClr val="FF0000"/>
              </a:solidFill>
              <a:uFillTx/>
            </a:endParaRPr>
          </a:p>
          <a:p>
            <a:pPr algn="l" rtl="0">
              <a:buNone/>
            </a:pPr>
            <a:endParaRPr lang="en-US" sz="2400" dirty="0" smtClean="0">
              <a:uFillTx/>
            </a:endParaRPr>
          </a:p>
          <a:p>
            <a:pPr algn="l" rtl="0"/>
            <a:r>
              <a:rPr lang="en-US" sz="2400" dirty="0" smtClean="0">
                <a:uFillTx/>
              </a:rPr>
              <a:t>router may belong to an organization that does not provide enough security or it may belong to a commercial rival of the sender which might inspect the packets for obtaining information.</a:t>
            </a:r>
          </a:p>
          <a:p>
            <a:pPr algn="l" rtl="0">
              <a:buNone/>
            </a:pPr>
            <a:endParaRPr lang="en-US" sz="2400" dirty="0" smtClean="0">
              <a:uFillTx/>
            </a:endParaRPr>
          </a:p>
          <a:p>
            <a:pPr algn="l" rtl="0"/>
            <a:r>
              <a:rPr lang="en-US" sz="2400" dirty="0" smtClean="0">
                <a:uFillTx/>
              </a:rPr>
              <a:t>Least-cost routing does not prevent a packet from passing through an area when that area is in the least-cost path.</a:t>
            </a:r>
            <a:endParaRPr lang="ar-EG" sz="2400" dirty="0">
              <a:uFillTx/>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INTRODUCTION</a:t>
            </a:r>
            <a:endParaRPr lang="en-US" dirty="0">
              <a:uFillTx/>
            </a:endParaRPr>
          </a:p>
        </p:txBody>
      </p:sp>
      <p:sp>
        <p:nvSpPr>
          <p:cNvPr id="4" name="TextBox 3"/>
          <p:cNvSpPr txBox="1">
            <a:spLocks/>
          </p:cNvSpPr>
          <p:nvPr/>
        </p:nvSpPr>
        <p:spPr>
          <a:xfrm>
            <a:off x="156949" y="1733266"/>
            <a:ext cx="7391400" cy="3416320"/>
          </a:xfrm>
          <a:prstGeom prst="rect">
            <a:avLst/>
          </a:prstGeom>
          <a:noFill/>
        </p:spPr>
        <p:txBody>
          <a:bodyPr wrap="square" rtlCol="0">
            <a:spAutoFit/>
          </a:bodyPr>
          <a:lstStyle/>
          <a:p>
            <a:pPr algn="just"/>
            <a:r>
              <a:rPr lang="en-US" altLang="zh-TW" sz="2400" dirty="0" smtClean="0">
                <a:uFillTx/>
              </a:rPr>
              <a:t>An internet is a combination of networks connected by routers. When a datagram goes from a source to a destination, it will probably pass through many routers until it reaches the router attached to the destination network.</a:t>
            </a:r>
          </a:p>
          <a:p>
            <a:pPr algn="just"/>
            <a:endParaRPr lang="en-US" altLang="zh-TW" sz="2400" dirty="0" smtClean="0">
              <a:solidFill>
                <a:srgbClr val="FF0000"/>
              </a:solidFill>
              <a:uFillTx/>
            </a:endParaRPr>
          </a:p>
          <a:p>
            <a:endParaRPr lang="en-US" altLang="zh-TW" sz="2400" dirty="0" smtClean="0">
              <a:solidFill>
                <a:srgbClr val="FF0000"/>
              </a:solidFill>
              <a:uFillTx/>
              <a:latin typeface="Times" pitchFamily="18" charset="0"/>
              <a:ea typeface="新細明體" pitchFamily="18" charset="-120"/>
            </a:endParaRPr>
          </a:p>
          <a:p>
            <a:endParaRPr lang="en-US" altLang="zh-TW" sz="2400" dirty="0" smtClean="0">
              <a:solidFill>
                <a:srgbClr val="FF0000"/>
              </a:solidFill>
              <a:uFillTx/>
              <a:latin typeface="Times" pitchFamily="18" charset="0"/>
              <a:ea typeface="新細明體" pitchFamily="18" charset="-120"/>
            </a:endParaRPr>
          </a:p>
          <a:p>
            <a:pPr algn="just"/>
            <a:endParaRPr lang="en-US" altLang="zh-TW" sz="2400" dirty="0">
              <a:uFillTx/>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Path-Vector Routing</a:t>
            </a:r>
            <a:endParaRPr lang="ar-EG" dirty="0">
              <a:uFillTx/>
            </a:endParaRPr>
          </a:p>
        </p:txBody>
      </p:sp>
      <p:sp>
        <p:nvSpPr>
          <p:cNvPr id="3" name="Content Placeholder 2"/>
          <p:cNvSpPr>
            <a:spLocks noGrp="1"/>
          </p:cNvSpPr>
          <p:nvPr>
            <p:ph idx="1"/>
          </p:nvPr>
        </p:nvSpPr>
        <p:spPr/>
        <p:txBody>
          <a:bodyPr>
            <a:normAutofit/>
          </a:bodyPr>
          <a:lstStyle/>
          <a:p>
            <a:pPr algn="l" rtl="0"/>
            <a:r>
              <a:rPr lang="en-US" dirty="0" smtClean="0">
                <a:uFillTx/>
              </a:rPr>
              <a:t>Path-vector routing does not have the drawbacks of LS or DV routing as described above because it is not based on least-cost routing.</a:t>
            </a:r>
          </a:p>
          <a:p>
            <a:pPr algn="l" rtl="0"/>
            <a:r>
              <a:rPr lang="en-US" dirty="0" smtClean="0">
                <a:uFillTx/>
              </a:rPr>
              <a:t>The best route is </a:t>
            </a:r>
            <a:r>
              <a:rPr lang="en-US" u="sng" dirty="0" smtClean="0">
                <a:uFillTx/>
              </a:rPr>
              <a:t>determined by the source </a:t>
            </a:r>
            <a:r>
              <a:rPr lang="en-US" dirty="0" smtClean="0">
                <a:uFillTx/>
              </a:rPr>
              <a:t>using the policy it imposes on the route.</a:t>
            </a:r>
          </a:p>
          <a:p>
            <a:pPr algn="l" rtl="0"/>
            <a:r>
              <a:rPr lang="en-US" dirty="0" smtClean="0">
                <a:uFillTx/>
              </a:rPr>
              <a:t>In other words, the </a:t>
            </a:r>
            <a:r>
              <a:rPr lang="en-US" dirty="0" smtClean="0">
                <a:solidFill>
                  <a:srgbClr val="FF0000"/>
                </a:solidFill>
                <a:uFillTx/>
              </a:rPr>
              <a:t>source</a:t>
            </a:r>
            <a:r>
              <a:rPr lang="en-US" dirty="0" smtClean="0">
                <a:uFillTx/>
              </a:rPr>
              <a:t> can control the path.</a:t>
            </a:r>
          </a:p>
          <a:p>
            <a:pPr algn="l" rtl="0"/>
            <a:r>
              <a:rPr lang="en-US" dirty="0" smtClean="0">
                <a:uFillTx/>
              </a:rPr>
              <a:t>path-vector routing is not actually used in an internet, and is mostly designed to route a packet between ISPs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uFillTx/>
              </a:rPr>
              <a:t>Spanning Trees</a:t>
            </a:r>
            <a:endParaRPr lang="ar-EG" dirty="0">
              <a:uFillTx/>
            </a:endParaRPr>
          </a:p>
        </p:txBody>
      </p:sp>
      <p:sp>
        <p:nvSpPr>
          <p:cNvPr id="3" name="Content Placeholder 2"/>
          <p:cNvSpPr>
            <a:spLocks noGrp="1"/>
          </p:cNvSpPr>
          <p:nvPr>
            <p:ph idx="1"/>
          </p:nvPr>
        </p:nvSpPr>
        <p:spPr>
          <a:xfrm>
            <a:off x="152400" y="1609416"/>
            <a:ext cx="8001000" cy="4846320"/>
          </a:xfrm>
        </p:spPr>
        <p:txBody>
          <a:bodyPr/>
          <a:lstStyle/>
          <a:p>
            <a:pPr algn="l" rtl="0"/>
            <a:r>
              <a:rPr lang="en-US" dirty="0" smtClean="0">
                <a:uFillTx/>
              </a:rPr>
              <a:t>The tree determined by the source when it imposes its own policy. </a:t>
            </a:r>
          </a:p>
          <a:p>
            <a:pPr algn="l" rtl="0"/>
            <a:r>
              <a:rPr lang="en-US" dirty="0" smtClean="0">
                <a:uFillTx/>
              </a:rPr>
              <a:t>If there is more than one route to a destination, the source can choose the route that meets its policy best.</a:t>
            </a:r>
          </a:p>
          <a:p>
            <a:pPr algn="l" rtl="0"/>
            <a:r>
              <a:rPr lang="en-US" dirty="0" smtClean="0">
                <a:uFillTx/>
              </a:rPr>
              <a:t>A source may apply several policies at the same time.</a:t>
            </a:r>
          </a:p>
          <a:p>
            <a:pPr algn="l" rtl="0"/>
            <a:r>
              <a:rPr lang="en-US" dirty="0" smtClean="0">
                <a:uFillTx/>
              </a:rPr>
              <a:t>One of the common policies uses the minimum number of nodes to be visited.</a:t>
            </a:r>
          </a:p>
          <a:p>
            <a:pPr algn="l" rtl="0"/>
            <a:r>
              <a:rPr lang="en-US" dirty="0" smtClean="0">
                <a:uFillTx/>
              </a:rPr>
              <a:t>common policy is to avoid some nodes as the middle node in a route.</a:t>
            </a:r>
            <a:endParaRPr lang="ar-EG" dirty="0">
              <a:uFillTx/>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i="1" dirty="0" smtClean="0">
                <a:uFillTx/>
              </a:rPr>
              <a:t>Spanning trees in path-vector routing</a:t>
            </a:r>
            <a:endParaRPr lang="ar-EG" sz="2400" dirty="0">
              <a:uFillTx/>
            </a:endParaRPr>
          </a:p>
        </p:txBody>
      </p:sp>
      <p:sp>
        <p:nvSpPr>
          <p:cNvPr id="3" name="Content Placeholder 2"/>
          <p:cNvSpPr>
            <a:spLocks noGrp="1"/>
          </p:cNvSpPr>
          <p:nvPr>
            <p:ph idx="1"/>
          </p:nvPr>
        </p:nvSpPr>
        <p:spPr>
          <a:xfrm>
            <a:off x="152400" y="1609416"/>
            <a:ext cx="8001000" cy="4846320"/>
          </a:xfrm>
        </p:spPr>
        <p:txBody>
          <a:bodyPr>
            <a:normAutofit/>
          </a:bodyPr>
          <a:lstStyle/>
          <a:p>
            <a:pPr algn="l" rtl="0"/>
            <a:r>
              <a:rPr lang="en-US" sz="2000" dirty="0" smtClean="0">
                <a:uFillTx/>
              </a:rPr>
              <a:t>The policy imposed by all sources is to use the minimum number of nodes to reach a destination.</a:t>
            </a:r>
          </a:p>
          <a:p>
            <a:pPr algn="l" rtl="0"/>
            <a:r>
              <a:rPr lang="en-US" sz="2000" dirty="0" smtClean="0">
                <a:uFillTx/>
              </a:rPr>
              <a:t>The spanning tree selected by </a:t>
            </a:r>
            <a:r>
              <a:rPr lang="en-US" sz="2000" dirty="0" smtClean="0">
                <a:solidFill>
                  <a:schemeClr val="bg2">
                    <a:lumMod val="50000"/>
                  </a:schemeClr>
                </a:solidFill>
                <a:uFillTx/>
              </a:rPr>
              <a:t>A</a:t>
            </a:r>
            <a:r>
              <a:rPr lang="en-US" sz="2000" dirty="0" smtClean="0">
                <a:uFillTx/>
              </a:rPr>
              <a:t> and </a:t>
            </a:r>
            <a:r>
              <a:rPr lang="en-US" sz="2000" dirty="0" smtClean="0">
                <a:solidFill>
                  <a:schemeClr val="bg2">
                    <a:lumMod val="50000"/>
                  </a:schemeClr>
                </a:solidFill>
                <a:uFillTx/>
              </a:rPr>
              <a:t>E</a:t>
            </a:r>
            <a:r>
              <a:rPr lang="en-US" sz="2000" dirty="0" smtClean="0">
                <a:uFillTx/>
              </a:rPr>
              <a:t> is such that the communication does not pass through D as a middle node.</a:t>
            </a:r>
            <a:endParaRPr lang="ar-EG" sz="2000" dirty="0">
              <a:uFillTx/>
            </a:endParaRPr>
          </a:p>
        </p:txBody>
      </p:sp>
      <p:pic>
        <p:nvPicPr>
          <p:cNvPr id="4" name="Picture 3" descr="capture7.bmp"/>
          <p:cNvPicPr>
            <a:picLocks noChangeAspect="1"/>
          </p:cNvPicPr>
          <p:nvPr/>
        </p:nvPicPr>
        <p:blipFill>
          <a:blip r:embed="rId2"/>
          <a:stretch>
            <a:fillRect/>
          </a:stretch>
        </p:blipFill>
        <p:spPr>
          <a:xfrm>
            <a:off x="228600" y="3276600"/>
            <a:ext cx="7715250" cy="3429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Creation of Spanning Trees</a:t>
            </a:r>
            <a:endParaRPr lang="ar-EG" dirty="0">
              <a:uFillTx/>
            </a:endParaRPr>
          </a:p>
        </p:txBody>
      </p:sp>
      <p:sp>
        <p:nvSpPr>
          <p:cNvPr id="3" name="Content Placeholder 2"/>
          <p:cNvSpPr>
            <a:spLocks noGrp="1"/>
          </p:cNvSpPr>
          <p:nvPr>
            <p:ph idx="1"/>
          </p:nvPr>
        </p:nvSpPr>
        <p:spPr>
          <a:xfrm>
            <a:off x="152400" y="1609416"/>
            <a:ext cx="7848600" cy="4846320"/>
          </a:xfrm>
        </p:spPr>
        <p:txBody>
          <a:bodyPr>
            <a:normAutofit/>
          </a:bodyPr>
          <a:lstStyle/>
          <a:p>
            <a:pPr algn="l" rtl="0"/>
            <a:r>
              <a:rPr lang="en-US" sz="2400" dirty="0" smtClean="0">
                <a:uFillTx/>
              </a:rPr>
              <a:t>When a node is booted, it creates a path vector based on the information it can obtain about its immediate neighbor.</a:t>
            </a:r>
          </a:p>
          <a:p>
            <a:pPr algn="l" rtl="0"/>
            <a:r>
              <a:rPr lang="en-US" sz="2400" dirty="0" smtClean="0">
                <a:uFillTx/>
              </a:rPr>
              <a:t>A node sends greeting messages to its immediate neighbors to collect these pieces of information.</a:t>
            </a:r>
          </a:p>
          <a:p>
            <a:pPr algn="l" rtl="0"/>
            <a:endParaRPr lang="ar-EG" sz="2400" dirty="0">
              <a:uFillTx/>
            </a:endParaRPr>
          </a:p>
        </p:txBody>
      </p:sp>
      <p:pic>
        <p:nvPicPr>
          <p:cNvPr id="4" name="Picture 3" descr="capture8.bmp"/>
          <p:cNvPicPr>
            <a:picLocks noChangeAspect="1"/>
          </p:cNvPicPr>
          <p:nvPr/>
        </p:nvPicPr>
        <p:blipFill>
          <a:blip r:embed="rId2"/>
          <a:stretch>
            <a:fillRect/>
          </a:stretch>
        </p:blipFill>
        <p:spPr>
          <a:xfrm>
            <a:off x="152400" y="3657600"/>
            <a:ext cx="7924800" cy="31242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Creation of Spanning Trees</a:t>
            </a:r>
            <a:endParaRPr lang="ar-EG" dirty="0">
              <a:uFillTx/>
            </a:endParaRPr>
          </a:p>
        </p:txBody>
      </p:sp>
      <p:sp>
        <p:nvSpPr>
          <p:cNvPr id="3" name="Content Placeholder 2"/>
          <p:cNvSpPr>
            <a:spLocks noGrp="1"/>
          </p:cNvSpPr>
          <p:nvPr>
            <p:ph idx="1"/>
          </p:nvPr>
        </p:nvSpPr>
        <p:spPr/>
        <p:txBody>
          <a:bodyPr>
            <a:normAutofit/>
          </a:bodyPr>
          <a:lstStyle/>
          <a:p>
            <a:pPr algn="l" rtl="0"/>
            <a:r>
              <a:rPr lang="en-US" sz="2000" dirty="0" smtClean="0">
                <a:uFillTx/>
              </a:rPr>
              <a:t>The policy is defined by selecting the best of multiple paths. </a:t>
            </a:r>
          </a:p>
          <a:p>
            <a:pPr algn="l" rtl="0"/>
            <a:endParaRPr lang="en-US" sz="2000" dirty="0" smtClean="0">
              <a:uFillTx/>
            </a:endParaRPr>
          </a:p>
          <a:p>
            <a:pPr algn="l" rtl="0"/>
            <a:r>
              <a:rPr lang="en-US" sz="2000" dirty="0" smtClean="0">
                <a:uFillTx/>
              </a:rPr>
              <a:t>Path-vector routing also imposes one more condition on this equation: If Path (v, y) includes x, that path is discarded to avoid a loop in the path.</a:t>
            </a:r>
          </a:p>
          <a:p>
            <a:pPr algn="l" rtl="0"/>
            <a:endParaRPr lang="en-US" sz="2000" dirty="0" smtClean="0">
              <a:uFillTx/>
            </a:endParaRPr>
          </a:p>
          <a:p>
            <a:pPr algn="l" rtl="0"/>
            <a:r>
              <a:rPr lang="en-US" sz="2000" dirty="0" smtClean="0">
                <a:uFillTx/>
              </a:rPr>
              <a:t> In other words, x does not want to visit itself when it selects a path to y.</a:t>
            </a:r>
            <a:endParaRPr lang="ar-EG" sz="2000" dirty="0">
              <a:uFillTx/>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uFillTx/>
              </a:rPr>
              <a:t>Updating path vectors</a:t>
            </a:r>
            <a:endParaRPr lang="ar-EG" dirty="0">
              <a:uFillTx/>
            </a:endParaRPr>
          </a:p>
        </p:txBody>
      </p:sp>
      <p:pic>
        <p:nvPicPr>
          <p:cNvPr id="4" name="Content Placeholder 3" descr="capture9.bmp"/>
          <p:cNvPicPr>
            <a:picLocks noGrp="1" noChangeAspect="1"/>
          </p:cNvPicPr>
          <p:nvPr>
            <p:ph idx="1"/>
          </p:nvPr>
        </p:nvPicPr>
        <p:blipFill>
          <a:blip r:embed="rId2"/>
          <a:stretch>
            <a:fillRect/>
          </a:stretch>
        </p:blipFill>
        <p:spPr>
          <a:xfrm>
            <a:off x="457200" y="1905000"/>
            <a:ext cx="7239000" cy="4724400"/>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239000" cy="838200"/>
          </a:xfrm>
        </p:spPr>
        <p:txBody>
          <a:bodyPr/>
          <a:lstStyle/>
          <a:p>
            <a:r>
              <a:rPr lang="en-US" dirty="0" smtClean="0">
                <a:uFillTx/>
              </a:rPr>
              <a:t>Path-Vector Algorithm</a:t>
            </a:r>
            <a:endParaRPr lang="ar-EG" dirty="0">
              <a:uFillTx/>
            </a:endParaRPr>
          </a:p>
        </p:txBody>
      </p:sp>
      <p:pic>
        <p:nvPicPr>
          <p:cNvPr id="4" name="Content Placeholder 3" descr="capture10.bmp"/>
          <p:cNvPicPr>
            <a:picLocks noGrp="1" noChangeAspect="1"/>
          </p:cNvPicPr>
          <p:nvPr>
            <p:ph idx="1"/>
          </p:nvPr>
        </p:nvPicPr>
        <p:blipFill>
          <a:blip r:embed="rId2"/>
          <a:stretch>
            <a:fillRect/>
          </a:stretch>
        </p:blipFill>
        <p:spPr>
          <a:xfrm>
            <a:off x="685800" y="788826"/>
            <a:ext cx="6248400" cy="6069174"/>
          </a:xfrm>
        </p:spPr>
      </p:pic>
      <p:sp>
        <p:nvSpPr>
          <p:cNvPr id="3" name="TextBox 2"/>
          <p:cNvSpPr txBox="1"/>
          <p:nvPr/>
        </p:nvSpPr>
        <p:spPr>
          <a:xfrm>
            <a:off x="7162800" y="6400800"/>
            <a:ext cx="914400" cy="369332"/>
          </a:xfrm>
          <a:prstGeom prst="rect">
            <a:avLst/>
          </a:prstGeom>
        </p:spPr>
        <p:txBody>
          <a:bodyPr wrap="square" rtlCol="0">
            <a:spAutoFit/>
          </a:bodyPr>
          <a:lstStyle/>
          <a:p>
            <a:r>
              <a:rPr lang="en-US" dirty="0" smtClean="0">
                <a:hlinkClick r:id="rId3" action="ppaction://hlinkpres?slideindex=1&amp;slidetitle="/>
              </a:rPr>
              <a:t>NEXT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1752600"/>
          </a:xfrm>
        </p:spPr>
        <p:txBody>
          <a:bodyPr>
            <a:normAutofit fontScale="90000"/>
          </a:bodyPr>
          <a:lstStyle/>
          <a:p>
            <a:pPr algn="ctr"/>
            <a:r>
              <a:rPr lang="en-US" altLang="zh-TW" sz="4000" dirty="0" smtClean="0">
                <a:solidFill>
                  <a:srgbClr val="FF0000"/>
                </a:solidFill>
                <a:uFillTx/>
                <a:latin typeface="Times" pitchFamily="18" charset="0"/>
                <a:ea typeface="新細明體" pitchFamily="18" charset="-120"/>
              </a:rPr>
              <a:t/>
            </a:r>
            <a:br>
              <a:rPr lang="en-US" altLang="zh-TW" sz="4000" dirty="0" smtClean="0">
                <a:solidFill>
                  <a:srgbClr val="FF0000"/>
                </a:solidFill>
                <a:uFillTx/>
                <a:latin typeface="Times" pitchFamily="18" charset="0"/>
                <a:ea typeface="新細明體" pitchFamily="18" charset="-120"/>
              </a:rPr>
            </a:br>
            <a:r>
              <a:rPr lang="en-US" altLang="zh-TW" sz="4000" dirty="0">
                <a:solidFill>
                  <a:srgbClr val="FF0000"/>
                </a:solidFill>
                <a:uFillTx/>
                <a:latin typeface="Times" pitchFamily="18" charset="0"/>
                <a:ea typeface="新細明體" pitchFamily="18" charset="-120"/>
              </a:rPr>
              <a:t/>
            </a:r>
            <a:br>
              <a:rPr lang="en-US" altLang="zh-TW" sz="4000" dirty="0">
                <a:solidFill>
                  <a:srgbClr val="FF0000"/>
                </a:solidFill>
                <a:uFillTx/>
                <a:latin typeface="Times" pitchFamily="18" charset="0"/>
                <a:ea typeface="新細明體" pitchFamily="18" charset="-120"/>
              </a:rPr>
            </a:br>
            <a:r>
              <a:rPr lang="en-US" altLang="zh-TW" sz="4000" dirty="0" smtClean="0">
                <a:solidFill>
                  <a:srgbClr val="FF0000"/>
                </a:solidFill>
                <a:uFillTx/>
                <a:latin typeface="Times" pitchFamily="18" charset="0"/>
                <a:ea typeface="新細明體" pitchFamily="18" charset="-120"/>
              </a:rPr>
              <a:t/>
            </a:r>
            <a:br>
              <a:rPr lang="en-US" altLang="zh-TW" sz="4000" dirty="0" smtClean="0">
                <a:solidFill>
                  <a:srgbClr val="FF0000"/>
                </a:solidFill>
                <a:uFillTx/>
                <a:latin typeface="Times" pitchFamily="18" charset="0"/>
                <a:ea typeface="新細明體" pitchFamily="18" charset="-120"/>
              </a:rPr>
            </a:br>
            <a:r>
              <a:rPr lang="en-US" altLang="zh-TW" sz="4000" dirty="0">
                <a:solidFill>
                  <a:srgbClr val="FF0000"/>
                </a:solidFill>
                <a:uFillTx/>
                <a:latin typeface="Times" pitchFamily="18" charset="0"/>
                <a:ea typeface="新細明體" pitchFamily="18" charset="-120"/>
              </a:rPr>
              <a:t/>
            </a:r>
            <a:br>
              <a:rPr lang="en-US" altLang="zh-TW" sz="4000" dirty="0">
                <a:solidFill>
                  <a:srgbClr val="FF0000"/>
                </a:solidFill>
                <a:uFillTx/>
                <a:latin typeface="Times" pitchFamily="18" charset="0"/>
                <a:ea typeface="新細明體" pitchFamily="18" charset="-120"/>
              </a:rPr>
            </a:br>
            <a:r>
              <a:rPr lang="en-US" altLang="zh-TW" sz="4000" dirty="0" smtClean="0">
                <a:solidFill>
                  <a:srgbClr val="FF0000"/>
                </a:solidFill>
                <a:uFillTx/>
                <a:latin typeface="Times" pitchFamily="18" charset="0"/>
                <a:ea typeface="新細明體" pitchFamily="18" charset="-120"/>
              </a:rPr>
              <a:t/>
            </a:r>
            <a:br>
              <a:rPr lang="en-US" altLang="zh-TW" sz="4000" dirty="0" smtClean="0">
                <a:solidFill>
                  <a:srgbClr val="FF0000"/>
                </a:solidFill>
                <a:uFillTx/>
                <a:latin typeface="Times" pitchFamily="18" charset="0"/>
                <a:ea typeface="新細明體" pitchFamily="18" charset="-120"/>
              </a:rPr>
            </a:br>
            <a:r>
              <a:rPr lang="en-US" altLang="zh-TW" sz="4000" dirty="0">
                <a:solidFill>
                  <a:srgbClr val="FF0000"/>
                </a:solidFill>
                <a:uFillTx/>
                <a:latin typeface="Times" pitchFamily="18" charset="0"/>
                <a:ea typeface="新細明體" pitchFamily="18" charset="-120"/>
              </a:rPr>
              <a:t/>
            </a:r>
            <a:br>
              <a:rPr lang="en-US" altLang="zh-TW" sz="4000" dirty="0">
                <a:solidFill>
                  <a:srgbClr val="FF0000"/>
                </a:solidFill>
                <a:uFillTx/>
                <a:latin typeface="Times" pitchFamily="18" charset="0"/>
                <a:ea typeface="新細明體" pitchFamily="18" charset="-120"/>
              </a:rPr>
            </a:br>
            <a:r>
              <a:rPr lang="en-US" altLang="zh-TW" sz="4000" dirty="0" smtClean="0">
                <a:solidFill>
                  <a:srgbClr val="FF0000"/>
                </a:solidFill>
                <a:uFillTx/>
                <a:latin typeface="Times" pitchFamily="18" charset="0"/>
                <a:ea typeface="新細明體" pitchFamily="18" charset="-120"/>
              </a:rPr>
              <a:t/>
            </a:r>
            <a:br>
              <a:rPr lang="en-US" altLang="zh-TW" sz="4000" dirty="0" smtClean="0">
                <a:solidFill>
                  <a:srgbClr val="FF0000"/>
                </a:solidFill>
                <a:uFillTx/>
                <a:latin typeface="Times" pitchFamily="18" charset="0"/>
                <a:ea typeface="新細明體" pitchFamily="18" charset="-120"/>
              </a:rPr>
            </a:br>
            <a:r>
              <a:rPr lang="en-US" altLang="zh-TW" sz="4200" dirty="0">
                <a:uFillTx/>
              </a:rPr>
              <a:t>INTER AND INTRA-DOMAIN ROUTING</a:t>
            </a:r>
            <a:br>
              <a:rPr lang="en-US" altLang="zh-TW" sz="4200" dirty="0">
                <a:uFillTx/>
              </a:rPr>
            </a:br>
            <a:endParaRPr lang="en-US" sz="4200" dirty="0">
              <a:uFillTx/>
            </a:endParaRPr>
          </a:p>
        </p:txBody>
      </p:sp>
      <p:sp>
        <p:nvSpPr>
          <p:cNvPr id="3" name="Content Placeholder 2"/>
          <p:cNvSpPr>
            <a:spLocks noGrp="1"/>
          </p:cNvSpPr>
          <p:nvPr>
            <p:ph idx="1"/>
          </p:nvPr>
        </p:nvSpPr>
        <p:spPr/>
        <p:txBody>
          <a:bodyPr>
            <a:normAutofit fontScale="92500"/>
          </a:bodyPr>
          <a:lstStyle/>
          <a:p>
            <a:endParaRPr lang="en-US" altLang="zh-TW" sz="2800" dirty="0">
              <a:solidFill>
                <a:srgbClr val="FF0000"/>
              </a:solidFill>
              <a:uFillTx/>
              <a:latin typeface="Times" pitchFamily="18" charset="0"/>
              <a:ea typeface="新細明體" pitchFamily="18" charset="-120"/>
            </a:endParaRPr>
          </a:p>
          <a:p>
            <a:pPr marL="0" indent="0" algn="l">
              <a:buNone/>
            </a:pPr>
            <a:r>
              <a:rPr lang="en-US" altLang="zh-TW" sz="2800" dirty="0">
                <a:uFillTx/>
                <a:latin typeface="Arial Unicode MS" pitchFamily="34" charset="-128"/>
                <a:ea typeface="新細明體" pitchFamily="18" charset="-120"/>
              </a:rPr>
              <a:t>Today, an internet can be so large that one routing protocol cannot handle the task of updating the routing tables of all routers. For this reason, an internet is divided into autonomous systems. </a:t>
            </a:r>
            <a:endParaRPr lang="en-US" altLang="zh-TW" sz="2800" dirty="0" smtClean="0">
              <a:uFillTx/>
              <a:latin typeface="Arial Unicode MS" pitchFamily="34" charset="-128"/>
              <a:ea typeface="新細明體" pitchFamily="18" charset="-120"/>
            </a:endParaRPr>
          </a:p>
          <a:p>
            <a:pPr marL="0" indent="0" algn="l">
              <a:buNone/>
            </a:pPr>
            <a:r>
              <a:rPr lang="en-US" altLang="zh-TW" sz="2800" dirty="0" smtClean="0">
                <a:uFillTx/>
                <a:latin typeface="Arial Unicode MS" pitchFamily="34" charset="-128"/>
                <a:ea typeface="新細明體" pitchFamily="18" charset="-120"/>
              </a:rPr>
              <a:t>An autonomous </a:t>
            </a:r>
            <a:r>
              <a:rPr lang="en-US" altLang="zh-TW" sz="2800" dirty="0">
                <a:uFillTx/>
                <a:latin typeface="Arial Unicode MS" pitchFamily="34" charset="-128"/>
                <a:ea typeface="新細明體" pitchFamily="18" charset="-120"/>
              </a:rPr>
              <a:t>system (AS) is a group of networks and routers under the authority of a single administration. Routing inside an autonomous system is called intra-domain routing. Routing between autonomous systems is called inter-domain routing</a:t>
            </a:r>
          </a:p>
          <a:p>
            <a:endParaRPr lang="en-US" dirty="0">
              <a:uFillTx/>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85" y="762000"/>
            <a:ext cx="7239000" cy="533400"/>
          </a:xfrm>
        </p:spPr>
        <p:txBody>
          <a:bodyPr>
            <a:normAutofit fontScale="90000"/>
          </a:bodyPr>
          <a:lstStyle/>
          <a:p>
            <a:r>
              <a:rPr lang="en-US" altLang="en-US" sz="4200" dirty="0">
                <a:uFillTx/>
              </a:rPr>
              <a:t>Autonomous systems</a:t>
            </a:r>
            <a:r>
              <a:rPr lang="en-US" altLang="en-US" i="1" dirty="0">
                <a:uFillTx/>
                <a:latin typeface="Times New Roman" pitchFamily="18" charset="0"/>
              </a:rPr>
              <a:t/>
            </a:r>
            <a:br>
              <a:rPr lang="en-US" altLang="en-US" i="1" dirty="0">
                <a:uFillTx/>
                <a:latin typeface="Times New Roman" pitchFamily="18" charset="0"/>
              </a:rPr>
            </a:br>
            <a:endParaRPr lang="en-US" dirty="0">
              <a:uFillTx/>
            </a:endParaRPr>
          </a:p>
        </p:txBody>
      </p:sp>
      <p:pic>
        <p:nvPicPr>
          <p:cNvPr id="14" name="Picture 10"/>
          <p:cNvPicPr>
            <a:picLocks noChangeAspect="1" noChangeArrowheads="1"/>
          </p:cNvPicPr>
          <p:nvPr/>
        </p:nvPicPr>
        <p:blipFill>
          <a:blip r:embed="rId2"/>
          <a:srcRect/>
          <a:stretch>
            <a:fillRect/>
          </a:stretch>
        </p:blipFill>
        <p:spPr bwMode="auto">
          <a:xfrm>
            <a:off x="381000" y="1295400"/>
            <a:ext cx="2432050" cy="2794000"/>
          </a:xfrm>
          <a:prstGeom prst="rect">
            <a:avLst/>
          </a:prstGeom>
          <a:noFill/>
          <a:ln>
            <a:noFill/>
          </a:ln>
          <a:effectLst/>
        </p:spPr>
      </p:pic>
      <p:pic>
        <p:nvPicPr>
          <p:cNvPr id="15" name="Picture 11"/>
          <p:cNvPicPr>
            <a:picLocks noChangeAspect="1" noChangeArrowheads="1"/>
          </p:cNvPicPr>
          <p:nvPr/>
        </p:nvPicPr>
        <p:blipFill>
          <a:blip r:embed="rId3"/>
          <a:srcRect/>
          <a:stretch>
            <a:fillRect/>
          </a:stretch>
        </p:blipFill>
        <p:spPr bwMode="auto">
          <a:xfrm>
            <a:off x="2878138" y="2532063"/>
            <a:ext cx="2989262" cy="1582737"/>
          </a:xfrm>
          <a:prstGeom prst="rect">
            <a:avLst/>
          </a:prstGeom>
          <a:noFill/>
          <a:ln>
            <a:noFill/>
          </a:ln>
          <a:effectLst/>
        </p:spPr>
      </p:pic>
      <p:pic>
        <p:nvPicPr>
          <p:cNvPr id="16" name="Picture 12"/>
          <p:cNvPicPr>
            <a:picLocks noChangeAspect="1" noChangeArrowheads="1"/>
          </p:cNvPicPr>
          <p:nvPr/>
        </p:nvPicPr>
        <p:blipFill>
          <a:blip r:embed="rId4"/>
          <a:srcRect/>
          <a:stretch>
            <a:fillRect/>
          </a:stretch>
        </p:blipFill>
        <p:spPr bwMode="auto">
          <a:xfrm>
            <a:off x="309563" y="4244975"/>
            <a:ext cx="5557837" cy="2079625"/>
          </a:xfrm>
          <a:prstGeom prst="rect">
            <a:avLst/>
          </a:prstGeom>
          <a:noFill/>
          <a:ln>
            <a:noFill/>
          </a:ln>
          <a:effectLst/>
        </p:spPr>
      </p:pic>
      <p:pic>
        <p:nvPicPr>
          <p:cNvPr id="17" name="Picture 13"/>
          <p:cNvPicPr>
            <a:picLocks noChangeAspect="1" noChangeArrowheads="1"/>
          </p:cNvPicPr>
          <p:nvPr/>
        </p:nvPicPr>
        <p:blipFill>
          <a:blip r:embed="rId5"/>
          <a:srcRect/>
          <a:stretch>
            <a:fillRect/>
          </a:stretch>
        </p:blipFill>
        <p:spPr bwMode="auto">
          <a:xfrm>
            <a:off x="6038850" y="4724400"/>
            <a:ext cx="2495550" cy="1468437"/>
          </a:xfrm>
          <a:prstGeom prst="rect">
            <a:avLst/>
          </a:prstGeom>
          <a:noFill/>
          <a:ln>
            <a:noFill/>
          </a:ln>
          <a:effectLst/>
        </p:spPr>
      </p:pic>
      <p:pic>
        <p:nvPicPr>
          <p:cNvPr id="18" name="Picture 14"/>
          <p:cNvPicPr>
            <a:picLocks noChangeAspect="1" noChangeArrowheads="1"/>
          </p:cNvPicPr>
          <p:nvPr/>
        </p:nvPicPr>
        <p:blipFill>
          <a:blip r:embed="rId6"/>
          <a:srcRect/>
          <a:stretch>
            <a:fillRect/>
          </a:stretch>
        </p:blipFill>
        <p:spPr bwMode="auto">
          <a:xfrm>
            <a:off x="2397125" y="2743200"/>
            <a:ext cx="803275" cy="1828800"/>
          </a:xfrm>
          <a:prstGeom prst="rect">
            <a:avLst/>
          </a:prstGeom>
          <a:noFill/>
          <a:ln>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iterate type="lt">
                                    <p:tmPct val="5000"/>
                                  </p:iterate>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uFillTx/>
              </a:rPr>
              <a:t>Popular routing protocols</a:t>
            </a:r>
          </a:p>
        </p:txBody>
      </p:sp>
      <p:pic>
        <p:nvPicPr>
          <p:cNvPr id="4" name="Picture 10"/>
          <p:cNvPicPr>
            <a:picLocks noChangeAspect="1" noChangeArrowheads="1"/>
          </p:cNvPicPr>
          <p:nvPr/>
        </p:nvPicPr>
        <p:blipFill>
          <a:blip r:embed="rId2"/>
          <a:srcRect/>
          <a:stretch>
            <a:fillRect/>
          </a:stretch>
        </p:blipFill>
        <p:spPr bwMode="auto">
          <a:xfrm>
            <a:off x="685800" y="1600200"/>
            <a:ext cx="6934200" cy="4267200"/>
          </a:xfrm>
          <a:prstGeom prst="rect">
            <a:avLst/>
          </a:prstGeom>
          <a:noFill/>
          <a:ln>
            <a:noFill/>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Distance-Vector Routing</a:t>
            </a:r>
            <a:endParaRPr lang="ar-EG" dirty="0">
              <a:uFillTx/>
            </a:endParaRPr>
          </a:p>
        </p:txBody>
      </p:sp>
      <p:sp>
        <p:nvSpPr>
          <p:cNvPr id="3" name="Content Placeholder 2"/>
          <p:cNvSpPr>
            <a:spLocks noGrp="1"/>
          </p:cNvSpPr>
          <p:nvPr>
            <p:ph idx="1"/>
          </p:nvPr>
        </p:nvSpPr>
        <p:spPr>
          <a:xfrm>
            <a:off x="152400" y="1609416"/>
            <a:ext cx="7620000" cy="4846320"/>
          </a:xfrm>
        </p:spPr>
        <p:txBody>
          <a:bodyPr>
            <a:normAutofit/>
          </a:bodyPr>
          <a:lstStyle/>
          <a:p>
            <a:pPr algn="l" rtl="0"/>
            <a:r>
              <a:rPr lang="en-US" sz="2400" dirty="0" smtClean="0">
                <a:uFillTx/>
              </a:rPr>
              <a:t>The distance-vector (DV) routing uses the goal to find the best route.</a:t>
            </a:r>
          </a:p>
          <a:p>
            <a:pPr algn="l" rtl="0"/>
            <a:r>
              <a:rPr lang="en-US" sz="2400" dirty="0" smtClean="0">
                <a:uFillTx/>
              </a:rPr>
              <a:t>The first thing each node creates is its own least-cost tree with the rudimentary information it has about its immediate neighbors.</a:t>
            </a:r>
          </a:p>
          <a:p>
            <a:pPr algn="l" rtl="0"/>
            <a:r>
              <a:rPr lang="en-US" sz="2400" dirty="0" smtClean="0">
                <a:uFillTx/>
              </a:rPr>
              <a:t>The incomplete trees are exchanged between immediate neighbors to make the trees more and more complete and to represent the whole internet.</a:t>
            </a:r>
          </a:p>
          <a:p>
            <a:pPr algn="l" rtl="0"/>
            <a:r>
              <a:rPr lang="en-US" sz="2400" dirty="0" smtClean="0">
                <a:uFillTx/>
              </a:rPr>
              <a:t>router continuously tells all of its neighbors what it knows about the whole internet, </a:t>
            </a:r>
          </a:p>
          <a:p>
            <a:pPr algn="l" rtl="0">
              <a:buNone/>
            </a:pPr>
            <a:r>
              <a:rPr lang="en-US" sz="2400" dirty="0" smtClean="0">
                <a:uFillTx/>
              </a:rPr>
              <a:t>   (although the knowledge can be incomplete).</a:t>
            </a:r>
            <a:endParaRPr lang="ar-EG" sz="2400" dirty="0">
              <a:uFillTx/>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Bellman-Ford Equation</a:t>
            </a:r>
            <a:endParaRPr lang="ar-EG" dirty="0">
              <a:uFillTx/>
            </a:endParaRPr>
          </a:p>
        </p:txBody>
      </p:sp>
      <p:sp>
        <p:nvSpPr>
          <p:cNvPr id="3" name="Content Placeholder 2"/>
          <p:cNvSpPr>
            <a:spLocks noGrp="1"/>
          </p:cNvSpPr>
          <p:nvPr>
            <p:ph idx="1"/>
          </p:nvPr>
        </p:nvSpPr>
        <p:spPr>
          <a:xfrm>
            <a:off x="76200" y="1524000"/>
            <a:ext cx="7696200" cy="4846320"/>
          </a:xfrm>
        </p:spPr>
        <p:txBody>
          <a:bodyPr>
            <a:normAutofit/>
          </a:bodyPr>
          <a:lstStyle/>
          <a:p>
            <a:pPr algn="l" rtl="0"/>
            <a:r>
              <a:rPr lang="en-US" sz="2000" dirty="0" smtClean="0">
                <a:uFillTx/>
              </a:rPr>
              <a:t>Bellman-Ford equation is used to find the least cost (shortest distance) between a source node x and a destination node y through some intermediary nodes (a, b, c, . . .) when the </a:t>
            </a:r>
            <a:r>
              <a:rPr lang="en-US" sz="2000" dirty="0" smtClean="0">
                <a:solidFill>
                  <a:srgbClr val="002060"/>
                </a:solidFill>
                <a:uFillTx/>
              </a:rPr>
              <a:t>costs between the source and the intermediary nodes </a:t>
            </a:r>
            <a:r>
              <a:rPr lang="en-US" sz="2000" dirty="0" smtClean="0">
                <a:uFillTx/>
              </a:rPr>
              <a:t>and the </a:t>
            </a:r>
            <a:r>
              <a:rPr lang="en-US" sz="2000" dirty="0" smtClean="0">
                <a:solidFill>
                  <a:srgbClr val="002060"/>
                </a:solidFill>
                <a:uFillTx/>
              </a:rPr>
              <a:t>least costs between the intermediary nodes and the destination </a:t>
            </a:r>
            <a:r>
              <a:rPr lang="en-US" sz="2000" dirty="0" smtClean="0">
                <a:uFillTx/>
              </a:rPr>
              <a:t>are given.</a:t>
            </a:r>
          </a:p>
          <a:p>
            <a:pPr algn="l" rtl="0"/>
            <a:endParaRPr lang="en-US" sz="2000" dirty="0" smtClean="0">
              <a:uFillTx/>
            </a:endParaRPr>
          </a:p>
          <a:p>
            <a:pPr algn="l" rtl="0"/>
            <a:r>
              <a:rPr lang="en-US" sz="2000" dirty="0" smtClean="0">
                <a:uFillTx/>
              </a:rPr>
              <a:t>Equation</a:t>
            </a:r>
            <a:endParaRPr lang="ar-EG" sz="2000" dirty="0">
              <a:uFillTx/>
            </a:endParaRPr>
          </a:p>
        </p:txBody>
      </p:sp>
      <p:pic>
        <p:nvPicPr>
          <p:cNvPr id="4" name="Picture 3" descr="capture1.bmp"/>
          <p:cNvPicPr>
            <a:picLocks noChangeAspect="1"/>
          </p:cNvPicPr>
          <p:nvPr/>
        </p:nvPicPr>
        <p:blipFill>
          <a:blip r:embed="rId2"/>
          <a:stretch>
            <a:fillRect/>
          </a:stretch>
        </p:blipFill>
        <p:spPr>
          <a:xfrm>
            <a:off x="152400" y="4648200"/>
            <a:ext cx="7543800" cy="2076450"/>
          </a:xfrm>
          <a:prstGeom prst="rect">
            <a:avLst/>
          </a:prstGeom>
        </p:spPr>
      </p:pic>
      <p:pic>
        <p:nvPicPr>
          <p:cNvPr id="6" name="Picture 5" descr="capture2.bmp"/>
          <p:cNvPicPr>
            <a:picLocks noChangeAspect="1"/>
          </p:cNvPicPr>
          <p:nvPr/>
        </p:nvPicPr>
        <p:blipFill>
          <a:blip r:embed="rId3"/>
          <a:stretch>
            <a:fillRect/>
          </a:stretch>
        </p:blipFill>
        <p:spPr>
          <a:xfrm>
            <a:off x="1447800" y="3876675"/>
            <a:ext cx="6591300" cy="3143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Distance Vectors</a:t>
            </a:r>
            <a:endParaRPr lang="ar-EG" dirty="0">
              <a:uFillTx/>
            </a:endParaRPr>
          </a:p>
        </p:txBody>
      </p:sp>
      <p:sp>
        <p:nvSpPr>
          <p:cNvPr id="3" name="Content Placeholder 2"/>
          <p:cNvSpPr>
            <a:spLocks noGrp="1"/>
          </p:cNvSpPr>
          <p:nvPr>
            <p:ph idx="1"/>
          </p:nvPr>
        </p:nvSpPr>
        <p:spPr>
          <a:xfrm>
            <a:off x="152400" y="1524000"/>
            <a:ext cx="7848600" cy="4846320"/>
          </a:xfrm>
        </p:spPr>
        <p:txBody>
          <a:bodyPr>
            <a:normAutofit/>
          </a:bodyPr>
          <a:lstStyle/>
          <a:p>
            <a:pPr algn="l" rtl="0"/>
            <a:r>
              <a:rPr lang="en-US" sz="2400" dirty="0" smtClean="0">
                <a:uFillTx/>
              </a:rPr>
              <a:t>A least-cost tree is a combination of least-cost paths from the root of the tree to all destinations.</a:t>
            </a:r>
          </a:p>
          <a:p>
            <a:pPr algn="l" rtl="0"/>
            <a:r>
              <a:rPr lang="en-US" sz="2400" dirty="0" smtClean="0">
                <a:uFillTx/>
              </a:rPr>
              <a:t>These paths are graphically glued together to form the tree.</a:t>
            </a:r>
          </a:p>
          <a:p>
            <a:pPr algn="l" rtl="0"/>
            <a:r>
              <a:rPr lang="en-US" sz="2400" dirty="0" smtClean="0">
                <a:uFillTx/>
              </a:rPr>
              <a:t>Distance-vector routing unglues these paths and creates a </a:t>
            </a:r>
            <a:r>
              <a:rPr lang="en-US" sz="2400" i="1" dirty="0" smtClean="0">
                <a:uFillTx/>
              </a:rPr>
              <a:t>distance vector, a one-dimensional array to </a:t>
            </a:r>
            <a:r>
              <a:rPr lang="en-US" sz="2400" dirty="0" smtClean="0">
                <a:uFillTx/>
              </a:rPr>
              <a:t>represent the tree.</a:t>
            </a:r>
          </a:p>
          <a:p>
            <a:pPr algn="l" rtl="0"/>
            <a:endParaRPr lang="ar-EG" sz="2400" dirty="0">
              <a:uFillTx/>
            </a:endParaRPr>
          </a:p>
        </p:txBody>
      </p:sp>
      <p:pic>
        <p:nvPicPr>
          <p:cNvPr id="5" name="Picture 4" descr="capture3.bmp"/>
          <p:cNvPicPr>
            <a:picLocks noChangeAspect="1"/>
          </p:cNvPicPr>
          <p:nvPr/>
        </p:nvPicPr>
        <p:blipFill>
          <a:blip r:embed="rId2"/>
          <a:stretch>
            <a:fillRect/>
          </a:stretch>
        </p:blipFill>
        <p:spPr>
          <a:xfrm>
            <a:off x="438150" y="4457700"/>
            <a:ext cx="7105650" cy="23241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2360</TotalTime>
  <Words>1769</Words>
  <Application>Microsoft Office PowerPoint</Application>
  <PresentationFormat>On-screen Show (4:3)</PresentationFormat>
  <Paragraphs>146</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微軟正黑體</vt:lpstr>
      <vt:lpstr>Arial Unicode MS</vt:lpstr>
      <vt:lpstr>新細明體</vt:lpstr>
      <vt:lpstr>Tahoma</vt:lpstr>
      <vt:lpstr>Times</vt:lpstr>
      <vt:lpstr>Times New Roman</vt:lpstr>
      <vt:lpstr>Trebuchet MS</vt:lpstr>
      <vt:lpstr>Wingdings</vt:lpstr>
      <vt:lpstr>Wingdings 2</vt:lpstr>
      <vt:lpstr>Opulent</vt:lpstr>
      <vt:lpstr>ch-20  Intro to  Network Layer</vt:lpstr>
      <vt:lpstr>Content</vt:lpstr>
      <vt:lpstr>INTRODUCTION</vt:lpstr>
      <vt:lpstr>       INTER AND INTRA-DOMAIN ROUTING </vt:lpstr>
      <vt:lpstr>Autonomous systems </vt:lpstr>
      <vt:lpstr>Popular routing protocols</vt:lpstr>
      <vt:lpstr>Distance-Vector Routing</vt:lpstr>
      <vt:lpstr>Bellman-Ford Equation</vt:lpstr>
      <vt:lpstr>Distance Vectors</vt:lpstr>
      <vt:lpstr>Distance Vectors</vt:lpstr>
      <vt:lpstr>How each node in an internet originally creates the corresponding vector ? </vt:lpstr>
      <vt:lpstr>How each node in an internet originally creates the corresponding vector ? </vt:lpstr>
      <vt:lpstr>Distance-Vector Routing Algorithm</vt:lpstr>
      <vt:lpstr>Count to Infinity </vt:lpstr>
      <vt:lpstr>Count to Infinity </vt:lpstr>
      <vt:lpstr>Split Horizon</vt:lpstr>
      <vt:lpstr>Poison Reverse </vt:lpstr>
      <vt:lpstr>Link-State Routing</vt:lpstr>
      <vt:lpstr>Link State routing</vt:lpstr>
      <vt:lpstr>Link state knowledge</vt:lpstr>
      <vt:lpstr>Link-State Database (LSDB)</vt:lpstr>
      <vt:lpstr>Link-State Database (LSDB)</vt:lpstr>
      <vt:lpstr>Link-State Database (LSDB)</vt:lpstr>
      <vt:lpstr>Link-State Database (LSDB)</vt:lpstr>
      <vt:lpstr>Formation of Least-Cost Trees</vt:lpstr>
      <vt:lpstr>Dijkstra’s Algorithm</vt:lpstr>
      <vt:lpstr>Formation of Least-Cost Trees</vt:lpstr>
      <vt:lpstr>Calculation of routing table</vt:lpstr>
      <vt:lpstr>Path-Vector Routing</vt:lpstr>
      <vt:lpstr>Path-Vector Routing</vt:lpstr>
      <vt:lpstr>Spanning Trees</vt:lpstr>
      <vt:lpstr>Spanning trees in path-vector routing</vt:lpstr>
      <vt:lpstr>Creation of Spanning Trees</vt:lpstr>
      <vt:lpstr>Creation of Spanning Trees</vt:lpstr>
      <vt:lpstr>Updating path vectors</vt:lpstr>
      <vt:lpstr>Path-Vector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ch-18  Intro to  Network Layer</dc:title>
  <dc:creator>Abu Sayed</dc:creator>
  <cp:lastModifiedBy>Windows User</cp:lastModifiedBy>
  <cp:revision>68</cp:revision>
  <dcterms:created xsi:type="dcterms:W3CDTF">2006-08-16T00:00:00Z</dcterms:created>
  <dcterms:modified xsi:type="dcterms:W3CDTF">2018-09-19T11:47:53Z</dcterms:modified>
</cp:coreProperties>
</file>