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6" r:id="rId9"/>
    <p:sldId id="267" r:id="rId10"/>
    <p:sldId id="261" r:id="rId11"/>
    <p:sldId id="262" r:id="rId12"/>
    <p:sldId id="263" r:id="rId13"/>
    <p:sldId id="264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9445A-C946-44CB-862F-FD491ADC8208}" v="1328" dt="2022-12-15T13:54:03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06D88-6BBF-432A-BBEA-BD7F396A44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6AFCC-E6E9-45AC-BB8C-A308283E8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6D27-90FC-4CF3-8257-D0712A6F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1C8A6-DAE4-4B77-9917-B6813F9D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EE5B-5121-41C7-95D0-88B4EE8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3B22-F4DE-4468-8947-57CBE586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56FF-98D2-4489-9168-3F2FFE27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7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DB7D-99B7-4D9E-9743-326AB494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11BBB-90F6-404D-B870-D0B763A4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5194-153F-48A9-86F7-6DBC358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1D7B-684D-44A3-B8B0-4DF1A384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1460-3B7E-4FE7-B1F9-20C0FD5B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D9203-0FB8-44A4-B4E8-8375E3ED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536B-D023-4978-A5B2-41685BD52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317D-F51E-48A2-9086-D5312184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8DB9-8C66-48A6-8388-B0CAE633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415E-BEE1-43ED-AF9A-00F9D71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43B9-6C4C-4F66-937E-BE456A52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20A0-75E4-4DAA-BE36-EDDDD406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59FA-3065-4826-92B1-C85B344A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3DCB-1682-495E-9C06-61154E1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4D4C-1D60-43CD-ABB9-7DEBF40C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DC-0A9A-4E83-A5E4-32EAAADF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D3B70-576D-4343-AEC8-D4501FB8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D2CA-0098-49F9-8839-EC3A084E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9745-1EB6-4631-874F-B3AF2305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1D21-DEC0-4480-8187-91D1BBA8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FD50-07DD-4F1A-8896-D695E69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EA74-4903-4529-BFBF-268D3893C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4A63-9468-4A94-87A3-32A3D9F8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2A5BA-3C7F-495A-BAC1-177C2E0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D041-55A3-4C68-A331-C667F242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C1703-428B-4D83-A877-92D7B14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0F91-4500-431D-8E78-82779AD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B073E-8B84-4AB4-AB28-2C004973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38996-D4F9-4F9F-B46B-4A0F8F23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B387-0B36-486D-AE12-B35D0C4EA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88D9C-2949-4DB4-B869-C86E1A0F3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C973F-D86C-45C7-AC1E-A1DCF155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F4839-5C81-4E04-B262-CA25FFA7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81C93-928B-43B6-BA31-D6898F11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D632073F-4BA9-4EC9-A78B-4888B611BD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2559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CDE6F6-E35D-4091-851E-1AA6D171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00"/>
            <a:ext cx="3848100" cy="600075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5A2A-09B0-477F-AFBE-F80427A3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89D05-B592-4FCD-825A-6C6BAA61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D80F-DBFE-4057-8E40-D9DF8C9E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8A405E-CC95-40EE-B758-9370E2F6E7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4150" y="-113364"/>
            <a:ext cx="8197850" cy="69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4D86E-66D4-4313-AEC3-5A96E32F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0FBC4-2CA4-45E3-AA8C-E21F904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03F3-553E-4972-9CDF-56F166D5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BE4F-A718-4A84-BD60-94DCFBC6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2710-8D03-4CE4-958B-3B399A01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85F09-0744-483A-B27B-BF814F3FC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81D45-F202-4074-AA26-392426A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621D-6657-4D9A-A131-1711D06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C6304-8F70-44FC-85AB-9B1E58A8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1AED-3AD6-4C4C-9835-8EB0B735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310AB-0EC9-4D08-BB14-8134D46BF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90B1A-9BE3-4022-A5D0-46B5B4A03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6ACA-E220-4F44-95AD-6DFE06E5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0446-94D4-406F-93F0-C0216BB5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2E15-BAAC-4D8A-9515-E334E0F6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81A02C3-1813-4EC8-A9F9-3067E4175A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45007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15" imgW="592" imgH="591" progId="TCLayout.ActiveDocument.1">
                  <p:embed/>
                </p:oleObj>
              </mc:Choice>
              <mc:Fallback>
                <p:oleObj name="think-cell Slide" r:id="rId1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B8E26-7827-4A3E-B2DB-5F448B8B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19502-CA30-4AB8-9F3F-C886A743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0B95-4629-4C20-92ED-9DEC638F6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7AAD-DF2C-46E8-B0CE-514D7DFB096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749-9DFE-4AB0-A639-1C4FED6B4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6659-5118-4FF8-AAA3-6C86A4C8E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C632-E676-4630-A702-7ECB7BEA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16579E-2F2D-406A-BF61-EB145EF458C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799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85861-D750-4CED-834D-3809B2488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Interview tool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8E22B-D39C-4978-9547-BAD5C931B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41EDA2-9923-4352-A124-4116F88E66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7190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24857F-C239-435D-8AB2-A69CC9BC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Evaluation 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9514F-7C79-49DE-9B22-DA00AB8EEF88}"/>
              </a:ext>
            </a:extLst>
          </p:cNvPr>
          <p:cNvSpPr>
            <a:spLocks/>
          </p:cNvSpPr>
          <p:nvPr/>
        </p:nvSpPr>
        <p:spPr>
          <a:xfrm>
            <a:off x="490270" y="730980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DC4E3-BD90-4BC8-A027-FC7B809E177A}"/>
              </a:ext>
            </a:extLst>
          </p:cNvPr>
          <p:cNvSpPr/>
          <p:nvPr/>
        </p:nvSpPr>
        <p:spPr>
          <a:xfrm>
            <a:off x="-92659" y="619568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E3467-94C0-4543-A4DB-222F0A7E6E73}"/>
              </a:ext>
            </a:extLst>
          </p:cNvPr>
          <p:cNvSpPr txBox="1"/>
          <p:nvPr/>
        </p:nvSpPr>
        <p:spPr>
          <a:xfrm>
            <a:off x="279400" y="1880447"/>
            <a:ext cx="3568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evaluation sheet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it is possible to change the questions and list the questions in a different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possible to assign a different weighting to the questions – however this should only work for new interviews and new questions otherwise it will be more difficult to compare candidate – hence the team should decide together a common weighting at the beginning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business case should be selected prior the interview and from the library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030397-5B23-465E-BF05-1ED703CD7D57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F2C9E-7570-469A-BD27-8E274E237CA0}"/>
              </a:ext>
            </a:extLst>
          </p:cNvPr>
          <p:cNvSpPr>
            <a:spLocks/>
          </p:cNvSpPr>
          <p:nvPr/>
        </p:nvSpPr>
        <p:spPr>
          <a:xfrm>
            <a:off x="8821470" y="6207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Add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8ABA6-BF62-4BF7-A449-E5B4DBE99014}"/>
              </a:ext>
            </a:extLst>
          </p:cNvPr>
          <p:cNvSpPr/>
          <p:nvPr/>
        </p:nvSpPr>
        <p:spPr>
          <a:xfrm>
            <a:off x="8238541" y="509302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A747EB-E80E-4AC8-957F-9836CF1BD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07148"/>
              </p:ext>
            </p:extLst>
          </p:nvPr>
        </p:nvGraphicFramePr>
        <p:xfrm>
          <a:off x="4445209" y="1206500"/>
          <a:ext cx="7198309" cy="3695703"/>
        </p:xfrm>
        <a:graphic>
          <a:graphicData uri="http://schemas.openxmlformats.org/drawingml/2006/table">
            <a:tbl>
              <a:tblPr/>
              <a:tblGrid>
                <a:gridCol w="6626809">
                  <a:extLst>
                    <a:ext uri="{9D8B030D-6E8A-4147-A177-3AD203B41FA5}">
                      <a16:colId xmlns:a16="http://schemas.microsoft.com/office/drawing/2014/main" val="1439578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48454008"/>
                    </a:ext>
                  </a:extLst>
                </a:gridCol>
              </a:tblGrid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Elevator pitch interviewee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09393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did you achieve in this experience?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77438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have you precisely done in this experience?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24989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your favorite experience?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1223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Why consulting?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88543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Why Accenture?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01556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under stress?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04136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 failures? How did you handle it?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8705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motivates you / what demotivates you?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355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does a consultant do?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54044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most important skills of consultant and why?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27599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Tell me about a time where you had a leading role / managed people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48765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are the current trends and dynamics in the financial services industry?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81551"/>
                  </a:ext>
                </a:extLst>
              </a:tr>
              <a:tr h="434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Tell me about your understanding of a current new technology and the impact / role in the FS industry?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68323"/>
                  </a:ext>
                </a:extLst>
              </a:tr>
              <a:tr h="217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the future of banks in your perspective?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72649"/>
                  </a:ext>
                </a:extLst>
              </a:tr>
              <a:tr h="218423">
                <a:tc>
                  <a:txBody>
                    <a:bodyPr/>
                    <a:lstStyle/>
                    <a:p>
                      <a:pPr algn="l" fontAlgn="ctr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case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4149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25CC6AC-81D9-417F-B886-CE46D93EA13D}"/>
              </a:ext>
            </a:extLst>
          </p:cNvPr>
          <p:cNvGrpSpPr/>
          <p:nvPr/>
        </p:nvGrpSpPr>
        <p:grpSpPr>
          <a:xfrm>
            <a:off x="5708650" y="4691383"/>
            <a:ext cx="171130" cy="171130"/>
            <a:chOff x="1428750" y="4686299"/>
            <a:chExt cx="274320" cy="274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787F09-DE98-4161-8152-250619E57FF5}"/>
                </a:ext>
              </a:extLst>
            </p:cNvPr>
            <p:cNvSpPr/>
            <p:nvPr/>
          </p:nvSpPr>
          <p:spPr>
            <a:xfrm>
              <a:off x="1428750" y="4686299"/>
              <a:ext cx="274320" cy="274320"/>
            </a:xfrm>
            <a:prstGeom prst="rect">
              <a:avLst/>
            </a:prstGeom>
            <a:solidFill>
              <a:srgbClr val="F3F5F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0A87BD3-76DB-407C-BB59-8B99969B51F7}"/>
                </a:ext>
              </a:extLst>
            </p:cNvPr>
            <p:cNvSpPr/>
            <p:nvPr/>
          </p:nvSpPr>
          <p:spPr>
            <a:xfrm rot="10800000">
              <a:off x="1474470" y="4777739"/>
              <a:ext cx="182880" cy="9144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4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41EDA2-9923-4352-A124-4116F88E66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3423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41EDA2-9923-4352-A124-4116F88E6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24857F-C239-435D-8AB2-A69CC9BC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Business case library &amp;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79871-EDDF-4460-81AE-F25B33C629DF}"/>
              </a:ext>
            </a:extLst>
          </p:cNvPr>
          <p:cNvSpPr>
            <a:spLocks/>
          </p:cNvSpPr>
          <p:nvPr/>
        </p:nvSpPr>
        <p:spPr>
          <a:xfrm>
            <a:off x="464346" y="5699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Settings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20CFBD-3570-465E-8AE4-D7A1A8E88DB6}"/>
              </a:ext>
            </a:extLst>
          </p:cNvPr>
          <p:cNvGrpSpPr/>
          <p:nvPr/>
        </p:nvGrpSpPr>
        <p:grpSpPr>
          <a:xfrm>
            <a:off x="96994" y="582614"/>
            <a:ext cx="382118" cy="376809"/>
            <a:chOff x="2460971" y="5341555"/>
            <a:chExt cx="260499" cy="256880"/>
          </a:xfrm>
          <a:solidFill>
            <a:srgbClr val="002060"/>
          </a:solidFill>
        </p:grpSpPr>
        <p:sp>
          <p:nvSpPr>
            <p:cNvPr id="6" name="Freeform 93">
              <a:extLst>
                <a:ext uri="{FF2B5EF4-FFF2-40B4-BE49-F238E27FC236}">
                  <a16:creationId xmlns:a16="http://schemas.microsoft.com/office/drawing/2014/main" id="{4703FE40-D511-4942-B97E-9D24B5131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971" y="5341555"/>
              <a:ext cx="260499" cy="256880"/>
            </a:xfrm>
            <a:custGeom>
              <a:avLst/>
              <a:gdLst>
                <a:gd name="T0" fmla="*/ 56 w 146"/>
                <a:gd name="T1" fmla="*/ 144 h 144"/>
                <a:gd name="T2" fmla="*/ 50 w 146"/>
                <a:gd name="T3" fmla="*/ 127 h 144"/>
                <a:gd name="T4" fmla="*/ 28 w 146"/>
                <a:gd name="T5" fmla="*/ 126 h 144"/>
                <a:gd name="T6" fmla="*/ 2 w 146"/>
                <a:gd name="T7" fmla="*/ 93 h 144"/>
                <a:gd name="T8" fmla="*/ 4 w 146"/>
                <a:gd name="T9" fmla="*/ 85 h 144"/>
                <a:gd name="T10" fmla="*/ 13 w 146"/>
                <a:gd name="T11" fmla="*/ 72 h 144"/>
                <a:gd name="T12" fmla="*/ 4 w 146"/>
                <a:gd name="T13" fmla="*/ 60 h 144"/>
                <a:gd name="T14" fmla="*/ 20 w 146"/>
                <a:gd name="T15" fmla="*/ 21 h 144"/>
                <a:gd name="T16" fmla="*/ 38 w 146"/>
                <a:gd name="T17" fmla="*/ 24 h 144"/>
                <a:gd name="T18" fmla="*/ 50 w 146"/>
                <a:gd name="T19" fmla="*/ 6 h 144"/>
                <a:gd name="T20" fmla="*/ 92 w 146"/>
                <a:gd name="T21" fmla="*/ 0 h 144"/>
                <a:gd name="T22" fmla="*/ 98 w 146"/>
                <a:gd name="T23" fmla="*/ 18 h 144"/>
                <a:gd name="T24" fmla="*/ 119 w 146"/>
                <a:gd name="T25" fmla="*/ 19 h 144"/>
                <a:gd name="T26" fmla="*/ 127 w 146"/>
                <a:gd name="T27" fmla="*/ 21 h 144"/>
                <a:gd name="T28" fmla="*/ 143 w 146"/>
                <a:gd name="T29" fmla="*/ 60 h 144"/>
                <a:gd name="T30" fmla="*/ 133 w 146"/>
                <a:gd name="T31" fmla="*/ 72 h 144"/>
                <a:gd name="T32" fmla="*/ 143 w 146"/>
                <a:gd name="T33" fmla="*/ 85 h 144"/>
                <a:gd name="T34" fmla="*/ 127 w 146"/>
                <a:gd name="T35" fmla="*/ 124 h 144"/>
                <a:gd name="T36" fmla="*/ 119 w 146"/>
                <a:gd name="T37" fmla="*/ 126 h 144"/>
                <a:gd name="T38" fmla="*/ 98 w 146"/>
                <a:gd name="T39" fmla="*/ 127 h 144"/>
                <a:gd name="T40" fmla="*/ 92 w 146"/>
                <a:gd name="T41" fmla="*/ 144 h 144"/>
                <a:gd name="T42" fmla="*/ 86 w 146"/>
                <a:gd name="T43" fmla="*/ 132 h 144"/>
                <a:gd name="T44" fmla="*/ 89 w 146"/>
                <a:gd name="T45" fmla="*/ 118 h 144"/>
                <a:gd name="T46" fmla="*/ 112 w 146"/>
                <a:gd name="T47" fmla="*/ 108 h 144"/>
                <a:gd name="T48" fmla="*/ 131 w 146"/>
                <a:gd name="T49" fmla="*/ 92 h 144"/>
                <a:gd name="T50" fmla="*/ 121 w 146"/>
                <a:gd name="T51" fmla="*/ 81 h 144"/>
                <a:gd name="T52" fmla="*/ 121 w 146"/>
                <a:gd name="T53" fmla="*/ 64 h 144"/>
                <a:gd name="T54" fmla="*/ 131 w 146"/>
                <a:gd name="T55" fmla="*/ 53 h 144"/>
                <a:gd name="T56" fmla="*/ 112 w 146"/>
                <a:gd name="T57" fmla="*/ 37 h 144"/>
                <a:gd name="T58" fmla="*/ 89 w 146"/>
                <a:gd name="T59" fmla="*/ 27 h 144"/>
                <a:gd name="T60" fmla="*/ 86 w 146"/>
                <a:gd name="T61" fmla="*/ 12 h 144"/>
                <a:gd name="T62" fmla="*/ 62 w 146"/>
                <a:gd name="T63" fmla="*/ 22 h 144"/>
                <a:gd name="T64" fmla="*/ 42 w 146"/>
                <a:gd name="T65" fmla="*/ 36 h 144"/>
                <a:gd name="T66" fmla="*/ 27 w 146"/>
                <a:gd name="T67" fmla="*/ 32 h 144"/>
                <a:gd name="T68" fmla="*/ 23 w 146"/>
                <a:gd name="T69" fmla="*/ 57 h 144"/>
                <a:gd name="T70" fmla="*/ 25 w 146"/>
                <a:gd name="T71" fmla="*/ 72 h 144"/>
                <a:gd name="T72" fmla="*/ 23 w 146"/>
                <a:gd name="T73" fmla="*/ 88 h 144"/>
                <a:gd name="T74" fmla="*/ 27 w 146"/>
                <a:gd name="T75" fmla="*/ 113 h 144"/>
                <a:gd name="T76" fmla="*/ 42 w 146"/>
                <a:gd name="T77" fmla="*/ 109 h 144"/>
                <a:gd name="T78" fmla="*/ 62 w 146"/>
                <a:gd name="T79" fmla="*/ 12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144">
                  <a:moveTo>
                    <a:pt x="92" y="144"/>
                  </a:moveTo>
                  <a:cubicBezTo>
                    <a:pt x="56" y="144"/>
                    <a:pt x="56" y="144"/>
                    <a:pt x="56" y="144"/>
                  </a:cubicBezTo>
                  <a:cubicBezTo>
                    <a:pt x="52" y="144"/>
                    <a:pt x="50" y="142"/>
                    <a:pt x="50" y="13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6" y="126"/>
                    <a:pt x="42" y="124"/>
                    <a:pt x="38" y="121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8"/>
                    <a:pt x="22" y="127"/>
                    <a:pt x="20" y="124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1"/>
                    <a:pt x="1" y="90"/>
                    <a:pt x="1" y="88"/>
                  </a:cubicBezTo>
                  <a:cubicBezTo>
                    <a:pt x="2" y="87"/>
                    <a:pt x="3" y="85"/>
                    <a:pt x="4" y="85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7"/>
                    <a:pt x="13" y="75"/>
                    <a:pt x="13" y="72"/>
                  </a:cubicBezTo>
                  <a:cubicBezTo>
                    <a:pt x="13" y="70"/>
                    <a:pt x="14" y="68"/>
                    <a:pt x="14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" y="59"/>
                    <a:pt x="0" y="55"/>
                    <a:pt x="2" y="5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8"/>
                    <a:pt x="25" y="17"/>
                    <a:pt x="28" y="1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21"/>
                    <a:pt x="46" y="19"/>
                    <a:pt x="50" y="1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2" y="0"/>
                    <a:pt x="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02" y="19"/>
                    <a:pt x="106" y="22"/>
                    <a:pt x="109" y="24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0" y="18"/>
                    <a:pt x="122" y="18"/>
                    <a:pt x="123" y="18"/>
                  </a:cubicBezTo>
                  <a:cubicBezTo>
                    <a:pt x="125" y="18"/>
                    <a:pt x="126" y="19"/>
                    <a:pt x="127" y="21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46" y="55"/>
                    <a:pt x="145" y="59"/>
                    <a:pt x="143" y="60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68"/>
                    <a:pt x="133" y="70"/>
                    <a:pt x="133" y="72"/>
                  </a:cubicBezTo>
                  <a:cubicBezTo>
                    <a:pt x="133" y="75"/>
                    <a:pt x="133" y="77"/>
                    <a:pt x="133" y="79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5" y="86"/>
                    <a:pt x="146" y="90"/>
                    <a:pt x="145" y="93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5"/>
                    <a:pt x="125" y="126"/>
                    <a:pt x="123" y="127"/>
                  </a:cubicBezTo>
                  <a:cubicBezTo>
                    <a:pt x="122" y="127"/>
                    <a:pt x="120" y="127"/>
                    <a:pt x="119" y="126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6" y="123"/>
                    <a:pt x="102" y="125"/>
                    <a:pt x="98" y="127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42"/>
                    <a:pt x="95" y="144"/>
                    <a:pt x="92" y="144"/>
                  </a:cubicBezTo>
                  <a:close/>
                  <a:moveTo>
                    <a:pt x="62" y="132"/>
                  </a:moveTo>
                  <a:cubicBezTo>
                    <a:pt x="86" y="132"/>
                    <a:pt x="86" y="132"/>
                    <a:pt x="86" y="13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1"/>
                    <a:pt x="87" y="119"/>
                    <a:pt x="89" y="118"/>
                  </a:cubicBezTo>
                  <a:cubicBezTo>
                    <a:pt x="95" y="116"/>
                    <a:pt x="100" y="113"/>
                    <a:pt x="105" y="109"/>
                  </a:cubicBezTo>
                  <a:cubicBezTo>
                    <a:pt x="107" y="107"/>
                    <a:pt x="109" y="107"/>
                    <a:pt x="112" y="108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6"/>
                    <a:pt x="120" y="84"/>
                    <a:pt x="121" y="81"/>
                  </a:cubicBezTo>
                  <a:cubicBezTo>
                    <a:pt x="121" y="78"/>
                    <a:pt x="121" y="75"/>
                    <a:pt x="121" y="72"/>
                  </a:cubicBezTo>
                  <a:cubicBezTo>
                    <a:pt x="121" y="70"/>
                    <a:pt x="121" y="67"/>
                    <a:pt x="121" y="64"/>
                  </a:cubicBezTo>
                  <a:cubicBezTo>
                    <a:pt x="120" y="61"/>
                    <a:pt x="121" y="59"/>
                    <a:pt x="123" y="57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9" y="38"/>
                    <a:pt x="107" y="38"/>
                    <a:pt x="105" y="36"/>
                  </a:cubicBezTo>
                  <a:cubicBezTo>
                    <a:pt x="100" y="32"/>
                    <a:pt x="95" y="29"/>
                    <a:pt x="89" y="27"/>
                  </a:cubicBezTo>
                  <a:cubicBezTo>
                    <a:pt x="87" y="26"/>
                    <a:pt x="86" y="24"/>
                    <a:pt x="86" y="2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4"/>
                    <a:pt x="60" y="27"/>
                    <a:pt x="57" y="27"/>
                  </a:cubicBezTo>
                  <a:cubicBezTo>
                    <a:pt x="52" y="29"/>
                    <a:pt x="46" y="33"/>
                    <a:pt x="42" y="36"/>
                  </a:cubicBezTo>
                  <a:cubicBezTo>
                    <a:pt x="40" y="38"/>
                    <a:pt x="38" y="38"/>
                    <a:pt x="35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9"/>
                    <a:pt x="27" y="61"/>
                    <a:pt x="26" y="64"/>
                  </a:cubicBezTo>
                  <a:cubicBezTo>
                    <a:pt x="26" y="67"/>
                    <a:pt x="25" y="70"/>
                    <a:pt x="25" y="72"/>
                  </a:cubicBezTo>
                  <a:cubicBezTo>
                    <a:pt x="25" y="75"/>
                    <a:pt x="26" y="78"/>
                    <a:pt x="26" y="81"/>
                  </a:cubicBezTo>
                  <a:cubicBezTo>
                    <a:pt x="27" y="84"/>
                    <a:pt x="26" y="86"/>
                    <a:pt x="23" y="8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8" y="107"/>
                    <a:pt x="40" y="107"/>
                    <a:pt x="42" y="109"/>
                  </a:cubicBezTo>
                  <a:cubicBezTo>
                    <a:pt x="46" y="112"/>
                    <a:pt x="52" y="116"/>
                    <a:pt x="58" y="118"/>
                  </a:cubicBezTo>
                  <a:cubicBezTo>
                    <a:pt x="60" y="119"/>
                    <a:pt x="62" y="121"/>
                    <a:pt x="62" y="123"/>
                  </a:cubicBezTo>
                  <a:lnTo>
                    <a:pt x="6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" name="Freeform 94">
              <a:extLst>
                <a:ext uri="{FF2B5EF4-FFF2-40B4-BE49-F238E27FC236}">
                  <a16:creationId xmlns:a16="http://schemas.microsoft.com/office/drawing/2014/main" id="{F980D2FF-D700-4BCB-B00F-81D14AC987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950" y="5416328"/>
              <a:ext cx="107335" cy="107335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1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1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7D93E7-1269-4DB9-8501-7CA7972E3F79}"/>
              </a:ext>
            </a:extLst>
          </p:cNvPr>
          <p:cNvSpPr txBox="1"/>
          <p:nvPr/>
        </p:nvSpPr>
        <p:spPr>
          <a:xfrm>
            <a:off x="279400" y="2121747"/>
            <a:ext cx="2654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case library with expected results and process/framework to solve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= Market sizing, teaser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= low, medium,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time to solve = depending on the interview from 10 to 30 mins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BAA40E-D2BD-4889-A9A4-214FDEF94B93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FCBB0-F5A6-4ECB-A97B-1B8483842135}"/>
              </a:ext>
            </a:extLst>
          </p:cNvPr>
          <p:cNvSpPr>
            <a:spLocks/>
          </p:cNvSpPr>
          <p:nvPr/>
        </p:nvSpPr>
        <p:spPr>
          <a:xfrm>
            <a:off x="8821470" y="6207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Add Business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9B603-04AC-4D96-AE36-D365E3FB0DF9}"/>
              </a:ext>
            </a:extLst>
          </p:cNvPr>
          <p:cNvSpPr/>
          <p:nvPr/>
        </p:nvSpPr>
        <p:spPr>
          <a:xfrm>
            <a:off x="8238541" y="509302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C21BC-CE6C-4154-B371-A860E1475DD9}"/>
              </a:ext>
            </a:extLst>
          </p:cNvPr>
          <p:cNvGrpSpPr/>
          <p:nvPr/>
        </p:nvGrpSpPr>
        <p:grpSpPr>
          <a:xfrm>
            <a:off x="4412948" y="1306514"/>
            <a:ext cx="3367226" cy="329795"/>
            <a:chOff x="4460158" y="1278731"/>
            <a:chExt cx="3778383" cy="32979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2CE1DB-B3C6-45E9-A6CD-BA12B4AF5554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E2AD929-F982-4B82-A32A-4A405E1242AD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606FD0A-0322-4BD2-85D2-CDDA67CDB4FD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687E196-2560-4224-A149-C86483BD082F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5B6BAA-68AF-4940-9FF7-B85E1CAAEC53}"/>
              </a:ext>
            </a:extLst>
          </p:cNvPr>
          <p:cNvGrpSpPr/>
          <p:nvPr/>
        </p:nvGrpSpPr>
        <p:grpSpPr>
          <a:xfrm>
            <a:off x="4412948" y="1752619"/>
            <a:ext cx="3367226" cy="329795"/>
            <a:chOff x="4460158" y="1278731"/>
            <a:chExt cx="3778383" cy="32979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E3F96F0-F023-4A8E-8DA9-93617F2A6E01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682F232-1766-4E52-8D92-4FA7E40702DE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4C27F3F-FBD8-4D8F-AB41-9CEC2DE1ECF7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40D1D1-F683-4D6F-962A-8398650CA5FC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C44F52-3834-4B8D-A9BB-8313901BAA11}"/>
              </a:ext>
            </a:extLst>
          </p:cNvPr>
          <p:cNvGrpSpPr/>
          <p:nvPr/>
        </p:nvGrpSpPr>
        <p:grpSpPr>
          <a:xfrm>
            <a:off x="4412948" y="2198724"/>
            <a:ext cx="3367226" cy="329795"/>
            <a:chOff x="4460158" y="1278731"/>
            <a:chExt cx="3778383" cy="32979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79FC447-63EB-4C1B-9AEE-42FD7287D23C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941F39D-A041-4B96-BD17-E55B39D7355F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C38FC76-71DF-471D-99BC-24A2D91D85DA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AEB5593-C4F6-44B1-B9E8-75A611B2B7DD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7C9AEE-5851-42B4-8D75-5ADBAB1E8BE6}"/>
              </a:ext>
            </a:extLst>
          </p:cNvPr>
          <p:cNvGrpSpPr/>
          <p:nvPr/>
        </p:nvGrpSpPr>
        <p:grpSpPr>
          <a:xfrm>
            <a:off x="4412948" y="2605124"/>
            <a:ext cx="3367226" cy="329795"/>
            <a:chOff x="4460158" y="1278731"/>
            <a:chExt cx="3778383" cy="32979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969162B-9050-40F1-BBAA-61618566767F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DBE0CDA-A7BD-42E3-B38D-BEA8A8D3932C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FAA7082-466C-4B2C-BE50-E8E9AD18460A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0E91454-9866-463A-B97D-0BFA69C28E21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99985C-654B-45A8-8800-56557BE33579}"/>
              </a:ext>
            </a:extLst>
          </p:cNvPr>
          <p:cNvGrpSpPr/>
          <p:nvPr/>
        </p:nvGrpSpPr>
        <p:grpSpPr>
          <a:xfrm>
            <a:off x="4412948" y="3030574"/>
            <a:ext cx="3367226" cy="329795"/>
            <a:chOff x="4460158" y="1278731"/>
            <a:chExt cx="3778383" cy="3297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62DAED9-9C56-4BE7-9CB9-350132E1EC3B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2551D16-B87B-4780-A5FE-43C052CD0625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1F726EF-0038-40A5-924A-430C4A848310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C27D769-BB2A-4995-AE62-613A08BCD8AE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D7D3A5-B889-4CD3-86F7-918831637267}"/>
              </a:ext>
            </a:extLst>
          </p:cNvPr>
          <p:cNvGrpSpPr/>
          <p:nvPr/>
        </p:nvGrpSpPr>
        <p:grpSpPr>
          <a:xfrm>
            <a:off x="4412948" y="3456783"/>
            <a:ext cx="3367226" cy="329795"/>
            <a:chOff x="4460158" y="1278731"/>
            <a:chExt cx="3778383" cy="3297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2F27D14-E80C-46A3-9A39-814CE4B9AF59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6E951B6-2246-4836-AD12-C64926D0B5E9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C84BEA1-EB54-4CAC-9B6F-AA0D056E2CEA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1424A79-2D7F-40C5-9E60-1459FB6CC394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BD892E-1BAB-4463-A6A8-1004CF30FEFD}"/>
              </a:ext>
            </a:extLst>
          </p:cNvPr>
          <p:cNvGrpSpPr/>
          <p:nvPr/>
        </p:nvGrpSpPr>
        <p:grpSpPr>
          <a:xfrm>
            <a:off x="4412948" y="3894933"/>
            <a:ext cx="3367226" cy="329795"/>
            <a:chOff x="4460158" y="1278731"/>
            <a:chExt cx="3778383" cy="32979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AAEE7B2-1A2E-4E0B-BEB6-02782C5C2C55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5F73DC8-32C5-4F5D-B6F1-7F07D18FECD9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E5B75DC-0602-4111-A252-893DC83104A0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306E0C5-9677-4EFE-B650-02FF9D635F05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89B8B1-9E51-4AED-B9F4-2E15B309F092}"/>
              </a:ext>
            </a:extLst>
          </p:cNvPr>
          <p:cNvGrpSpPr/>
          <p:nvPr/>
        </p:nvGrpSpPr>
        <p:grpSpPr>
          <a:xfrm>
            <a:off x="4412948" y="4339433"/>
            <a:ext cx="3367226" cy="329795"/>
            <a:chOff x="4460158" y="1278731"/>
            <a:chExt cx="3778383" cy="32979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1AD3BC4-A8F4-43E6-9127-5BE38BBF11F6}"/>
                </a:ext>
              </a:extLst>
            </p:cNvPr>
            <p:cNvSpPr>
              <a:spLocks/>
            </p:cNvSpPr>
            <p:nvPr/>
          </p:nvSpPr>
          <p:spPr>
            <a:xfrm>
              <a:off x="4460158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BC Title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C847F20-303D-4936-BA59-998D22A20722}"/>
                </a:ext>
              </a:extLst>
            </p:cNvPr>
            <p:cNvSpPr>
              <a:spLocks/>
            </p:cNvSpPr>
            <p:nvPr/>
          </p:nvSpPr>
          <p:spPr>
            <a:xfrm>
              <a:off x="5427614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E47E1FE-B960-46D5-8334-4626C1808893}"/>
                </a:ext>
              </a:extLst>
            </p:cNvPr>
            <p:cNvSpPr>
              <a:spLocks/>
            </p:cNvSpPr>
            <p:nvPr/>
          </p:nvSpPr>
          <p:spPr>
            <a:xfrm>
              <a:off x="6395070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Difficulty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5620BFC-E430-44A9-A025-1FD8C77C5F47}"/>
                </a:ext>
              </a:extLst>
            </p:cNvPr>
            <p:cNvSpPr>
              <a:spLocks/>
            </p:cNvSpPr>
            <p:nvPr/>
          </p:nvSpPr>
          <p:spPr>
            <a:xfrm>
              <a:off x="7362525" y="1278731"/>
              <a:ext cx="876016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Expected time to solve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ACE5A4-BC99-4C86-9A28-1CC88D557B45}"/>
              </a:ext>
            </a:extLst>
          </p:cNvPr>
          <p:cNvGrpSpPr/>
          <p:nvPr/>
        </p:nvGrpSpPr>
        <p:grpSpPr>
          <a:xfrm>
            <a:off x="7846904" y="1274763"/>
            <a:ext cx="101862" cy="3540919"/>
            <a:chOff x="7856220" y="1579504"/>
            <a:chExt cx="114300" cy="320040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B330470-A7EA-42F3-BEE9-15D02CC07E1E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B953582-1D4C-4E6A-96A6-34EB297CFA79}"/>
                </a:ext>
              </a:extLst>
            </p:cNvPr>
            <p:cNvSpPr/>
            <p:nvPr/>
          </p:nvSpPr>
          <p:spPr>
            <a:xfrm>
              <a:off x="7856220" y="1724025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AAFA561-3E5D-4508-BD26-B4672D58F596}"/>
              </a:ext>
            </a:extLst>
          </p:cNvPr>
          <p:cNvSpPr>
            <a:spLocks/>
          </p:cNvSpPr>
          <p:nvPr/>
        </p:nvSpPr>
        <p:spPr>
          <a:xfrm>
            <a:off x="8082491" y="1206500"/>
            <a:ext cx="3640288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C443925-550D-43F0-9037-5353C6AEDFE2}"/>
              </a:ext>
            </a:extLst>
          </p:cNvPr>
          <p:cNvSpPr>
            <a:spLocks/>
          </p:cNvSpPr>
          <p:nvPr/>
        </p:nvSpPr>
        <p:spPr>
          <a:xfrm>
            <a:off x="8250892" y="1341639"/>
            <a:ext cx="3255307" cy="13539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43C10A2-7BE6-4825-A841-EA9FF94495D7}"/>
              </a:ext>
            </a:extLst>
          </p:cNvPr>
          <p:cNvSpPr>
            <a:spLocks/>
          </p:cNvSpPr>
          <p:nvPr/>
        </p:nvSpPr>
        <p:spPr>
          <a:xfrm>
            <a:off x="8250892" y="2768752"/>
            <a:ext cx="3247288" cy="9983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Approach / Framework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B1200BE-7FD0-4B12-80C5-3D4274154520}"/>
              </a:ext>
            </a:extLst>
          </p:cNvPr>
          <p:cNvSpPr>
            <a:spLocks/>
          </p:cNvSpPr>
          <p:nvPr/>
        </p:nvSpPr>
        <p:spPr>
          <a:xfrm>
            <a:off x="8250892" y="3840265"/>
            <a:ext cx="3247288" cy="9983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5480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41EDA2-9923-4352-A124-4116F88E66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8348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41EDA2-9923-4352-A124-4116F88E6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24857F-C239-435D-8AB2-A69CC9BC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New Business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79871-EDDF-4460-81AE-F25B33C629DF}"/>
              </a:ext>
            </a:extLst>
          </p:cNvPr>
          <p:cNvSpPr>
            <a:spLocks/>
          </p:cNvSpPr>
          <p:nvPr/>
        </p:nvSpPr>
        <p:spPr>
          <a:xfrm>
            <a:off x="464346" y="5699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Settings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20CFBD-3570-465E-8AE4-D7A1A8E88DB6}"/>
              </a:ext>
            </a:extLst>
          </p:cNvPr>
          <p:cNvGrpSpPr/>
          <p:nvPr/>
        </p:nvGrpSpPr>
        <p:grpSpPr>
          <a:xfrm>
            <a:off x="96994" y="582614"/>
            <a:ext cx="382118" cy="376809"/>
            <a:chOff x="2460971" y="5341555"/>
            <a:chExt cx="260499" cy="256880"/>
          </a:xfrm>
          <a:solidFill>
            <a:srgbClr val="002060"/>
          </a:solidFill>
        </p:grpSpPr>
        <p:sp>
          <p:nvSpPr>
            <p:cNvPr id="6" name="Freeform 93">
              <a:extLst>
                <a:ext uri="{FF2B5EF4-FFF2-40B4-BE49-F238E27FC236}">
                  <a16:creationId xmlns:a16="http://schemas.microsoft.com/office/drawing/2014/main" id="{4703FE40-D511-4942-B97E-9D24B5131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971" y="5341555"/>
              <a:ext cx="260499" cy="256880"/>
            </a:xfrm>
            <a:custGeom>
              <a:avLst/>
              <a:gdLst>
                <a:gd name="T0" fmla="*/ 56 w 146"/>
                <a:gd name="T1" fmla="*/ 144 h 144"/>
                <a:gd name="T2" fmla="*/ 50 w 146"/>
                <a:gd name="T3" fmla="*/ 127 h 144"/>
                <a:gd name="T4" fmla="*/ 28 w 146"/>
                <a:gd name="T5" fmla="*/ 126 h 144"/>
                <a:gd name="T6" fmla="*/ 2 w 146"/>
                <a:gd name="T7" fmla="*/ 93 h 144"/>
                <a:gd name="T8" fmla="*/ 4 w 146"/>
                <a:gd name="T9" fmla="*/ 85 h 144"/>
                <a:gd name="T10" fmla="*/ 13 w 146"/>
                <a:gd name="T11" fmla="*/ 72 h 144"/>
                <a:gd name="T12" fmla="*/ 4 w 146"/>
                <a:gd name="T13" fmla="*/ 60 h 144"/>
                <a:gd name="T14" fmla="*/ 20 w 146"/>
                <a:gd name="T15" fmla="*/ 21 h 144"/>
                <a:gd name="T16" fmla="*/ 38 w 146"/>
                <a:gd name="T17" fmla="*/ 24 h 144"/>
                <a:gd name="T18" fmla="*/ 50 w 146"/>
                <a:gd name="T19" fmla="*/ 6 h 144"/>
                <a:gd name="T20" fmla="*/ 92 w 146"/>
                <a:gd name="T21" fmla="*/ 0 h 144"/>
                <a:gd name="T22" fmla="*/ 98 w 146"/>
                <a:gd name="T23" fmla="*/ 18 h 144"/>
                <a:gd name="T24" fmla="*/ 119 w 146"/>
                <a:gd name="T25" fmla="*/ 19 h 144"/>
                <a:gd name="T26" fmla="*/ 127 w 146"/>
                <a:gd name="T27" fmla="*/ 21 h 144"/>
                <a:gd name="T28" fmla="*/ 143 w 146"/>
                <a:gd name="T29" fmla="*/ 60 h 144"/>
                <a:gd name="T30" fmla="*/ 133 w 146"/>
                <a:gd name="T31" fmla="*/ 72 h 144"/>
                <a:gd name="T32" fmla="*/ 143 w 146"/>
                <a:gd name="T33" fmla="*/ 85 h 144"/>
                <a:gd name="T34" fmla="*/ 127 w 146"/>
                <a:gd name="T35" fmla="*/ 124 h 144"/>
                <a:gd name="T36" fmla="*/ 119 w 146"/>
                <a:gd name="T37" fmla="*/ 126 h 144"/>
                <a:gd name="T38" fmla="*/ 98 w 146"/>
                <a:gd name="T39" fmla="*/ 127 h 144"/>
                <a:gd name="T40" fmla="*/ 92 w 146"/>
                <a:gd name="T41" fmla="*/ 144 h 144"/>
                <a:gd name="T42" fmla="*/ 86 w 146"/>
                <a:gd name="T43" fmla="*/ 132 h 144"/>
                <a:gd name="T44" fmla="*/ 89 w 146"/>
                <a:gd name="T45" fmla="*/ 118 h 144"/>
                <a:gd name="T46" fmla="*/ 112 w 146"/>
                <a:gd name="T47" fmla="*/ 108 h 144"/>
                <a:gd name="T48" fmla="*/ 131 w 146"/>
                <a:gd name="T49" fmla="*/ 92 h 144"/>
                <a:gd name="T50" fmla="*/ 121 w 146"/>
                <a:gd name="T51" fmla="*/ 81 h 144"/>
                <a:gd name="T52" fmla="*/ 121 w 146"/>
                <a:gd name="T53" fmla="*/ 64 h 144"/>
                <a:gd name="T54" fmla="*/ 131 w 146"/>
                <a:gd name="T55" fmla="*/ 53 h 144"/>
                <a:gd name="T56" fmla="*/ 112 w 146"/>
                <a:gd name="T57" fmla="*/ 37 h 144"/>
                <a:gd name="T58" fmla="*/ 89 w 146"/>
                <a:gd name="T59" fmla="*/ 27 h 144"/>
                <a:gd name="T60" fmla="*/ 86 w 146"/>
                <a:gd name="T61" fmla="*/ 12 h 144"/>
                <a:gd name="T62" fmla="*/ 62 w 146"/>
                <a:gd name="T63" fmla="*/ 22 h 144"/>
                <a:gd name="T64" fmla="*/ 42 w 146"/>
                <a:gd name="T65" fmla="*/ 36 h 144"/>
                <a:gd name="T66" fmla="*/ 27 w 146"/>
                <a:gd name="T67" fmla="*/ 32 h 144"/>
                <a:gd name="T68" fmla="*/ 23 w 146"/>
                <a:gd name="T69" fmla="*/ 57 h 144"/>
                <a:gd name="T70" fmla="*/ 25 w 146"/>
                <a:gd name="T71" fmla="*/ 72 h 144"/>
                <a:gd name="T72" fmla="*/ 23 w 146"/>
                <a:gd name="T73" fmla="*/ 88 h 144"/>
                <a:gd name="T74" fmla="*/ 27 w 146"/>
                <a:gd name="T75" fmla="*/ 113 h 144"/>
                <a:gd name="T76" fmla="*/ 42 w 146"/>
                <a:gd name="T77" fmla="*/ 109 h 144"/>
                <a:gd name="T78" fmla="*/ 62 w 146"/>
                <a:gd name="T79" fmla="*/ 12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144">
                  <a:moveTo>
                    <a:pt x="92" y="144"/>
                  </a:moveTo>
                  <a:cubicBezTo>
                    <a:pt x="56" y="144"/>
                    <a:pt x="56" y="144"/>
                    <a:pt x="56" y="144"/>
                  </a:cubicBezTo>
                  <a:cubicBezTo>
                    <a:pt x="52" y="144"/>
                    <a:pt x="50" y="142"/>
                    <a:pt x="50" y="13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6" y="126"/>
                    <a:pt x="42" y="124"/>
                    <a:pt x="38" y="121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8"/>
                    <a:pt x="22" y="127"/>
                    <a:pt x="20" y="124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1"/>
                    <a:pt x="1" y="90"/>
                    <a:pt x="1" y="88"/>
                  </a:cubicBezTo>
                  <a:cubicBezTo>
                    <a:pt x="2" y="87"/>
                    <a:pt x="3" y="85"/>
                    <a:pt x="4" y="85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7"/>
                    <a:pt x="13" y="75"/>
                    <a:pt x="13" y="72"/>
                  </a:cubicBezTo>
                  <a:cubicBezTo>
                    <a:pt x="13" y="70"/>
                    <a:pt x="14" y="68"/>
                    <a:pt x="14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" y="59"/>
                    <a:pt x="0" y="55"/>
                    <a:pt x="2" y="5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8"/>
                    <a:pt x="25" y="17"/>
                    <a:pt x="28" y="1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21"/>
                    <a:pt x="46" y="19"/>
                    <a:pt x="50" y="1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2" y="0"/>
                    <a:pt x="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02" y="19"/>
                    <a:pt x="106" y="22"/>
                    <a:pt x="109" y="24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0" y="18"/>
                    <a:pt x="122" y="18"/>
                    <a:pt x="123" y="18"/>
                  </a:cubicBezTo>
                  <a:cubicBezTo>
                    <a:pt x="125" y="18"/>
                    <a:pt x="126" y="19"/>
                    <a:pt x="127" y="21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46" y="55"/>
                    <a:pt x="145" y="59"/>
                    <a:pt x="143" y="60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68"/>
                    <a:pt x="133" y="70"/>
                    <a:pt x="133" y="72"/>
                  </a:cubicBezTo>
                  <a:cubicBezTo>
                    <a:pt x="133" y="75"/>
                    <a:pt x="133" y="77"/>
                    <a:pt x="133" y="79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5" y="86"/>
                    <a:pt x="146" y="90"/>
                    <a:pt x="145" y="93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5"/>
                    <a:pt x="125" y="126"/>
                    <a:pt x="123" y="127"/>
                  </a:cubicBezTo>
                  <a:cubicBezTo>
                    <a:pt x="122" y="127"/>
                    <a:pt x="120" y="127"/>
                    <a:pt x="119" y="126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6" y="123"/>
                    <a:pt x="102" y="125"/>
                    <a:pt x="98" y="127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42"/>
                    <a:pt x="95" y="144"/>
                    <a:pt x="92" y="144"/>
                  </a:cubicBezTo>
                  <a:close/>
                  <a:moveTo>
                    <a:pt x="62" y="132"/>
                  </a:moveTo>
                  <a:cubicBezTo>
                    <a:pt x="86" y="132"/>
                    <a:pt x="86" y="132"/>
                    <a:pt x="86" y="13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1"/>
                    <a:pt x="87" y="119"/>
                    <a:pt x="89" y="118"/>
                  </a:cubicBezTo>
                  <a:cubicBezTo>
                    <a:pt x="95" y="116"/>
                    <a:pt x="100" y="113"/>
                    <a:pt x="105" y="109"/>
                  </a:cubicBezTo>
                  <a:cubicBezTo>
                    <a:pt x="107" y="107"/>
                    <a:pt x="109" y="107"/>
                    <a:pt x="112" y="108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6"/>
                    <a:pt x="120" y="84"/>
                    <a:pt x="121" y="81"/>
                  </a:cubicBezTo>
                  <a:cubicBezTo>
                    <a:pt x="121" y="78"/>
                    <a:pt x="121" y="75"/>
                    <a:pt x="121" y="72"/>
                  </a:cubicBezTo>
                  <a:cubicBezTo>
                    <a:pt x="121" y="70"/>
                    <a:pt x="121" y="67"/>
                    <a:pt x="121" y="64"/>
                  </a:cubicBezTo>
                  <a:cubicBezTo>
                    <a:pt x="120" y="61"/>
                    <a:pt x="121" y="59"/>
                    <a:pt x="123" y="57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9" y="38"/>
                    <a:pt x="107" y="38"/>
                    <a:pt x="105" y="36"/>
                  </a:cubicBezTo>
                  <a:cubicBezTo>
                    <a:pt x="100" y="32"/>
                    <a:pt x="95" y="29"/>
                    <a:pt x="89" y="27"/>
                  </a:cubicBezTo>
                  <a:cubicBezTo>
                    <a:pt x="87" y="26"/>
                    <a:pt x="86" y="24"/>
                    <a:pt x="86" y="2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4"/>
                    <a:pt x="60" y="27"/>
                    <a:pt x="57" y="27"/>
                  </a:cubicBezTo>
                  <a:cubicBezTo>
                    <a:pt x="52" y="29"/>
                    <a:pt x="46" y="33"/>
                    <a:pt x="42" y="36"/>
                  </a:cubicBezTo>
                  <a:cubicBezTo>
                    <a:pt x="40" y="38"/>
                    <a:pt x="38" y="38"/>
                    <a:pt x="35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9"/>
                    <a:pt x="27" y="61"/>
                    <a:pt x="26" y="64"/>
                  </a:cubicBezTo>
                  <a:cubicBezTo>
                    <a:pt x="26" y="67"/>
                    <a:pt x="25" y="70"/>
                    <a:pt x="25" y="72"/>
                  </a:cubicBezTo>
                  <a:cubicBezTo>
                    <a:pt x="25" y="75"/>
                    <a:pt x="26" y="78"/>
                    <a:pt x="26" y="81"/>
                  </a:cubicBezTo>
                  <a:cubicBezTo>
                    <a:pt x="27" y="84"/>
                    <a:pt x="26" y="86"/>
                    <a:pt x="23" y="8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8" y="107"/>
                    <a:pt x="40" y="107"/>
                    <a:pt x="42" y="109"/>
                  </a:cubicBezTo>
                  <a:cubicBezTo>
                    <a:pt x="46" y="112"/>
                    <a:pt x="52" y="116"/>
                    <a:pt x="58" y="118"/>
                  </a:cubicBezTo>
                  <a:cubicBezTo>
                    <a:pt x="60" y="119"/>
                    <a:pt x="62" y="121"/>
                    <a:pt x="62" y="123"/>
                  </a:cubicBezTo>
                  <a:lnTo>
                    <a:pt x="6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" name="Freeform 94">
              <a:extLst>
                <a:ext uri="{FF2B5EF4-FFF2-40B4-BE49-F238E27FC236}">
                  <a16:creationId xmlns:a16="http://schemas.microsoft.com/office/drawing/2014/main" id="{F980D2FF-D700-4BCB-B00F-81D14AC987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950" y="5416328"/>
              <a:ext cx="107335" cy="107335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1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1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7D93E7-1269-4DB9-8501-7CA7972E3F79}"/>
              </a:ext>
            </a:extLst>
          </p:cNvPr>
          <p:cNvSpPr txBox="1"/>
          <p:nvPr/>
        </p:nvSpPr>
        <p:spPr>
          <a:xfrm>
            <a:off x="279400" y="2121747"/>
            <a:ext cx="265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case library with expected results and process/framework to solve 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BAA40E-D2BD-4889-A9A4-214FDEF94B93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F029F3-D378-4DF9-988A-726BCA748377}"/>
              </a:ext>
            </a:extLst>
          </p:cNvPr>
          <p:cNvSpPr>
            <a:spLocks/>
          </p:cNvSpPr>
          <p:nvPr/>
        </p:nvSpPr>
        <p:spPr>
          <a:xfrm>
            <a:off x="8821470" y="6207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Submit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13913-C140-4452-B0C6-92D2897500FF}"/>
              </a:ext>
            </a:extLst>
          </p:cNvPr>
          <p:cNvSpPr>
            <a:spLocks/>
          </p:cNvSpPr>
          <p:nvPr/>
        </p:nvSpPr>
        <p:spPr>
          <a:xfrm>
            <a:off x="6010376" y="636589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Save</a:t>
            </a:r>
          </a:p>
        </p:txBody>
      </p:sp>
      <p:grpSp>
        <p:nvGrpSpPr>
          <p:cNvPr id="25" name="save; floppy; old">
            <a:extLst>
              <a:ext uri="{FF2B5EF4-FFF2-40B4-BE49-F238E27FC236}">
                <a16:creationId xmlns:a16="http://schemas.microsoft.com/office/drawing/2014/main" id="{B3D8C033-6D2F-4801-82B1-4E911B0633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26040" y="573300"/>
            <a:ext cx="484336" cy="484336"/>
            <a:chOff x="3435" y="440"/>
            <a:chExt cx="427" cy="427"/>
          </a:xfrm>
          <a:solidFill>
            <a:srgbClr val="002060"/>
          </a:solidFill>
        </p:grpSpPr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9A64AA60-08F7-42BA-B003-32A1E8FE51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440"/>
              <a:ext cx="427" cy="427"/>
            </a:xfrm>
            <a:custGeom>
              <a:avLst/>
              <a:gdLst>
                <a:gd name="T0" fmla="*/ 282 w 288"/>
                <a:gd name="T1" fmla="*/ 288 h 288"/>
                <a:gd name="T2" fmla="*/ 6 w 288"/>
                <a:gd name="T3" fmla="*/ 288 h 288"/>
                <a:gd name="T4" fmla="*/ 0 w 288"/>
                <a:gd name="T5" fmla="*/ 282 h 288"/>
                <a:gd name="T6" fmla="*/ 0 w 288"/>
                <a:gd name="T7" fmla="*/ 42 h 288"/>
                <a:gd name="T8" fmla="*/ 2 w 288"/>
                <a:gd name="T9" fmla="*/ 38 h 288"/>
                <a:gd name="T10" fmla="*/ 38 w 288"/>
                <a:gd name="T11" fmla="*/ 2 h 288"/>
                <a:gd name="T12" fmla="*/ 42 w 288"/>
                <a:gd name="T13" fmla="*/ 0 h 288"/>
                <a:gd name="T14" fmla="*/ 282 w 288"/>
                <a:gd name="T15" fmla="*/ 0 h 288"/>
                <a:gd name="T16" fmla="*/ 288 w 288"/>
                <a:gd name="T17" fmla="*/ 6 h 288"/>
                <a:gd name="T18" fmla="*/ 288 w 288"/>
                <a:gd name="T19" fmla="*/ 282 h 288"/>
                <a:gd name="T20" fmla="*/ 282 w 288"/>
                <a:gd name="T21" fmla="*/ 288 h 288"/>
                <a:gd name="T22" fmla="*/ 12 w 288"/>
                <a:gd name="T23" fmla="*/ 276 h 288"/>
                <a:gd name="T24" fmla="*/ 276 w 288"/>
                <a:gd name="T25" fmla="*/ 276 h 288"/>
                <a:gd name="T26" fmla="*/ 276 w 288"/>
                <a:gd name="T27" fmla="*/ 12 h 288"/>
                <a:gd name="T28" fmla="*/ 45 w 288"/>
                <a:gd name="T29" fmla="*/ 12 h 288"/>
                <a:gd name="T30" fmla="*/ 12 w 288"/>
                <a:gd name="T31" fmla="*/ 44 h 288"/>
                <a:gd name="T32" fmla="*/ 12 w 288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288">
                  <a:moveTo>
                    <a:pt x="282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5"/>
                    <a:pt x="0" y="28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39"/>
                    <a:pt x="2" y="3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0"/>
                    <a:pt x="40" y="0"/>
                    <a:pt x="42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85"/>
                    <a:pt x="285" y="288"/>
                    <a:pt x="282" y="288"/>
                  </a:cubicBezTo>
                  <a:close/>
                  <a:moveTo>
                    <a:pt x="12" y="276"/>
                  </a:moveTo>
                  <a:cubicBezTo>
                    <a:pt x="276" y="276"/>
                    <a:pt x="276" y="276"/>
                    <a:pt x="276" y="276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2EE33288-6052-476C-A9A1-637E4380E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" y="440"/>
              <a:ext cx="285" cy="107"/>
            </a:xfrm>
            <a:custGeom>
              <a:avLst/>
              <a:gdLst>
                <a:gd name="T0" fmla="*/ 186 w 192"/>
                <a:gd name="T1" fmla="*/ 72 h 72"/>
                <a:gd name="T2" fmla="*/ 6 w 192"/>
                <a:gd name="T3" fmla="*/ 72 h 72"/>
                <a:gd name="T4" fmla="*/ 0 w 192"/>
                <a:gd name="T5" fmla="*/ 66 h 72"/>
                <a:gd name="T6" fmla="*/ 0 w 192"/>
                <a:gd name="T7" fmla="*/ 6 h 72"/>
                <a:gd name="T8" fmla="*/ 6 w 192"/>
                <a:gd name="T9" fmla="*/ 0 h 72"/>
                <a:gd name="T10" fmla="*/ 186 w 192"/>
                <a:gd name="T11" fmla="*/ 0 h 72"/>
                <a:gd name="T12" fmla="*/ 192 w 192"/>
                <a:gd name="T13" fmla="*/ 6 h 72"/>
                <a:gd name="T14" fmla="*/ 192 w 192"/>
                <a:gd name="T15" fmla="*/ 66 h 72"/>
                <a:gd name="T16" fmla="*/ 186 w 192"/>
                <a:gd name="T17" fmla="*/ 72 h 72"/>
                <a:gd name="T18" fmla="*/ 12 w 192"/>
                <a:gd name="T19" fmla="*/ 60 h 72"/>
                <a:gd name="T20" fmla="*/ 180 w 192"/>
                <a:gd name="T21" fmla="*/ 60 h 72"/>
                <a:gd name="T22" fmla="*/ 180 w 192"/>
                <a:gd name="T23" fmla="*/ 12 h 72"/>
                <a:gd name="T24" fmla="*/ 12 w 192"/>
                <a:gd name="T25" fmla="*/ 12 h 72"/>
                <a:gd name="T26" fmla="*/ 12 w 192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72">
                  <a:moveTo>
                    <a:pt x="18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2" y="69"/>
                    <a:pt x="189" y="72"/>
                    <a:pt x="186" y="72"/>
                  </a:cubicBezTo>
                  <a:close/>
                  <a:moveTo>
                    <a:pt x="12" y="60"/>
                  </a:moveTo>
                  <a:cubicBezTo>
                    <a:pt x="180" y="60"/>
                    <a:pt x="180" y="60"/>
                    <a:pt x="180" y="60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03488C-5F5E-4FFF-9E32-363B47073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" y="796"/>
              <a:ext cx="285" cy="71"/>
            </a:xfrm>
            <a:custGeom>
              <a:avLst/>
              <a:gdLst>
                <a:gd name="T0" fmla="*/ 186 w 192"/>
                <a:gd name="T1" fmla="*/ 48 h 48"/>
                <a:gd name="T2" fmla="*/ 6 w 192"/>
                <a:gd name="T3" fmla="*/ 48 h 48"/>
                <a:gd name="T4" fmla="*/ 0 w 192"/>
                <a:gd name="T5" fmla="*/ 42 h 48"/>
                <a:gd name="T6" fmla="*/ 0 w 192"/>
                <a:gd name="T7" fmla="*/ 6 h 48"/>
                <a:gd name="T8" fmla="*/ 6 w 192"/>
                <a:gd name="T9" fmla="*/ 0 h 48"/>
                <a:gd name="T10" fmla="*/ 186 w 192"/>
                <a:gd name="T11" fmla="*/ 0 h 48"/>
                <a:gd name="T12" fmla="*/ 192 w 192"/>
                <a:gd name="T13" fmla="*/ 6 h 48"/>
                <a:gd name="T14" fmla="*/ 192 w 192"/>
                <a:gd name="T15" fmla="*/ 42 h 48"/>
                <a:gd name="T16" fmla="*/ 186 w 192"/>
                <a:gd name="T17" fmla="*/ 48 h 48"/>
                <a:gd name="T18" fmla="*/ 12 w 192"/>
                <a:gd name="T19" fmla="*/ 36 h 48"/>
                <a:gd name="T20" fmla="*/ 180 w 192"/>
                <a:gd name="T21" fmla="*/ 36 h 48"/>
                <a:gd name="T22" fmla="*/ 180 w 192"/>
                <a:gd name="T23" fmla="*/ 12 h 48"/>
                <a:gd name="T24" fmla="*/ 12 w 192"/>
                <a:gd name="T25" fmla="*/ 12 h 48"/>
                <a:gd name="T26" fmla="*/ 12 w 192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8">
                  <a:moveTo>
                    <a:pt x="186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92" y="45"/>
                    <a:pt x="189" y="48"/>
                    <a:pt x="186" y="48"/>
                  </a:cubicBezTo>
                  <a:close/>
                  <a:moveTo>
                    <a:pt x="12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8C441199-95BA-40CF-ADC5-0C0C705E1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9" y="565"/>
              <a:ext cx="159" cy="159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FF1CDED9-E7D7-4D3E-974B-763CD4747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760"/>
              <a:ext cx="107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2C892F99-409A-4B84-A66A-7C6AFF6C2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618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44">
              <a:extLst>
                <a:ext uri="{FF2B5EF4-FFF2-40B4-BE49-F238E27FC236}">
                  <a16:creationId xmlns:a16="http://schemas.microsoft.com/office/drawing/2014/main" id="{556AFA2C-C472-4319-B1B8-97CDD0247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636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41" name="upload">
            <a:extLst>
              <a:ext uri="{FF2B5EF4-FFF2-40B4-BE49-F238E27FC236}">
                <a16:creationId xmlns:a16="http://schemas.microsoft.com/office/drawing/2014/main" id="{F661553F-CB79-4495-A9ED-815CD28DB9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3990" y="590156"/>
            <a:ext cx="410923" cy="410924"/>
            <a:chOff x="4487" y="449"/>
            <a:chExt cx="408" cy="408"/>
          </a:xfrm>
          <a:solidFill>
            <a:srgbClr val="002060"/>
          </a:solidFill>
        </p:grpSpPr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3D88FD7C-3EC1-4BE0-93FF-57D7F7B4E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755"/>
              <a:ext cx="408" cy="102"/>
            </a:xfrm>
            <a:custGeom>
              <a:avLst/>
              <a:gdLst>
                <a:gd name="T0" fmla="*/ 236 w 276"/>
                <a:gd name="T1" fmla="*/ 69 h 69"/>
                <a:gd name="T2" fmla="*/ 41 w 276"/>
                <a:gd name="T3" fmla="*/ 69 h 69"/>
                <a:gd name="T4" fmla="*/ 0 w 276"/>
                <a:gd name="T5" fmla="*/ 29 h 69"/>
                <a:gd name="T6" fmla="*/ 0 w 276"/>
                <a:gd name="T7" fmla="*/ 6 h 69"/>
                <a:gd name="T8" fmla="*/ 6 w 276"/>
                <a:gd name="T9" fmla="*/ 0 h 69"/>
                <a:gd name="T10" fmla="*/ 12 w 276"/>
                <a:gd name="T11" fmla="*/ 6 h 69"/>
                <a:gd name="T12" fmla="*/ 12 w 276"/>
                <a:gd name="T13" fmla="*/ 29 h 69"/>
                <a:gd name="T14" fmla="*/ 41 w 276"/>
                <a:gd name="T15" fmla="*/ 57 h 69"/>
                <a:gd name="T16" fmla="*/ 236 w 276"/>
                <a:gd name="T17" fmla="*/ 57 h 69"/>
                <a:gd name="T18" fmla="*/ 264 w 276"/>
                <a:gd name="T19" fmla="*/ 29 h 69"/>
                <a:gd name="T20" fmla="*/ 264 w 276"/>
                <a:gd name="T21" fmla="*/ 6 h 69"/>
                <a:gd name="T22" fmla="*/ 270 w 276"/>
                <a:gd name="T23" fmla="*/ 0 h 69"/>
                <a:gd name="T24" fmla="*/ 276 w 276"/>
                <a:gd name="T25" fmla="*/ 6 h 69"/>
                <a:gd name="T26" fmla="*/ 276 w 276"/>
                <a:gd name="T27" fmla="*/ 29 h 69"/>
                <a:gd name="T28" fmla="*/ 236 w 27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69">
                  <a:moveTo>
                    <a:pt x="236" y="69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18" y="69"/>
                    <a:pt x="0" y="51"/>
                    <a:pt x="0" y="2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45"/>
                    <a:pt x="25" y="57"/>
                    <a:pt x="41" y="57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51" y="57"/>
                    <a:pt x="264" y="45"/>
                    <a:pt x="264" y="29"/>
                  </a:cubicBezTo>
                  <a:cubicBezTo>
                    <a:pt x="264" y="6"/>
                    <a:pt x="264" y="6"/>
                    <a:pt x="264" y="6"/>
                  </a:cubicBezTo>
                  <a:cubicBezTo>
                    <a:pt x="264" y="3"/>
                    <a:pt x="267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51"/>
                    <a:pt x="258" y="69"/>
                    <a:pt x="23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1C5CA0EE-6938-4967-B0F3-72256ECBF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449"/>
              <a:ext cx="18" cy="323"/>
            </a:xfrm>
            <a:custGeom>
              <a:avLst/>
              <a:gdLst>
                <a:gd name="T0" fmla="*/ 6 w 12"/>
                <a:gd name="T1" fmla="*/ 218 h 218"/>
                <a:gd name="T2" fmla="*/ 0 w 12"/>
                <a:gd name="T3" fmla="*/ 212 h 218"/>
                <a:gd name="T4" fmla="*/ 0 w 12"/>
                <a:gd name="T5" fmla="*/ 6 h 218"/>
                <a:gd name="T6" fmla="*/ 6 w 12"/>
                <a:gd name="T7" fmla="*/ 0 h 218"/>
                <a:gd name="T8" fmla="*/ 12 w 12"/>
                <a:gd name="T9" fmla="*/ 6 h 218"/>
                <a:gd name="T10" fmla="*/ 12 w 12"/>
                <a:gd name="T11" fmla="*/ 212 h 218"/>
                <a:gd name="T12" fmla="*/ 6 w 12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18">
                  <a:moveTo>
                    <a:pt x="6" y="218"/>
                  </a:moveTo>
                  <a:cubicBezTo>
                    <a:pt x="3" y="218"/>
                    <a:pt x="0" y="215"/>
                    <a:pt x="0" y="2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215"/>
                    <a:pt x="10" y="218"/>
                    <a:pt x="6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33220BD-CB5F-447F-AA65-F1784698B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449"/>
              <a:ext cx="268" cy="144"/>
            </a:xfrm>
            <a:custGeom>
              <a:avLst/>
              <a:gdLst>
                <a:gd name="T0" fmla="*/ 174 w 181"/>
                <a:gd name="T1" fmla="*/ 96 h 97"/>
                <a:gd name="T2" fmla="*/ 170 w 181"/>
                <a:gd name="T3" fmla="*/ 95 h 97"/>
                <a:gd name="T4" fmla="*/ 90 w 181"/>
                <a:gd name="T5" fmla="*/ 15 h 97"/>
                <a:gd name="T6" fmla="*/ 10 w 181"/>
                <a:gd name="T7" fmla="*/ 95 h 97"/>
                <a:gd name="T8" fmla="*/ 2 w 181"/>
                <a:gd name="T9" fmla="*/ 95 h 97"/>
                <a:gd name="T10" fmla="*/ 2 w 181"/>
                <a:gd name="T11" fmla="*/ 86 h 97"/>
                <a:gd name="T12" fmla="*/ 86 w 181"/>
                <a:gd name="T13" fmla="*/ 2 h 97"/>
                <a:gd name="T14" fmla="*/ 94 w 181"/>
                <a:gd name="T15" fmla="*/ 2 h 97"/>
                <a:gd name="T16" fmla="*/ 178 w 181"/>
                <a:gd name="T17" fmla="*/ 86 h 97"/>
                <a:gd name="T18" fmla="*/ 178 w 181"/>
                <a:gd name="T19" fmla="*/ 95 h 97"/>
                <a:gd name="T20" fmla="*/ 174 w 181"/>
                <a:gd name="T2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97">
                  <a:moveTo>
                    <a:pt x="174" y="96"/>
                  </a:moveTo>
                  <a:cubicBezTo>
                    <a:pt x="173" y="96"/>
                    <a:pt x="171" y="96"/>
                    <a:pt x="170" y="9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7"/>
                    <a:pt x="4" y="97"/>
                    <a:pt x="2" y="95"/>
                  </a:cubicBezTo>
                  <a:cubicBezTo>
                    <a:pt x="0" y="92"/>
                    <a:pt x="0" y="89"/>
                    <a:pt x="2" y="86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2" y="0"/>
                    <a:pt x="94" y="2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81" y="89"/>
                    <a:pt x="181" y="92"/>
                    <a:pt x="178" y="95"/>
                  </a:cubicBezTo>
                  <a:cubicBezTo>
                    <a:pt x="177" y="96"/>
                    <a:pt x="176" y="96"/>
                    <a:pt x="17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7B02D78-8ADB-4A68-8808-F8732CEF23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11276" y="1173384"/>
            <a:ext cx="6160791" cy="37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AF15077-F403-4BA1-A925-038E9D557E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125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2A1F94-8D3B-4816-A519-6DBC06C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Things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909D-8E9D-404F-B5A4-DDB8ADA9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to store all data</a:t>
            </a:r>
          </a:p>
          <a:p>
            <a:r>
              <a:rPr lang="en-US" dirty="0"/>
              <a:t>Metrics and KPIs analysis of all candidates</a:t>
            </a:r>
          </a:p>
          <a:p>
            <a:r>
              <a:rPr lang="en-US" dirty="0"/>
              <a:t>API capabilities </a:t>
            </a:r>
          </a:p>
        </p:txBody>
      </p:sp>
    </p:spTree>
    <p:extLst>
      <p:ext uri="{BB962C8B-B14F-4D97-AF65-F5344CB8AC3E}">
        <p14:creationId xmlns:p14="http://schemas.microsoft.com/office/powerpoint/2010/main" val="42196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1A7EE9-F7E6-49C1-8194-D66725CB21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1958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79F4075-9B7E-4D44-9D17-28127A02E371}"/>
              </a:ext>
            </a:extLst>
          </p:cNvPr>
          <p:cNvSpPr/>
          <p:nvPr/>
        </p:nvSpPr>
        <p:spPr>
          <a:xfrm>
            <a:off x="4394200" y="1237456"/>
            <a:ext cx="3670300" cy="3753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Log in to your 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5AAF5-6CEC-450B-AFAD-754621B525D4}"/>
              </a:ext>
            </a:extLst>
          </p:cNvPr>
          <p:cNvSpPr/>
          <p:nvPr/>
        </p:nvSpPr>
        <p:spPr>
          <a:xfrm>
            <a:off x="8267700" y="1237456"/>
            <a:ext cx="3467100" cy="375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New here?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782953-2C32-4110-A579-D0B5D4A4C126}"/>
              </a:ext>
            </a:extLst>
          </p:cNvPr>
          <p:cNvSpPr/>
          <p:nvPr/>
        </p:nvSpPr>
        <p:spPr>
          <a:xfrm>
            <a:off x="8493125" y="2307033"/>
            <a:ext cx="3171825" cy="8072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A1C6329-A5A1-4450-A1BB-B899071F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A572D9-E698-4774-A608-8D4DAA3EB5FE}"/>
              </a:ext>
            </a:extLst>
          </p:cNvPr>
          <p:cNvSpPr/>
          <p:nvPr/>
        </p:nvSpPr>
        <p:spPr>
          <a:xfrm>
            <a:off x="4541838" y="2304254"/>
            <a:ext cx="3395662" cy="4280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E75319-8942-41B6-B019-8967B4AFE85F}"/>
              </a:ext>
            </a:extLst>
          </p:cNvPr>
          <p:cNvSpPr/>
          <p:nvPr/>
        </p:nvSpPr>
        <p:spPr>
          <a:xfrm>
            <a:off x="4541838" y="2900244"/>
            <a:ext cx="3395662" cy="4280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6FD61E-7A90-4484-8BA1-6E0DE90D69C8}"/>
              </a:ext>
            </a:extLst>
          </p:cNvPr>
          <p:cNvSpPr/>
          <p:nvPr/>
        </p:nvSpPr>
        <p:spPr>
          <a:xfrm>
            <a:off x="4394200" y="368300"/>
            <a:ext cx="7340600" cy="70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Interview tool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824422-8DB4-40C7-83D5-CFCBA8069F74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3D046A-4F05-4A56-B8FB-BDD182EB97B9}"/>
              </a:ext>
            </a:extLst>
          </p:cNvPr>
          <p:cNvSpPr/>
          <p:nvPr/>
        </p:nvSpPr>
        <p:spPr>
          <a:xfrm>
            <a:off x="5138737" y="3551062"/>
            <a:ext cx="2201863" cy="428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883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5AE0A25-7377-4C36-A4A8-A07811777F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8221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150D-D67A-4709-841E-57331A8F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BD45A9-1815-44C7-AFAA-9015C827D5EF}"/>
              </a:ext>
            </a:extLst>
          </p:cNvPr>
          <p:cNvSpPr/>
          <p:nvPr/>
        </p:nvSpPr>
        <p:spPr>
          <a:xfrm>
            <a:off x="4434284" y="1237456"/>
            <a:ext cx="7327900" cy="3753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Create your new account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872E99-69C0-40B3-82F2-C6CD146872BF}"/>
              </a:ext>
            </a:extLst>
          </p:cNvPr>
          <p:cNvSpPr/>
          <p:nvPr/>
        </p:nvSpPr>
        <p:spPr>
          <a:xfrm>
            <a:off x="4541837" y="2304254"/>
            <a:ext cx="3522663" cy="4280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E625A4-BB3C-4367-B954-3DB0363E4DA5}"/>
              </a:ext>
            </a:extLst>
          </p:cNvPr>
          <p:cNvSpPr/>
          <p:nvPr/>
        </p:nvSpPr>
        <p:spPr>
          <a:xfrm>
            <a:off x="4541837" y="2866627"/>
            <a:ext cx="7112794" cy="4280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8CD44-CE0B-4DDE-BA9F-4D2A9517BD55}"/>
              </a:ext>
            </a:extLst>
          </p:cNvPr>
          <p:cNvSpPr/>
          <p:nvPr/>
        </p:nvSpPr>
        <p:spPr>
          <a:xfrm>
            <a:off x="5765474" y="4147458"/>
            <a:ext cx="4373250" cy="428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Join 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80F6C6-3DB5-4B4B-8B36-F34AD02E448F}"/>
              </a:ext>
            </a:extLst>
          </p:cNvPr>
          <p:cNvSpPr/>
          <p:nvPr/>
        </p:nvSpPr>
        <p:spPr>
          <a:xfrm>
            <a:off x="8131968" y="2304254"/>
            <a:ext cx="3522663" cy="4280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Surname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D55DE9-8CD8-43A7-B17E-79EBE9EADF8E}"/>
              </a:ext>
            </a:extLst>
          </p:cNvPr>
          <p:cNvSpPr/>
          <p:nvPr/>
        </p:nvSpPr>
        <p:spPr>
          <a:xfrm>
            <a:off x="4541837" y="3429000"/>
            <a:ext cx="7112794" cy="4280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3CCC-AD04-4657-BD0D-F7AB07F25C49}"/>
              </a:ext>
            </a:extLst>
          </p:cNvPr>
          <p:cNvSpPr/>
          <p:nvPr/>
        </p:nvSpPr>
        <p:spPr>
          <a:xfrm>
            <a:off x="4432300" y="368300"/>
            <a:ext cx="7340600" cy="701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Interview tool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8FB161-AA0C-428A-8D10-2549A568A4AB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290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0C7CA4-9B15-4554-874F-A1CE1835D7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91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7361EF-2155-49F4-B8DB-BBE0EC53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Homepage 1/2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67A14-45CC-4854-B71A-44B4BE5665CB}"/>
              </a:ext>
            </a:extLst>
          </p:cNvPr>
          <p:cNvSpPr>
            <a:spLocks/>
          </p:cNvSpPr>
          <p:nvPr/>
        </p:nvSpPr>
        <p:spPr>
          <a:xfrm>
            <a:off x="4342842" y="1237456"/>
            <a:ext cx="3621379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Candidates overview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84A79-B8A1-4232-BC08-9512195C5FB0}"/>
              </a:ext>
            </a:extLst>
          </p:cNvPr>
          <p:cNvSpPr>
            <a:spLocks/>
          </p:cNvSpPr>
          <p:nvPr/>
        </p:nvSpPr>
        <p:spPr>
          <a:xfrm>
            <a:off x="8055661" y="1237456"/>
            <a:ext cx="3621379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Pipeline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E662C-A00D-4999-932F-DEFF46DA6BF2}"/>
              </a:ext>
            </a:extLst>
          </p:cNvPr>
          <p:cNvSpPr>
            <a:spLocks/>
          </p:cNvSpPr>
          <p:nvPr/>
        </p:nvSpPr>
        <p:spPr>
          <a:xfrm>
            <a:off x="8821470" y="6207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C64CE-5107-42B2-A31A-4225525AE2B2}"/>
              </a:ext>
            </a:extLst>
          </p:cNvPr>
          <p:cNvSpPr/>
          <p:nvPr/>
        </p:nvSpPr>
        <p:spPr>
          <a:xfrm>
            <a:off x="8238541" y="509302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8408C-486A-408C-94A1-0780F70EC80C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A90E83-9A8E-450E-9C15-8F1B86502C1F}"/>
              </a:ext>
            </a:extLst>
          </p:cNvPr>
          <p:cNvGrpSpPr/>
          <p:nvPr/>
        </p:nvGrpSpPr>
        <p:grpSpPr>
          <a:xfrm>
            <a:off x="7764780" y="1579504"/>
            <a:ext cx="114300" cy="3200400"/>
            <a:chOff x="7856220" y="1579504"/>
            <a:chExt cx="114300" cy="32004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0E2B497-A7A0-4BDD-BCA7-B5D602A3E4AE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22A327-360A-49C7-8C16-1B08AE01056E}"/>
                </a:ext>
              </a:extLst>
            </p:cNvPr>
            <p:cNvSpPr/>
            <p:nvPr/>
          </p:nvSpPr>
          <p:spPr>
            <a:xfrm>
              <a:off x="7856220" y="1724025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FE11D1-7E8A-49ED-BEAB-EB25DBA52F8E}"/>
              </a:ext>
            </a:extLst>
          </p:cNvPr>
          <p:cNvGrpSpPr/>
          <p:nvPr/>
        </p:nvGrpSpPr>
        <p:grpSpPr>
          <a:xfrm>
            <a:off x="11562740" y="1579504"/>
            <a:ext cx="114300" cy="3200400"/>
            <a:chOff x="7856220" y="1579504"/>
            <a:chExt cx="114300" cy="3200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F740E7-5AA3-4D3C-BCC2-4408FCF7B0F0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6DF73C-3C6F-4DA8-9C38-119F244737C3}"/>
                </a:ext>
              </a:extLst>
            </p:cNvPr>
            <p:cNvSpPr/>
            <p:nvPr/>
          </p:nvSpPr>
          <p:spPr>
            <a:xfrm>
              <a:off x="7856220" y="1724025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2B71AE-1B27-4763-BC6C-A493A7472A2F}"/>
              </a:ext>
            </a:extLst>
          </p:cNvPr>
          <p:cNvGrpSpPr/>
          <p:nvPr/>
        </p:nvGrpSpPr>
        <p:grpSpPr>
          <a:xfrm>
            <a:off x="4450398" y="1724026"/>
            <a:ext cx="3257521" cy="329795"/>
            <a:chOff x="4541838" y="1724026"/>
            <a:chExt cx="3257521" cy="3297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66842C-E1E7-48BC-A558-BDECC59B5F2B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DA1CF8F-F31F-47EB-9156-238AE953E251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CE1396F-15E6-43D1-8615-04655739A6C9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1EE5E80-041A-44DE-8ECF-87590589BD9E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CDB98C-2386-473A-9F1C-E2CB802EBA30}"/>
              </a:ext>
            </a:extLst>
          </p:cNvPr>
          <p:cNvGrpSpPr/>
          <p:nvPr/>
        </p:nvGrpSpPr>
        <p:grpSpPr>
          <a:xfrm>
            <a:off x="4450398" y="2121747"/>
            <a:ext cx="3257521" cy="329795"/>
            <a:chOff x="4541838" y="1724026"/>
            <a:chExt cx="3257521" cy="329795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65ABD4F-AF7D-4725-9D07-0C8EA1C320A4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7049904-2688-4E67-89E8-8AC5043B486A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EF03652-3B13-48A8-90E2-A411F2A56256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2B277D5-4F3D-476E-95F5-2C735AAE20FA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E31F1B-6994-4741-A3B8-A92ACC2AD92B}"/>
              </a:ext>
            </a:extLst>
          </p:cNvPr>
          <p:cNvGrpSpPr/>
          <p:nvPr/>
        </p:nvGrpSpPr>
        <p:grpSpPr>
          <a:xfrm>
            <a:off x="4450398" y="2519468"/>
            <a:ext cx="3257521" cy="329795"/>
            <a:chOff x="4541838" y="1724026"/>
            <a:chExt cx="3257521" cy="3297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226A6C0-AFBD-43CD-ACD2-50E48564C9C2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318847B-C28F-4D48-A123-E2BAA731C70F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757F219-F318-4333-AC32-142C6C1E4116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74F8C6F-EED0-4779-865C-634F3F94D484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C6DB70E-E9C8-42C8-8B11-16A992BEEF67}"/>
              </a:ext>
            </a:extLst>
          </p:cNvPr>
          <p:cNvGrpSpPr/>
          <p:nvPr/>
        </p:nvGrpSpPr>
        <p:grpSpPr>
          <a:xfrm>
            <a:off x="4450398" y="2917189"/>
            <a:ext cx="3257521" cy="329795"/>
            <a:chOff x="4541838" y="1724026"/>
            <a:chExt cx="3257521" cy="32979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8272643-DE34-47E2-9C96-B82947801180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3787EBE-12DA-4196-8282-2C4DAAF038ED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A82AF75-E838-4C48-A312-1D0D39B8E92D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D59C87B-2546-4441-A332-5D77EC230CB8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227FF0A-5D37-4BCE-B8FA-DE6F4EB8527F}"/>
              </a:ext>
            </a:extLst>
          </p:cNvPr>
          <p:cNvGrpSpPr/>
          <p:nvPr/>
        </p:nvGrpSpPr>
        <p:grpSpPr>
          <a:xfrm>
            <a:off x="4450398" y="3314910"/>
            <a:ext cx="3257521" cy="329795"/>
            <a:chOff x="4541838" y="1724026"/>
            <a:chExt cx="3257521" cy="32979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4D0FD99-77BE-4A84-9EB7-35DE30EB61A7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ECA4E92-68BE-4422-A859-6D18A158239F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17C9FBA-9B1D-4BC3-812F-BCAC26700A27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191FE7C-275B-4E45-9E0E-8B69E0462734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F01EC5-0BB5-45FE-A407-45ECC9BDDA34}"/>
              </a:ext>
            </a:extLst>
          </p:cNvPr>
          <p:cNvGrpSpPr/>
          <p:nvPr/>
        </p:nvGrpSpPr>
        <p:grpSpPr>
          <a:xfrm>
            <a:off x="4450398" y="3712631"/>
            <a:ext cx="3257521" cy="329795"/>
            <a:chOff x="4541838" y="1724026"/>
            <a:chExt cx="3257521" cy="32979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2E1B5F3-A015-4422-BCB3-4E40472DFC66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9EB251F-D214-48BE-906A-647406B96E0B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D93A083-F013-4602-9FB1-ACB74D81F066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728DBB1-7F7C-4EC9-A3DB-D5760331611F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2016A7-9B38-429F-A518-7C133828514D}"/>
              </a:ext>
            </a:extLst>
          </p:cNvPr>
          <p:cNvGrpSpPr/>
          <p:nvPr/>
        </p:nvGrpSpPr>
        <p:grpSpPr>
          <a:xfrm>
            <a:off x="4450398" y="4110352"/>
            <a:ext cx="3257521" cy="329795"/>
            <a:chOff x="4541838" y="1724026"/>
            <a:chExt cx="3257521" cy="329795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B49309F1-5F92-4703-B472-9F73FAB7C3C3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16A8CB9-A833-4A7E-B200-1DB782CB33D3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6232AF6-95F8-4AE1-9F30-17EF2D201E48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0A328EF-249A-4B35-906E-3F7834A4744F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A8AA43-8B37-4ABF-B250-D6555500A20A}"/>
              </a:ext>
            </a:extLst>
          </p:cNvPr>
          <p:cNvGrpSpPr/>
          <p:nvPr/>
        </p:nvGrpSpPr>
        <p:grpSpPr>
          <a:xfrm>
            <a:off x="4450398" y="4508075"/>
            <a:ext cx="3257521" cy="329795"/>
            <a:chOff x="4541838" y="1724026"/>
            <a:chExt cx="3257521" cy="32979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934E9EB-D789-44FA-B07A-418E8E0E90AC}"/>
                </a:ext>
              </a:extLst>
            </p:cNvPr>
            <p:cNvSpPr>
              <a:spLocks/>
            </p:cNvSpPr>
            <p:nvPr/>
          </p:nvSpPr>
          <p:spPr>
            <a:xfrm>
              <a:off x="4541838" y="1724026"/>
              <a:ext cx="1147762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Name Surname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79B5D36-6611-4BD6-A887-BB19D82979A7}"/>
                </a:ext>
              </a:extLst>
            </p:cNvPr>
            <p:cNvSpPr>
              <a:spLocks/>
            </p:cNvSpPr>
            <p:nvPr/>
          </p:nvSpPr>
          <p:spPr>
            <a:xfrm>
              <a:off x="5765955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EE62C45-5972-41DF-8F48-8047F974E192}"/>
                </a:ext>
              </a:extLst>
            </p:cNvPr>
            <p:cNvSpPr>
              <a:spLocks/>
            </p:cNvSpPr>
            <p:nvPr/>
          </p:nvSpPr>
          <p:spPr>
            <a:xfrm>
              <a:off x="6469208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Rec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C8D02EB-C7B3-4DCA-ABFE-7B9718F69F86}"/>
                </a:ext>
              </a:extLst>
            </p:cNvPr>
            <p:cNvSpPr>
              <a:spLocks/>
            </p:cNvSpPr>
            <p:nvPr/>
          </p:nvSpPr>
          <p:spPr>
            <a:xfrm>
              <a:off x="7172461" y="1724026"/>
              <a:ext cx="626898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Starting date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A296299-D233-42F9-82EA-8196253A3996}"/>
              </a:ext>
            </a:extLst>
          </p:cNvPr>
          <p:cNvSpPr txBox="1"/>
          <p:nvPr/>
        </p:nvSpPr>
        <p:spPr>
          <a:xfrm>
            <a:off x="279400" y="2121747"/>
            <a:ext cx="265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from 1 to 10 and linked with the final grade in the evaluation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(Rec) = offer, not offer, second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date as per the candidate availability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0112DC-8DCF-426D-9835-3BB8B1927F18}"/>
              </a:ext>
            </a:extLst>
          </p:cNvPr>
          <p:cNvGrpSpPr/>
          <p:nvPr/>
        </p:nvGrpSpPr>
        <p:grpSpPr>
          <a:xfrm>
            <a:off x="8147101" y="1733610"/>
            <a:ext cx="3369919" cy="329795"/>
            <a:chOff x="8238541" y="1733610"/>
            <a:chExt cx="3369919" cy="32979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C0352A6-74DA-4BCC-A557-EBEC18DA267D}"/>
                </a:ext>
              </a:extLst>
            </p:cNvPr>
            <p:cNvSpPr>
              <a:spLocks/>
            </p:cNvSpPr>
            <p:nvPr/>
          </p:nvSpPr>
          <p:spPr>
            <a:xfrm>
              <a:off x="823854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Requestor name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524B762-F44B-4EB1-9AC6-EE4ED7C29751}"/>
                </a:ext>
              </a:extLst>
            </p:cNvPr>
            <p:cNvSpPr>
              <a:spLocks/>
            </p:cNvSpPr>
            <p:nvPr/>
          </p:nvSpPr>
          <p:spPr>
            <a:xfrm>
              <a:off x="910388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Needed by (date)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09296DD-9177-44B1-AE0A-BC9C6B4F900C}"/>
                </a:ext>
              </a:extLst>
            </p:cNvPr>
            <p:cNvSpPr>
              <a:spLocks/>
            </p:cNvSpPr>
            <p:nvPr/>
          </p:nvSpPr>
          <p:spPr>
            <a:xfrm>
              <a:off x="996922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CF55FAA-6D15-4D37-A394-A468C99A2111}"/>
                </a:ext>
              </a:extLst>
            </p:cNvPr>
            <p:cNvSpPr>
              <a:spLocks/>
            </p:cNvSpPr>
            <p:nvPr/>
          </p:nvSpPr>
          <p:spPr>
            <a:xfrm>
              <a:off x="10834560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Intern assigned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915100-D201-4C0A-A840-8E147173D609}"/>
              </a:ext>
            </a:extLst>
          </p:cNvPr>
          <p:cNvGrpSpPr/>
          <p:nvPr/>
        </p:nvGrpSpPr>
        <p:grpSpPr>
          <a:xfrm>
            <a:off x="8147101" y="2121747"/>
            <a:ext cx="3369919" cy="329795"/>
            <a:chOff x="8238541" y="1733610"/>
            <a:chExt cx="3369919" cy="32979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87DA2D5-FC28-473D-B79F-F7E36849FC6F}"/>
                </a:ext>
              </a:extLst>
            </p:cNvPr>
            <p:cNvSpPr>
              <a:spLocks/>
            </p:cNvSpPr>
            <p:nvPr/>
          </p:nvSpPr>
          <p:spPr>
            <a:xfrm>
              <a:off x="823854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Requestor name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F9F858A-2BFD-448B-A39B-11E91F9ED0D6}"/>
                </a:ext>
              </a:extLst>
            </p:cNvPr>
            <p:cNvSpPr>
              <a:spLocks/>
            </p:cNvSpPr>
            <p:nvPr/>
          </p:nvSpPr>
          <p:spPr>
            <a:xfrm>
              <a:off x="910388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Needed by (date)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7660F4A-FACD-43AB-A816-F14E3C7B7FB9}"/>
                </a:ext>
              </a:extLst>
            </p:cNvPr>
            <p:cNvSpPr>
              <a:spLocks/>
            </p:cNvSpPr>
            <p:nvPr/>
          </p:nvSpPr>
          <p:spPr>
            <a:xfrm>
              <a:off x="996922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65846EF-AC10-46AF-8C45-E7317099E678}"/>
                </a:ext>
              </a:extLst>
            </p:cNvPr>
            <p:cNvSpPr>
              <a:spLocks/>
            </p:cNvSpPr>
            <p:nvPr/>
          </p:nvSpPr>
          <p:spPr>
            <a:xfrm>
              <a:off x="10834560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Intern assigned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1F1CB8-67A0-441A-9D68-418F77255E7E}"/>
              </a:ext>
            </a:extLst>
          </p:cNvPr>
          <p:cNvGrpSpPr/>
          <p:nvPr/>
        </p:nvGrpSpPr>
        <p:grpSpPr>
          <a:xfrm>
            <a:off x="8147101" y="2523963"/>
            <a:ext cx="3369919" cy="329795"/>
            <a:chOff x="8238541" y="1733610"/>
            <a:chExt cx="3369919" cy="32979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14CEA1B-42E9-49EA-8889-E6549CA04402}"/>
                </a:ext>
              </a:extLst>
            </p:cNvPr>
            <p:cNvSpPr>
              <a:spLocks/>
            </p:cNvSpPr>
            <p:nvPr/>
          </p:nvSpPr>
          <p:spPr>
            <a:xfrm>
              <a:off x="823854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Requestor name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FC0FB7A-791A-48BF-B489-3024AAB2C3C1}"/>
                </a:ext>
              </a:extLst>
            </p:cNvPr>
            <p:cNvSpPr>
              <a:spLocks/>
            </p:cNvSpPr>
            <p:nvPr/>
          </p:nvSpPr>
          <p:spPr>
            <a:xfrm>
              <a:off x="910388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Needed by (date)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1300CEC-87B0-4A9B-9AA5-6A74F22CA7AF}"/>
                </a:ext>
              </a:extLst>
            </p:cNvPr>
            <p:cNvSpPr>
              <a:spLocks/>
            </p:cNvSpPr>
            <p:nvPr/>
          </p:nvSpPr>
          <p:spPr>
            <a:xfrm>
              <a:off x="996922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6E2B55D-5722-4A55-809D-AAFB83E6D984}"/>
                </a:ext>
              </a:extLst>
            </p:cNvPr>
            <p:cNvSpPr>
              <a:spLocks/>
            </p:cNvSpPr>
            <p:nvPr/>
          </p:nvSpPr>
          <p:spPr>
            <a:xfrm>
              <a:off x="10834560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Intern assigned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63A996-7DEC-4297-802A-75AF2375CF57}"/>
              </a:ext>
            </a:extLst>
          </p:cNvPr>
          <p:cNvGrpSpPr/>
          <p:nvPr/>
        </p:nvGrpSpPr>
        <p:grpSpPr>
          <a:xfrm>
            <a:off x="8147101" y="2917189"/>
            <a:ext cx="3369919" cy="329795"/>
            <a:chOff x="8238541" y="1733610"/>
            <a:chExt cx="3369919" cy="32979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912D4F13-ED7D-4B0C-BE3E-CD1745CD0430}"/>
                </a:ext>
              </a:extLst>
            </p:cNvPr>
            <p:cNvSpPr>
              <a:spLocks/>
            </p:cNvSpPr>
            <p:nvPr/>
          </p:nvSpPr>
          <p:spPr>
            <a:xfrm>
              <a:off x="823854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Requestor name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2B8DB54-8871-461B-BB0F-EB6EB90E3609}"/>
                </a:ext>
              </a:extLst>
            </p:cNvPr>
            <p:cNvSpPr>
              <a:spLocks/>
            </p:cNvSpPr>
            <p:nvPr/>
          </p:nvSpPr>
          <p:spPr>
            <a:xfrm>
              <a:off x="910388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Needed by (date)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A2B72C3-6F0F-44BB-9242-A4308F571061}"/>
                </a:ext>
              </a:extLst>
            </p:cNvPr>
            <p:cNvSpPr>
              <a:spLocks/>
            </p:cNvSpPr>
            <p:nvPr/>
          </p:nvSpPr>
          <p:spPr>
            <a:xfrm>
              <a:off x="9969221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E5FEB8A-24C6-45D0-8ECC-F5DF5CC6CD60}"/>
                </a:ext>
              </a:extLst>
            </p:cNvPr>
            <p:cNvSpPr>
              <a:spLocks/>
            </p:cNvSpPr>
            <p:nvPr/>
          </p:nvSpPr>
          <p:spPr>
            <a:xfrm>
              <a:off x="10834560" y="1733610"/>
              <a:ext cx="773900" cy="3297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Intern assigned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A524038-E417-456C-ACD5-B94DCC247165}"/>
              </a:ext>
            </a:extLst>
          </p:cNvPr>
          <p:cNvSpPr>
            <a:spLocks/>
          </p:cNvSpPr>
          <p:nvPr/>
        </p:nvSpPr>
        <p:spPr>
          <a:xfrm>
            <a:off x="5912646" y="6080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Settings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EF6AA0-2F4C-4855-AE5B-4DD21DA90716}"/>
              </a:ext>
            </a:extLst>
          </p:cNvPr>
          <p:cNvGrpSpPr/>
          <p:nvPr/>
        </p:nvGrpSpPr>
        <p:grpSpPr>
          <a:xfrm>
            <a:off x="5545294" y="620714"/>
            <a:ext cx="382118" cy="376809"/>
            <a:chOff x="2460971" y="5341555"/>
            <a:chExt cx="260499" cy="256880"/>
          </a:xfrm>
          <a:solidFill>
            <a:srgbClr val="002060"/>
          </a:solidFill>
        </p:grpSpPr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E533F41A-088A-4D3C-8663-C961356A3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971" y="5341555"/>
              <a:ext cx="260499" cy="256880"/>
            </a:xfrm>
            <a:custGeom>
              <a:avLst/>
              <a:gdLst>
                <a:gd name="T0" fmla="*/ 56 w 146"/>
                <a:gd name="T1" fmla="*/ 144 h 144"/>
                <a:gd name="T2" fmla="*/ 50 w 146"/>
                <a:gd name="T3" fmla="*/ 127 h 144"/>
                <a:gd name="T4" fmla="*/ 28 w 146"/>
                <a:gd name="T5" fmla="*/ 126 h 144"/>
                <a:gd name="T6" fmla="*/ 2 w 146"/>
                <a:gd name="T7" fmla="*/ 93 h 144"/>
                <a:gd name="T8" fmla="*/ 4 w 146"/>
                <a:gd name="T9" fmla="*/ 85 h 144"/>
                <a:gd name="T10" fmla="*/ 13 w 146"/>
                <a:gd name="T11" fmla="*/ 72 h 144"/>
                <a:gd name="T12" fmla="*/ 4 w 146"/>
                <a:gd name="T13" fmla="*/ 60 h 144"/>
                <a:gd name="T14" fmla="*/ 20 w 146"/>
                <a:gd name="T15" fmla="*/ 21 h 144"/>
                <a:gd name="T16" fmla="*/ 38 w 146"/>
                <a:gd name="T17" fmla="*/ 24 h 144"/>
                <a:gd name="T18" fmla="*/ 50 w 146"/>
                <a:gd name="T19" fmla="*/ 6 h 144"/>
                <a:gd name="T20" fmla="*/ 92 w 146"/>
                <a:gd name="T21" fmla="*/ 0 h 144"/>
                <a:gd name="T22" fmla="*/ 98 w 146"/>
                <a:gd name="T23" fmla="*/ 18 h 144"/>
                <a:gd name="T24" fmla="*/ 119 w 146"/>
                <a:gd name="T25" fmla="*/ 19 h 144"/>
                <a:gd name="T26" fmla="*/ 127 w 146"/>
                <a:gd name="T27" fmla="*/ 21 h 144"/>
                <a:gd name="T28" fmla="*/ 143 w 146"/>
                <a:gd name="T29" fmla="*/ 60 h 144"/>
                <a:gd name="T30" fmla="*/ 133 w 146"/>
                <a:gd name="T31" fmla="*/ 72 h 144"/>
                <a:gd name="T32" fmla="*/ 143 w 146"/>
                <a:gd name="T33" fmla="*/ 85 h 144"/>
                <a:gd name="T34" fmla="*/ 127 w 146"/>
                <a:gd name="T35" fmla="*/ 124 h 144"/>
                <a:gd name="T36" fmla="*/ 119 w 146"/>
                <a:gd name="T37" fmla="*/ 126 h 144"/>
                <a:gd name="T38" fmla="*/ 98 w 146"/>
                <a:gd name="T39" fmla="*/ 127 h 144"/>
                <a:gd name="T40" fmla="*/ 92 w 146"/>
                <a:gd name="T41" fmla="*/ 144 h 144"/>
                <a:gd name="T42" fmla="*/ 86 w 146"/>
                <a:gd name="T43" fmla="*/ 132 h 144"/>
                <a:gd name="T44" fmla="*/ 89 w 146"/>
                <a:gd name="T45" fmla="*/ 118 h 144"/>
                <a:gd name="T46" fmla="*/ 112 w 146"/>
                <a:gd name="T47" fmla="*/ 108 h 144"/>
                <a:gd name="T48" fmla="*/ 131 w 146"/>
                <a:gd name="T49" fmla="*/ 92 h 144"/>
                <a:gd name="T50" fmla="*/ 121 w 146"/>
                <a:gd name="T51" fmla="*/ 81 h 144"/>
                <a:gd name="T52" fmla="*/ 121 w 146"/>
                <a:gd name="T53" fmla="*/ 64 h 144"/>
                <a:gd name="T54" fmla="*/ 131 w 146"/>
                <a:gd name="T55" fmla="*/ 53 h 144"/>
                <a:gd name="T56" fmla="*/ 112 w 146"/>
                <a:gd name="T57" fmla="*/ 37 h 144"/>
                <a:gd name="T58" fmla="*/ 89 w 146"/>
                <a:gd name="T59" fmla="*/ 27 h 144"/>
                <a:gd name="T60" fmla="*/ 86 w 146"/>
                <a:gd name="T61" fmla="*/ 12 h 144"/>
                <a:gd name="T62" fmla="*/ 62 w 146"/>
                <a:gd name="T63" fmla="*/ 22 h 144"/>
                <a:gd name="T64" fmla="*/ 42 w 146"/>
                <a:gd name="T65" fmla="*/ 36 h 144"/>
                <a:gd name="T66" fmla="*/ 27 w 146"/>
                <a:gd name="T67" fmla="*/ 32 h 144"/>
                <a:gd name="T68" fmla="*/ 23 w 146"/>
                <a:gd name="T69" fmla="*/ 57 h 144"/>
                <a:gd name="T70" fmla="*/ 25 w 146"/>
                <a:gd name="T71" fmla="*/ 72 h 144"/>
                <a:gd name="T72" fmla="*/ 23 w 146"/>
                <a:gd name="T73" fmla="*/ 88 h 144"/>
                <a:gd name="T74" fmla="*/ 27 w 146"/>
                <a:gd name="T75" fmla="*/ 113 h 144"/>
                <a:gd name="T76" fmla="*/ 42 w 146"/>
                <a:gd name="T77" fmla="*/ 109 h 144"/>
                <a:gd name="T78" fmla="*/ 62 w 146"/>
                <a:gd name="T79" fmla="*/ 12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144">
                  <a:moveTo>
                    <a:pt x="92" y="144"/>
                  </a:moveTo>
                  <a:cubicBezTo>
                    <a:pt x="56" y="144"/>
                    <a:pt x="56" y="144"/>
                    <a:pt x="56" y="144"/>
                  </a:cubicBezTo>
                  <a:cubicBezTo>
                    <a:pt x="52" y="144"/>
                    <a:pt x="50" y="142"/>
                    <a:pt x="50" y="13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6" y="126"/>
                    <a:pt x="42" y="124"/>
                    <a:pt x="38" y="121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8"/>
                    <a:pt x="22" y="127"/>
                    <a:pt x="20" y="124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1"/>
                    <a:pt x="1" y="90"/>
                    <a:pt x="1" y="88"/>
                  </a:cubicBezTo>
                  <a:cubicBezTo>
                    <a:pt x="2" y="87"/>
                    <a:pt x="3" y="85"/>
                    <a:pt x="4" y="85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7"/>
                    <a:pt x="13" y="75"/>
                    <a:pt x="13" y="72"/>
                  </a:cubicBezTo>
                  <a:cubicBezTo>
                    <a:pt x="13" y="70"/>
                    <a:pt x="14" y="68"/>
                    <a:pt x="14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" y="59"/>
                    <a:pt x="0" y="55"/>
                    <a:pt x="2" y="5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8"/>
                    <a:pt x="25" y="17"/>
                    <a:pt x="28" y="1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21"/>
                    <a:pt x="46" y="19"/>
                    <a:pt x="50" y="1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2" y="0"/>
                    <a:pt x="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02" y="19"/>
                    <a:pt x="106" y="22"/>
                    <a:pt x="109" y="24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0" y="18"/>
                    <a:pt x="122" y="18"/>
                    <a:pt x="123" y="18"/>
                  </a:cubicBezTo>
                  <a:cubicBezTo>
                    <a:pt x="125" y="18"/>
                    <a:pt x="126" y="19"/>
                    <a:pt x="127" y="21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46" y="55"/>
                    <a:pt x="145" y="59"/>
                    <a:pt x="143" y="60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68"/>
                    <a:pt x="133" y="70"/>
                    <a:pt x="133" y="72"/>
                  </a:cubicBezTo>
                  <a:cubicBezTo>
                    <a:pt x="133" y="75"/>
                    <a:pt x="133" y="77"/>
                    <a:pt x="133" y="79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5" y="86"/>
                    <a:pt x="146" y="90"/>
                    <a:pt x="145" y="93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5"/>
                    <a:pt x="125" y="126"/>
                    <a:pt x="123" y="127"/>
                  </a:cubicBezTo>
                  <a:cubicBezTo>
                    <a:pt x="122" y="127"/>
                    <a:pt x="120" y="127"/>
                    <a:pt x="119" y="126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6" y="123"/>
                    <a:pt x="102" y="125"/>
                    <a:pt x="98" y="127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42"/>
                    <a:pt x="95" y="144"/>
                    <a:pt x="92" y="144"/>
                  </a:cubicBezTo>
                  <a:close/>
                  <a:moveTo>
                    <a:pt x="62" y="132"/>
                  </a:moveTo>
                  <a:cubicBezTo>
                    <a:pt x="86" y="132"/>
                    <a:pt x="86" y="132"/>
                    <a:pt x="86" y="13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1"/>
                    <a:pt x="87" y="119"/>
                    <a:pt x="89" y="118"/>
                  </a:cubicBezTo>
                  <a:cubicBezTo>
                    <a:pt x="95" y="116"/>
                    <a:pt x="100" y="113"/>
                    <a:pt x="105" y="109"/>
                  </a:cubicBezTo>
                  <a:cubicBezTo>
                    <a:pt x="107" y="107"/>
                    <a:pt x="109" y="107"/>
                    <a:pt x="112" y="108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6"/>
                    <a:pt x="120" y="84"/>
                    <a:pt x="121" y="81"/>
                  </a:cubicBezTo>
                  <a:cubicBezTo>
                    <a:pt x="121" y="78"/>
                    <a:pt x="121" y="75"/>
                    <a:pt x="121" y="72"/>
                  </a:cubicBezTo>
                  <a:cubicBezTo>
                    <a:pt x="121" y="70"/>
                    <a:pt x="121" y="67"/>
                    <a:pt x="121" y="64"/>
                  </a:cubicBezTo>
                  <a:cubicBezTo>
                    <a:pt x="120" y="61"/>
                    <a:pt x="121" y="59"/>
                    <a:pt x="123" y="57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9" y="38"/>
                    <a:pt x="107" y="38"/>
                    <a:pt x="105" y="36"/>
                  </a:cubicBezTo>
                  <a:cubicBezTo>
                    <a:pt x="100" y="32"/>
                    <a:pt x="95" y="29"/>
                    <a:pt x="89" y="27"/>
                  </a:cubicBezTo>
                  <a:cubicBezTo>
                    <a:pt x="87" y="26"/>
                    <a:pt x="86" y="24"/>
                    <a:pt x="86" y="2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4"/>
                    <a:pt x="60" y="27"/>
                    <a:pt x="57" y="27"/>
                  </a:cubicBezTo>
                  <a:cubicBezTo>
                    <a:pt x="52" y="29"/>
                    <a:pt x="46" y="33"/>
                    <a:pt x="42" y="36"/>
                  </a:cubicBezTo>
                  <a:cubicBezTo>
                    <a:pt x="40" y="38"/>
                    <a:pt x="38" y="38"/>
                    <a:pt x="35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9"/>
                    <a:pt x="27" y="61"/>
                    <a:pt x="26" y="64"/>
                  </a:cubicBezTo>
                  <a:cubicBezTo>
                    <a:pt x="26" y="67"/>
                    <a:pt x="25" y="70"/>
                    <a:pt x="25" y="72"/>
                  </a:cubicBezTo>
                  <a:cubicBezTo>
                    <a:pt x="25" y="75"/>
                    <a:pt x="26" y="78"/>
                    <a:pt x="26" y="81"/>
                  </a:cubicBezTo>
                  <a:cubicBezTo>
                    <a:pt x="27" y="84"/>
                    <a:pt x="26" y="86"/>
                    <a:pt x="23" y="8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8" y="107"/>
                    <a:pt x="40" y="107"/>
                    <a:pt x="42" y="109"/>
                  </a:cubicBezTo>
                  <a:cubicBezTo>
                    <a:pt x="46" y="112"/>
                    <a:pt x="52" y="116"/>
                    <a:pt x="58" y="118"/>
                  </a:cubicBezTo>
                  <a:cubicBezTo>
                    <a:pt x="60" y="119"/>
                    <a:pt x="62" y="121"/>
                    <a:pt x="62" y="123"/>
                  </a:cubicBezTo>
                  <a:lnTo>
                    <a:pt x="6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67BBDEF1-84CA-40A8-9EBF-259830613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950" y="5416328"/>
              <a:ext cx="107335" cy="107335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1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1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03A8B4B-AFA7-4743-9952-8B4D75A24D00}"/>
              </a:ext>
            </a:extLst>
          </p:cNvPr>
          <p:cNvGrpSpPr/>
          <p:nvPr/>
        </p:nvGrpSpPr>
        <p:grpSpPr>
          <a:xfrm>
            <a:off x="11711330" y="608013"/>
            <a:ext cx="114300" cy="4306887"/>
            <a:chOff x="7856220" y="1579504"/>
            <a:chExt cx="114300" cy="3200400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7CEB751-ABB4-4E19-8069-29703173174F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85B3E2F-B3FB-4560-AFCD-82162E59D13D}"/>
                </a:ext>
              </a:extLst>
            </p:cNvPr>
            <p:cNvSpPr/>
            <p:nvPr/>
          </p:nvSpPr>
          <p:spPr>
            <a:xfrm>
              <a:off x="7856220" y="1724025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2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0C7CA4-9B15-4554-874F-A1CE1835D7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486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90C7CA4-9B15-4554-874F-A1CE1835D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7361EF-2155-49F4-B8DB-BBE0EC53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Homepage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67A14-45CC-4854-B71A-44B4BE5665CB}"/>
              </a:ext>
            </a:extLst>
          </p:cNvPr>
          <p:cNvSpPr>
            <a:spLocks/>
          </p:cNvSpPr>
          <p:nvPr/>
        </p:nvSpPr>
        <p:spPr>
          <a:xfrm>
            <a:off x="4434282" y="1237456"/>
            <a:ext cx="7176693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Candidates'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E662C-A00D-4999-932F-DEFF46DA6BF2}"/>
              </a:ext>
            </a:extLst>
          </p:cNvPr>
          <p:cNvSpPr>
            <a:spLocks/>
          </p:cNvSpPr>
          <p:nvPr/>
        </p:nvSpPr>
        <p:spPr>
          <a:xfrm>
            <a:off x="8821470" y="6207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C64CE-5107-42B2-A31A-4225525AE2B2}"/>
              </a:ext>
            </a:extLst>
          </p:cNvPr>
          <p:cNvSpPr/>
          <p:nvPr/>
        </p:nvSpPr>
        <p:spPr>
          <a:xfrm>
            <a:off x="8238541" y="509302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8408C-486A-408C-94A1-0780F70EC80C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296299-D233-42F9-82EA-8196253A3996}"/>
              </a:ext>
            </a:extLst>
          </p:cNvPr>
          <p:cNvSpPr txBox="1"/>
          <p:nvPr/>
        </p:nvSpPr>
        <p:spPr>
          <a:xfrm>
            <a:off x="279400" y="2121747"/>
            <a:ext cx="265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from 1 to 10 and linked with the final grade in the evaluation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(Rec) = offer, not offer, second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date as per the candidate availability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A524038-E417-456C-ACD5-B94DCC247165}"/>
              </a:ext>
            </a:extLst>
          </p:cNvPr>
          <p:cNvSpPr>
            <a:spLocks/>
          </p:cNvSpPr>
          <p:nvPr/>
        </p:nvSpPr>
        <p:spPr>
          <a:xfrm>
            <a:off x="5912646" y="608014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Settings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EF6AA0-2F4C-4855-AE5B-4DD21DA90716}"/>
              </a:ext>
            </a:extLst>
          </p:cNvPr>
          <p:cNvGrpSpPr/>
          <p:nvPr/>
        </p:nvGrpSpPr>
        <p:grpSpPr>
          <a:xfrm>
            <a:off x="5545294" y="620714"/>
            <a:ext cx="382118" cy="376809"/>
            <a:chOff x="2460971" y="5341555"/>
            <a:chExt cx="260499" cy="256880"/>
          </a:xfrm>
          <a:solidFill>
            <a:srgbClr val="002060"/>
          </a:solidFill>
        </p:grpSpPr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E533F41A-088A-4D3C-8663-C961356A3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971" y="5341555"/>
              <a:ext cx="260499" cy="256880"/>
            </a:xfrm>
            <a:custGeom>
              <a:avLst/>
              <a:gdLst>
                <a:gd name="T0" fmla="*/ 56 w 146"/>
                <a:gd name="T1" fmla="*/ 144 h 144"/>
                <a:gd name="T2" fmla="*/ 50 w 146"/>
                <a:gd name="T3" fmla="*/ 127 h 144"/>
                <a:gd name="T4" fmla="*/ 28 w 146"/>
                <a:gd name="T5" fmla="*/ 126 h 144"/>
                <a:gd name="T6" fmla="*/ 2 w 146"/>
                <a:gd name="T7" fmla="*/ 93 h 144"/>
                <a:gd name="T8" fmla="*/ 4 w 146"/>
                <a:gd name="T9" fmla="*/ 85 h 144"/>
                <a:gd name="T10" fmla="*/ 13 w 146"/>
                <a:gd name="T11" fmla="*/ 72 h 144"/>
                <a:gd name="T12" fmla="*/ 4 w 146"/>
                <a:gd name="T13" fmla="*/ 60 h 144"/>
                <a:gd name="T14" fmla="*/ 20 w 146"/>
                <a:gd name="T15" fmla="*/ 21 h 144"/>
                <a:gd name="T16" fmla="*/ 38 w 146"/>
                <a:gd name="T17" fmla="*/ 24 h 144"/>
                <a:gd name="T18" fmla="*/ 50 w 146"/>
                <a:gd name="T19" fmla="*/ 6 h 144"/>
                <a:gd name="T20" fmla="*/ 92 w 146"/>
                <a:gd name="T21" fmla="*/ 0 h 144"/>
                <a:gd name="T22" fmla="*/ 98 w 146"/>
                <a:gd name="T23" fmla="*/ 18 h 144"/>
                <a:gd name="T24" fmla="*/ 119 w 146"/>
                <a:gd name="T25" fmla="*/ 19 h 144"/>
                <a:gd name="T26" fmla="*/ 127 w 146"/>
                <a:gd name="T27" fmla="*/ 21 h 144"/>
                <a:gd name="T28" fmla="*/ 143 w 146"/>
                <a:gd name="T29" fmla="*/ 60 h 144"/>
                <a:gd name="T30" fmla="*/ 133 w 146"/>
                <a:gd name="T31" fmla="*/ 72 h 144"/>
                <a:gd name="T32" fmla="*/ 143 w 146"/>
                <a:gd name="T33" fmla="*/ 85 h 144"/>
                <a:gd name="T34" fmla="*/ 127 w 146"/>
                <a:gd name="T35" fmla="*/ 124 h 144"/>
                <a:gd name="T36" fmla="*/ 119 w 146"/>
                <a:gd name="T37" fmla="*/ 126 h 144"/>
                <a:gd name="T38" fmla="*/ 98 w 146"/>
                <a:gd name="T39" fmla="*/ 127 h 144"/>
                <a:gd name="T40" fmla="*/ 92 w 146"/>
                <a:gd name="T41" fmla="*/ 144 h 144"/>
                <a:gd name="T42" fmla="*/ 86 w 146"/>
                <a:gd name="T43" fmla="*/ 132 h 144"/>
                <a:gd name="T44" fmla="*/ 89 w 146"/>
                <a:gd name="T45" fmla="*/ 118 h 144"/>
                <a:gd name="T46" fmla="*/ 112 w 146"/>
                <a:gd name="T47" fmla="*/ 108 h 144"/>
                <a:gd name="T48" fmla="*/ 131 w 146"/>
                <a:gd name="T49" fmla="*/ 92 h 144"/>
                <a:gd name="T50" fmla="*/ 121 w 146"/>
                <a:gd name="T51" fmla="*/ 81 h 144"/>
                <a:gd name="T52" fmla="*/ 121 w 146"/>
                <a:gd name="T53" fmla="*/ 64 h 144"/>
                <a:gd name="T54" fmla="*/ 131 w 146"/>
                <a:gd name="T55" fmla="*/ 53 h 144"/>
                <a:gd name="T56" fmla="*/ 112 w 146"/>
                <a:gd name="T57" fmla="*/ 37 h 144"/>
                <a:gd name="T58" fmla="*/ 89 w 146"/>
                <a:gd name="T59" fmla="*/ 27 h 144"/>
                <a:gd name="T60" fmla="*/ 86 w 146"/>
                <a:gd name="T61" fmla="*/ 12 h 144"/>
                <a:gd name="T62" fmla="*/ 62 w 146"/>
                <a:gd name="T63" fmla="*/ 22 h 144"/>
                <a:gd name="T64" fmla="*/ 42 w 146"/>
                <a:gd name="T65" fmla="*/ 36 h 144"/>
                <a:gd name="T66" fmla="*/ 27 w 146"/>
                <a:gd name="T67" fmla="*/ 32 h 144"/>
                <a:gd name="T68" fmla="*/ 23 w 146"/>
                <a:gd name="T69" fmla="*/ 57 h 144"/>
                <a:gd name="T70" fmla="*/ 25 w 146"/>
                <a:gd name="T71" fmla="*/ 72 h 144"/>
                <a:gd name="T72" fmla="*/ 23 w 146"/>
                <a:gd name="T73" fmla="*/ 88 h 144"/>
                <a:gd name="T74" fmla="*/ 27 w 146"/>
                <a:gd name="T75" fmla="*/ 113 h 144"/>
                <a:gd name="T76" fmla="*/ 42 w 146"/>
                <a:gd name="T77" fmla="*/ 109 h 144"/>
                <a:gd name="T78" fmla="*/ 62 w 146"/>
                <a:gd name="T79" fmla="*/ 12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144">
                  <a:moveTo>
                    <a:pt x="92" y="144"/>
                  </a:moveTo>
                  <a:cubicBezTo>
                    <a:pt x="56" y="144"/>
                    <a:pt x="56" y="144"/>
                    <a:pt x="56" y="144"/>
                  </a:cubicBezTo>
                  <a:cubicBezTo>
                    <a:pt x="52" y="144"/>
                    <a:pt x="50" y="142"/>
                    <a:pt x="50" y="13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6" y="126"/>
                    <a:pt x="42" y="124"/>
                    <a:pt x="38" y="121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8"/>
                    <a:pt x="22" y="127"/>
                    <a:pt x="20" y="124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1"/>
                    <a:pt x="1" y="90"/>
                    <a:pt x="1" y="88"/>
                  </a:cubicBezTo>
                  <a:cubicBezTo>
                    <a:pt x="2" y="87"/>
                    <a:pt x="3" y="85"/>
                    <a:pt x="4" y="85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7"/>
                    <a:pt x="13" y="75"/>
                    <a:pt x="13" y="72"/>
                  </a:cubicBezTo>
                  <a:cubicBezTo>
                    <a:pt x="13" y="70"/>
                    <a:pt x="14" y="68"/>
                    <a:pt x="14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" y="59"/>
                    <a:pt x="0" y="55"/>
                    <a:pt x="2" y="5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8"/>
                    <a:pt x="25" y="17"/>
                    <a:pt x="28" y="1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21"/>
                    <a:pt x="46" y="19"/>
                    <a:pt x="50" y="1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2" y="0"/>
                    <a:pt x="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02" y="19"/>
                    <a:pt x="106" y="22"/>
                    <a:pt x="109" y="24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0" y="18"/>
                    <a:pt x="122" y="18"/>
                    <a:pt x="123" y="18"/>
                  </a:cubicBezTo>
                  <a:cubicBezTo>
                    <a:pt x="125" y="18"/>
                    <a:pt x="126" y="19"/>
                    <a:pt x="127" y="21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46" y="55"/>
                    <a:pt x="145" y="59"/>
                    <a:pt x="143" y="60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3" y="68"/>
                    <a:pt x="133" y="70"/>
                    <a:pt x="133" y="72"/>
                  </a:cubicBezTo>
                  <a:cubicBezTo>
                    <a:pt x="133" y="75"/>
                    <a:pt x="133" y="77"/>
                    <a:pt x="133" y="79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5" y="86"/>
                    <a:pt x="146" y="90"/>
                    <a:pt x="145" y="93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5"/>
                    <a:pt x="125" y="126"/>
                    <a:pt x="123" y="127"/>
                  </a:cubicBezTo>
                  <a:cubicBezTo>
                    <a:pt x="122" y="127"/>
                    <a:pt x="120" y="127"/>
                    <a:pt x="119" y="126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6" y="123"/>
                    <a:pt x="102" y="125"/>
                    <a:pt x="98" y="127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42"/>
                    <a:pt x="95" y="144"/>
                    <a:pt x="92" y="144"/>
                  </a:cubicBezTo>
                  <a:close/>
                  <a:moveTo>
                    <a:pt x="62" y="132"/>
                  </a:moveTo>
                  <a:cubicBezTo>
                    <a:pt x="86" y="132"/>
                    <a:pt x="86" y="132"/>
                    <a:pt x="86" y="13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1"/>
                    <a:pt x="87" y="119"/>
                    <a:pt x="89" y="118"/>
                  </a:cubicBezTo>
                  <a:cubicBezTo>
                    <a:pt x="95" y="116"/>
                    <a:pt x="100" y="113"/>
                    <a:pt x="105" y="109"/>
                  </a:cubicBezTo>
                  <a:cubicBezTo>
                    <a:pt x="107" y="107"/>
                    <a:pt x="109" y="107"/>
                    <a:pt x="112" y="108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6"/>
                    <a:pt x="120" y="84"/>
                    <a:pt x="121" y="81"/>
                  </a:cubicBezTo>
                  <a:cubicBezTo>
                    <a:pt x="121" y="78"/>
                    <a:pt x="121" y="75"/>
                    <a:pt x="121" y="72"/>
                  </a:cubicBezTo>
                  <a:cubicBezTo>
                    <a:pt x="121" y="70"/>
                    <a:pt x="121" y="67"/>
                    <a:pt x="121" y="64"/>
                  </a:cubicBezTo>
                  <a:cubicBezTo>
                    <a:pt x="120" y="61"/>
                    <a:pt x="121" y="59"/>
                    <a:pt x="123" y="57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9" y="38"/>
                    <a:pt x="107" y="38"/>
                    <a:pt x="105" y="36"/>
                  </a:cubicBezTo>
                  <a:cubicBezTo>
                    <a:pt x="100" y="32"/>
                    <a:pt x="95" y="29"/>
                    <a:pt x="89" y="27"/>
                  </a:cubicBezTo>
                  <a:cubicBezTo>
                    <a:pt x="87" y="26"/>
                    <a:pt x="86" y="24"/>
                    <a:pt x="86" y="2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4"/>
                    <a:pt x="60" y="27"/>
                    <a:pt x="57" y="27"/>
                  </a:cubicBezTo>
                  <a:cubicBezTo>
                    <a:pt x="52" y="29"/>
                    <a:pt x="46" y="33"/>
                    <a:pt x="42" y="36"/>
                  </a:cubicBezTo>
                  <a:cubicBezTo>
                    <a:pt x="40" y="38"/>
                    <a:pt x="38" y="38"/>
                    <a:pt x="35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9"/>
                    <a:pt x="27" y="61"/>
                    <a:pt x="26" y="64"/>
                  </a:cubicBezTo>
                  <a:cubicBezTo>
                    <a:pt x="26" y="67"/>
                    <a:pt x="25" y="70"/>
                    <a:pt x="25" y="72"/>
                  </a:cubicBezTo>
                  <a:cubicBezTo>
                    <a:pt x="25" y="75"/>
                    <a:pt x="26" y="78"/>
                    <a:pt x="26" y="81"/>
                  </a:cubicBezTo>
                  <a:cubicBezTo>
                    <a:pt x="27" y="84"/>
                    <a:pt x="26" y="86"/>
                    <a:pt x="23" y="8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8" y="107"/>
                    <a:pt x="40" y="107"/>
                    <a:pt x="42" y="109"/>
                  </a:cubicBezTo>
                  <a:cubicBezTo>
                    <a:pt x="46" y="112"/>
                    <a:pt x="52" y="116"/>
                    <a:pt x="58" y="118"/>
                  </a:cubicBezTo>
                  <a:cubicBezTo>
                    <a:pt x="60" y="119"/>
                    <a:pt x="62" y="121"/>
                    <a:pt x="62" y="123"/>
                  </a:cubicBezTo>
                  <a:lnTo>
                    <a:pt x="6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67BBDEF1-84CA-40A8-9EBF-259830613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950" y="5416328"/>
              <a:ext cx="107335" cy="107335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1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1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6EB7BBA-04A4-4073-B8DF-5E37851D5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269" y="2121747"/>
            <a:ext cx="6943946" cy="2578832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CC199E-517E-4B9D-94FC-3652191AFBE0}"/>
              </a:ext>
            </a:extLst>
          </p:cNvPr>
          <p:cNvGrpSpPr/>
          <p:nvPr/>
        </p:nvGrpSpPr>
        <p:grpSpPr>
          <a:xfrm>
            <a:off x="11711330" y="608013"/>
            <a:ext cx="114300" cy="4306887"/>
            <a:chOff x="7856220" y="1579504"/>
            <a:chExt cx="114300" cy="320040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B2098ED8-A5B5-45E6-A468-661FD0EDD20B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30398A-D44A-4B4F-BD76-E56F9F20CBD2}"/>
                </a:ext>
              </a:extLst>
            </p:cNvPr>
            <p:cNvSpPr/>
            <p:nvPr/>
          </p:nvSpPr>
          <p:spPr>
            <a:xfrm>
              <a:off x="7856220" y="3915350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2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515F01C-5B1D-410F-83FB-094FB5C5AE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6355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DD83B6-7C39-4834-997D-9DB05C8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Single candidate overview 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FF818-6B09-4837-9816-97C92AA3EFBC}"/>
              </a:ext>
            </a:extLst>
          </p:cNvPr>
          <p:cNvSpPr>
            <a:spLocks/>
          </p:cNvSpPr>
          <p:nvPr/>
        </p:nvSpPr>
        <p:spPr>
          <a:xfrm>
            <a:off x="4434282" y="1237456"/>
            <a:ext cx="7313218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[name &amp; surname of candidate] evaluation sheet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AE6371-684D-4528-8535-93F5D12E0FCE}"/>
              </a:ext>
            </a:extLst>
          </p:cNvPr>
          <p:cNvSpPr>
            <a:spLocks/>
          </p:cNvSpPr>
          <p:nvPr/>
        </p:nvSpPr>
        <p:spPr>
          <a:xfrm>
            <a:off x="4541838" y="1724026"/>
            <a:ext cx="1147762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Name Surname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6E758E-C6D4-432C-8CA0-5608A8FE45A6}"/>
              </a:ext>
            </a:extLst>
          </p:cNvPr>
          <p:cNvSpPr>
            <a:spLocks/>
          </p:cNvSpPr>
          <p:nvPr/>
        </p:nvSpPr>
        <p:spPr>
          <a:xfrm>
            <a:off x="5765955" y="1724026"/>
            <a:ext cx="626898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0A740-AB50-4BCE-A852-7794A8B815CE}"/>
              </a:ext>
            </a:extLst>
          </p:cNvPr>
          <p:cNvSpPr>
            <a:spLocks/>
          </p:cNvSpPr>
          <p:nvPr/>
        </p:nvSpPr>
        <p:spPr>
          <a:xfrm>
            <a:off x="6469208" y="1724026"/>
            <a:ext cx="626898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Rec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31340-833E-4641-A5E6-A59A1A4CED18}"/>
              </a:ext>
            </a:extLst>
          </p:cNvPr>
          <p:cNvSpPr>
            <a:spLocks/>
          </p:cNvSpPr>
          <p:nvPr/>
        </p:nvSpPr>
        <p:spPr>
          <a:xfrm>
            <a:off x="7172461" y="1724026"/>
            <a:ext cx="626898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Starting 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1DE8CE-4757-4AFE-85D9-90583A253170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grpSp>
        <p:nvGrpSpPr>
          <p:cNvPr id="20" name="pdf">
            <a:extLst>
              <a:ext uri="{FF2B5EF4-FFF2-40B4-BE49-F238E27FC236}">
                <a16:creationId xmlns:a16="http://schemas.microsoft.com/office/drawing/2014/main" id="{84404C25-7E07-4499-B154-0512DD16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1113" y="585664"/>
            <a:ext cx="445484" cy="531826"/>
            <a:chOff x="5542" y="1718"/>
            <a:chExt cx="356" cy="425"/>
          </a:xfrm>
          <a:solidFill>
            <a:srgbClr val="002060"/>
          </a:solidFill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DB9E5D44-9417-4449-AEFA-7F10CBB4E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2" y="1718"/>
              <a:ext cx="356" cy="425"/>
            </a:xfrm>
            <a:custGeom>
              <a:avLst/>
              <a:gdLst>
                <a:gd name="T0" fmla="*/ 234 w 240"/>
                <a:gd name="T1" fmla="*/ 288 h 288"/>
                <a:gd name="T2" fmla="*/ 6 w 240"/>
                <a:gd name="T3" fmla="*/ 288 h 288"/>
                <a:gd name="T4" fmla="*/ 0 w 240"/>
                <a:gd name="T5" fmla="*/ 282 h 288"/>
                <a:gd name="T6" fmla="*/ 0 w 240"/>
                <a:gd name="T7" fmla="*/ 6 h 288"/>
                <a:gd name="T8" fmla="*/ 6 w 240"/>
                <a:gd name="T9" fmla="*/ 0 h 288"/>
                <a:gd name="T10" fmla="*/ 162 w 240"/>
                <a:gd name="T11" fmla="*/ 0 h 288"/>
                <a:gd name="T12" fmla="*/ 166 w 240"/>
                <a:gd name="T13" fmla="*/ 2 h 288"/>
                <a:gd name="T14" fmla="*/ 238 w 240"/>
                <a:gd name="T15" fmla="*/ 74 h 288"/>
                <a:gd name="T16" fmla="*/ 240 w 240"/>
                <a:gd name="T17" fmla="*/ 78 h 288"/>
                <a:gd name="T18" fmla="*/ 240 w 240"/>
                <a:gd name="T19" fmla="*/ 282 h 288"/>
                <a:gd name="T20" fmla="*/ 234 w 240"/>
                <a:gd name="T21" fmla="*/ 288 h 288"/>
                <a:gd name="T22" fmla="*/ 12 w 240"/>
                <a:gd name="T23" fmla="*/ 276 h 288"/>
                <a:gd name="T24" fmla="*/ 228 w 240"/>
                <a:gd name="T25" fmla="*/ 276 h 288"/>
                <a:gd name="T26" fmla="*/ 228 w 240"/>
                <a:gd name="T27" fmla="*/ 81 h 288"/>
                <a:gd name="T28" fmla="*/ 160 w 240"/>
                <a:gd name="T29" fmla="*/ 12 h 288"/>
                <a:gd name="T30" fmla="*/ 12 w 240"/>
                <a:gd name="T31" fmla="*/ 12 h 288"/>
                <a:gd name="T32" fmla="*/ 12 w 240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88">
                  <a:moveTo>
                    <a:pt x="234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4" y="0"/>
                    <a:pt x="165" y="1"/>
                    <a:pt x="166" y="2"/>
                  </a:cubicBezTo>
                  <a:cubicBezTo>
                    <a:pt x="238" y="74"/>
                    <a:pt x="238" y="74"/>
                    <a:pt x="238" y="74"/>
                  </a:cubicBezTo>
                  <a:cubicBezTo>
                    <a:pt x="240" y="75"/>
                    <a:pt x="240" y="77"/>
                    <a:pt x="240" y="78"/>
                  </a:cubicBezTo>
                  <a:cubicBezTo>
                    <a:pt x="240" y="282"/>
                    <a:pt x="240" y="282"/>
                    <a:pt x="240" y="282"/>
                  </a:cubicBezTo>
                  <a:cubicBezTo>
                    <a:pt x="240" y="286"/>
                    <a:pt x="238" y="288"/>
                    <a:pt x="234" y="288"/>
                  </a:cubicBezTo>
                  <a:close/>
                  <a:moveTo>
                    <a:pt x="12" y="276"/>
                  </a:moveTo>
                  <a:cubicBezTo>
                    <a:pt x="228" y="276"/>
                    <a:pt x="228" y="276"/>
                    <a:pt x="228" y="276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B6A9DD38-6161-4BE4-BEBB-C461A5FB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18"/>
              <a:ext cx="125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EA689819-F135-4A75-B1D6-7695E50DD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" y="1832"/>
              <a:ext cx="224" cy="233"/>
            </a:xfrm>
            <a:custGeom>
              <a:avLst/>
              <a:gdLst>
                <a:gd name="T0" fmla="*/ 19 w 152"/>
                <a:gd name="T1" fmla="*/ 158 h 158"/>
                <a:gd name="T2" fmla="*/ 16 w 152"/>
                <a:gd name="T3" fmla="*/ 158 h 158"/>
                <a:gd name="T4" fmla="*/ 2 w 152"/>
                <a:gd name="T5" fmla="*/ 148 h 158"/>
                <a:gd name="T6" fmla="*/ 6 w 152"/>
                <a:gd name="T7" fmla="*/ 131 h 158"/>
                <a:gd name="T8" fmla="*/ 41 w 152"/>
                <a:gd name="T9" fmla="*/ 100 h 158"/>
                <a:gd name="T10" fmla="*/ 42 w 152"/>
                <a:gd name="T11" fmla="*/ 62 h 158"/>
                <a:gd name="T12" fmla="*/ 16 w 152"/>
                <a:gd name="T13" fmla="*/ 28 h 158"/>
                <a:gd name="T14" fmla="*/ 16 w 152"/>
                <a:gd name="T15" fmla="*/ 28 h 158"/>
                <a:gd name="T16" fmla="*/ 15 w 152"/>
                <a:gd name="T17" fmla="*/ 9 h 158"/>
                <a:gd name="T18" fmla="*/ 31 w 152"/>
                <a:gd name="T19" fmla="*/ 0 h 158"/>
                <a:gd name="T20" fmla="*/ 43 w 152"/>
                <a:gd name="T21" fmla="*/ 10 h 158"/>
                <a:gd name="T22" fmla="*/ 54 w 152"/>
                <a:gd name="T23" fmla="*/ 56 h 158"/>
                <a:gd name="T24" fmla="*/ 85 w 152"/>
                <a:gd name="T25" fmla="*/ 79 h 158"/>
                <a:gd name="T26" fmla="*/ 133 w 152"/>
                <a:gd name="T27" fmla="*/ 72 h 158"/>
                <a:gd name="T28" fmla="*/ 149 w 152"/>
                <a:gd name="T29" fmla="*/ 82 h 158"/>
                <a:gd name="T30" fmla="*/ 148 w 152"/>
                <a:gd name="T31" fmla="*/ 100 h 158"/>
                <a:gd name="T32" fmla="*/ 133 w 152"/>
                <a:gd name="T33" fmla="*/ 107 h 158"/>
                <a:gd name="T34" fmla="*/ 84 w 152"/>
                <a:gd name="T35" fmla="*/ 92 h 158"/>
                <a:gd name="T36" fmla="*/ 52 w 152"/>
                <a:gd name="T37" fmla="*/ 107 h 158"/>
                <a:gd name="T38" fmla="*/ 33 w 152"/>
                <a:gd name="T39" fmla="*/ 150 h 158"/>
                <a:gd name="T40" fmla="*/ 19 w 152"/>
                <a:gd name="T41" fmla="*/ 158 h 158"/>
                <a:gd name="T42" fmla="*/ 36 w 152"/>
                <a:gd name="T43" fmla="*/ 118 h 158"/>
                <a:gd name="T44" fmla="*/ 15 w 152"/>
                <a:gd name="T45" fmla="*/ 138 h 158"/>
                <a:gd name="T46" fmla="*/ 14 w 152"/>
                <a:gd name="T47" fmla="*/ 143 h 158"/>
                <a:gd name="T48" fmla="*/ 18 w 152"/>
                <a:gd name="T49" fmla="*/ 146 h 158"/>
                <a:gd name="T50" fmla="*/ 24 w 152"/>
                <a:gd name="T51" fmla="*/ 143 h 158"/>
                <a:gd name="T52" fmla="*/ 36 w 152"/>
                <a:gd name="T53" fmla="*/ 118 h 158"/>
                <a:gd name="T54" fmla="*/ 102 w 152"/>
                <a:gd name="T55" fmla="*/ 87 h 158"/>
                <a:gd name="T56" fmla="*/ 134 w 152"/>
                <a:gd name="T57" fmla="*/ 95 h 158"/>
                <a:gd name="T58" fmla="*/ 138 w 152"/>
                <a:gd name="T59" fmla="*/ 93 h 158"/>
                <a:gd name="T60" fmla="*/ 138 w 152"/>
                <a:gd name="T61" fmla="*/ 88 h 158"/>
                <a:gd name="T62" fmla="*/ 132 w 152"/>
                <a:gd name="T63" fmla="*/ 84 h 158"/>
                <a:gd name="T64" fmla="*/ 102 w 152"/>
                <a:gd name="T65" fmla="*/ 87 h 158"/>
                <a:gd name="T66" fmla="*/ 55 w 152"/>
                <a:gd name="T67" fmla="*/ 73 h 158"/>
                <a:gd name="T68" fmla="*/ 54 w 152"/>
                <a:gd name="T69" fmla="*/ 92 h 158"/>
                <a:gd name="T70" fmla="*/ 70 w 152"/>
                <a:gd name="T71" fmla="*/ 84 h 158"/>
                <a:gd name="T72" fmla="*/ 55 w 152"/>
                <a:gd name="T73" fmla="*/ 73 h 158"/>
                <a:gd name="T74" fmla="*/ 26 w 152"/>
                <a:gd name="T75" fmla="*/ 22 h 158"/>
                <a:gd name="T76" fmla="*/ 39 w 152"/>
                <a:gd name="T77" fmla="*/ 41 h 158"/>
                <a:gd name="T78" fmla="*/ 32 w 152"/>
                <a:gd name="T79" fmla="*/ 15 h 158"/>
                <a:gd name="T80" fmla="*/ 30 w 152"/>
                <a:gd name="T81" fmla="*/ 12 h 158"/>
                <a:gd name="T82" fmla="*/ 26 w 152"/>
                <a:gd name="T83" fmla="*/ 15 h 158"/>
                <a:gd name="T84" fmla="*/ 26 w 152"/>
                <a:gd name="T85" fmla="*/ 2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158">
                  <a:moveTo>
                    <a:pt x="19" y="158"/>
                  </a:moveTo>
                  <a:cubicBezTo>
                    <a:pt x="18" y="158"/>
                    <a:pt x="17" y="158"/>
                    <a:pt x="16" y="158"/>
                  </a:cubicBezTo>
                  <a:cubicBezTo>
                    <a:pt x="10" y="157"/>
                    <a:pt x="5" y="153"/>
                    <a:pt x="2" y="148"/>
                  </a:cubicBezTo>
                  <a:cubicBezTo>
                    <a:pt x="0" y="142"/>
                    <a:pt x="1" y="136"/>
                    <a:pt x="6" y="131"/>
                  </a:cubicBezTo>
                  <a:cubicBezTo>
                    <a:pt x="13" y="122"/>
                    <a:pt x="25" y="110"/>
                    <a:pt x="41" y="100"/>
                  </a:cubicBezTo>
                  <a:cubicBezTo>
                    <a:pt x="43" y="87"/>
                    <a:pt x="43" y="74"/>
                    <a:pt x="42" y="62"/>
                  </a:cubicBezTo>
                  <a:cubicBezTo>
                    <a:pt x="33" y="53"/>
                    <a:pt x="24" y="41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2"/>
                    <a:pt x="12" y="15"/>
                    <a:pt x="15" y="9"/>
                  </a:cubicBezTo>
                  <a:cubicBezTo>
                    <a:pt x="19" y="3"/>
                    <a:pt x="25" y="0"/>
                    <a:pt x="31" y="0"/>
                  </a:cubicBezTo>
                  <a:cubicBezTo>
                    <a:pt x="37" y="1"/>
                    <a:pt x="41" y="5"/>
                    <a:pt x="43" y="10"/>
                  </a:cubicBezTo>
                  <a:cubicBezTo>
                    <a:pt x="47" y="22"/>
                    <a:pt x="52" y="38"/>
                    <a:pt x="54" y="56"/>
                  </a:cubicBezTo>
                  <a:cubicBezTo>
                    <a:pt x="64" y="66"/>
                    <a:pt x="74" y="73"/>
                    <a:pt x="85" y="79"/>
                  </a:cubicBezTo>
                  <a:cubicBezTo>
                    <a:pt x="99" y="74"/>
                    <a:pt x="116" y="72"/>
                    <a:pt x="133" y="72"/>
                  </a:cubicBezTo>
                  <a:cubicBezTo>
                    <a:pt x="140" y="73"/>
                    <a:pt x="146" y="76"/>
                    <a:pt x="149" y="82"/>
                  </a:cubicBezTo>
                  <a:cubicBezTo>
                    <a:pt x="152" y="88"/>
                    <a:pt x="151" y="95"/>
                    <a:pt x="148" y="100"/>
                  </a:cubicBezTo>
                  <a:cubicBezTo>
                    <a:pt x="144" y="105"/>
                    <a:pt x="139" y="107"/>
                    <a:pt x="133" y="107"/>
                  </a:cubicBezTo>
                  <a:cubicBezTo>
                    <a:pt x="120" y="105"/>
                    <a:pt x="102" y="101"/>
                    <a:pt x="84" y="92"/>
                  </a:cubicBezTo>
                  <a:cubicBezTo>
                    <a:pt x="72" y="96"/>
                    <a:pt x="61" y="101"/>
                    <a:pt x="52" y="107"/>
                  </a:cubicBezTo>
                  <a:cubicBezTo>
                    <a:pt x="49" y="122"/>
                    <a:pt x="43" y="137"/>
                    <a:pt x="33" y="150"/>
                  </a:cubicBezTo>
                  <a:cubicBezTo>
                    <a:pt x="30" y="155"/>
                    <a:pt x="24" y="158"/>
                    <a:pt x="19" y="158"/>
                  </a:cubicBezTo>
                  <a:close/>
                  <a:moveTo>
                    <a:pt x="36" y="118"/>
                  </a:moveTo>
                  <a:cubicBezTo>
                    <a:pt x="27" y="125"/>
                    <a:pt x="20" y="132"/>
                    <a:pt x="15" y="138"/>
                  </a:cubicBezTo>
                  <a:cubicBezTo>
                    <a:pt x="14" y="140"/>
                    <a:pt x="13" y="141"/>
                    <a:pt x="14" y="143"/>
                  </a:cubicBezTo>
                  <a:cubicBezTo>
                    <a:pt x="14" y="145"/>
                    <a:pt x="16" y="146"/>
                    <a:pt x="18" y="146"/>
                  </a:cubicBezTo>
                  <a:cubicBezTo>
                    <a:pt x="19" y="146"/>
                    <a:pt x="22" y="146"/>
                    <a:pt x="24" y="143"/>
                  </a:cubicBezTo>
                  <a:cubicBezTo>
                    <a:pt x="29" y="135"/>
                    <a:pt x="33" y="127"/>
                    <a:pt x="36" y="118"/>
                  </a:cubicBezTo>
                  <a:close/>
                  <a:moveTo>
                    <a:pt x="102" y="87"/>
                  </a:moveTo>
                  <a:cubicBezTo>
                    <a:pt x="115" y="91"/>
                    <a:pt x="126" y="94"/>
                    <a:pt x="134" y="95"/>
                  </a:cubicBezTo>
                  <a:cubicBezTo>
                    <a:pt x="137" y="95"/>
                    <a:pt x="137" y="94"/>
                    <a:pt x="138" y="93"/>
                  </a:cubicBezTo>
                  <a:cubicBezTo>
                    <a:pt x="139" y="92"/>
                    <a:pt x="139" y="90"/>
                    <a:pt x="138" y="88"/>
                  </a:cubicBezTo>
                  <a:cubicBezTo>
                    <a:pt x="137" y="86"/>
                    <a:pt x="135" y="85"/>
                    <a:pt x="132" y="84"/>
                  </a:cubicBezTo>
                  <a:cubicBezTo>
                    <a:pt x="122" y="84"/>
                    <a:pt x="112" y="85"/>
                    <a:pt x="102" y="87"/>
                  </a:cubicBezTo>
                  <a:close/>
                  <a:moveTo>
                    <a:pt x="55" y="73"/>
                  </a:moveTo>
                  <a:cubicBezTo>
                    <a:pt x="55" y="79"/>
                    <a:pt x="54" y="86"/>
                    <a:pt x="54" y="92"/>
                  </a:cubicBezTo>
                  <a:cubicBezTo>
                    <a:pt x="59" y="89"/>
                    <a:pt x="64" y="87"/>
                    <a:pt x="70" y="84"/>
                  </a:cubicBezTo>
                  <a:cubicBezTo>
                    <a:pt x="65" y="81"/>
                    <a:pt x="60" y="77"/>
                    <a:pt x="55" y="73"/>
                  </a:cubicBezTo>
                  <a:close/>
                  <a:moveTo>
                    <a:pt x="26" y="22"/>
                  </a:moveTo>
                  <a:cubicBezTo>
                    <a:pt x="30" y="29"/>
                    <a:pt x="34" y="35"/>
                    <a:pt x="39" y="41"/>
                  </a:cubicBezTo>
                  <a:cubicBezTo>
                    <a:pt x="37" y="30"/>
                    <a:pt x="34" y="21"/>
                    <a:pt x="32" y="15"/>
                  </a:cubicBezTo>
                  <a:cubicBezTo>
                    <a:pt x="31" y="13"/>
                    <a:pt x="31" y="12"/>
                    <a:pt x="30" y="12"/>
                  </a:cubicBezTo>
                  <a:cubicBezTo>
                    <a:pt x="29" y="12"/>
                    <a:pt x="27" y="13"/>
                    <a:pt x="26" y="15"/>
                  </a:cubicBezTo>
                  <a:cubicBezTo>
                    <a:pt x="25" y="16"/>
                    <a:pt x="24" y="19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20922F8-8A8D-4E88-BFF8-E3644C26D6DE}"/>
              </a:ext>
            </a:extLst>
          </p:cNvPr>
          <p:cNvSpPr>
            <a:spLocks/>
          </p:cNvSpPr>
          <p:nvPr/>
        </p:nvSpPr>
        <p:spPr>
          <a:xfrm>
            <a:off x="9765641" y="656822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Download CV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2CAE4-1253-4937-80AC-CA03A0E92BA1}"/>
              </a:ext>
            </a:extLst>
          </p:cNvPr>
          <p:cNvSpPr>
            <a:spLocks/>
          </p:cNvSpPr>
          <p:nvPr/>
        </p:nvSpPr>
        <p:spPr>
          <a:xfrm>
            <a:off x="6469208" y="656822"/>
            <a:ext cx="3455842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Workday Profile</a:t>
            </a:r>
          </a:p>
        </p:txBody>
      </p:sp>
      <p:grpSp>
        <p:nvGrpSpPr>
          <p:cNvPr id="30" name="profile; linkedin; app; application">
            <a:extLst>
              <a:ext uri="{FF2B5EF4-FFF2-40B4-BE49-F238E27FC236}">
                <a16:creationId xmlns:a16="http://schemas.microsoft.com/office/drawing/2014/main" id="{06CFBA71-4D49-48E1-AD7C-87F7D5FB41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9488" y="592695"/>
            <a:ext cx="541578" cy="542850"/>
            <a:chOff x="350" y="1719"/>
            <a:chExt cx="426" cy="427"/>
          </a:xfrm>
          <a:solidFill>
            <a:srgbClr val="002060"/>
          </a:solidFill>
        </p:grpSpPr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010BFD4C-D951-4A1F-8F55-B0E75C852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" y="1719"/>
              <a:ext cx="426" cy="427"/>
            </a:xfrm>
            <a:custGeom>
              <a:avLst/>
              <a:gdLst>
                <a:gd name="T0" fmla="*/ 258 w 288"/>
                <a:gd name="T1" fmla="*/ 288 h 288"/>
                <a:gd name="T2" fmla="*/ 30 w 288"/>
                <a:gd name="T3" fmla="*/ 288 h 288"/>
                <a:gd name="T4" fmla="*/ 0 w 288"/>
                <a:gd name="T5" fmla="*/ 258 h 288"/>
                <a:gd name="T6" fmla="*/ 0 w 288"/>
                <a:gd name="T7" fmla="*/ 30 h 288"/>
                <a:gd name="T8" fmla="*/ 30 w 288"/>
                <a:gd name="T9" fmla="*/ 0 h 288"/>
                <a:gd name="T10" fmla="*/ 258 w 288"/>
                <a:gd name="T11" fmla="*/ 0 h 288"/>
                <a:gd name="T12" fmla="*/ 288 w 288"/>
                <a:gd name="T13" fmla="*/ 30 h 288"/>
                <a:gd name="T14" fmla="*/ 288 w 288"/>
                <a:gd name="T15" fmla="*/ 258 h 288"/>
                <a:gd name="T16" fmla="*/ 258 w 288"/>
                <a:gd name="T17" fmla="*/ 288 h 288"/>
                <a:gd name="T18" fmla="*/ 30 w 288"/>
                <a:gd name="T19" fmla="*/ 12 h 288"/>
                <a:gd name="T20" fmla="*/ 12 w 288"/>
                <a:gd name="T21" fmla="*/ 30 h 288"/>
                <a:gd name="T22" fmla="*/ 12 w 288"/>
                <a:gd name="T23" fmla="*/ 258 h 288"/>
                <a:gd name="T24" fmla="*/ 30 w 288"/>
                <a:gd name="T25" fmla="*/ 276 h 288"/>
                <a:gd name="T26" fmla="*/ 258 w 288"/>
                <a:gd name="T27" fmla="*/ 276 h 288"/>
                <a:gd name="T28" fmla="*/ 276 w 288"/>
                <a:gd name="T29" fmla="*/ 258 h 288"/>
                <a:gd name="T30" fmla="*/ 276 w 288"/>
                <a:gd name="T31" fmla="*/ 30 h 288"/>
                <a:gd name="T32" fmla="*/ 258 w 288"/>
                <a:gd name="T33" fmla="*/ 12 h 288"/>
                <a:gd name="T34" fmla="*/ 30 w 288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258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14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5" y="0"/>
                    <a:pt x="288" y="13"/>
                    <a:pt x="288" y="30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74"/>
                    <a:pt x="275" y="288"/>
                    <a:pt x="258" y="288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68" y="276"/>
                    <a:pt x="276" y="268"/>
                    <a:pt x="276" y="258"/>
                  </a:cubicBezTo>
                  <a:cubicBezTo>
                    <a:pt x="276" y="30"/>
                    <a:pt x="276" y="30"/>
                    <a:pt x="276" y="30"/>
                  </a:cubicBezTo>
                  <a:cubicBezTo>
                    <a:pt x="276" y="20"/>
                    <a:pt x="268" y="12"/>
                    <a:pt x="25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B3914EAC-C73B-48E0-9CDA-259C7023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1808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782D3330-F34E-42BE-9D44-F7FE67101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861"/>
              <a:ext cx="142" cy="107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B45AA07D-CBAE-48E9-A446-34E942256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986"/>
              <a:ext cx="142" cy="106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16ED1BE8-26D2-4141-95E6-3AD95749C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861"/>
              <a:ext cx="142" cy="160"/>
            </a:xfrm>
            <a:custGeom>
              <a:avLst/>
              <a:gdLst>
                <a:gd name="T0" fmla="*/ 90 w 96"/>
                <a:gd name="T1" fmla="*/ 108 h 108"/>
                <a:gd name="T2" fmla="*/ 6 w 96"/>
                <a:gd name="T3" fmla="*/ 108 h 108"/>
                <a:gd name="T4" fmla="*/ 0 w 96"/>
                <a:gd name="T5" fmla="*/ 102 h 108"/>
                <a:gd name="T6" fmla="*/ 0 w 96"/>
                <a:gd name="T7" fmla="*/ 6 h 108"/>
                <a:gd name="T8" fmla="*/ 6 w 96"/>
                <a:gd name="T9" fmla="*/ 0 h 108"/>
                <a:gd name="T10" fmla="*/ 90 w 96"/>
                <a:gd name="T11" fmla="*/ 0 h 108"/>
                <a:gd name="T12" fmla="*/ 96 w 96"/>
                <a:gd name="T13" fmla="*/ 6 h 108"/>
                <a:gd name="T14" fmla="*/ 96 w 96"/>
                <a:gd name="T15" fmla="*/ 102 h 108"/>
                <a:gd name="T16" fmla="*/ 90 w 96"/>
                <a:gd name="T17" fmla="*/ 108 h 108"/>
                <a:gd name="T18" fmla="*/ 12 w 96"/>
                <a:gd name="T19" fmla="*/ 96 h 108"/>
                <a:gd name="T20" fmla="*/ 84 w 96"/>
                <a:gd name="T21" fmla="*/ 96 h 108"/>
                <a:gd name="T22" fmla="*/ 84 w 96"/>
                <a:gd name="T23" fmla="*/ 12 h 108"/>
                <a:gd name="T24" fmla="*/ 12 w 96"/>
                <a:gd name="T25" fmla="*/ 12 h 108"/>
                <a:gd name="T26" fmla="*/ 12 w 96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08">
                  <a:moveTo>
                    <a:pt x="90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05"/>
                    <a:pt x="94" y="108"/>
                    <a:pt x="90" y="108"/>
                  </a:cubicBezTo>
                  <a:close/>
                  <a:moveTo>
                    <a:pt x="12" y="96"/>
                  </a:moveTo>
                  <a:cubicBezTo>
                    <a:pt x="84" y="96"/>
                    <a:pt x="84" y="96"/>
                    <a:pt x="84" y="9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9D6FAE26-AF6E-4CE6-BE9D-C0DB8666D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" y="189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D93D680-A864-487C-8B40-9C93FD3BF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" y="1950"/>
              <a:ext cx="106" cy="71"/>
            </a:xfrm>
            <a:custGeom>
              <a:avLst/>
              <a:gdLst>
                <a:gd name="T0" fmla="*/ 66 w 72"/>
                <a:gd name="T1" fmla="*/ 48 h 48"/>
                <a:gd name="T2" fmla="*/ 6 w 72"/>
                <a:gd name="T3" fmla="*/ 48 h 48"/>
                <a:gd name="T4" fmla="*/ 0 w 72"/>
                <a:gd name="T5" fmla="*/ 42 h 48"/>
                <a:gd name="T6" fmla="*/ 36 w 72"/>
                <a:gd name="T7" fmla="*/ 0 h 48"/>
                <a:gd name="T8" fmla="*/ 72 w 72"/>
                <a:gd name="T9" fmla="*/ 42 h 48"/>
                <a:gd name="T10" fmla="*/ 66 w 72"/>
                <a:gd name="T11" fmla="*/ 48 h 48"/>
                <a:gd name="T12" fmla="*/ 13 w 72"/>
                <a:gd name="T13" fmla="*/ 36 h 48"/>
                <a:gd name="T14" fmla="*/ 60 w 72"/>
                <a:gd name="T15" fmla="*/ 36 h 48"/>
                <a:gd name="T16" fmla="*/ 36 w 72"/>
                <a:gd name="T17" fmla="*/ 12 h 48"/>
                <a:gd name="T18" fmla="*/ 13 w 72"/>
                <a:gd name="T1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66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19"/>
                    <a:pt x="16" y="0"/>
                    <a:pt x="36" y="0"/>
                  </a:cubicBezTo>
                  <a:cubicBezTo>
                    <a:pt x="56" y="0"/>
                    <a:pt x="72" y="19"/>
                    <a:pt x="72" y="42"/>
                  </a:cubicBezTo>
                  <a:cubicBezTo>
                    <a:pt x="72" y="45"/>
                    <a:pt x="70" y="48"/>
                    <a:pt x="66" y="48"/>
                  </a:cubicBezTo>
                  <a:close/>
                  <a:moveTo>
                    <a:pt x="13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8" y="22"/>
                    <a:pt x="48" y="12"/>
                    <a:pt x="36" y="12"/>
                  </a:cubicBezTo>
                  <a:cubicBezTo>
                    <a:pt x="25" y="12"/>
                    <a:pt x="15" y="22"/>
                    <a:pt x="1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A7C00600-EFAF-4BF8-AA04-2ADDB9F5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39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BEA1B315-98A9-4086-92C0-3BDEB2F1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75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18FDB337-FD2E-48AA-870D-FDF8DB327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54A72189-6E23-41D6-97F5-E0D1054AE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4B461D20-D4A1-409C-8648-DA4F39A06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" y="1755"/>
              <a:ext cx="35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796B113-77A5-4FBF-84B4-64C23AACAD69}"/>
              </a:ext>
            </a:extLst>
          </p:cNvPr>
          <p:cNvSpPr txBox="1"/>
          <p:nvPr/>
        </p:nvSpPr>
        <p:spPr>
          <a:xfrm>
            <a:off x="279400" y="2053821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with workday for the candidate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grade is a WA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D97FCD4-7E92-4CDD-8396-B55C2BF907FC}"/>
              </a:ext>
            </a:extLst>
          </p:cNvPr>
          <p:cNvSpPr>
            <a:spLocks/>
          </p:cNvSpPr>
          <p:nvPr/>
        </p:nvSpPr>
        <p:spPr>
          <a:xfrm>
            <a:off x="7875714" y="1724026"/>
            <a:ext cx="1147762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Interviewer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698FBC5-8193-4245-875B-057F137731D9}"/>
              </a:ext>
            </a:extLst>
          </p:cNvPr>
          <p:cNvSpPr/>
          <p:nvPr/>
        </p:nvSpPr>
        <p:spPr>
          <a:xfrm>
            <a:off x="4483259" y="2196665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Elevator pitch interviewee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4A7B77A-7B42-4A2C-BE18-B43D2A781480}"/>
              </a:ext>
            </a:extLst>
          </p:cNvPr>
          <p:cNvSpPr/>
          <p:nvPr/>
        </p:nvSpPr>
        <p:spPr>
          <a:xfrm>
            <a:off x="10647016" y="2196665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9718B92-AB52-4AFE-9ADB-234CE124C253}"/>
              </a:ext>
            </a:extLst>
          </p:cNvPr>
          <p:cNvSpPr/>
          <p:nvPr/>
        </p:nvSpPr>
        <p:spPr>
          <a:xfrm>
            <a:off x="4483259" y="2536944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did you achieve in this experience?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F88AE86-0FD9-4F22-BA57-0564B2A36D2C}"/>
              </a:ext>
            </a:extLst>
          </p:cNvPr>
          <p:cNvSpPr/>
          <p:nvPr/>
        </p:nvSpPr>
        <p:spPr>
          <a:xfrm>
            <a:off x="10647016" y="2536944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4C1A7C6-E215-48E8-97E5-D798413444CA}"/>
              </a:ext>
            </a:extLst>
          </p:cNvPr>
          <p:cNvSpPr/>
          <p:nvPr/>
        </p:nvSpPr>
        <p:spPr>
          <a:xfrm>
            <a:off x="4483259" y="2877224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have you precisely done in this experience?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F92F421-B1E3-46CF-B1A7-23C72AF619EB}"/>
              </a:ext>
            </a:extLst>
          </p:cNvPr>
          <p:cNvSpPr/>
          <p:nvPr/>
        </p:nvSpPr>
        <p:spPr>
          <a:xfrm>
            <a:off x="10647016" y="2877224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B450F78-F9A0-4408-8DC8-4705953733D4}"/>
              </a:ext>
            </a:extLst>
          </p:cNvPr>
          <p:cNvSpPr/>
          <p:nvPr/>
        </p:nvSpPr>
        <p:spPr>
          <a:xfrm>
            <a:off x="4483259" y="3217504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is your favorite experience?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7F3F339-4091-44C7-B72E-39A90F178E25}"/>
              </a:ext>
            </a:extLst>
          </p:cNvPr>
          <p:cNvSpPr/>
          <p:nvPr/>
        </p:nvSpPr>
        <p:spPr>
          <a:xfrm>
            <a:off x="10647016" y="3217504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C34A55B-FD8D-44AE-9AE8-8EB84EF4F3DC}"/>
              </a:ext>
            </a:extLst>
          </p:cNvPr>
          <p:cNvSpPr/>
          <p:nvPr/>
        </p:nvSpPr>
        <p:spPr>
          <a:xfrm>
            <a:off x="4483259" y="3557783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Why consulting?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42589AC-83E9-4F10-A5EB-EB201F5EEAC0}"/>
              </a:ext>
            </a:extLst>
          </p:cNvPr>
          <p:cNvSpPr/>
          <p:nvPr/>
        </p:nvSpPr>
        <p:spPr>
          <a:xfrm>
            <a:off x="10647016" y="3557783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CD6611D-1F24-420F-94C9-937A318A2BE8}"/>
              </a:ext>
            </a:extLst>
          </p:cNvPr>
          <p:cNvSpPr/>
          <p:nvPr/>
        </p:nvSpPr>
        <p:spPr>
          <a:xfrm>
            <a:off x="4483259" y="3898063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Why Accenture?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AEACD8-4C74-4BC7-9724-A17DC04B6A6F}"/>
              </a:ext>
            </a:extLst>
          </p:cNvPr>
          <p:cNvSpPr/>
          <p:nvPr/>
        </p:nvSpPr>
        <p:spPr>
          <a:xfrm>
            <a:off x="10647016" y="3898063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99CAB11-088B-4917-94E6-60AB2D2741A7}"/>
              </a:ext>
            </a:extLst>
          </p:cNvPr>
          <p:cNvSpPr/>
          <p:nvPr/>
        </p:nvSpPr>
        <p:spPr>
          <a:xfrm>
            <a:off x="4483259" y="4238342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Working under stress?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4ACA107-771B-4BCD-8EC6-5FBDB24D32F2}"/>
              </a:ext>
            </a:extLst>
          </p:cNvPr>
          <p:cNvSpPr/>
          <p:nvPr/>
        </p:nvSpPr>
        <p:spPr>
          <a:xfrm>
            <a:off x="10647016" y="4238342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52EB9AD-08FC-4F1A-A537-8AFFED1FF155}"/>
              </a:ext>
            </a:extLst>
          </p:cNvPr>
          <p:cNvSpPr/>
          <p:nvPr/>
        </p:nvSpPr>
        <p:spPr>
          <a:xfrm>
            <a:off x="4483259" y="4578621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Experience failures? How did you handle it?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7E4343F-D3F9-4D3C-8218-86768CAEE49C}"/>
              </a:ext>
            </a:extLst>
          </p:cNvPr>
          <p:cNvSpPr/>
          <p:nvPr/>
        </p:nvSpPr>
        <p:spPr>
          <a:xfrm>
            <a:off x="10647016" y="4578621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9F27C42-9CBA-424C-877A-06B23E64EF08}"/>
              </a:ext>
            </a:extLst>
          </p:cNvPr>
          <p:cNvGrpSpPr/>
          <p:nvPr/>
        </p:nvGrpSpPr>
        <p:grpSpPr>
          <a:xfrm>
            <a:off x="11711330" y="1237456"/>
            <a:ext cx="112525" cy="3677444"/>
            <a:chOff x="7856220" y="1579504"/>
            <a:chExt cx="114300" cy="3200400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F57D105A-71C4-4309-A800-9D043697AE13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8386E4C-7798-4EBE-895D-0CB97CA5D1E2}"/>
                </a:ext>
              </a:extLst>
            </p:cNvPr>
            <p:cNvSpPr/>
            <p:nvPr/>
          </p:nvSpPr>
          <p:spPr>
            <a:xfrm>
              <a:off x="7856220" y="1924777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27218C-0C26-4391-B964-BBB2FF05A5B9}"/>
              </a:ext>
            </a:extLst>
          </p:cNvPr>
          <p:cNvSpPr>
            <a:spLocks/>
          </p:cNvSpPr>
          <p:nvPr/>
        </p:nvSpPr>
        <p:spPr>
          <a:xfrm>
            <a:off x="543820" y="544365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3542CA9-655B-4DE4-8CB2-9A084F808B30}"/>
              </a:ext>
            </a:extLst>
          </p:cNvPr>
          <p:cNvSpPr/>
          <p:nvPr/>
        </p:nvSpPr>
        <p:spPr>
          <a:xfrm>
            <a:off x="-39109" y="432953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0157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515F01C-5B1D-410F-83FB-094FB5C5AE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581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515F01C-5B1D-410F-83FB-094FB5C5A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DD83B6-7C39-4834-997D-9DB05C8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Single candidate overview 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FF818-6B09-4837-9816-97C92AA3EFBC}"/>
              </a:ext>
            </a:extLst>
          </p:cNvPr>
          <p:cNvSpPr>
            <a:spLocks/>
          </p:cNvSpPr>
          <p:nvPr/>
        </p:nvSpPr>
        <p:spPr>
          <a:xfrm>
            <a:off x="4434282" y="1237456"/>
            <a:ext cx="7313218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[name &amp; surname of candidate] evaluation sheet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AE6371-684D-4528-8535-93F5D12E0FCE}"/>
              </a:ext>
            </a:extLst>
          </p:cNvPr>
          <p:cNvSpPr>
            <a:spLocks/>
          </p:cNvSpPr>
          <p:nvPr/>
        </p:nvSpPr>
        <p:spPr>
          <a:xfrm>
            <a:off x="4541838" y="1724026"/>
            <a:ext cx="1147762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Name Surname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6E758E-C6D4-432C-8CA0-5608A8FE45A6}"/>
              </a:ext>
            </a:extLst>
          </p:cNvPr>
          <p:cNvSpPr>
            <a:spLocks/>
          </p:cNvSpPr>
          <p:nvPr/>
        </p:nvSpPr>
        <p:spPr>
          <a:xfrm>
            <a:off x="5765955" y="1724026"/>
            <a:ext cx="626898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0A740-AB50-4BCE-A852-7794A8B815CE}"/>
              </a:ext>
            </a:extLst>
          </p:cNvPr>
          <p:cNvSpPr>
            <a:spLocks/>
          </p:cNvSpPr>
          <p:nvPr/>
        </p:nvSpPr>
        <p:spPr>
          <a:xfrm>
            <a:off x="6469208" y="1724026"/>
            <a:ext cx="626898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Rec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31340-833E-4641-A5E6-A59A1A4CED18}"/>
              </a:ext>
            </a:extLst>
          </p:cNvPr>
          <p:cNvSpPr>
            <a:spLocks/>
          </p:cNvSpPr>
          <p:nvPr/>
        </p:nvSpPr>
        <p:spPr>
          <a:xfrm>
            <a:off x="7172461" y="1724026"/>
            <a:ext cx="626898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Starting 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1DE8CE-4757-4AFE-85D9-90583A253170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grpSp>
        <p:nvGrpSpPr>
          <p:cNvPr id="20" name="pdf">
            <a:extLst>
              <a:ext uri="{FF2B5EF4-FFF2-40B4-BE49-F238E27FC236}">
                <a16:creationId xmlns:a16="http://schemas.microsoft.com/office/drawing/2014/main" id="{84404C25-7E07-4499-B154-0512DD16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1113" y="585664"/>
            <a:ext cx="445484" cy="531826"/>
            <a:chOff x="5542" y="1718"/>
            <a:chExt cx="356" cy="425"/>
          </a:xfrm>
          <a:solidFill>
            <a:srgbClr val="002060"/>
          </a:solidFill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DB9E5D44-9417-4449-AEFA-7F10CBB4E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2" y="1718"/>
              <a:ext cx="356" cy="425"/>
            </a:xfrm>
            <a:custGeom>
              <a:avLst/>
              <a:gdLst>
                <a:gd name="T0" fmla="*/ 234 w 240"/>
                <a:gd name="T1" fmla="*/ 288 h 288"/>
                <a:gd name="T2" fmla="*/ 6 w 240"/>
                <a:gd name="T3" fmla="*/ 288 h 288"/>
                <a:gd name="T4" fmla="*/ 0 w 240"/>
                <a:gd name="T5" fmla="*/ 282 h 288"/>
                <a:gd name="T6" fmla="*/ 0 w 240"/>
                <a:gd name="T7" fmla="*/ 6 h 288"/>
                <a:gd name="T8" fmla="*/ 6 w 240"/>
                <a:gd name="T9" fmla="*/ 0 h 288"/>
                <a:gd name="T10" fmla="*/ 162 w 240"/>
                <a:gd name="T11" fmla="*/ 0 h 288"/>
                <a:gd name="T12" fmla="*/ 166 w 240"/>
                <a:gd name="T13" fmla="*/ 2 h 288"/>
                <a:gd name="T14" fmla="*/ 238 w 240"/>
                <a:gd name="T15" fmla="*/ 74 h 288"/>
                <a:gd name="T16" fmla="*/ 240 w 240"/>
                <a:gd name="T17" fmla="*/ 78 h 288"/>
                <a:gd name="T18" fmla="*/ 240 w 240"/>
                <a:gd name="T19" fmla="*/ 282 h 288"/>
                <a:gd name="T20" fmla="*/ 234 w 240"/>
                <a:gd name="T21" fmla="*/ 288 h 288"/>
                <a:gd name="T22" fmla="*/ 12 w 240"/>
                <a:gd name="T23" fmla="*/ 276 h 288"/>
                <a:gd name="T24" fmla="*/ 228 w 240"/>
                <a:gd name="T25" fmla="*/ 276 h 288"/>
                <a:gd name="T26" fmla="*/ 228 w 240"/>
                <a:gd name="T27" fmla="*/ 81 h 288"/>
                <a:gd name="T28" fmla="*/ 160 w 240"/>
                <a:gd name="T29" fmla="*/ 12 h 288"/>
                <a:gd name="T30" fmla="*/ 12 w 240"/>
                <a:gd name="T31" fmla="*/ 12 h 288"/>
                <a:gd name="T32" fmla="*/ 12 w 240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88">
                  <a:moveTo>
                    <a:pt x="234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4" y="0"/>
                    <a:pt x="165" y="1"/>
                    <a:pt x="166" y="2"/>
                  </a:cubicBezTo>
                  <a:cubicBezTo>
                    <a:pt x="238" y="74"/>
                    <a:pt x="238" y="74"/>
                    <a:pt x="238" y="74"/>
                  </a:cubicBezTo>
                  <a:cubicBezTo>
                    <a:pt x="240" y="75"/>
                    <a:pt x="240" y="77"/>
                    <a:pt x="240" y="78"/>
                  </a:cubicBezTo>
                  <a:cubicBezTo>
                    <a:pt x="240" y="282"/>
                    <a:pt x="240" y="282"/>
                    <a:pt x="240" y="282"/>
                  </a:cubicBezTo>
                  <a:cubicBezTo>
                    <a:pt x="240" y="286"/>
                    <a:pt x="238" y="288"/>
                    <a:pt x="234" y="288"/>
                  </a:cubicBezTo>
                  <a:close/>
                  <a:moveTo>
                    <a:pt x="12" y="276"/>
                  </a:moveTo>
                  <a:cubicBezTo>
                    <a:pt x="228" y="276"/>
                    <a:pt x="228" y="276"/>
                    <a:pt x="228" y="276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B6A9DD38-6161-4BE4-BEBB-C461A5FB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18"/>
              <a:ext cx="125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EA689819-F135-4A75-B1D6-7695E50DD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" y="1832"/>
              <a:ext cx="224" cy="233"/>
            </a:xfrm>
            <a:custGeom>
              <a:avLst/>
              <a:gdLst>
                <a:gd name="T0" fmla="*/ 19 w 152"/>
                <a:gd name="T1" fmla="*/ 158 h 158"/>
                <a:gd name="T2" fmla="*/ 16 w 152"/>
                <a:gd name="T3" fmla="*/ 158 h 158"/>
                <a:gd name="T4" fmla="*/ 2 w 152"/>
                <a:gd name="T5" fmla="*/ 148 h 158"/>
                <a:gd name="T6" fmla="*/ 6 w 152"/>
                <a:gd name="T7" fmla="*/ 131 h 158"/>
                <a:gd name="T8" fmla="*/ 41 w 152"/>
                <a:gd name="T9" fmla="*/ 100 h 158"/>
                <a:gd name="T10" fmla="*/ 42 w 152"/>
                <a:gd name="T11" fmla="*/ 62 h 158"/>
                <a:gd name="T12" fmla="*/ 16 w 152"/>
                <a:gd name="T13" fmla="*/ 28 h 158"/>
                <a:gd name="T14" fmla="*/ 16 w 152"/>
                <a:gd name="T15" fmla="*/ 28 h 158"/>
                <a:gd name="T16" fmla="*/ 15 w 152"/>
                <a:gd name="T17" fmla="*/ 9 h 158"/>
                <a:gd name="T18" fmla="*/ 31 w 152"/>
                <a:gd name="T19" fmla="*/ 0 h 158"/>
                <a:gd name="T20" fmla="*/ 43 w 152"/>
                <a:gd name="T21" fmla="*/ 10 h 158"/>
                <a:gd name="T22" fmla="*/ 54 w 152"/>
                <a:gd name="T23" fmla="*/ 56 h 158"/>
                <a:gd name="T24" fmla="*/ 85 w 152"/>
                <a:gd name="T25" fmla="*/ 79 h 158"/>
                <a:gd name="T26" fmla="*/ 133 w 152"/>
                <a:gd name="T27" fmla="*/ 72 h 158"/>
                <a:gd name="T28" fmla="*/ 149 w 152"/>
                <a:gd name="T29" fmla="*/ 82 h 158"/>
                <a:gd name="T30" fmla="*/ 148 w 152"/>
                <a:gd name="T31" fmla="*/ 100 h 158"/>
                <a:gd name="T32" fmla="*/ 133 w 152"/>
                <a:gd name="T33" fmla="*/ 107 h 158"/>
                <a:gd name="T34" fmla="*/ 84 w 152"/>
                <a:gd name="T35" fmla="*/ 92 h 158"/>
                <a:gd name="T36" fmla="*/ 52 w 152"/>
                <a:gd name="T37" fmla="*/ 107 h 158"/>
                <a:gd name="T38" fmla="*/ 33 w 152"/>
                <a:gd name="T39" fmla="*/ 150 h 158"/>
                <a:gd name="T40" fmla="*/ 19 w 152"/>
                <a:gd name="T41" fmla="*/ 158 h 158"/>
                <a:gd name="T42" fmla="*/ 36 w 152"/>
                <a:gd name="T43" fmla="*/ 118 h 158"/>
                <a:gd name="T44" fmla="*/ 15 w 152"/>
                <a:gd name="T45" fmla="*/ 138 h 158"/>
                <a:gd name="T46" fmla="*/ 14 w 152"/>
                <a:gd name="T47" fmla="*/ 143 h 158"/>
                <a:gd name="T48" fmla="*/ 18 w 152"/>
                <a:gd name="T49" fmla="*/ 146 h 158"/>
                <a:gd name="T50" fmla="*/ 24 w 152"/>
                <a:gd name="T51" fmla="*/ 143 h 158"/>
                <a:gd name="T52" fmla="*/ 36 w 152"/>
                <a:gd name="T53" fmla="*/ 118 h 158"/>
                <a:gd name="T54" fmla="*/ 102 w 152"/>
                <a:gd name="T55" fmla="*/ 87 h 158"/>
                <a:gd name="T56" fmla="*/ 134 w 152"/>
                <a:gd name="T57" fmla="*/ 95 h 158"/>
                <a:gd name="T58" fmla="*/ 138 w 152"/>
                <a:gd name="T59" fmla="*/ 93 h 158"/>
                <a:gd name="T60" fmla="*/ 138 w 152"/>
                <a:gd name="T61" fmla="*/ 88 h 158"/>
                <a:gd name="T62" fmla="*/ 132 w 152"/>
                <a:gd name="T63" fmla="*/ 84 h 158"/>
                <a:gd name="T64" fmla="*/ 102 w 152"/>
                <a:gd name="T65" fmla="*/ 87 h 158"/>
                <a:gd name="T66" fmla="*/ 55 w 152"/>
                <a:gd name="T67" fmla="*/ 73 h 158"/>
                <a:gd name="T68" fmla="*/ 54 w 152"/>
                <a:gd name="T69" fmla="*/ 92 h 158"/>
                <a:gd name="T70" fmla="*/ 70 w 152"/>
                <a:gd name="T71" fmla="*/ 84 h 158"/>
                <a:gd name="T72" fmla="*/ 55 w 152"/>
                <a:gd name="T73" fmla="*/ 73 h 158"/>
                <a:gd name="T74" fmla="*/ 26 w 152"/>
                <a:gd name="T75" fmla="*/ 22 h 158"/>
                <a:gd name="T76" fmla="*/ 39 w 152"/>
                <a:gd name="T77" fmla="*/ 41 h 158"/>
                <a:gd name="T78" fmla="*/ 32 w 152"/>
                <a:gd name="T79" fmla="*/ 15 h 158"/>
                <a:gd name="T80" fmla="*/ 30 w 152"/>
                <a:gd name="T81" fmla="*/ 12 h 158"/>
                <a:gd name="T82" fmla="*/ 26 w 152"/>
                <a:gd name="T83" fmla="*/ 15 h 158"/>
                <a:gd name="T84" fmla="*/ 26 w 152"/>
                <a:gd name="T85" fmla="*/ 2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158">
                  <a:moveTo>
                    <a:pt x="19" y="158"/>
                  </a:moveTo>
                  <a:cubicBezTo>
                    <a:pt x="18" y="158"/>
                    <a:pt x="17" y="158"/>
                    <a:pt x="16" y="158"/>
                  </a:cubicBezTo>
                  <a:cubicBezTo>
                    <a:pt x="10" y="157"/>
                    <a:pt x="5" y="153"/>
                    <a:pt x="2" y="148"/>
                  </a:cubicBezTo>
                  <a:cubicBezTo>
                    <a:pt x="0" y="142"/>
                    <a:pt x="1" y="136"/>
                    <a:pt x="6" y="131"/>
                  </a:cubicBezTo>
                  <a:cubicBezTo>
                    <a:pt x="13" y="122"/>
                    <a:pt x="25" y="110"/>
                    <a:pt x="41" y="100"/>
                  </a:cubicBezTo>
                  <a:cubicBezTo>
                    <a:pt x="43" y="87"/>
                    <a:pt x="43" y="74"/>
                    <a:pt x="42" y="62"/>
                  </a:cubicBezTo>
                  <a:cubicBezTo>
                    <a:pt x="33" y="53"/>
                    <a:pt x="24" y="41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2"/>
                    <a:pt x="12" y="15"/>
                    <a:pt x="15" y="9"/>
                  </a:cubicBezTo>
                  <a:cubicBezTo>
                    <a:pt x="19" y="3"/>
                    <a:pt x="25" y="0"/>
                    <a:pt x="31" y="0"/>
                  </a:cubicBezTo>
                  <a:cubicBezTo>
                    <a:pt x="37" y="1"/>
                    <a:pt x="41" y="5"/>
                    <a:pt x="43" y="10"/>
                  </a:cubicBezTo>
                  <a:cubicBezTo>
                    <a:pt x="47" y="22"/>
                    <a:pt x="52" y="38"/>
                    <a:pt x="54" y="56"/>
                  </a:cubicBezTo>
                  <a:cubicBezTo>
                    <a:pt x="64" y="66"/>
                    <a:pt x="74" y="73"/>
                    <a:pt x="85" y="79"/>
                  </a:cubicBezTo>
                  <a:cubicBezTo>
                    <a:pt x="99" y="74"/>
                    <a:pt x="116" y="72"/>
                    <a:pt x="133" y="72"/>
                  </a:cubicBezTo>
                  <a:cubicBezTo>
                    <a:pt x="140" y="73"/>
                    <a:pt x="146" y="76"/>
                    <a:pt x="149" y="82"/>
                  </a:cubicBezTo>
                  <a:cubicBezTo>
                    <a:pt x="152" y="88"/>
                    <a:pt x="151" y="95"/>
                    <a:pt x="148" y="100"/>
                  </a:cubicBezTo>
                  <a:cubicBezTo>
                    <a:pt x="144" y="105"/>
                    <a:pt x="139" y="107"/>
                    <a:pt x="133" y="107"/>
                  </a:cubicBezTo>
                  <a:cubicBezTo>
                    <a:pt x="120" y="105"/>
                    <a:pt x="102" y="101"/>
                    <a:pt x="84" y="92"/>
                  </a:cubicBezTo>
                  <a:cubicBezTo>
                    <a:pt x="72" y="96"/>
                    <a:pt x="61" y="101"/>
                    <a:pt x="52" y="107"/>
                  </a:cubicBezTo>
                  <a:cubicBezTo>
                    <a:pt x="49" y="122"/>
                    <a:pt x="43" y="137"/>
                    <a:pt x="33" y="150"/>
                  </a:cubicBezTo>
                  <a:cubicBezTo>
                    <a:pt x="30" y="155"/>
                    <a:pt x="24" y="158"/>
                    <a:pt x="19" y="158"/>
                  </a:cubicBezTo>
                  <a:close/>
                  <a:moveTo>
                    <a:pt x="36" y="118"/>
                  </a:moveTo>
                  <a:cubicBezTo>
                    <a:pt x="27" y="125"/>
                    <a:pt x="20" y="132"/>
                    <a:pt x="15" y="138"/>
                  </a:cubicBezTo>
                  <a:cubicBezTo>
                    <a:pt x="14" y="140"/>
                    <a:pt x="13" y="141"/>
                    <a:pt x="14" y="143"/>
                  </a:cubicBezTo>
                  <a:cubicBezTo>
                    <a:pt x="14" y="145"/>
                    <a:pt x="16" y="146"/>
                    <a:pt x="18" y="146"/>
                  </a:cubicBezTo>
                  <a:cubicBezTo>
                    <a:pt x="19" y="146"/>
                    <a:pt x="22" y="146"/>
                    <a:pt x="24" y="143"/>
                  </a:cubicBezTo>
                  <a:cubicBezTo>
                    <a:pt x="29" y="135"/>
                    <a:pt x="33" y="127"/>
                    <a:pt x="36" y="118"/>
                  </a:cubicBezTo>
                  <a:close/>
                  <a:moveTo>
                    <a:pt x="102" y="87"/>
                  </a:moveTo>
                  <a:cubicBezTo>
                    <a:pt x="115" y="91"/>
                    <a:pt x="126" y="94"/>
                    <a:pt x="134" y="95"/>
                  </a:cubicBezTo>
                  <a:cubicBezTo>
                    <a:pt x="137" y="95"/>
                    <a:pt x="137" y="94"/>
                    <a:pt x="138" y="93"/>
                  </a:cubicBezTo>
                  <a:cubicBezTo>
                    <a:pt x="139" y="92"/>
                    <a:pt x="139" y="90"/>
                    <a:pt x="138" y="88"/>
                  </a:cubicBezTo>
                  <a:cubicBezTo>
                    <a:pt x="137" y="86"/>
                    <a:pt x="135" y="85"/>
                    <a:pt x="132" y="84"/>
                  </a:cubicBezTo>
                  <a:cubicBezTo>
                    <a:pt x="122" y="84"/>
                    <a:pt x="112" y="85"/>
                    <a:pt x="102" y="87"/>
                  </a:cubicBezTo>
                  <a:close/>
                  <a:moveTo>
                    <a:pt x="55" y="73"/>
                  </a:moveTo>
                  <a:cubicBezTo>
                    <a:pt x="55" y="79"/>
                    <a:pt x="54" y="86"/>
                    <a:pt x="54" y="92"/>
                  </a:cubicBezTo>
                  <a:cubicBezTo>
                    <a:pt x="59" y="89"/>
                    <a:pt x="64" y="87"/>
                    <a:pt x="70" y="84"/>
                  </a:cubicBezTo>
                  <a:cubicBezTo>
                    <a:pt x="65" y="81"/>
                    <a:pt x="60" y="77"/>
                    <a:pt x="55" y="73"/>
                  </a:cubicBezTo>
                  <a:close/>
                  <a:moveTo>
                    <a:pt x="26" y="22"/>
                  </a:moveTo>
                  <a:cubicBezTo>
                    <a:pt x="30" y="29"/>
                    <a:pt x="34" y="35"/>
                    <a:pt x="39" y="41"/>
                  </a:cubicBezTo>
                  <a:cubicBezTo>
                    <a:pt x="37" y="30"/>
                    <a:pt x="34" y="21"/>
                    <a:pt x="32" y="15"/>
                  </a:cubicBezTo>
                  <a:cubicBezTo>
                    <a:pt x="31" y="13"/>
                    <a:pt x="31" y="12"/>
                    <a:pt x="30" y="12"/>
                  </a:cubicBezTo>
                  <a:cubicBezTo>
                    <a:pt x="29" y="12"/>
                    <a:pt x="27" y="13"/>
                    <a:pt x="26" y="15"/>
                  </a:cubicBezTo>
                  <a:cubicBezTo>
                    <a:pt x="25" y="16"/>
                    <a:pt x="24" y="19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20922F8-8A8D-4E88-BFF8-E3644C26D6DE}"/>
              </a:ext>
            </a:extLst>
          </p:cNvPr>
          <p:cNvSpPr>
            <a:spLocks/>
          </p:cNvSpPr>
          <p:nvPr/>
        </p:nvSpPr>
        <p:spPr>
          <a:xfrm>
            <a:off x="9765641" y="656822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Download CV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2CAE4-1253-4937-80AC-CA03A0E92BA1}"/>
              </a:ext>
            </a:extLst>
          </p:cNvPr>
          <p:cNvSpPr>
            <a:spLocks/>
          </p:cNvSpPr>
          <p:nvPr/>
        </p:nvSpPr>
        <p:spPr>
          <a:xfrm>
            <a:off x="6469208" y="656822"/>
            <a:ext cx="3455842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Workday Profile</a:t>
            </a:r>
          </a:p>
        </p:txBody>
      </p:sp>
      <p:grpSp>
        <p:nvGrpSpPr>
          <p:cNvPr id="30" name="profile; linkedin; app; application">
            <a:extLst>
              <a:ext uri="{FF2B5EF4-FFF2-40B4-BE49-F238E27FC236}">
                <a16:creationId xmlns:a16="http://schemas.microsoft.com/office/drawing/2014/main" id="{06CFBA71-4D49-48E1-AD7C-87F7D5FB41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9488" y="592695"/>
            <a:ext cx="541578" cy="542850"/>
            <a:chOff x="350" y="1719"/>
            <a:chExt cx="426" cy="427"/>
          </a:xfrm>
          <a:solidFill>
            <a:srgbClr val="002060"/>
          </a:solidFill>
        </p:grpSpPr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010BFD4C-D951-4A1F-8F55-B0E75C852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" y="1719"/>
              <a:ext cx="426" cy="427"/>
            </a:xfrm>
            <a:custGeom>
              <a:avLst/>
              <a:gdLst>
                <a:gd name="T0" fmla="*/ 258 w 288"/>
                <a:gd name="T1" fmla="*/ 288 h 288"/>
                <a:gd name="T2" fmla="*/ 30 w 288"/>
                <a:gd name="T3" fmla="*/ 288 h 288"/>
                <a:gd name="T4" fmla="*/ 0 w 288"/>
                <a:gd name="T5" fmla="*/ 258 h 288"/>
                <a:gd name="T6" fmla="*/ 0 w 288"/>
                <a:gd name="T7" fmla="*/ 30 h 288"/>
                <a:gd name="T8" fmla="*/ 30 w 288"/>
                <a:gd name="T9" fmla="*/ 0 h 288"/>
                <a:gd name="T10" fmla="*/ 258 w 288"/>
                <a:gd name="T11" fmla="*/ 0 h 288"/>
                <a:gd name="T12" fmla="*/ 288 w 288"/>
                <a:gd name="T13" fmla="*/ 30 h 288"/>
                <a:gd name="T14" fmla="*/ 288 w 288"/>
                <a:gd name="T15" fmla="*/ 258 h 288"/>
                <a:gd name="T16" fmla="*/ 258 w 288"/>
                <a:gd name="T17" fmla="*/ 288 h 288"/>
                <a:gd name="T18" fmla="*/ 30 w 288"/>
                <a:gd name="T19" fmla="*/ 12 h 288"/>
                <a:gd name="T20" fmla="*/ 12 w 288"/>
                <a:gd name="T21" fmla="*/ 30 h 288"/>
                <a:gd name="T22" fmla="*/ 12 w 288"/>
                <a:gd name="T23" fmla="*/ 258 h 288"/>
                <a:gd name="T24" fmla="*/ 30 w 288"/>
                <a:gd name="T25" fmla="*/ 276 h 288"/>
                <a:gd name="T26" fmla="*/ 258 w 288"/>
                <a:gd name="T27" fmla="*/ 276 h 288"/>
                <a:gd name="T28" fmla="*/ 276 w 288"/>
                <a:gd name="T29" fmla="*/ 258 h 288"/>
                <a:gd name="T30" fmla="*/ 276 w 288"/>
                <a:gd name="T31" fmla="*/ 30 h 288"/>
                <a:gd name="T32" fmla="*/ 258 w 288"/>
                <a:gd name="T33" fmla="*/ 12 h 288"/>
                <a:gd name="T34" fmla="*/ 30 w 288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258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14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5" y="0"/>
                    <a:pt x="288" y="13"/>
                    <a:pt x="288" y="30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74"/>
                    <a:pt x="275" y="288"/>
                    <a:pt x="258" y="288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68" y="276"/>
                    <a:pt x="276" y="268"/>
                    <a:pt x="276" y="258"/>
                  </a:cubicBezTo>
                  <a:cubicBezTo>
                    <a:pt x="276" y="30"/>
                    <a:pt x="276" y="30"/>
                    <a:pt x="276" y="30"/>
                  </a:cubicBezTo>
                  <a:cubicBezTo>
                    <a:pt x="276" y="20"/>
                    <a:pt x="268" y="12"/>
                    <a:pt x="25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B3914EAC-C73B-48E0-9CDA-259C7023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1808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782D3330-F34E-42BE-9D44-F7FE67101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861"/>
              <a:ext cx="142" cy="107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B45AA07D-CBAE-48E9-A446-34E942256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986"/>
              <a:ext cx="142" cy="106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16ED1BE8-26D2-4141-95E6-3AD95749C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861"/>
              <a:ext cx="142" cy="160"/>
            </a:xfrm>
            <a:custGeom>
              <a:avLst/>
              <a:gdLst>
                <a:gd name="T0" fmla="*/ 90 w 96"/>
                <a:gd name="T1" fmla="*/ 108 h 108"/>
                <a:gd name="T2" fmla="*/ 6 w 96"/>
                <a:gd name="T3" fmla="*/ 108 h 108"/>
                <a:gd name="T4" fmla="*/ 0 w 96"/>
                <a:gd name="T5" fmla="*/ 102 h 108"/>
                <a:gd name="T6" fmla="*/ 0 w 96"/>
                <a:gd name="T7" fmla="*/ 6 h 108"/>
                <a:gd name="T8" fmla="*/ 6 w 96"/>
                <a:gd name="T9" fmla="*/ 0 h 108"/>
                <a:gd name="T10" fmla="*/ 90 w 96"/>
                <a:gd name="T11" fmla="*/ 0 h 108"/>
                <a:gd name="T12" fmla="*/ 96 w 96"/>
                <a:gd name="T13" fmla="*/ 6 h 108"/>
                <a:gd name="T14" fmla="*/ 96 w 96"/>
                <a:gd name="T15" fmla="*/ 102 h 108"/>
                <a:gd name="T16" fmla="*/ 90 w 96"/>
                <a:gd name="T17" fmla="*/ 108 h 108"/>
                <a:gd name="T18" fmla="*/ 12 w 96"/>
                <a:gd name="T19" fmla="*/ 96 h 108"/>
                <a:gd name="T20" fmla="*/ 84 w 96"/>
                <a:gd name="T21" fmla="*/ 96 h 108"/>
                <a:gd name="T22" fmla="*/ 84 w 96"/>
                <a:gd name="T23" fmla="*/ 12 h 108"/>
                <a:gd name="T24" fmla="*/ 12 w 96"/>
                <a:gd name="T25" fmla="*/ 12 h 108"/>
                <a:gd name="T26" fmla="*/ 12 w 96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08">
                  <a:moveTo>
                    <a:pt x="90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05"/>
                    <a:pt x="94" y="108"/>
                    <a:pt x="90" y="108"/>
                  </a:cubicBezTo>
                  <a:close/>
                  <a:moveTo>
                    <a:pt x="12" y="96"/>
                  </a:moveTo>
                  <a:cubicBezTo>
                    <a:pt x="84" y="96"/>
                    <a:pt x="84" y="96"/>
                    <a:pt x="84" y="9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9D6FAE26-AF6E-4CE6-BE9D-C0DB8666D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" y="189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D93D680-A864-487C-8B40-9C93FD3BF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" y="1950"/>
              <a:ext cx="106" cy="71"/>
            </a:xfrm>
            <a:custGeom>
              <a:avLst/>
              <a:gdLst>
                <a:gd name="T0" fmla="*/ 66 w 72"/>
                <a:gd name="T1" fmla="*/ 48 h 48"/>
                <a:gd name="T2" fmla="*/ 6 w 72"/>
                <a:gd name="T3" fmla="*/ 48 h 48"/>
                <a:gd name="T4" fmla="*/ 0 w 72"/>
                <a:gd name="T5" fmla="*/ 42 h 48"/>
                <a:gd name="T6" fmla="*/ 36 w 72"/>
                <a:gd name="T7" fmla="*/ 0 h 48"/>
                <a:gd name="T8" fmla="*/ 72 w 72"/>
                <a:gd name="T9" fmla="*/ 42 h 48"/>
                <a:gd name="T10" fmla="*/ 66 w 72"/>
                <a:gd name="T11" fmla="*/ 48 h 48"/>
                <a:gd name="T12" fmla="*/ 13 w 72"/>
                <a:gd name="T13" fmla="*/ 36 h 48"/>
                <a:gd name="T14" fmla="*/ 60 w 72"/>
                <a:gd name="T15" fmla="*/ 36 h 48"/>
                <a:gd name="T16" fmla="*/ 36 w 72"/>
                <a:gd name="T17" fmla="*/ 12 h 48"/>
                <a:gd name="T18" fmla="*/ 13 w 72"/>
                <a:gd name="T1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66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19"/>
                    <a:pt x="16" y="0"/>
                    <a:pt x="36" y="0"/>
                  </a:cubicBezTo>
                  <a:cubicBezTo>
                    <a:pt x="56" y="0"/>
                    <a:pt x="72" y="19"/>
                    <a:pt x="72" y="42"/>
                  </a:cubicBezTo>
                  <a:cubicBezTo>
                    <a:pt x="72" y="45"/>
                    <a:pt x="70" y="48"/>
                    <a:pt x="66" y="48"/>
                  </a:cubicBezTo>
                  <a:close/>
                  <a:moveTo>
                    <a:pt x="13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8" y="22"/>
                    <a:pt x="48" y="12"/>
                    <a:pt x="36" y="12"/>
                  </a:cubicBezTo>
                  <a:cubicBezTo>
                    <a:pt x="25" y="12"/>
                    <a:pt x="15" y="22"/>
                    <a:pt x="1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A7C00600-EFAF-4BF8-AA04-2ADDB9F5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39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BEA1B315-98A9-4086-92C0-3BDEB2F1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75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18FDB337-FD2E-48AA-870D-FDF8DB327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54A72189-6E23-41D6-97F5-E0D1054AE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4B461D20-D4A1-409C-8648-DA4F39A06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" y="1755"/>
              <a:ext cx="35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796B113-77A5-4FBF-84B4-64C23AACAD69}"/>
              </a:ext>
            </a:extLst>
          </p:cNvPr>
          <p:cNvSpPr txBox="1"/>
          <p:nvPr/>
        </p:nvSpPr>
        <p:spPr>
          <a:xfrm>
            <a:off x="279400" y="2053821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with workday for the candidate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grade is a WA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D97FCD4-7E92-4CDD-8396-B55C2BF907FC}"/>
              </a:ext>
            </a:extLst>
          </p:cNvPr>
          <p:cNvSpPr>
            <a:spLocks/>
          </p:cNvSpPr>
          <p:nvPr/>
        </p:nvSpPr>
        <p:spPr>
          <a:xfrm>
            <a:off x="7875714" y="1724026"/>
            <a:ext cx="1147762" cy="329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Interviewer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9454B3A-B0F6-4A76-87E5-4BD73264EC43}"/>
              </a:ext>
            </a:extLst>
          </p:cNvPr>
          <p:cNvGrpSpPr/>
          <p:nvPr/>
        </p:nvGrpSpPr>
        <p:grpSpPr>
          <a:xfrm>
            <a:off x="11711330" y="1237456"/>
            <a:ext cx="112525" cy="3677444"/>
            <a:chOff x="7856220" y="1579504"/>
            <a:chExt cx="114300" cy="3200400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4C3D733-5523-43ED-8FF6-FB195A64FAA0}"/>
                </a:ext>
              </a:extLst>
            </p:cNvPr>
            <p:cNvSpPr/>
            <p:nvPr/>
          </p:nvSpPr>
          <p:spPr>
            <a:xfrm>
              <a:off x="7856220" y="1579504"/>
              <a:ext cx="114300" cy="3200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59C86CA-DD0D-4971-9F56-7A8C3E17B135}"/>
                </a:ext>
              </a:extLst>
            </p:cNvPr>
            <p:cNvSpPr/>
            <p:nvPr/>
          </p:nvSpPr>
          <p:spPr>
            <a:xfrm>
              <a:off x="7856220" y="3664905"/>
              <a:ext cx="114300" cy="3000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DC81D7-EE45-4A0E-A093-0BCA120BC061}"/>
              </a:ext>
            </a:extLst>
          </p:cNvPr>
          <p:cNvSpPr/>
          <p:nvPr/>
        </p:nvSpPr>
        <p:spPr>
          <a:xfrm>
            <a:off x="4483259" y="2196665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motivates you / what demotivates you?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CCD8ADBB-9195-4BF9-8D74-FD4A0F70C276}"/>
              </a:ext>
            </a:extLst>
          </p:cNvPr>
          <p:cNvSpPr/>
          <p:nvPr/>
        </p:nvSpPr>
        <p:spPr>
          <a:xfrm>
            <a:off x="10647016" y="2196665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7ED21A63-BA4D-4FD7-B303-99CE17A62038}"/>
              </a:ext>
            </a:extLst>
          </p:cNvPr>
          <p:cNvSpPr/>
          <p:nvPr/>
        </p:nvSpPr>
        <p:spPr>
          <a:xfrm>
            <a:off x="4483259" y="2536944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does a consultant do?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68DF9295-717F-4930-AF67-EEB6427B3B1B}"/>
              </a:ext>
            </a:extLst>
          </p:cNvPr>
          <p:cNvSpPr/>
          <p:nvPr/>
        </p:nvSpPr>
        <p:spPr>
          <a:xfrm>
            <a:off x="10647016" y="2536944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9A0AAD53-ED50-4F88-867E-3150433B4D31}"/>
              </a:ext>
            </a:extLst>
          </p:cNvPr>
          <p:cNvSpPr/>
          <p:nvPr/>
        </p:nvSpPr>
        <p:spPr>
          <a:xfrm>
            <a:off x="4483259" y="2877224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3 most important skills of consultant and why? 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370ACA5-FF8A-49AC-8116-D4DB7A2C1F90}"/>
              </a:ext>
            </a:extLst>
          </p:cNvPr>
          <p:cNvSpPr/>
          <p:nvPr/>
        </p:nvSpPr>
        <p:spPr>
          <a:xfrm>
            <a:off x="10647016" y="2877224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690D5EC-1ABC-4E9A-8B3D-3A5B642225B8}"/>
              </a:ext>
            </a:extLst>
          </p:cNvPr>
          <p:cNvSpPr/>
          <p:nvPr/>
        </p:nvSpPr>
        <p:spPr>
          <a:xfrm>
            <a:off x="4483259" y="3217504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Tell me about a time where you had a leading role / managed people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9A268A69-2F5F-4034-BC66-22621CE798D9}"/>
              </a:ext>
            </a:extLst>
          </p:cNvPr>
          <p:cNvSpPr/>
          <p:nvPr/>
        </p:nvSpPr>
        <p:spPr>
          <a:xfrm>
            <a:off x="10647016" y="3217504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2275E51D-2D8F-4990-88D4-CCF12783D493}"/>
              </a:ext>
            </a:extLst>
          </p:cNvPr>
          <p:cNvSpPr/>
          <p:nvPr/>
        </p:nvSpPr>
        <p:spPr>
          <a:xfrm>
            <a:off x="4483259" y="3557783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are the current trends and dynamics in the financial services industry?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623632AF-DF51-4000-BA11-943DB7A3D4B7}"/>
              </a:ext>
            </a:extLst>
          </p:cNvPr>
          <p:cNvSpPr/>
          <p:nvPr/>
        </p:nvSpPr>
        <p:spPr>
          <a:xfrm>
            <a:off x="10647016" y="3557783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9448ED94-FA62-4453-A402-8B8C653DB1C6}"/>
              </a:ext>
            </a:extLst>
          </p:cNvPr>
          <p:cNvSpPr/>
          <p:nvPr/>
        </p:nvSpPr>
        <p:spPr>
          <a:xfrm>
            <a:off x="4483259" y="3898063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Tell me about your understanding of a current new technology and the impact / role in the FS industry? 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78231711-BEB8-4E8A-800C-863BFE65DCFD}"/>
              </a:ext>
            </a:extLst>
          </p:cNvPr>
          <p:cNvSpPr/>
          <p:nvPr/>
        </p:nvSpPr>
        <p:spPr>
          <a:xfrm>
            <a:off x="10647016" y="3898063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8943B2E-5E82-46B5-BC0D-D87AA629239B}"/>
              </a:ext>
            </a:extLst>
          </p:cNvPr>
          <p:cNvSpPr/>
          <p:nvPr/>
        </p:nvSpPr>
        <p:spPr>
          <a:xfrm>
            <a:off x="4483259" y="4238342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What is the future of banks in your perspective?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3E44119-8095-4393-BEB7-FBEC4B3C50FE}"/>
              </a:ext>
            </a:extLst>
          </p:cNvPr>
          <p:cNvSpPr/>
          <p:nvPr/>
        </p:nvSpPr>
        <p:spPr>
          <a:xfrm>
            <a:off x="10647016" y="4238342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C76EA37-DD81-44B3-81C8-71FF52758B57}"/>
              </a:ext>
            </a:extLst>
          </p:cNvPr>
          <p:cNvSpPr/>
          <p:nvPr/>
        </p:nvSpPr>
        <p:spPr>
          <a:xfrm>
            <a:off x="4483259" y="4578621"/>
            <a:ext cx="6083279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100" dirty="0"/>
              <a:t>Business Case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F25C122-270D-4571-BF2D-21DF1A5BFBFC}"/>
              </a:ext>
            </a:extLst>
          </p:cNvPr>
          <p:cNvSpPr/>
          <p:nvPr/>
        </p:nvSpPr>
        <p:spPr>
          <a:xfrm>
            <a:off x="10647016" y="4578621"/>
            <a:ext cx="700434" cy="24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Grade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F8C54F-0F37-451B-B2A7-BF4DCA256425}"/>
              </a:ext>
            </a:extLst>
          </p:cNvPr>
          <p:cNvSpPr>
            <a:spLocks/>
          </p:cNvSpPr>
          <p:nvPr/>
        </p:nvSpPr>
        <p:spPr>
          <a:xfrm>
            <a:off x="543820" y="544365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6BB91A-B3B5-4613-BB05-08C4621A5F98}"/>
              </a:ext>
            </a:extLst>
          </p:cNvPr>
          <p:cNvSpPr/>
          <p:nvPr/>
        </p:nvSpPr>
        <p:spPr>
          <a:xfrm>
            <a:off x="-39109" y="432953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2916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515F01C-5B1D-410F-83FB-094FB5C5AE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3215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515F01C-5B1D-410F-83FB-094FB5C5A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DD83B6-7C39-4834-997D-9DB05C84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00"/>
            <a:ext cx="3848100" cy="120650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Interviewer working page (questions)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FF818-6B09-4837-9816-97C92AA3EFBC}"/>
              </a:ext>
            </a:extLst>
          </p:cNvPr>
          <p:cNvSpPr>
            <a:spLocks/>
          </p:cNvSpPr>
          <p:nvPr/>
        </p:nvSpPr>
        <p:spPr>
          <a:xfrm>
            <a:off x="4434282" y="1237456"/>
            <a:ext cx="7313218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[name &amp; surname of candidate] Questions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1DE8CE-4757-4AFE-85D9-90583A253170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grpSp>
        <p:nvGrpSpPr>
          <p:cNvPr id="20" name="pdf">
            <a:extLst>
              <a:ext uri="{FF2B5EF4-FFF2-40B4-BE49-F238E27FC236}">
                <a16:creationId xmlns:a16="http://schemas.microsoft.com/office/drawing/2014/main" id="{84404C25-7E07-4499-B154-0512DD16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1113" y="585664"/>
            <a:ext cx="445484" cy="531826"/>
            <a:chOff x="5542" y="1718"/>
            <a:chExt cx="356" cy="425"/>
          </a:xfrm>
          <a:solidFill>
            <a:srgbClr val="002060"/>
          </a:solidFill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DB9E5D44-9417-4449-AEFA-7F10CBB4E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2" y="1718"/>
              <a:ext cx="356" cy="425"/>
            </a:xfrm>
            <a:custGeom>
              <a:avLst/>
              <a:gdLst>
                <a:gd name="T0" fmla="*/ 234 w 240"/>
                <a:gd name="T1" fmla="*/ 288 h 288"/>
                <a:gd name="T2" fmla="*/ 6 w 240"/>
                <a:gd name="T3" fmla="*/ 288 h 288"/>
                <a:gd name="T4" fmla="*/ 0 w 240"/>
                <a:gd name="T5" fmla="*/ 282 h 288"/>
                <a:gd name="T6" fmla="*/ 0 w 240"/>
                <a:gd name="T7" fmla="*/ 6 h 288"/>
                <a:gd name="T8" fmla="*/ 6 w 240"/>
                <a:gd name="T9" fmla="*/ 0 h 288"/>
                <a:gd name="T10" fmla="*/ 162 w 240"/>
                <a:gd name="T11" fmla="*/ 0 h 288"/>
                <a:gd name="T12" fmla="*/ 166 w 240"/>
                <a:gd name="T13" fmla="*/ 2 h 288"/>
                <a:gd name="T14" fmla="*/ 238 w 240"/>
                <a:gd name="T15" fmla="*/ 74 h 288"/>
                <a:gd name="T16" fmla="*/ 240 w 240"/>
                <a:gd name="T17" fmla="*/ 78 h 288"/>
                <a:gd name="T18" fmla="*/ 240 w 240"/>
                <a:gd name="T19" fmla="*/ 282 h 288"/>
                <a:gd name="T20" fmla="*/ 234 w 240"/>
                <a:gd name="T21" fmla="*/ 288 h 288"/>
                <a:gd name="T22" fmla="*/ 12 w 240"/>
                <a:gd name="T23" fmla="*/ 276 h 288"/>
                <a:gd name="T24" fmla="*/ 228 w 240"/>
                <a:gd name="T25" fmla="*/ 276 h 288"/>
                <a:gd name="T26" fmla="*/ 228 w 240"/>
                <a:gd name="T27" fmla="*/ 81 h 288"/>
                <a:gd name="T28" fmla="*/ 160 w 240"/>
                <a:gd name="T29" fmla="*/ 12 h 288"/>
                <a:gd name="T30" fmla="*/ 12 w 240"/>
                <a:gd name="T31" fmla="*/ 12 h 288"/>
                <a:gd name="T32" fmla="*/ 12 w 240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88">
                  <a:moveTo>
                    <a:pt x="234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4" y="0"/>
                    <a:pt x="165" y="1"/>
                    <a:pt x="166" y="2"/>
                  </a:cubicBezTo>
                  <a:cubicBezTo>
                    <a:pt x="238" y="74"/>
                    <a:pt x="238" y="74"/>
                    <a:pt x="238" y="74"/>
                  </a:cubicBezTo>
                  <a:cubicBezTo>
                    <a:pt x="240" y="75"/>
                    <a:pt x="240" y="77"/>
                    <a:pt x="240" y="78"/>
                  </a:cubicBezTo>
                  <a:cubicBezTo>
                    <a:pt x="240" y="282"/>
                    <a:pt x="240" y="282"/>
                    <a:pt x="240" y="282"/>
                  </a:cubicBezTo>
                  <a:cubicBezTo>
                    <a:pt x="240" y="286"/>
                    <a:pt x="238" y="288"/>
                    <a:pt x="234" y="288"/>
                  </a:cubicBezTo>
                  <a:close/>
                  <a:moveTo>
                    <a:pt x="12" y="276"/>
                  </a:moveTo>
                  <a:cubicBezTo>
                    <a:pt x="228" y="276"/>
                    <a:pt x="228" y="276"/>
                    <a:pt x="228" y="276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B6A9DD38-6161-4BE4-BEBB-C461A5FB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18"/>
              <a:ext cx="125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EA689819-F135-4A75-B1D6-7695E50DD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" y="1832"/>
              <a:ext cx="224" cy="233"/>
            </a:xfrm>
            <a:custGeom>
              <a:avLst/>
              <a:gdLst>
                <a:gd name="T0" fmla="*/ 19 w 152"/>
                <a:gd name="T1" fmla="*/ 158 h 158"/>
                <a:gd name="T2" fmla="*/ 16 w 152"/>
                <a:gd name="T3" fmla="*/ 158 h 158"/>
                <a:gd name="T4" fmla="*/ 2 w 152"/>
                <a:gd name="T5" fmla="*/ 148 h 158"/>
                <a:gd name="T6" fmla="*/ 6 w 152"/>
                <a:gd name="T7" fmla="*/ 131 h 158"/>
                <a:gd name="T8" fmla="*/ 41 w 152"/>
                <a:gd name="T9" fmla="*/ 100 h 158"/>
                <a:gd name="T10" fmla="*/ 42 w 152"/>
                <a:gd name="T11" fmla="*/ 62 h 158"/>
                <a:gd name="T12" fmla="*/ 16 w 152"/>
                <a:gd name="T13" fmla="*/ 28 h 158"/>
                <a:gd name="T14" fmla="*/ 16 w 152"/>
                <a:gd name="T15" fmla="*/ 28 h 158"/>
                <a:gd name="T16" fmla="*/ 15 w 152"/>
                <a:gd name="T17" fmla="*/ 9 h 158"/>
                <a:gd name="T18" fmla="*/ 31 w 152"/>
                <a:gd name="T19" fmla="*/ 0 h 158"/>
                <a:gd name="T20" fmla="*/ 43 w 152"/>
                <a:gd name="T21" fmla="*/ 10 h 158"/>
                <a:gd name="T22" fmla="*/ 54 w 152"/>
                <a:gd name="T23" fmla="*/ 56 h 158"/>
                <a:gd name="T24" fmla="*/ 85 w 152"/>
                <a:gd name="T25" fmla="*/ 79 h 158"/>
                <a:gd name="T26" fmla="*/ 133 w 152"/>
                <a:gd name="T27" fmla="*/ 72 h 158"/>
                <a:gd name="T28" fmla="*/ 149 w 152"/>
                <a:gd name="T29" fmla="*/ 82 h 158"/>
                <a:gd name="T30" fmla="*/ 148 w 152"/>
                <a:gd name="T31" fmla="*/ 100 h 158"/>
                <a:gd name="T32" fmla="*/ 133 w 152"/>
                <a:gd name="T33" fmla="*/ 107 h 158"/>
                <a:gd name="T34" fmla="*/ 84 w 152"/>
                <a:gd name="T35" fmla="*/ 92 h 158"/>
                <a:gd name="T36" fmla="*/ 52 w 152"/>
                <a:gd name="T37" fmla="*/ 107 h 158"/>
                <a:gd name="T38" fmla="*/ 33 w 152"/>
                <a:gd name="T39" fmla="*/ 150 h 158"/>
                <a:gd name="T40" fmla="*/ 19 w 152"/>
                <a:gd name="T41" fmla="*/ 158 h 158"/>
                <a:gd name="T42" fmla="*/ 36 w 152"/>
                <a:gd name="T43" fmla="*/ 118 h 158"/>
                <a:gd name="T44" fmla="*/ 15 w 152"/>
                <a:gd name="T45" fmla="*/ 138 h 158"/>
                <a:gd name="T46" fmla="*/ 14 w 152"/>
                <a:gd name="T47" fmla="*/ 143 h 158"/>
                <a:gd name="T48" fmla="*/ 18 w 152"/>
                <a:gd name="T49" fmla="*/ 146 h 158"/>
                <a:gd name="T50" fmla="*/ 24 w 152"/>
                <a:gd name="T51" fmla="*/ 143 h 158"/>
                <a:gd name="T52" fmla="*/ 36 w 152"/>
                <a:gd name="T53" fmla="*/ 118 h 158"/>
                <a:gd name="T54" fmla="*/ 102 w 152"/>
                <a:gd name="T55" fmla="*/ 87 h 158"/>
                <a:gd name="T56" fmla="*/ 134 w 152"/>
                <a:gd name="T57" fmla="*/ 95 h 158"/>
                <a:gd name="T58" fmla="*/ 138 w 152"/>
                <a:gd name="T59" fmla="*/ 93 h 158"/>
                <a:gd name="T60" fmla="*/ 138 w 152"/>
                <a:gd name="T61" fmla="*/ 88 h 158"/>
                <a:gd name="T62" fmla="*/ 132 w 152"/>
                <a:gd name="T63" fmla="*/ 84 h 158"/>
                <a:gd name="T64" fmla="*/ 102 w 152"/>
                <a:gd name="T65" fmla="*/ 87 h 158"/>
                <a:gd name="T66" fmla="*/ 55 w 152"/>
                <a:gd name="T67" fmla="*/ 73 h 158"/>
                <a:gd name="T68" fmla="*/ 54 w 152"/>
                <a:gd name="T69" fmla="*/ 92 h 158"/>
                <a:gd name="T70" fmla="*/ 70 w 152"/>
                <a:gd name="T71" fmla="*/ 84 h 158"/>
                <a:gd name="T72" fmla="*/ 55 w 152"/>
                <a:gd name="T73" fmla="*/ 73 h 158"/>
                <a:gd name="T74" fmla="*/ 26 w 152"/>
                <a:gd name="T75" fmla="*/ 22 h 158"/>
                <a:gd name="T76" fmla="*/ 39 w 152"/>
                <a:gd name="T77" fmla="*/ 41 h 158"/>
                <a:gd name="T78" fmla="*/ 32 w 152"/>
                <a:gd name="T79" fmla="*/ 15 h 158"/>
                <a:gd name="T80" fmla="*/ 30 w 152"/>
                <a:gd name="T81" fmla="*/ 12 h 158"/>
                <a:gd name="T82" fmla="*/ 26 w 152"/>
                <a:gd name="T83" fmla="*/ 15 h 158"/>
                <a:gd name="T84" fmla="*/ 26 w 152"/>
                <a:gd name="T85" fmla="*/ 2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158">
                  <a:moveTo>
                    <a:pt x="19" y="158"/>
                  </a:moveTo>
                  <a:cubicBezTo>
                    <a:pt x="18" y="158"/>
                    <a:pt x="17" y="158"/>
                    <a:pt x="16" y="158"/>
                  </a:cubicBezTo>
                  <a:cubicBezTo>
                    <a:pt x="10" y="157"/>
                    <a:pt x="5" y="153"/>
                    <a:pt x="2" y="148"/>
                  </a:cubicBezTo>
                  <a:cubicBezTo>
                    <a:pt x="0" y="142"/>
                    <a:pt x="1" y="136"/>
                    <a:pt x="6" y="131"/>
                  </a:cubicBezTo>
                  <a:cubicBezTo>
                    <a:pt x="13" y="122"/>
                    <a:pt x="25" y="110"/>
                    <a:pt x="41" y="100"/>
                  </a:cubicBezTo>
                  <a:cubicBezTo>
                    <a:pt x="43" y="87"/>
                    <a:pt x="43" y="74"/>
                    <a:pt x="42" y="62"/>
                  </a:cubicBezTo>
                  <a:cubicBezTo>
                    <a:pt x="33" y="53"/>
                    <a:pt x="24" y="41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2"/>
                    <a:pt x="12" y="15"/>
                    <a:pt x="15" y="9"/>
                  </a:cubicBezTo>
                  <a:cubicBezTo>
                    <a:pt x="19" y="3"/>
                    <a:pt x="25" y="0"/>
                    <a:pt x="31" y="0"/>
                  </a:cubicBezTo>
                  <a:cubicBezTo>
                    <a:pt x="37" y="1"/>
                    <a:pt x="41" y="5"/>
                    <a:pt x="43" y="10"/>
                  </a:cubicBezTo>
                  <a:cubicBezTo>
                    <a:pt x="47" y="22"/>
                    <a:pt x="52" y="38"/>
                    <a:pt x="54" y="56"/>
                  </a:cubicBezTo>
                  <a:cubicBezTo>
                    <a:pt x="64" y="66"/>
                    <a:pt x="74" y="73"/>
                    <a:pt x="85" y="79"/>
                  </a:cubicBezTo>
                  <a:cubicBezTo>
                    <a:pt x="99" y="74"/>
                    <a:pt x="116" y="72"/>
                    <a:pt x="133" y="72"/>
                  </a:cubicBezTo>
                  <a:cubicBezTo>
                    <a:pt x="140" y="73"/>
                    <a:pt x="146" y="76"/>
                    <a:pt x="149" y="82"/>
                  </a:cubicBezTo>
                  <a:cubicBezTo>
                    <a:pt x="152" y="88"/>
                    <a:pt x="151" y="95"/>
                    <a:pt x="148" y="100"/>
                  </a:cubicBezTo>
                  <a:cubicBezTo>
                    <a:pt x="144" y="105"/>
                    <a:pt x="139" y="107"/>
                    <a:pt x="133" y="107"/>
                  </a:cubicBezTo>
                  <a:cubicBezTo>
                    <a:pt x="120" y="105"/>
                    <a:pt x="102" y="101"/>
                    <a:pt x="84" y="92"/>
                  </a:cubicBezTo>
                  <a:cubicBezTo>
                    <a:pt x="72" y="96"/>
                    <a:pt x="61" y="101"/>
                    <a:pt x="52" y="107"/>
                  </a:cubicBezTo>
                  <a:cubicBezTo>
                    <a:pt x="49" y="122"/>
                    <a:pt x="43" y="137"/>
                    <a:pt x="33" y="150"/>
                  </a:cubicBezTo>
                  <a:cubicBezTo>
                    <a:pt x="30" y="155"/>
                    <a:pt x="24" y="158"/>
                    <a:pt x="19" y="158"/>
                  </a:cubicBezTo>
                  <a:close/>
                  <a:moveTo>
                    <a:pt x="36" y="118"/>
                  </a:moveTo>
                  <a:cubicBezTo>
                    <a:pt x="27" y="125"/>
                    <a:pt x="20" y="132"/>
                    <a:pt x="15" y="138"/>
                  </a:cubicBezTo>
                  <a:cubicBezTo>
                    <a:pt x="14" y="140"/>
                    <a:pt x="13" y="141"/>
                    <a:pt x="14" y="143"/>
                  </a:cubicBezTo>
                  <a:cubicBezTo>
                    <a:pt x="14" y="145"/>
                    <a:pt x="16" y="146"/>
                    <a:pt x="18" y="146"/>
                  </a:cubicBezTo>
                  <a:cubicBezTo>
                    <a:pt x="19" y="146"/>
                    <a:pt x="22" y="146"/>
                    <a:pt x="24" y="143"/>
                  </a:cubicBezTo>
                  <a:cubicBezTo>
                    <a:pt x="29" y="135"/>
                    <a:pt x="33" y="127"/>
                    <a:pt x="36" y="118"/>
                  </a:cubicBezTo>
                  <a:close/>
                  <a:moveTo>
                    <a:pt x="102" y="87"/>
                  </a:moveTo>
                  <a:cubicBezTo>
                    <a:pt x="115" y="91"/>
                    <a:pt x="126" y="94"/>
                    <a:pt x="134" y="95"/>
                  </a:cubicBezTo>
                  <a:cubicBezTo>
                    <a:pt x="137" y="95"/>
                    <a:pt x="137" y="94"/>
                    <a:pt x="138" y="93"/>
                  </a:cubicBezTo>
                  <a:cubicBezTo>
                    <a:pt x="139" y="92"/>
                    <a:pt x="139" y="90"/>
                    <a:pt x="138" y="88"/>
                  </a:cubicBezTo>
                  <a:cubicBezTo>
                    <a:pt x="137" y="86"/>
                    <a:pt x="135" y="85"/>
                    <a:pt x="132" y="84"/>
                  </a:cubicBezTo>
                  <a:cubicBezTo>
                    <a:pt x="122" y="84"/>
                    <a:pt x="112" y="85"/>
                    <a:pt x="102" y="87"/>
                  </a:cubicBezTo>
                  <a:close/>
                  <a:moveTo>
                    <a:pt x="55" y="73"/>
                  </a:moveTo>
                  <a:cubicBezTo>
                    <a:pt x="55" y="79"/>
                    <a:pt x="54" y="86"/>
                    <a:pt x="54" y="92"/>
                  </a:cubicBezTo>
                  <a:cubicBezTo>
                    <a:pt x="59" y="89"/>
                    <a:pt x="64" y="87"/>
                    <a:pt x="70" y="84"/>
                  </a:cubicBezTo>
                  <a:cubicBezTo>
                    <a:pt x="65" y="81"/>
                    <a:pt x="60" y="77"/>
                    <a:pt x="55" y="73"/>
                  </a:cubicBezTo>
                  <a:close/>
                  <a:moveTo>
                    <a:pt x="26" y="22"/>
                  </a:moveTo>
                  <a:cubicBezTo>
                    <a:pt x="30" y="29"/>
                    <a:pt x="34" y="35"/>
                    <a:pt x="39" y="41"/>
                  </a:cubicBezTo>
                  <a:cubicBezTo>
                    <a:pt x="37" y="30"/>
                    <a:pt x="34" y="21"/>
                    <a:pt x="32" y="15"/>
                  </a:cubicBezTo>
                  <a:cubicBezTo>
                    <a:pt x="31" y="13"/>
                    <a:pt x="31" y="12"/>
                    <a:pt x="30" y="12"/>
                  </a:cubicBezTo>
                  <a:cubicBezTo>
                    <a:pt x="29" y="12"/>
                    <a:pt x="27" y="13"/>
                    <a:pt x="26" y="15"/>
                  </a:cubicBezTo>
                  <a:cubicBezTo>
                    <a:pt x="25" y="16"/>
                    <a:pt x="24" y="19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20922F8-8A8D-4E88-BFF8-E3644C26D6DE}"/>
              </a:ext>
            </a:extLst>
          </p:cNvPr>
          <p:cNvSpPr>
            <a:spLocks/>
          </p:cNvSpPr>
          <p:nvPr/>
        </p:nvSpPr>
        <p:spPr>
          <a:xfrm>
            <a:off x="9765641" y="656822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Download CV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2CAE4-1253-4937-80AC-CA03A0E92BA1}"/>
              </a:ext>
            </a:extLst>
          </p:cNvPr>
          <p:cNvSpPr>
            <a:spLocks/>
          </p:cNvSpPr>
          <p:nvPr/>
        </p:nvSpPr>
        <p:spPr>
          <a:xfrm>
            <a:off x="6469208" y="656822"/>
            <a:ext cx="3455842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Workday Profile</a:t>
            </a:r>
          </a:p>
        </p:txBody>
      </p:sp>
      <p:grpSp>
        <p:nvGrpSpPr>
          <p:cNvPr id="30" name="profile; linkedin; app; application">
            <a:extLst>
              <a:ext uri="{FF2B5EF4-FFF2-40B4-BE49-F238E27FC236}">
                <a16:creationId xmlns:a16="http://schemas.microsoft.com/office/drawing/2014/main" id="{06CFBA71-4D49-48E1-AD7C-87F7D5FB41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9488" y="592695"/>
            <a:ext cx="541578" cy="542850"/>
            <a:chOff x="350" y="1719"/>
            <a:chExt cx="426" cy="427"/>
          </a:xfrm>
          <a:solidFill>
            <a:srgbClr val="002060"/>
          </a:solidFill>
        </p:grpSpPr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010BFD4C-D951-4A1F-8F55-B0E75C852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" y="1719"/>
              <a:ext cx="426" cy="427"/>
            </a:xfrm>
            <a:custGeom>
              <a:avLst/>
              <a:gdLst>
                <a:gd name="T0" fmla="*/ 258 w 288"/>
                <a:gd name="T1" fmla="*/ 288 h 288"/>
                <a:gd name="T2" fmla="*/ 30 w 288"/>
                <a:gd name="T3" fmla="*/ 288 h 288"/>
                <a:gd name="T4" fmla="*/ 0 w 288"/>
                <a:gd name="T5" fmla="*/ 258 h 288"/>
                <a:gd name="T6" fmla="*/ 0 w 288"/>
                <a:gd name="T7" fmla="*/ 30 h 288"/>
                <a:gd name="T8" fmla="*/ 30 w 288"/>
                <a:gd name="T9" fmla="*/ 0 h 288"/>
                <a:gd name="T10" fmla="*/ 258 w 288"/>
                <a:gd name="T11" fmla="*/ 0 h 288"/>
                <a:gd name="T12" fmla="*/ 288 w 288"/>
                <a:gd name="T13" fmla="*/ 30 h 288"/>
                <a:gd name="T14" fmla="*/ 288 w 288"/>
                <a:gd name="T15" fmla="*/ 258 h 288"/>
                <a:gd name="T16" fmla="*/ 258 w 288"/>
                <a:gd name="T17" fmla="*/ 288 h 288"/>
                <a:gd name="T18" fmla="*/ 30 w 288"/>
                <a:gd name="T19" fmla="*/ 12 h 288"/>
                <a:gd name="T20" fmla="*/ 12 w 288"/>
                <a:gd name="T21" fmla="*/ 30 h 288"/>
                <a:gd name="T22" fmla="*/ 12 w 288"/>
                <a:gd name="T23" fmla="*/ 258 h 288"/>
                <a:gd name="T24" fmla="*/ 30 w 288"/>
                <a:gd name="T25" fmla="*/ 276 h 288"/>
                <a:gd name="T26" fmla="*/ 258 w 288"/>
                <a:gd name="T27" fmla="*/ 276 h 288"/>
                <a:gd name="T28" fmla="*/ 276 w 288"/>
                <a:gd name="T29" fmla="*/ 258 h 288"/>
                <a:gd name="T30" fmla="*/ 276 w 288"/>
                <a:gd name="T31" fmla="*/ 30 h 288"/>
                <a:gd name="T32" fmla="*/ 258 w 288"/>
                <a:gd name="T33" fmla="*/ 12 h 288"/>
                <a:gd name="T34" fmla="*/ 30 w 288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258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14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5" y="0"/>
                    <a:pt x="288" y="13"/>
                    <a:pt x="288" y="30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74"/>
                    <a:pt x="275" y="288"/>
                    <a:pt x="258" y="288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68" y="276"/>
                    <a:pt x="276" y="268"/>
                    <a:pt x="276" y="258"/>
                  </a:cubicBezTo>
                  <a:cubicBezTo>
                    <a:pt x="276" y="30"/>
                    <a:pt x="276" y="30"/>
                    <a:pt x="276" y="30"/>
                  </a:cubicBezTo>
                  <a:cubicBezTo>
                    <a:pt x="276" y="20"/>
                    <a:pt x="268" y="12"/>
                    <a:pt x="25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B3914EAC-C73B-48E0-9CDA-259C7023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1808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782D3330-F34E-42BE-9D44-F7FE67101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861"/>
              <a:ext cx="142" cy="107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B45AA07D-CBAE-48E9-A446-34E942256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986"/>
              <a:ext cx="142" cy="106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16ED1BE8-26D2-4141-95E6-3AD95749C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861"/>
              <a:ext cx="142" cy="160"/>
            </a:xfrm>
            <a:custGeom>
              <a:avLst/>
              <a:gdLst>
                <a:gd name="T0" fmla="*/ 90 w 96"/>
                <a:gd name="T1" fmla="*/ 108 h 108"/>
                <a:gd name="T2" fmla="*/ 6 w 96"/>
                <a:gd name="T3" fmla="*/ 108 h 108"/>
                <a:gd name="T4" fmla="*/ 0 w 96"/>
                <a:gd name="T5" fmla="*/ 102 h 108"/>
                <a:gd name="T6" fmla="*/ 0 w 96"/>
                <a:gd name="T7" fmla="*/ 6 h 108"/>
                <a:gd name="T8" fmla="*/ 6 w 96"/>
                <a:gd name="T9" fmla="*/ 0 h 108"/>
                <a:gd name="T10" fmla="*/ 90 w 96"/>
                <a:gd name="T11" fmla="*/ 0 h 108"/>
                <a:gd name="T12" fmla="*/ 96 w 96"/>
                <a:gd name="T13" fmla="*/ 6 h 108"/>
                <a:gd name="T14" fmla="*/ 96 w 96"/>
                <a:gd name="T15" fmla="*/ 102 h 108"/>
                <a:gd name="T16" fmla="*/ 90 w 96"/>
                <a:gd name="T17" fmla="*/ 108 h 108"/>
                <a:gd name="T18" fmla="*/ 12 w 96"/>
                <a:gd name="T19" fmla="*/ 96 h 108"/>
                <a:gd name="T20" fmla="*/ 84 w 96"/>
                <a:gd name="T21" fmla="*/ 96 h 108"/>
                <a:gd name="T22" fmla="*/ 84 w 96"/>
                <a:gd name="T23" fmla="*/ 12 h 108"/>
                <a:gd name="T24" fmla="*/ 12 w 96"/>
                <a:gd name="T25" fmla="*/ 12 h 108"/>
                <a:gd name="T26" fmla="*/ 12 w 96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08">
                  <a:moveTo>
                    <a:pt x="90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05"/>
                    <a:pt x="94" y="108"/>
                    <a:pt x="90" y="108"/>
                  </a:cubicBezTo>
                  <a:close/>
                  <a:moveTo>
                    <a:pt x="12" y="96"/>
                  </a:moveTo>
                  <a:cubicBezTo>
                    <a:pt x="84" y="96"/>
                    <a:pt x="84" y="96"/>
                    <a:pt x="84" y="9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9D6FAE26-AF6E-4CE6-BE9D-C0DB8666D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" y="189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D93D680-A864-487C-8B40-9C93FD3BF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" y="1950"/>
              <a:ext cx="106" cy="71"/>
            </a:xfrm>
            <a:custGeom>
              <a:avLst/>
              <a:gdLst>
                <a:gd name="T0" fmla="*/ 66 w 72"/>
                <a:gd name="T1" fmla="*/ 48 h 48"/>
                <a:gd name="T2" fmla="*/ 6 w 72"/>
                <a:gd name="T3" fmla="*/ 48 h 48"/>
                <a:gd name="T4" fmla="*/ 0 w 72"/>
                <a:gd name="T5" fmla="*/ 42 h 48"/>
                <a:gd name="T6" fmla="*/ 36 w 72"/>
                <a:gd name="T7" fmla="*/ 0 h 48"/>
                <a:gd name="T8" fmla="*/ 72 w 72"/>
                <a:gd name="T9" fmla="*/ 42 h 48"/>
                <a:gd name="T10" fmla="*/ 66 w 72"/>
                <a:gd name="T11" fmla="*/ 48 h 48"/>
                <a:gd name="T12" fmla="*/ 13 w 72"/>
                <a:gd name="T13" fmla="*/ 36 h 48"/>
                <a:gd name="T14" fmla="*/ 60 w 72"/>
                <a:gd name="T15" fmla="*/ 36 h 48"/>
                <a:gd name="T16" fmla="*/ 36 w 72"/>
                <a:gd name="T17" fmla="*/ 12 h 48"/>
                <a:gd name="T18" fmla="*/ 13 w 72"/>
                <a:gd name="T1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66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19"/>
                    <a:pt x="16" y="0"/>
                    <a:pt x="36" y="0"/>
                  </a:cubicBezTo>
                  <a:cubicBezTo>
                    <a:pt x="56" y="0"/>
                    <a:pt x="72" y="19"/>
                    <a:pt x="72" y="42"/>
                  </a:cubicBezTo>
                  <a:cubicBezTo>
                    <a:pt x="72" y="45"/>
                    <a:pt x="70" y="48"/>
                    <a:pt x="66" y="48"/>
                  </a:cubicBezTo>
                  <a:close/>
                  <a:moveTo>
                    <a:pt x="13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8" y="22"/>
                    <a:pt x="48" y="12"/>
                    <a:pt x="36" y="12"/>
                  </a:cubicBezTo>
                  <a:cubicBezTo>
                    <a:pt x="25" y="12"/>
                    <a:pt x="15" y="22"/>
                    <a:pt x="1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A7C00600-EFAF-4BF8-AA04-2ADDB9F5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39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BEA1B315-98A9-4086-92C0-3BDEB2F1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75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18FDB337-FD2E-48AA-870D-FDF8DB327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54A72189-6E23-41D6-97F5-E0D1054AE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4B461D20-D4A1-409C-8648-DA4F39A06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" y="1755"/>
              <a:ext cx="35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F2104-2349-4635-A154-79C5BDFE5971}"/>
              </a:ext>
            </a:extLst>
          </p:cNvPr>
          <p:cNvSpPr/>
          <p:nvPr/>
        </p:nvSpPr>
        <p:spPr>
          <a:xfrm>
            <a:off x="4934941" y="1656335"/>
            <a:ext cx="6311900" cy="39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Why consulting?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EB127D-8337-4FB4-9649-67AE843756FF}"/>
              </a:ext>
            </a:extLst>
          </p:cNvPr>
          <p:cNvSpPr/>
          <p:nvPr/>
        </p:nvSpPr>
        <p:spPr>
          <a:xfrm>
            <a:off x="4934941" y="2148772"/>
            <a:ext cx="6311900" cy="128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[ text space for interviewer comments]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957AD0-9112-4DBD-A2BC-3C9D063B5AC5}"/>
              </a:ext>
            </a:extLst>
          </p:cNvPr>
          <p:cNvSpPr>
            <a:spLocks/>
          </p:cNvSpPr>
          <p:nvPr/>
        </p:nvSpPr>
        <p:spPr>
          <a:xfrm>
            <a:off x="5130799" y="4325899"/>
            <a:ext cx="2920995" cy="473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0" i="0" u="none" strike="noStrike" dirty="0">
                <a:solidFill>
                  <a:srgbClr val="000000"/>
                </a:solidFill>
                <a:effectLst/>
              </a:rPr>
              <a:t>Why Accenture?</a:t>
            </a:r>
            <a:r>
              <a:rPr lang="de-CH" sz="1200" dirty="0"/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8" name="right arrow">
            <a:extLst>
              <a:ext uri="{FF2B5EF4-FFF2-40B4-BE49-F238E27FC236}">
                <a16:creationId xmlns:a16="http://schemas.microsoft.com/office/drawing/2014/main" id="{1E76882F-6B61-4499-8CF0-76E0E2BA0C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06316" y="2838751"/>
            <a:ext cx="381709" cy="382606"/>
            <a:chOff x="5508" y="1722"/>
            <a:chExt cx="425" cy="426"/>
          </a:xfrm>
          <a:solidFill>
            <a:srgbClr val="002060"/>
          </a:solidFill>
        </p:grpSpPr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D90C3E11-CB6D-479E-96A4-5CF51A5E7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9" y="1791"/>
              <a:ext cx="292" cy="286"/>
            </a:xfrm>
            <a:custGeom>
              <a:avLst/>
              <a:gdLst>
                <a:gd name="T0" fmla="*/ 102 w 198"/>
                <a:gd name="T1" fmla="*/ 193 h 193"/>
                <a:gd name="T2" fmla="*/ 99 w 198"/>
                <a:gd name="T3" fmla="*/ 192 h 193"/>
                <a:gd name="T4" fmla="*/ 96 w 198"/>
                <a:gd name="T5" fmla="*/ 187 h 193"/>
                <a:gd name="T6" fmla="*/ 96 w 198"/>
                <a:gd name="T7" fmla="*/ 133 h 193"/>
                <a:gd name="T8" fmla="*/ 6 w 198"/>
                <a:gd name="T9" fmla="*/ 133 h 193"/>
                <a:gd name="T10" fmla="*/ 1 w 198"/>
                <a:gd name="T11" fmla="*/ 131 h 193"/>
                <a:gd name="T12" fmla="*/ 0 w 198"/>
                <a:gd name="T13" fmla="*/ 127 h 193"/>
                <a:gd name="T14" fmla="*/ 0 w 198"/>
                <a:gd name="T15" fmla="*/ 67 h 193"/>
                <a:gd name="T16" fmla="*/ 6 w 198"/>
                <a:gd name="T17" fmla="*/ 61 h 193"/>
                <a:gd name="T18" fmla="*/ 96 w 198"/>
                <a:gd name="T19" fmla="*/ 61 h 193"/>
                <a:gd name="T20" fmla="*/ 96 w 198"/>
                <a:gd name="T21" fmla="*/ 7 h 193"/>
                <a:gd name="T22" fmla="*/ 99 w 198"/>
                <a:gd name="T23" fmla="*/ 1 h 193"/>
                <a:gd name="T24" fmla="*/ 106 w 198"/>
                <a:gd name="T25" fmla="*/ 3 h 193"/>
                <a:gd name="T26" fmla="*/ 196 w 198"/>
                <a:gd name="T27" fmla="*/ 92 h 193"/>
                <a:gd name="T28" fmla="*/ 198 w 198"/>
                <a:gd name="T29" fmla="*/ 97 h 193"/>
                <a:gd name="T30" fmla="*/ 196 w 198"/>
                <a:gd name="T31" fmla="*/ 101 h 193"/>
                <a:gd name="T32" fmla="*/ 106 w 198"/>
                <a:gd name="T33" fmla="*/ 191 h 193"/>
                <a:gd name="T34" fmla="*/ 102 w 198"/>
                <a:gd name="T35" fmla="*/ 193 h 193"/>
                <a:gd name="T36" fmla="*/ 102 w 198"/>
                <a:gd name="T37" fmla="*/ 121 h 193"/>
                <a:gd name="T38" fmla="*/ 106 w 198"/>
                <a:gd name="T39" fmla="*/ 122 h 193"/>
                <a:gd name="T40" fmla="*/ 108 w 198"/>
                <a:gd name="T41" fmla="*/ 127 h 193"/>
                <a:gd name="T42" fmla="*/ 108 w 198"/>
                <a:gd name="T43" fmla="*/ 172 h 193"/>
                <a:gd name="T44" fmla="*/ 183 w 198"/>
                <a:gd name="T45" fmla="*/ 97 h 193"/>
                <a:gd name="T46" fmla="*/ 108 w 198"/>
                <a:gd name="T47" fmla="*/ 21 h 193"/>
                <a:gd name="T48" fmla="*/ 108 w 198"/>
                <a:gd name="T49" fmla="*/ 67 h 193"/>
                <a:gd name="T50" fmla="*/ 102 w 198"/>
                <a:gd name="T51" fmla="*/ 73 h 193"/>
                <a:gd name="T52" fmla="*/ 12 w 198"/>
                <a:gd name="T53" fmla="*/ 73 h 193"/>
                <a:gd name="T54" fmla="*/ 12 w 198"/>
                <a:gd name="T55" fmla="*/ 121 h 193"/>
                <a:gd name="T56" fmla="*/ 102 w 198"/>
                <a:gd name="T57" fmla="*/ 1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3">
                  <a:moveTo>
                    <a:pt x="102" y="193"/>
                  </a:moveTo>
                  <a:cubicBezTo>
                    <a:pt x="101" y="193"/>
                    <a:pt x="100" y="192"/>
                    <a:pt x="99" y="192"/>
                  </a:cubicBezTo>
                  <a:cubicBezTo>
                    <a:pt x="97" y="191"/>
                    <a:pt x="96" y="189"/>
                    <a:pt x="96" y="187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3"/>
                    <a:pt x="3" y="132"/>
                    <a:pt x="1" y="131"/>
                  </a:cubicBezTo>
                  <a:cubicBezTo>
                    <a:pt x="0" y="130"/>
                    <a:pt x="0" y="128"/>
                    <a:pt x="0" y="12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3"/>
                    <a:pt x="2" y="61"/>
                    <a:pt x="6" y="6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4"/>
                    <a:pt x="97" y="2"/>
                    <a:pt x="99" y="1"/>
                  </a:cubicBezTo>
                  <a:cubicBezTo>
                    <a:pt x="102" y="0"/>
                    <a:pt x="104" y="1"/>
                    <a:pt x="106" y="3"/>
                  </a:cubicBezTo>
                  <a:cubicBezTo>
                    <a:pt x="196" y="92"/>
                    <a:pt x="196" y="92"/>
                    <a:pt x="196" y="92"/>
                  </a:cubicBezTo>
                  <a:cubicBezTo>
                    <a:pt x="197" y="94"/>
                    <a:pt x="198" y="95"/>
                    <a:pt x="198" y="97"/>
                  </a:cubicBezTo>
                  <a:cubicBezTo>
                    <a:pt x="198" y="98"/>
                    <a:pt x="197" y="100"/>
                    <a:pt x="196" y="101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05" y="192"/>
                    <a:pt x="103" y="193"/>
                    <a:pt x="102" y="193"/>
                  </a:cubicBezTo>
                  <a:close/>
                  <a:moveTo>
                    <a:pt x="102" y="121"/>
                  </a:moveTo>
                  <a:cubicBezTo>
                    <a:pt x="103" y="121"/>
                    <a:pt x="105" y="121"/>
                    <a:pt x="106" y="122"/>
                  </a:cubicBezTo>
                  <a:cubicBezTo>
                    <a:pt x="107" y="124"/>
                    <a:pt x="108" y="125"/>
                    <a:pt x="108" y="127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70"/>
                    <a:pt x="105" y="73"/>
                    <a:pt x="10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02" y="121"/>
                    <a:pt x="102" y="121"/>
                    <a:pt x="10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Freeform 65">
              <a:extLst>
                <a:ext uri="{FF2B5EF4-FFF2-40B4-BE49-F238E27FC236}">
                  <a16:creationId xmlns:a16="http://schemas.microsoft.com/office/drawing/2014/main" id="{B3300694-450C-4430-B958-DF284AF2A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172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51" name="right arrow">
            <a:extLst>
              <a:ext uri="{FF2B5EF4-FFF2-40B4-BE49-F238E27FC236}">
                <a16:creationId xmlns:a16="http://schemas.microsoft.com/office/drawing/2014/main" id="{081ADFA6-BC79-4284-9E2B-5ADC93535DB5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4522079" y="2838750"/>
            <a:ext cx="381709" cy="382606"/>
            <a:chOff x="5508" y="1722"/>
            <a:chExt cx="425" cy="426"/>
          </a:xfrm>
          <a:solidFill>
            <a:srgbClr val="002060"/>
          </a:solidFill>
        </p:grpSpPr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677BD000-7BE3-4EDD-A6D1-45041FFBB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9" y="1791"/>
              <a:ext cx="292" cy="286"/>
            </a:xfrm>
            <a:custGeom>
              <a:avLst/>
              <a:gdLst>
                <a:gd name="T0" fmla="*/ 102 w 198"/>
                <a:gd name="T1" fmla="*/ 193 h 193"/>
                <a:gd name="T2" fmla="*/ 99 w 198"/>
                <a:gd name="T3" fmla="*/ 192 h 193"/>
                <a:gd name="T4" fmla="*/ 96 w 198"/>
                <a:gd name="T5" fmla="*/ 187 h 193"/>
                <a:gd name="T6" fmla="*/ 96 w 198"/>
                <a:gd name="T7" fmla="*/ 133 h 193"/>
                <a:gd name="T8" fmla="*/ 6 w 198"/>
                <a:gd name="T9" fmla="*/ 133 h 193"/>
                <a:gd name="T10" fmla="*/ 1 w 198"/>
                <a:gd name="T11" fmla="*/ 131 h 193"/>
                <a:gd name="T12" fmla="*/ 0 w 198"/>
                <a:gd name="T13" fmla="*/ 127 h 193"/>
                <a:gd name="T14" fmla="*/ 0 w 198"/>
                <a:gd name="T15" fmla="*/ 67 h 193"/>
                <a:gd name="T16" fmla="*/ 6 w 198"/>
                <a:gd name="T17" fmla="*/ 61 h 193"/>
                <a:gd name="T18" fmla="*/ 96 w 198"/>
                <a:gd name="T19" fmla="*/ 61 h 193"/>
                <a:gd name="T20" fmla="*/ 96 w 198"/>
                <a:gd name="T21" fmla="*/ 7 h 193"/>
                <a:gd name="T22" fmla="*/ 99 w 198"/>
                <a:gd name="T23" fmla="*/ 1 h 193"/>
                <a:gd name="T24" fmla="*/ 106 w 198"/>
                <a:gd name="T25" fmla="*/ 3 h 193"/>
                <a:gd name="T26" fmla="*/ 196 w 198"/>
                <a:gd name="T27" fmla="*/ 92 h 193"/>
                <a:gd name="T28" fmla="*/ 198 w 198"/>
                <a:gd name="T29" fmla="*/ 97 h 193"/>
                <a:gd name="T30" fmla="*/ 196 w 198"/>
                <a:gd name="T31" fmla="*/ 101 h 193"/>
                <a:gd name="T32" fmla="*/ 106 w 198"/>
                <a:gd name="T33" fmla="*/ 191 h 193"/>
                <a:gd name="T34" fmla="*/ 102 w 198"/>
                <a:gd name="T35" fmla="*/ 193 h 193"/>
                <a:gd name="T36" fmla="*/ 102 w 198"/>
                <a:gd name="T37" fmla="*/ 121 h 193"/>
                <a:gd name="T38" fmla="*/ 106 w 198"/>
                <a:gd name="T39" fmla="*/ 122 h 193"/>
                <a:gd name="T40" fmla="*/ 108 w 198"/>
                <a:gd name="T41" fmla="*/ 127 h 193"/>
                <a:gd name="T42" fmla="*/ 108 w 198"/>
                <a:gd name="T43" fmla="*/ 172 h 193"/>
                <a:gd name="T44" fmla="*/ 183 w 198"/>
                <a:gd name="T45" fmla="*/ 97 h 193"/>
                <a:gd name="T46" fmla="*/ 108 w 198"/>
                <a:gd name="T47" fmla="*/ 21 h 193"/>
                <a:gd name="T48" fmla="*/ 108 w 198"/>
                <a:gd name="T49" fmla="*/ 67 h 193"/>
                <a:gd name="T50" fmla="*/ 102 w 198"/>
                <a:gd name="T51" fmla="*/ 73 h 193"/>
                <a:gd name="T52" fmla="*/ 12 w 198"/>
                <a:gd name="T53" fmla="*/ 73 h 193"/>
                <a:gd name="T54" fmla="*/ 12 w 198"/>
                <a:gd name="T55" fmla="*/ 121 h 193"/>
                <a:gd name="T56" fmla="*/ 102 w 198"/>
                <a:gd name="T57" fmla="*/ 1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3">
                  <a:moveTo>
                    <a:pt x="102" y="193"/>
                  </a:moveTo>
                  <a:cubicBezTo>
                    <a:pt x="101" y="193"/>
                    <a:pt x="100" y="192"/>
                    <a:pt x="99" y="192"/>
                  </a:cubicBezTo>
                  <a:cubicBezTo>
                    <a:pt x="97" y="191"/>
                    <a:pt x="96" y="189"/>
                    <a:pt x="96" y="187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3"/>
                    <a:pt x="3" y="132"/>
                    <a:pt x="1" y="131"/>
                  </a:cubicBezTo>
                  <a:cubicBezTo>
                    <a:pt x="0" y="130"/>
                    <a:pt x="0" y="128"/>
                    <a:pt x="0" y="12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3"/>
                    <a:pt x="2" y="61"/>
                    <a:pt x="6" y="6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4"/>
                    <a:pt x="97" y="2"/>
                    <a:pt x="99" y="1"/>
                  </a:cubicBezTo>
                  <a:cubicBezTo>
                    <a:pt x="102" y="0"/>
                    <a:pt x="104" y="1"/>
                    <a:pt x="106" y="3"/>
                  </a:cubicBezTo>
                  <a:cubicBezTo>
                    <a:pt x="196" y="92"/>
                    <a:pt x="196" y="92"/>
                    <a:pt x="196" y="92"/>
                  </a:cubicBezTo>
                  <a:cubicBezTo>
                    <a:pt x="197" y="94"/>
                    <a:pt x="198" y="95"/>
                    <a:pt x="198" y="97"/>
                  </a:cubicBezTo>
                  <a:cubicBezTo>
                    <a:pt x="198" y="98"/>
                    <a:pt x="197" y="100"/>
                    <a:pt x="196" y="101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05" y="192"/>
                    <a:pt x="103" y="193"/>
                    <a:pt x="102" y="193"/>
                  </a:cubicBezTo>
                  <a:close/>
                  <a:moveTo>
                    <a:pt x="102" y="121"/>
                  </a:moveTo>
                  <a:cubicBezTo>
                    <a:pt x="103" y="121"/>
                    <a:pt x="105" y="121"/>
                    <a:pt x="106" y="122"/>
                  </a:cubicBezTo>
                  <a:cubicBezTo>
                    <a:pt x="107" y="124"/>
                    <a:pt x="108" y="125"/>
                    <a:pt x="108" y="127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70"/>
                    <a:pt x="105" y="73"/>
                    <a:pt x="10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02" y="121"/>
                    <a:pt x="102" y="121"/>
                    <a:pt x="10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id="{EC497188-E8F1-4B1B-8F7F-F214FB8D5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172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0279455-031B-42E6-9B83-194E399A11E4}"/>
              </a:ext>
            </a:extLst>
          </p:cNvPr>
          <p:cNvSpPr>
            <a:spLocks/>
          </p:cNvSpPr>
          <p:nvPr/>
        </p:nvSpPr>
        <p:spPr>
          <a:xfrm>
            <a:off x="8711346" y="4325899"/>
            <a:ext cx="2920995" cy="473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Experience failures? How did you handle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AC4E2-DA70-43EF-80F1-7FA8D0E2F84F}"/>
              </a:ext>
            </a:extLst>
          </p:cNvPr>
          <p:cNvSpPr txBox="1"/>
          <p:nvPr/>
        </p:nvSpPr>
        <p:spPr>
          <a:xfrm>
            <a:off x="4383024" y="4349476"/>
            <a:ext cx="7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Previous </a:t>
            </a:r>
          </a:p>
          <a:p>
            <a:r>
              <a:rPr lang="en-US" sz="1200" dirty="0"/>
              <a:t>question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9843C2-1BE9-472E-A8DA-45235F26B1C5}"/>
              </a:ext>
            </a:extLst>
          </p:cNvPr>
          <p:cNvSpPr txBox="1"/>
          <p:nvPr/>
        </p:nvSpPr>
        <p:spPr>
          <a:xfrm>
            <a:off x="8031401" y="4332031"/>
            <a:ext cx="7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</a:t>
            </a:r>
          </a:p>
          <a:p>
            <a:r>
              <a:rPr lang="en-US" sz="1200" dirty="0"/>
              <a:t>question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B7B2C8-835F-4550-A4C0-94C52997E13E}"/>
              </a:ext>
            </a:extLst>
          </p:cNvPr>
          <p:cNvSpPr/>
          <p:nvPr/>
        </p:nvSpPr>
        <p:spPr>
          <a:xfrm>
            <a:off x="10765105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C582C2-FD67-4077-995E-80CB52799A57}"/>
              </a:ext>
            </a:extLst>
          </p:cNvPr>
          <p:cNvSpPr/>
          <p:nvPr/>
        </p:nvSpPr>
        <p:spPr>
          <a:xfrm>
            <a:off x="10120011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4FDE1A-A566-44DC-9C67-16DB8492B26E}"/>
              </a:ext>
            </a:extLst>
          </p:cNvPr>
          <p:cNvSpPr/>
          <p:nvPr/>
        </p:nvSpPr>
        <p:spPr>
          <a:xfrm>
            <a:off x="9474915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D7A750-949E-4ADB-B2D5-64BCD418F96C}"/>
              </a:ext>
            </a:extLst>
          </p:cNvPr>
          <p:cNvSpPr/>
          <p:nvPr/>
        </p:nvSpPr>
        <p:spPr>
          <a:xfrm>
            <a:off x="8829819" y="3675831"/>
            <a:ext cx="520700" cy="5207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E88881-6C04-4788-9B3A-0E849B65C183}"/>
              </a:ext>
            </a:extLst>
          </p:cNvPr>
          <p:cNvSpPr/>
          <p:nvPr/>
        </p:nvSpPr>
        <p:spPr>
          <a:xfrm>
            <a:off x="8184723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50E6E9-4B9E-4B69-837D-FCC1FB0813C2}"/>
              </a:ext>
            </a:extLst>
          </p:cNvPr>
          <p:cNvSpPr/>
          <p:nvPr/>
        </p:nvSpPr>
        <p:spPr>
          <a:xfrm>
            <a:off x="7539627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51A0B0-F1E7-4877-821A-6438AA91DE86}"/>
              </a:ext>
            </a:extLst>
          </p:cNvPr>
          <p:cNvSpPr/>
          <p:nvPr/>
        </p:nvSpPr>
        <p:spPr>
          <a:xfrm>
            <a:off x="6894531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95D6E0C-CDC8-4608-B140-79F00A15381E}"/>
              </a:ext>
            </a:extLst>
          </p:cNvPr>
          <p:cNvSpPr/>
          <p:nvPr/>
        </p:nvSpPr>
        <p:spPr>
          <a:xfrm>
            <a:off x="6249435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1F57F35-4C05-47DB-9D26-8403900E130B}"/>
              </a:ext>
            </a:extLst>
          </p:cNvPr>
          <p:cNvSpPr/>
          <p:nvPr/>
        </p:nvSpPr>
        <p:spPr>
          <a:xfrm>
            <a:off x="5604339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15D938-D4B5-44C5-8975-0F65C4D706B0}"/>
              </a:ext>
            </a:extLst>
          </p:cNvPr>
          <p:cNvSpPr/>
          <p:nvPr/>
        </p:nvSpPr>
        <p:spPr>
          <a:xfrm>
            <a:off x="4959243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1E9F6-AA79-43BE-8AE0-F4BF82B87808}"/>
              </a:ext>
            </a:extLst>
          </p:cNvPr>
          <p:cNvSpPr>
            <a:spLocks/>
          </p:cNvSpPr>
          <p:nvPr/>
        </p:nvSpPr>
        <p:spPr>
          <a:xfrm>
            <a:off x="543820" y="544365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D6287D-2674-4FC8-872E-3F9984FBF5D1}"/>
              </a:ext>
            </a:extLst>
          </p:cNvPr>
          <p:cNvSpPr/>
          <p:nvPr/>
        </p:nvSpPr>
        <p:spPr>
          <a:xfrm>
            <a:off x="-39109" y="432953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4FB3F1-5E3D-4F06-83C0-FEE893C24D99}"/>
              </a:ext>
            </a:extLst>
          </p:cNvPr>
          <p:cNvSpPr txBox="1"/>
          <p:nvPr/>
        </p:nvSpPr>
        <p:spPr>
          <a:xfrm>
            <a:off x="219405" y="2752501"/>
            <a:ext cx="356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questions and comments are then saved in the candidate profile – it can be access anytime after the interview is complete</a:t>
            </a:r>
          </a:p>
        </p:txBody>
      </p:sp>
    </p:spTree>
    <p:extLst>
      <p:ext uri="{BB962C8B-B14F-4D97-AF65-F5344CB8AC3E}">
        <p14:creationId xmlns:p14="http://schemas.microsoft.com/office/powerpoint/2010/main" val="10512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515F01C-5B1D-410F-83FB-094FB5C5AE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1578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515F01C-5B1D-410F-83FB-094FB5C5A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DD83B6-7C39-4834-997D-9DB05C84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00"/>
            <a:ext cx="3848100" cy="120650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Interviewer working page (Business Case)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FF818-6B09-4837-9816-97C92AA3EFBC}"/>
              </a:ext>
            </a:extLst>
          </p:cNvPr>
          <p:cNvSpPr>
            <a:spLocks/>
          </p:cNvSpPr>
          <p:nvPr/>
        </p:nvSpPr>
        <p:spPr>
          <a:xfrm>
            <a:off x="4434282" y="1237456"/>
            <a:ext cx="7313218" cy="367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[name &amp; surname of candidate] Questions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1DE8CE-4757-4AFE-85D9-90583A253170}"/>
              </a:ext>
            </a:extLst>
          </p:cNvPr>
          <p:cNvSpPr/>
          <p:nvPr/>
        </p:nvSpPr>
        <p:spPr>
          <a:xfrm>
            <a:off x="4541838" y="410591"/>
            <a:ext cx="723900" cy="58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grpSp>
        <p:nvGrpSpPr>
          <p:cNvPr id="20" name="pdf">
            <a:extLst>
              <a:ext uri="{FF2B5EF4-FFF2-40B4-BE49-F238E27FC236}">
                <a16:creationId xmlns:a16="http://schemas.microsoft.com/office/drawing/2014/main" id="{84404C25-7E07-4499-B154-0512DD16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1113" y="585664"/>
            <a:ext cx="445484" cy="531826"/>
            <a:chOff x="5542" y="1718"/>
            <a:chExt cx="356" cy="425"/>
          </a:xfrm>
          <a:solidFill>
            <a:srgbClr val="002060"/>
          </a:solidFill>
        </p:grpSpPr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DB9E5D44-9417-4449-AEFA-7F10CBB4E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2" y="1718"/>
              <a:ext cx="356" cy="425"/>
            </a:xfrm>
            <a:custGeom>
              <a:avLst/>
              <a:gdLst>
                <a:gd name="T0" fmla="*/ 234 w 240"/>
                <a:gd name="T1" fmla="*/ 288 h 288"/>
                <a:gd name="T2" fmla="*/ 6 w 240"/>
                <a:gd name="T3" fmla="*/ 288 h 288"/>
                <a:gd name="T4" fmla="*/ 0 w 240"/>
                <a:gd name="T5" fmla="*/ 282 h 288"/>
                <a:gd name="T6" fmla="*/ 0 w 240"/>
                <a:gd name="T7" fmla="*/ 6 h 288"/>
                <a:gd name="T8" fmla="*/ 6 w 240"/>
                <a:gd name="T9" fmla="*/ 0 h 288"/>
                <a:gd name="T10" fmla="*/ 162 w 240"/>
                <a:gd name="T11" fmla="*/ 0 h 288"/>
                <a:gd name="T12" fmla="*/ 166 w 240"/>
                <a:gd name="T13" fmla="*/ 2 h 288"/>
                <a:gd name="T14" fmla="*/ 238 w 240"/>
                <a:gd name="T15" fmla="*/ 74 h 288"/>
                <a:gd name="T16" fmla="*/ 240 w 240"/>
                <a:gd name="T17" fmla="*/ 78 h 288"/>
                <a:gd name="T18" fmla="*/ 240 w 240"/>
                <a:gd name="T19" fmla="*/ 282 h 288"/>
                <a:gd name="T20" fmla="*/ 234 w 240"/>
                <a:gd name="T21" fmla="*/ 288 h 288"/>
                <a:gd name="T22" fmla="*/ 12 w 240"/>
                <a:gd name="T23" fmla="*/ 276 h 288"/>
                <a:gd name="T24" fmla="*/ 228 w 240"/>
                <a:gd name="T25" fmla="*/ 276 h 288"/>
                <a:gd name="T26" fmla="*/ 228 w 240"/>
                <a:gd name="T27" fmla="*/ 81 h 288"/>
                <a:gd name="T28" fmla="*/ 160 w 240"/>
                <a:gd name="T29" fmla="*/ 12 h 288"/>
                <a:gd name="T30" fmla="*/ 12 w 240"/>
                <a:gd name="T31" fmla="*/ 12 h 288"/>
                <a:gd name="T32" fmla="*/ 12 w 240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88">
                  <a:moveTo>
                    <a:pt x="234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4" y="0"/>
                    <a:pt x="165" y="1"/>
                    <a:pt x="166" y="2"/>
                  </a:cubicBezTo>
                  <a:cubicBezTo>
                    <a:pt x="238" y="74"/>
                    <a:pt x="238" y="74"/>
                    <a:pt x="238" y="74"/>
                  </a:cubicBezTo>
                  <a:cubicBezTo>
                    <a:pt x="240" y="75"/>
                    <a:pt x="240" y="77"/>
                    <a:pt x="240" y="78"/>
                  </a:cubicBezTo>
                  <a:cubicBezTo>
                    <a:pt x="240" y="282"/>
                    <a:pt x="240" y="282"/>
                    <a:pt x="240" y="282"/>
                  </a:cubicBezTo>
                  <a:cubicBezTo>
                    <a:pt x="240" y="286"/>
                    <a:pt x="238" y="288"/>
                    <a:pt x="234" y="288"/>
                  </a:cubicBezTo>
                  <a:close/>
                  <a:moveTo>
                    <a:pt x="12" y="276"/>
                  </a:moveTo>
                  <a:cubicBezTo>
                    <a:pt x="228" y="276"/>
                    <a:pt x="228" y="276"/>
                    <a:pt x="228" y="276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B6A9DD38-6161-4BE4-BEBB-C461A5FB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18"/>
              <a:ext cx="125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EA689819-F135-4A75-B1D6-7695E50DD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" y="1832"/>
              <a:ext cx="224" cy="233"/>
            </a:xfrm>
            <a:custGeom>
              <a:avLst/>
              <a:gdLst>
                <a:gd name="T0" fmla="*/ 19 w 152"/>
                <a:gd name="T1" fmla="*/ 158 h 158"/>
                <a:gd name="T2" fmla="*/ 16 w 152"/>
                <a:gd name="T3" fmla="*/ 158 h 158"/>
                <a:gd name="T4" fmla="*/ 2 w 152"/>
                <a:gd name="T5" fmla="*/ 148 h 158"/>
                <a:gd name="T6" fmla="*/ 6 w 152"/>
                <a:gd name="T7" fmla="*/ 131 h 158"/>
                <a:gd name="T8" fmla="*/ 41 w 152"/>
                <a:gd name="T9" fmla="*/ 100 h 158"/>
                <a:gd name="T10" fmla="*/ 42 w 152"/>
                <a:gd name="T11" fmla="*/ 62 h 158"/>
                <a:gd name="T12" fmla="*/ 16 w 152"/>
                <a:gd name="T13" fmla="*/ 28 h 158"/>
                <a:gd name="T14" fmla="*/ 16 w 152"/>
                <a:gd name="T15" fmla="*/ 28 h 158"/>
                <a:gd name="T16" fmla="*/ 15 w 152"/>
                <a:gd name="T17" fmla="*/ 9 h 158"/>
                <a:gd name="T18" fmla="*/ 31 w 152"/>
                <a:gd name="T19" fmla="*/ 0 h 158"/>
                <a:gd name="T20" fmla="*/ 43 w 152"/>
                <a:gd name="T21" fmla="*/ 10 h 158"/>
                <a:gd name="T22" fmla="*/ 54 w 152"/>
                <a:gd name="T23" fmla="*/ 56 h 158"/>
                <a:gd name="T24" fmla="*/ 85 w 152"/>
                <a:gd name="T25" fmla="*/ 79 h 158"/>
                <a:gd name="T26" fmla="*/ 133 w 152"/>
                <a:gd name="T27" fmla="*/ 72 h 158"/>
                <a:gd name="T28" fmla="*/ 149 w 152"/>
                <a:gd name="T29" fmla="*/ 82 h 158"/>
                <a:gd name="T30" fmla="*/ 148 w 152"/>
                <a:gd name="T31" fmla="*/ 100 h 158"/>
                <a:gd name="T32" fmla="*/ 133 w 152"/>
                <a:gd name="T33" fmla="*/ 107 h 158"/>
                <a:gd name="T34" fmla="*/ 84 w 152"/>
                <a:gd name="T35" fmla="*/ 92 h 158"/>
                <a:gd name="T36" fmla="*/ 52 w 152"/>
                <a:gd name="T37" fmla="*/ 107 h 158"/>
                <a:gd name="T38" fmla="*/ 33 w 152"/>
                <a:gd name="T39" fmla="*/ 150 h 158"/>
                <a:gd name="T40" fmla="*/ 19 w 152"/>
                <a:gd name="T41" fmla="*/ 158 h 158"/>
                <a:gd name="T42" fmla="*/ 36 w 152"/>
                <a:gd name="T43" fmla="*/ 118 h 158"/>
                <a:gd name="T44" fmla="*/ 15 w 152"/>
                <a:gd name="T45" fmla="*/ 138 h 158"/>
                <a:gd name="T46" fmla="*/ 14 w 152"/>
                <a:gd name="T47" fmla="*/ 143 h 158"/>
                <a:gd name="T48" fmla="*/ 18 w 152"/>
                <a:gd name="T49" fmla="*/ 146 h 158"/>
                <a:gd name="T50" fmla="*/ 24 w 152"/>
                <a:gd name="T51" fmla="*/ 143 h 158"/>
                <a:gd name="T52" fmla="*/ 36 w 152"/>
                <a:gd name="T53" fmla="*/ 118 h 158"/>
                <a:gd name="T54" fmla="*/ 102 w 152"/>
                <a:gd name="T55" fmla="*/ 87 h 158"/>
                <a:gd name="T56" fmla="*/ 134 w 152"/>
                <a:gd name="T57" fmla="*/ 95 h 158"/>
                <a:gd name="T58" fmla="*/ 138 w 152"/>
                <a:gd name="T59" fmla="*/ 93 h 158"/>
                <a:gd name="T60" fmla="*/ 138 w 152"/>
                <a:gd name="T61" fmla="*/ 88 h 158"/>
                <a:gd name="T62" fmla="*/ 132 w 152"/>
                <a:gd name="T63" fmla="*/ 84 h 158"/>
                <a:gd name="T64" fmla="*/ 102 w 152"/>
                <a:gd name="T65" fmla="*/ 87 h 158"/>
                <a:gd name="T66" fmla="*/ 55 w 152"/>
                <a:gd name="T67" fmla="*/ 73 h 158"/>
                <a:gd name="T68" fmla="*/ 54 w 152"/>
                <a:gd name="T69" fmla="*/ 92 h 158"/>
                <a:gd name="T70" fmla="*/ 70 w 152"/>
                <a:gd name="T71" fmla="*/ 84 h 158"/>
                <a:gd name="T72" fmla="*/ 55 w 152"/>
                <a:gd name="T73" fmla="*/ 73 h 158"/>
                <a:gd name="T74" fmla="*/ 26 w 152"/>
                <a:gd name="T75" fmla="*/ 22 h 158"/>
                <a:gd name="T76" fmla="*/ 39 w 152"/>
                <a:gd name="T77" fmla="*/ 41 h 158"/>
                <a:gd name="T78" fmla="*/ 32 w 152"/>
                <a:gd name="T79" fmla="*/ 15 h 158"/>
                <a:gd name="T80" fmla="*/ 30 w 152"/>
                <a:gd name="T81" fmla="*/ 12 h 158"/>
                <a:gd name="T82" fmla="*/ 26 w 152"/>
                <a:gd name="T83" fmla="*/ 15 h 158"/>
                <a:gd name="T84" fmla="*/ 26 w 152"/>
                <a:gd name="T85" fmla="*/ 2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158">
                  <a:moveTo>
                    <a:pt x="19" y="158"/>
                  </a:moveTo>
                  <a:cubicBezTo>
                    <a:pt x="18" y="158"/>
                    <a:pt x="17" y="158"/>
                    <a:pt x="16" y="158"/>
                  </a:cubicBezTo>
                  <a:cubicBezTo>
                    <a:pt x="10" y="157"/>
                    <a:pt x="5" y="153"/>
                    <a:pt x="2" y="148"/>
                  </a:cubicBezTo>
                  <a:cubicBezTo>
                    <a:pt x="0" y="142"/>
                    <a:pt x="1" y="136"/>
                    <a:pt x="6" y="131"/>
                  </a:cubicBezTo>
                  <a:cubicBezTo>
                    <a:pt x="13" y="122"/>
                    <a:pt x="25" y="110"/>
                    <a:pt x="41" y="100"/>
                  </a:cubicBezTo>
                  <a:cubicBezTo>
                    <a:pt x="43" y="87"/>
                    <a:pt x="43" y="74"/>
                    <a:pt x="42" y="62"/>
                  </a:cubicBezTo>
                  <a:cubicBezTo>
                    <a:pt x="33" y="53"/>
                    <a:pt x="24" y="41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2"/>
                    <a:pt x="12" y="15"/>
                    <a:pt x="15" y="9"/>
                  </a:cubicBezTo>
                  <a:cubicBezTo>
                    <a:pt x="19" y="3"/>
                    <a:pt x="25" y="0"/>
                    <a:pt x="31" y="0"/>
                  </a:cubicBezTo>
                  <a:cubicBezTo>
                    <a:pt x="37" y="1"/>
                    <a:pt x="41" y="5"/>
                    <a:pt x="43" y="10"/>
                  </a:cubicBezTo>
                  <a:cubicBezTo>
                    <a:pt x="47" y="22"/>
                    <a:pt x="52" y="38"/>
                    <a:pt x="54" y="56"/>
                  </a:cubicBezTo>
                  <a:cubicBezTo>
                    <a:pt x="64" y="66"/>
                    <a:pt x="74" y="73"/>
                    <a:pt x="85" y="79"/>
                  </a:cubicBezTo>
                  <a:cubicBezTo>
                    <a:pt x="99" y="74"/>
                    <a:pt x="116" y="72"/>
                    <a:pt x="133" y="72"/>
                  </a:cubicBezTo>
                  <a:cubicBezTo>
                    <a:pt x="140" y="73"/>
                    <a:pt x="146" y="76"/>
                    <a:pt x="149" y="82"/>
                  </a:cubicBezTo>
                  <a:cubicBezTo>
                    <a:pt x="152" y="88"/>
                    <a:pt x="151" y="95"/>
                    <a:pt x="148" y="100"/>
                  </a:cubicBezTo>
                  <a:cubicBezTo>
                    <a:pt x="144" y="105"/>
                    <a:pt x="139" y="107"/>
                    <a:pt x="133" y="107"/>
                  </a:cubicBezTo>
                  <a:cubicBezTo>
                    <a:pt x="120" y="105"/>
                    <a:pt x="102" y="101"/>
                    <a:pt x="84" y="92"/>
                  </a:cubicBezTo>
                  <a:cubicBezTo>
                    <a:pt x="72" y="96"/>
                    <a:pt x="61" y="101"/>
                    <a:pt x="52" y="107"/>
                  </a:cubicBezTo>
                  <a:cubicBezTo>
                    <a:pt x="49" y="122"/>
                    <a:pt x="43" y="137"/>
                    <a:pt x="33" y="150"/>
                  </a:cubicBezTo>
                  <a:cubicBezTo>
                    <a:pt x="30" y="155"/>
                    <a:pt x="24" y="158"/>
                    <a:pt x="19" y="158"/>
                  </a:cubicBezTo>
                  <a:close/>
                  <a:moveTo>
                    <a:pt x="36" y="118"/>
                  </a:moveTo>
                  <a:cubicBezTo>
                    <a:pt x="27" y="125"/>
                    <a:pt x="20" y="132"/>
                    <a:pt x="15" y="138"/>
                  </a:cubicBezTo>
                  <a:cubicBezTo>
                    <a:pt x="14" y="140"/>
                    <a:pt x="13" y="141"/>
                    <a:pt x="14" y="143"/>
                  </a:cubicBezTo>
                  <a:cubicBezTo>
                    <a:pt x="14" y="145"/>
                    <a:pt x="16" y="146"/>
                    <a:pt x="18" y="146"/>
                  </a:cubicBezTo>
                  <a:cubicBezTo>
                    <a:pt x="19" y="146"/>
                    <a:pt x="22" y="146"/>
                    <a:pt x="24" y="143"/>
                  </a:cubicBezTo>
                  <a:cubicBezTo>
                    <a:pt x="29" y="135"/>
                    <a:pt x="33" y="127"/>
                    <a:pt x="36" y="118"/>
                  </a:cubicBezTo>
                  <a:close/>
                  <a:moveTo>
                    <a:pt x="102" y="87"/>
                  </a:moveTo>
                  <a:cubicBezTo>
                    <a:pt x="115" y="91"/>
                    <a:pt x="126" y="94"/>
                    <a:pt x="134" y="95"/>
                  </a:cubicBezTo>
                  <a:cubicBezTo>
                    <a:pt x="137" y="95"/>
                    <a:pt x="137" y="94"/>
                    <a:pt x="138" y="93"/>
                  </a:cubicBezTo>
                  <a:cubicBezTo>
                    <a:pt x="139" y="92"/>
                    <a:pt x="139" y="90"/>
                    <a:pt x="138" y="88"/>
                  </a:cubicBezTo>
                  <a:cubicBezTo>
                    <a:pt x="137" y="86"/>
                    <a:pt x="135" y="85"/>
                    <a:pt x="132" y="84"/>
                  </a:cubicBezTo>
                  <a:cubicBezTo>
                    <a:pt x="122" y="84"/>
                    <a:pt x="112" y="85"/>
                    <a:pt x="102" y="87"/>
                  </a:cubicBezTo>
                  <a:close/>
                  <a:moveTo>
                    <a:pt x="55" y="73"/>
                  </a:moveTo>
                  <a:cubicBezTo>
                    <a:pt x="55" y="79"/>
                    <a:pt x="54" y="86"/>
                    <a:pt x="54" y="92"/>
                  </a:cubicBezTo>
                  <a:cubicBezTo>
                    <a:pt x="59" y="89"/>
                    <a:pt x="64" y="87"/>
                    <a:pt x="70" y="84"/>
                  </a:cubicBezTo>
                  <a:cubicBezTo>
                    <a:pt x="65" y="81"/>
                    <a:pt x="60" y="77"/>
                    <a:pt x="55" y="73"/>
                  </a:cubicBezTo>
                  <a:close/>
                  <a:moveTo>
                    <a:pt x="26" y="22"/>
                  </a:moveTo>
                  <a:cubicBezTo>
                    <a:pt x="30" y="29"/>
                    <a:pt x="34" y="35"/>
                    <a:pt x="39" y="41"/>
                  </a:cubicBezTo>
                  <a:cubicBezTo>
                    <a:pt x="37" y="30"/>
                    <a:pt x="34" y="21"/>
                    <a:pt x="32" y="15"/>
                  </a:cubicBezTo>
                  <a:cubicBezTo>
                    <a:pt x="31" y="13"/>
                    <a:pt x="31" y="12"/>
                    <a:pt x="30" y="12"/>
                  </a:cubicBezTo>
                  <a:cubicBezTo>
                    <a:pt x="29" y="12"/>
                    <a:pt x="27" y="13"/>
                    <a:pt x="26" y="15"/>
                  </a:cubicBezTo>
                  <a:cubicBezTo>
                    <a:pt x="25" y="16"/>
                    <a:pt x="24" y="19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20922F8-8A8D-4E88-BFF8-E3644C26D6DE}"/>
              </a:ext>
            </a:extLst>
          </p:cNvPr>
          <p:cNvSpPr>
            <a:spLocks/>
          </p:cNvSpPr>
          <p:nvPr/>
        </p:nvSpPr>
        <p:spPr>
          <a:xfrm>
            <a:off x="9765641" y="656822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Download CV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2CAE4-1253-4937-80AC-CA03A0E92BA1}"/>
              </a:ext>
            </a:extLst>
          </p:cNvPr>
          <p:cNvSpPr>
            <a:spLocks/>
          </p:cNvSpPr>
          <p:nvPr/>
        </p:nvSpPr>
        <p:spPr>
          <a:xfrm>
            <a:off x="6469208" y="656822"/>
            <a:ext cx="3455842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Workday Profile</a:t>
            </a:r>
          </a:p>
        </p:txBody>
      </p:sp>
      <p:grpSp>
        <p:nvGrpSpPr>
          <p:cNvPr id="30" name="profile; linkedin; app; application">
            <a:extLst>
              <a:ext uri="{FF2B5EF4-FFF2-40B4-BE49-F238E27FC236}">
                <a16:creationId xmlns:a16="http://schemas.microsoft.com/office/drawing/2014/main" id="{06CFBA71-4D49-48E1-AD7C-87F7D5FB41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9488" y="592695"/>
            <a:ext cx="541578" cy="542850"/>
            <a:chOff x="350" y="1719"/>
            <a:chExt cx="426" cy="427"/>
          </a:xfrm>
          <a:solidFill>
            <a:srgbClr val="002060"/>
          </a:solidFill>
        </p:grpSpPr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010BFD4C-D951-4A1F-8F55-B0E75C852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" y="1719"/>
              <a:ext cx="426" cy="427"/>
            </a:xfrm>
            <a:custGeom>
              <a:avLst/>
              <a:gdLst>
                <a:gd name="T0" fmla="*/ 258 w 288"/>
                <a:gd name="T1" fmla="*/ 288 h 288"/>
                <a:gd name="T2" fmla="*/ 30 w 288"/>
                <a:gd name="T3" fmla="*/ 288 h 288"/>
                <a:gd name="T4" fmla="*/ 0 w 288"/>
                <a:gd name="T5" fmla="*/ 258 h 288"/>
                <a:gd name="T6" fmla="*/ 0 w 288"/>
                <a:gd name="T7" fmla="*/ 30 h 288"/>
                <a:gd name="T8" fmla="*/ 30 w 288"/>
                <a:gd name="T9" fmla="*/ 0 h 288"/>
                <a:gd name="T10" fmla="*/ 258 w 288"/>
                <a:gd name="T11" fmla="*/ 0 h 288"/>
                <a:gd name="T12" fmla="*/ 288 w 288"/>
                <a:gd name="T13" fmla="*/ 30 h 288"/>
                <a:gd name="T14" fmla="*/ 288 w 288"/>
                <a:gd name="T15" fmla="*/ 258 h 288"/>
                <a:gd name="T16" fmla="*/ 258 w 288"/>
                <a:gd name="T17" fmla="*/ 288 h 288"/>
                <a:gd name="T18" fmla="*/ 30 w 288"/>
                <a:gd name="T19" fmla="*/ 12 h 288"/>
                <a:gd name="T20" fmla="*/ 12 w 288"/>
                <a:gd name="T21" fmla="*/ 30 h 288"/>
                <a:gd name="T22" fmla="*/ 12 w 288"/>
                <a:gd name="T23" fmla="*/ 258 h 288"/>
                <a:gd name="T24" fmla="*/ 30 w 288"/>
                <a:gd name="T25" fmla="*/ 276 h 288"/>
                <a:gd name="T26" fmla="*/ 258 w 288"/>
                <a:gd name="T27" fmla="*/ 276 h 288"/>
                <a:gd name="T28" fmla="*/ 276 w 288"/>
                <a:gd name="T29" fmla="*/ 258 h 288"/>
                <a:gd name="T30" fmla="*/ 276 w 288"/>
                <a:gd name="T31" fmla="*/ 30 h 288"/>
                <a:gd name="T32" fmla="*/ 258 w 288"/>
                <a:gd name="T33" fmla="*/ 12 h 288"/>
                <a:gd name="T34" fmla="*/ 30 w 288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258" y="288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14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5" y="0"/>
                    <a:pt x="288" y="13"/>
                    <a:pt x="288" y="30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74"/>
                    <a:pt x="275" y="288"/>
                    <a:pt x="258" y="288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68" y="276"/>
                    <a:pt x="276" y="268"/>
                    <a:pt x="276" y="258"/>
                  </a:cubicBezTo>
                  <a:cubicBezTo>
                    <a:pt x="276" y="30"/>
                    <a:pt x="276" y="30"/>
                    <a:pt x="276" y="30"/>
                  </a:cubicBezTo>
                  <a:cubicBezTo>
                    <a:pt x="276" y="20"/>
                    <a:pt x="268" y="12"/>
                    <a:pt x="25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B3914EAC-C73B-48E0-9CDA-259C7023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1808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782D3330-F34E-42BE-9D44-F7FE67101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861"/>
              <a:ext cx="142" cy="107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B45AA07D-CBAE-48E9-A446-34E942256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1986"/>
              <a:ext cx="142" cy="106"/>
            </a:xfrm>
            <a:custGeom>
              <a:avLst/>
              <a:gdLst>
                <a:gd name="T0" fmla="*/ 90 w 96"/>
                <a:gd name="T1" fmla="*/ 72 h 72"/>
                <a:gd name="T2" fmla="*/ 6 w 96"/>
                <a:gd name="T3" fmla="*/ 72 h 72"/>
                <a:gd name="T4" fmla="*/ 0 w 96"/>
                <a:gd name="T5" fmla="*/ 66 h 72"/>
                <a:gd name="T6" fmla="*/ 0 w 96"/>
                <a:gd name="T7" fmla="*/ 6 h 72"/>
                <a:gd name="T8" fmla="*/ 6 w 96"/>
                <a:gd name="T9" fmla="*/ 0 h 72"/>
                <a:gd name="T10" fmla="*/ 90 w 96"/>
                <a:gd name="T11" fmla="*/ 0 h 72"/>
                <a:gd name="T12" fmla="*/ 96 w 96"/>
                <a:gd name="T13" fmla="*/ 6 h 72"/>
                <a:gd name="T14" fmla="*/ 96 w 96"/>
                <a:gd name="T15" fmla="*/ 66 h 72"/>
                <a:gd name="T16" fmla="*/ 90 w 96"/>
                <a:gd name="T17" fmla="*/ 72 h 72"/>
                <a:gd name="T18" fmla="*/ 12 w 96"/>
                <a:gd name="T19" fmla="*/ 60 h 72"/>
                <a:gd name="T20" fmla="*/ 84 w 96"/>
                <a:gd name="T21" fmla="*/ 60 h 72"/>
                <a:gd name="T22" fmla="*/ 84 w 96"/>
                <a:gd name="T23" fmla="*/ 12 h 72"/>
                <a:gd name="T24" fmla="*/ 12 w 96"/>
                <a:gd name="T25" fmla="*/ 12 h 72"/>
                <a:gd name="T26" fmla="*/ 12 w 9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72">
                  <a:moveTo>
                    <a:pt x="9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lose/>
                  <a:moveTo>
                    <a:pt x="12" y="60"/>
                  </a:moveTo>
                  <a:cubicBezTo>
                    <a:pt x="84" y="60"/>
                    <a:pt x="84" y="60"/>
                    <a:pt x="84" y="6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16ED1BE8-26D2-4141-95E6-3AD95749C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861"/>
              <a:ext cx="142" cy="160"/>
            </a:xfrm>
            <a:custGeom>
              <a:avLst/>
              <a:gdLst>
                <a:gd name="T0" fmla="*/ 90 w 96"/>
                <a:gd name="T1" fmla="*/ 108 h 108"/>
                <a:gd name="T2" fmla="*/ 6 w 96"/>
                <a:gd name="T3" fmla="*/ 108 h 108"/>
                <a:gd name="T4" fmla="*/ 0 w 96"/>
                <a:gd name="T5" fmla="*/ 102 h 108"/>
                <a:gd name="T6" fmla="*/ 0 w 96"/>
                <a:gd name="T7" fmla="*/ 6 h 108"/>
                <a:gd name="T8" fmla="*/ 6 w 96"/>
                <a:gd name="T9" fmla="*/ 0 h 108"/>
                <a:gd name="T10" fmla="*/ 90 w 96"/>
                <a:gd name="T11" fmla="*/ 0 h 108"/>
                <a:gd name="T12" fmla="*/ 96 w 96"/>
                <a:gd name="T13" fmla="*/ 6 h 108"/>
                <a:gd name="T14" fmla="*/ 96 w 96"/>
                <a:gd name="T15" fmla="*/ 102 h 108"/>
                <a:gd name="T16" fmla="*/ 90 w 96"/>
                <a:gd name="T17" fmla="*/ 108 h 108"/>
                <a:gd name="T18" fmla="*/ 12 w 96"/>
                <a:gd name="T19" fmla="*/ 96 h 108"/>
                <a:gd name="T20" fmla="*/ 84 w 96"/>
                <a:gd name="T21" fmla="*/ 96 h 108"/>
                <a:gd name="T22" fmla="*/ 84 w 96"/>
                <a:gd name="T23" fmla="*/ 12 h 108"/>
                <a:gd name="T24" fmla="*/ 12 w 96"/>
                <a:gd name="T25" fmla="*/ 12 h 108"/>
                <a:gd name="T26" fmla="*/ 12 w 96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08">
                  <a:moveTo>
                    <a:pt x="90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05"/>
                    <a:pt x="94" y="108"/>
                    <a:pt x="90" y="108"/>
                  </a:cubicBezTo>
                  <a:close/>
                  <a:moveTo>
                    <a:pt x="12" y="96"/>
                  </a:moveTo>
                  <a:cubicBezTo>
                    <a:pt x="84" y="96"/>
                    <a:pt x="84" y="96"/>
                    <a:pt x="84" y="9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9D6FAE26-AF6E-4CE6-BE9D-C0DB8666D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" y="189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D93D680-A864-487C-8B40-9C93FD3BF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" y="1950"/>
              <a:ext cx="106" cy="71"/>
            </a:xfrm>
            <a:custGeom>
              <a:avLst/>
              <a:gdLst>
                <a:gd name="T0" fmla="*/ 66 w 72"/>
                <a:gd name="T1" fmla="*/ 48 h 48"/>
                <a:gd name="T2" fmla="*/ 6 w 72"/>
                <a:gd name="T3" fmla="*/ 48 h 48"/>
                <a:gd name="T4" fmla="*/ 0 w 72"/>
                <a:gd name="T5" fmla="*/ 42 h 48"/>
                <a:gd name="T6" fmla="*/ 36 w 72"/>
                <a:gd name="T7" fmla="*/ 0 h 48"/>
                <a:gd name="T8" fmla="*/ 72 w 72"/>
                <a:gd name="T9" fmla="*/ 42 h 48"/>
                <a:gd name="T10" fmla="*/ 66 w 72"/>
                <a:gd name="T11" fmla="*/ 48 h 48"/>
                <a:gd name="T12" fmla="*/ 13 w 72"/>
                <a:gd name="T13" fmla="*/ 36 h 48"/>
                <a:gd name="T14" fmla="*/ 60 w 72"/>
                <a:gd name="T15" fmla="*/ 36 h 48"/>
                <a:gd name="T16" fmla="*/ 36 w 72"/>
                <a:gd name="T17" fmla="*/ 12 h 48"/>
                <a:gd name="T18" fmla="*/ 13 w 72"/>
                <a:gd name="T1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66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19"/>
                    <a:pt x="16" y="0"/>
                    <a:pt x="36" y="0"/>
                  </a:cubicBezTo>
                  <a:cubicBezTo>
                    <a:pt x="56" y="0"/>
                    <a:pt x="72" y="19"/>
                    <a:pt x="72" y="42"/>
                  </a:cubicBezTo>
                  <a:cubicBezTo>
                    <a:pt x="72" y="45"/>
                    <a:pt x="70" y="48"/>
                    <a:pt x="66" y="48"/>
                  </a:cubicBezTo>
                  <a:close/>
                  <a:moveTo>
                    <a:pt x="13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8" y="22"/>
                    <a:pt x="48" y="12"/>
                    <a:pt x="36" y="12"/>
                  </a:cubicBezTo>
                  <a:cubicBezTo>
                    <a:pt x="25" y="12"/>
                    <a:pt x="15" y="22"/>
                    <a:pt x="1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A7C00600-EFAF-4BF8-AA04-2ADDB9F5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39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BEA1B315-98A9-4086-92C0-3BDEB2F1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2075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18FDB337-FD2E-48AA-870D-FDF8DB327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54A72189-6E23-41D6-97F5-E0D1054AE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" y="1755"/>
              <a:ext cx="36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4B461D20-D4A1-409C-8648-DA4F39A06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" y="1755"/>
              <a:ext cx="35" cy="3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12 h 24"/>
                <a:gd name="T12" fmla="*/ 12 w 24"/>
                <a:gd name="T13" fmla="*/ 12 h 24"/>
                <a:gd name="T14" fmla="*/ 12 w 24"/>
                <a:gd name="T15" fmla="*/ 12 h 24"/>
                <a:gd name="T16" fmla="*/ 12 w 24"/>
                <a:gd name="T17" fmla="*/ 12 h 24"/>
                <a:gd name="T18" fmla="*/ 12 w 24"/>
                <a:gd name="T19" fmla="*/ 12 h 24"/>
                <a:gd name="T20" fmla="*/ 12 w 24"/>
                <a:gd name="T21" fmla="*/ 12 h 24"/>
                <a:gd name="T22" fmla="*/ 12 w 24"/>
                <a:gd name="T23" fmla="*/ 12 h 24"/>
                <a:gd name="T24" fmla="*/ 12 w 24"/>
                <a:gd name="T25" fmla="*/ 12 h 24"/>
                <a:gd name="T26" fmla="*/ 12 w 24"/>
                <a:gd name="T27" fmla="*/ 12 h 24"/>
                <a:gd name="T28" fmla="*/ 12 w 24"/>
                <a:gd name="T29" fmla="*/ 12 h 24"/>
                <a:gd name="T30" fmla="*/ 12 w 24"/>
                <a:gd name="T31" fmla="*/ 12 h 24"/>
                <a:gd name="T32" fmla="*/ 12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F2104-2349-4635-A154-79C5BDFE5971}"/>
              </a:ext>
            </a:extLst>
          </p:cNvPr>
          <p:cNvSpPr/>
          <p:nvPr/>
        </p:nvSpPr>
        <p:spPr>
          <a:xfrm>
            <a:off x="4934940" y="1656335"/>
            <a:ext cx="6660159" cy="39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EB127D-8337-4FB4-9649-67AE843756FF}"/>
              </a:ext>
            </a:extLst>
          </p:cNvPr>
          <p:cNvSpPr/>
          <p:nvPr/>
        </p:nvSpPr>
        <p:spPr>
          <a:xfrm>
            <a:off x="8362357" y="2062787"/>
            <a:ext cx="3232742" cy="1500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[ text space for interviewer comments]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957AD0-9112-4DBD-A2BC-3C9D063B5AC5}"/>
              </a:ext>
            </a:extLst>
          </p:cNvPr>
          <p:cNvSpPr>
            <a:spLocks/>
          </p:cNvSpPr>
          <p:nvPr/>
        </p:nvSpPr>
        <p:spPr>
          <a:xfrm>
            <a:off x="5130799" y="4325899"/>
            <a:ext cx="2920995" cy="473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future of banks in your perspective?</a:t>
            </a:r>
          </a:p>
        </p:txBody>
      </p:sp>
      <p:grpSp>
        <p:nvGrpSpPr>
          <p:cNvPr id="51" name="right arrow">
            <a:extLst>
              <a:ext uri="{FF2B5EF4-FFF2-40B4-BE49-F238E27FC236}">
                <a16:creationId xmlns:a16="http://schemas.microsoft.com/office/drawing/2014/main" id="{081ADFA6-BC79-4284-9E2B-5ADC93535DB5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4522079" y="2838750"/>
            <a:ext cx="381709" cy="382606"/>
            <a:chOff x="5508" y="1722"/>
            <a:chExt cx="425" cy="426"/>
          </a:xfrm>
          <a:solidFill>
            <a:srgbClr val="002060"/>
          </a:solidFill>
        </p:grpSpPr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677BD000-7BE3-4EDD-A6D1-45041FFBB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9" y="1791"/>
              <a:ext cx="292" cy="286"/>
            </a:xfrm>
            <a:custGeom>
              <a:avLst/>
              <a:gdLst>
                <a:gd name="T0" fmla="*/ 102 w 198"/>
                <a:gd name="T1" fmla="*/ 193 h 193"/>
                <a:gd name="T2" fmla="*/ 99 w 198"/>
                <a:gd name="T3" fmla="*/ 192 h 193"/>
                <a:gd name="T4" fmla="*/ 96 w 198"/>
                <a:gd name="T5" fmla="*/ 187 h 193"/>
                <a:gd name="T6" fmla="*/ 96 w 198"/>
                <a:gd name="T7" fmla="*/ 133 h 193"/>
                <a:gd name="T8" fmla="*/ 6 w 198"/>
                <a:gd name="T9" fmla="*/ 133 h 193"/>
                <a:gd name="T10" fmla="*/ 1 w 198"/>
                <a:gd name="T11" fmla="*/ 131 h 193"/>
                <a:gd name="T12" fmla="*/ 0 w 198"/>
                <a:gd name="T13" fmla="*/ 127 h 193"/>
                <a:gd name="T14" fmla="*/ 0 w 198"/>
                <a:gd name="T15" fmla="*/ 67 h 193"/>
                <a:gd name="T16" fmla="*/ 6 w 198"/>
                <a:gd name="T17" fmla="*/ 61 h 193"/>
                <a:gd name="T18" fmla="*/ 96 w 198"/>
                <a:gd name="T19" fmla="*/ 61 h 193"/>
                <a:gd name="T20" fmla="*/ 96 w 198"/>
                <a:gd name="T21" fmla="*/ 7 h 193"/>
                <a:gd name="T22" fmla="*/ 99 w 198"/>
                <a:gd name="T23" fmla="*/ 1 h 193"/>
                <a:gd name="T24" fmla="*/ 106 w 198"/>
                <a:gd name="T25" fmla="*/ 3 h 193"/>
                <a:gd name="T26" fmla="*/ 196 w 198"/>
                <a:gd name="T27" fmla="*/ 92 h 193"/>
                <a:gd name="T28" fmla="*/ 198 w 198"/>
                <a:gd name="T29" fmla="*/ 97 h 193"/>
                <a:gd name="T30" fmla="*/ 196 w 198"/>
                <a:gd name="T31" fmla="*/ 101 h 193"/>
                <a:gd name="T32" fmla="*/ 106 w 198"/>
                <a:gd name="T33" fmla="*/ 191 h 193"/>
                <a:gd name="T34" fmla="*/ 102 w 198"/>
                <a:gd name="T35" fmla="*/ 193 h 193"/>
                <a:gd name="T36" fmla="*/ 102 w 198"/>
                <a:gd name="T37" fmla="*/ 121 h 193"/>
                <a:gd name="T38" fmla="*/ 106 w 198"/>
                <a:gd name="T39" fmla="*/ 122 h 193"/>
                <a:gd name="T40" fmla="*/ 108 w 198"/>
                <a:gd name="T41" fmla="*/ 127 h 193"/>
                <a:gd name="T42" fmla="*/ 108 w 198"/>
                <a:gd name="T43" fmla="*/ 172 h 193"/>
                <a:gd name="T44" fmla="*/ 183 w 198"/>
                <a:gd name="T45" fmla="*/ 97 h 193"/>
                <a:gd name="T46" fmla="*/ 108 w 198"/>
                <a:gd name="T47" fmla="*/ 21 h 193"/>
                <a:gd name="T48" fmla="*/ 108 w 198"/>
                <a:gd name="T49" fmla="*/ 67 h 193"/>
                <a:gd name="T50" fmla="*/ 102 w 198"/>
                <a:gd name="T51" fmla="*/ 73 h 193"/>
                <a:gd name="T52" fmla="*/ 12 w 198"/>
                <a:gd name="T53" fmla="*/ 73 h 193"/>
                <a:gd name="T54" fmla="*/ 12 w 198"/>
                <a:gd name="T55" fmla="*/ 121 h 193"/>
                <a:gd name="T56" fmla="*/ 102 w 198"/>
                <a:gd name="T57" fmla="*/ 1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3">
                  <a:moveTo>
                    <a:pt x="102" y="193"/>
                  </a:moveTo>
                  <a:cubicBezTo>
                    <a:pt x="101" y="193"/>
                    <a:pt x="100" y="192"/>
                    <a:pt x="99" y="192"/>
                  </a:cubicBezTo>
                  <a:cubicBezTo>
                    <a:pt x="97" y="191"/>
                    <a:pt x="96" y="189"/>
                    <a:pt x="96" y="187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3"/>
                    <a:pt x="3" y="132"/>
                    <a:pt x="1" y="131"/>
                  </a:cubicBezTo>
                  <a:cubicBezTo>
                    <a:pt x="0" y="130"/>
                    <a:pt x="0" y="128"/>
                    <a:pt x="0" y="12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3"/>
                    <a:pt x="2" y="61"/>
                    <a:pt x="6" y="6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4"/>
                    <a:pt x="97" y="2"/>
                    <a:pt x="99" y="1"/>
                  </a:cubicBezTo>
                  <a:cubicBezTo>
                    <a:pt x="102" y="0"/>
                    <a:pt x="104" y="1"/>
                    <a:pt x="106" y="3"/>
                  </a:cubicBezTo>
                  <a:cubicBezTo>
                    <a:pt x="196" y="92"/>
                    <a:pt x="196" y="92"/>
                    <a:pt x="196" y="92"/>
                  </a:cubicBezTo>
                  <a:cubicBezTo>
                    <a:pt x="197" y="94"/>
                    <a:pt x="198" y="95"/>
                    <a:pt x="198" y="97"/>
                  </a:cubicBezTo>
                  <a:cubicBezTo>
                    <a:pt x="198" y="98"/>
                    <a:pt x="197" y="100"/>
                    <a:pt x="196" y="101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05" y="192"/>
                    <a:pt x="103" y="193"/>
                    <a:pt x="102" y="193"/>
                  </a:cubicBezTo>
                  <a:close/>
                  <a:moveTo>
                    <a:pt x="102" y="121"/>
                  </a:moveTo>
                  <a:cubicBezTo>
                    <a:pt x="103" y="121"/>
                    <a:pt x="105" y="121"/>
                    <a:pt x="106" y="122"/>
                  </a:cubicBezTo>
                  <a:cubicBezTo>
                    <a:pt x="107" y="124"/>
                    <a:pt x="108" y="125"/>
                    <a:pt x="108" y="127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70"/>
                    <a:pt x="105" y="73"/>
                    <a:pt x="10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02" y="121"/>
                    <a:pt x="102" y="121"/>
                    <a:pt x="10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id="{EC497188-E8F1-4B1B-8F7F-F214FB8D5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172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9AC4E2-DA70-43EF-80F1-7FA8D0E2F84F}"/>
              </a:ext>
            </a:extLst>
          </p:cNvPr>
          <p:cNvSpPr txBox="1"/>
          <p:nvPr/>
        </p:nvSpPr>
        <p:spPr>
          <a:xfrm>
            <a:off x="4383024" y="4349476"/>
            <a:ext cx="7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Previous </a:t>
            </a:r>
          </a:p>
          <a:p>
            <a:r>
              <a:rPr lang="en-US" sz="1200" dirty="0"/>
              <a:t>question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B7B2C8-835F-4550-A4C0-94C52997E13E}"/>
              </a:ext>
            </a:extLst>
          </p:cNvPr>
          <p:cNvSpPr/>
          <p:nvPr/>
        </p:nvSpPr>
        <p:spPr>
          <a:xfrm>
            <a:off x="10765105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C582C2-FD67-4077-995E-80CB52799A57}"/>
              </a:ext>
            </a:extLst>
          </p:cNvPr>
          <p:cNvSpPr/>
          <p:nvPr/>
        </p:nvSpPr>
        <p:spPr>
          <a:xfrm>
            <a:off x="10120011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4FDE1A-A566-44DC-9C67-16DB8492B26E}"/>
              </a:ext>
            </a:extLst>
          </p:cNvPr>
          <p:cNvSpPr/>
          <p:nvPr/>
        </p:nvSpPr>
        <p:spPr>
          <a:xfrm>
            <a:off x="9474915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D7A750-949E-4ADB-B2D5-64BCD418F96C}"/>
              </a:ext>
            </a:extLst>
          </p:cNvPr>
          <p:cNvSpPr/>
          <p:nvPr/>
        </p:nvSpPr>
        <p:spPr>
          <a:xfrm>
            <a:off x="8829819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E88881-6C04-4788-9B3A-0E849B65C183}"/>
              </a:ext>
            </a:extLst>
          </p:cNvPr>
          <p:cNvSpPr/>
          <p:nvPr/>
        </p:nvSpPr>
        <p:spPr>
          <a:xfrm>
            <a:off x="8184723" y="3675831"/>
            <a:ext cx="520700" cy="5207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50E6E9-4B9E-4B69-837D-FCC1FB0813C2}"/>
              </a:ext>
            </a:extLst>
          </p:cNvPr>
          <p:cNvSpPr/>
          <p:nvPr/>
        </p:nvSpPr>
        <p:spPr>
          <a:xfrm>
            <a:off x="7539627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51A0B0-F1E7-4877-821A-6438AA91DE86}"/>
              </a:ext>
            </a:extLst>
          </p:cNvPr>
          <p:cNvSpPr/>
          <p:nvPr/>
        </p:nvSpPr>
        <p:spPr>
          <a:xfrm>
            <a:off x="6894531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95D6E0C-CDC8-4608-B140-79F00A15381E}"/>
              </a:ext>
            </a:extLst>
          </p:cNvPr>
          <p:cNvSpPr/>
          <p:nvPr/>
        </p:nvSpPr>
        <p:spPr>
          <a:xfrm>
            <a:off x="6249435" y="3675831"/>
            <a:ext cx="5207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1F57F35-4C05-47DB-9D26-8403900E130B}"/>
              </a:ext>
            </a:extLst>
          </p:cNvPr>
          <p:cNvSpPr/>
          <p:nvPr/>
        </p:nvSpPr>
        <p:spPr>
          <a:xfrm>
            <a:off x="5604339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15D938-D4B5-44C5-8975-0F65C4D706B0}"/>
              </a:ext>
            </a:extLst>
          </p:cNvPr>
          <p:cNvSpPr/>
          <p:nvPr/>
        </p:nvSpPr>
        <p:spPr>
          <a:xfrm>
            <a:off x="4959243" y="3629287"/>
            <a:ext cx="520700" cy="5672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8602D4-C6E7-4F02-B7E6-9A64512175B3}"/>
              </a:ext>
            </a:extLst>
          </p:cNvPr>
          <p:cNvSpPr>
            <a:spLocks/>
          </p:cNvSpPr>
          <p:nvPr/>
        </p:nvSpPr>
        <p:spPr>
          <a:xfrm>
            <a:off x="543820" y="544365"/>
            <a:ext cx="2519629" cy="38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New Candidate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631601-0799-47C8-96E0-4E2C65012410}"/>
              </a:ext>
            </a:extLst>
          </p:cNvPr>
          <p:cNvSpPr/>
          <p:nvPr/>
        </p:nvSpPr>
        <p:spPr>
          <a:xfrm>
            <a:off x="-39109" y="432953"/>
            <a:ext cx="723900" cy="586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25A932-D577-487B-816D-7CAD7E5A9771}"/>
              </a:ext>
            </a:extLst>
          </p:cNvPr>
          <p:cNvSpPr txBox="1"/>
          <p:nvPr/>
        </p:nvSpPr>
        <p:spPr>
          <a:xfrm>
            <a:off x="219405" y="2752501"/>
            <a:ext cx="356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questions and comments are then saved in the candidate profile – it can be access anytime after the interview is complete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B21C277-B6F5-4AE9-9977-4768796E14B0}"/>
              </a:ext>
            </a:extLst>
          </p:cNvPr>
          <p:cNvSpPr>
            <a:spLocks/>
          </p:cNvSpPr>
          <p:nvPr/>
        </p:nvSpPr>
        <p:spPr>
          <a:xfrm>
            <a:off x="4934940" y="2057554"/>
            <a:ext cx="3255307" cy="457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96680D4-A85F-4D21-AF3E-94E624F4E749}"/>
              </a:ext>
            </a:extLst>
          </p:cNvPr>
          <p:cNvSpPr>
            <a:spLocks/>
          </p:cNvSpPr>
          <p:nvPr/>
        </p:nvSpPr>
        <p:spPr>
          <a:xfrm>
            <a:off x="4934940" y="2591333"/>
            <a:ext cx="3255307" cy="457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CFCB2C6-C2DB-4A5A-8B0A-E389CCA60EDC}"/>
              </a:ext>
            </a:extLst>
          </p:cNvPr>
          <p:cNvSpPr>
            <a:spLocks/>
          </p:cNvSpPr>
          <p:nvPr/>
        </p:nvSpPr>
        <p:spPr>
          <a:xfrm>
            <a:off x="4934940" y="3125111"/>
            <a:ext cx="3255307" cy="457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749879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Widescreen</PresentationFormat>
  <Paragraphs>294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think-cell Slide</vt:lpstr>
      <vt:lpstr>Interview tool </vt:lpstr>
      <vt:lpstr>Log in</vt:lpstr>
      <vt:lpstr>Sign up</vt:lpstr>
      <vt:lpstr>Homepage 1/2</vt:lpstr>
      <vt:lpstr>Homepage 2/2</vt:lpstr>
      <vt:lpstr>Single candidate overview (1/2)</vt:lpstr>
      <vt:lpstr>Single candidate overview (2/2)</vt:lpstr>
      <vt:lpstr>Interviewer working page (questions)</vt:lpstr>
      <vt:lpstr>Interviewer working page (Business Case)</vt:lpstr>
      <vt:lpstr>Evaluation sheet</vt:lpstr>
      <vt:lpstr>Business case library &amp; Settings</vt:lpstr>
      <vt:lpstr>New Business case</vt:lpstr>
      <vt:lpstr>Things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tool</dc:title>
  <dc:creator>Longo, Simone</dc:creator>
  <cp:lastModifiedBy>Longo, Simone</cp:lastModifiedBy>
  <cp:revision>1</cp:revision>
  <dcterms:created xsi:type="dcterms:W3CDTF">2022-12-15T10:31:54Z</dcterms:created>
  <dcterms:modified xsi:type="dcterms:W3CDTF">2022-12-15T15:11:52Z</dcterms:modified>
</cp:coreProperties>
</file>