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 id="272" r:id="rId12"/>
    <p:sldId id="264" r:id="rId13"/>
    <p:sldId id="265"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878013"/>
            <a:ext cx="9144000" cy="2387600"/>
          </a:xfrm>
        </p:spPr>
        <p:txBody>
          <a:bodyPr>
            <a:normAutofit fontScale="90000"/>
          </a:bodyPr>
          <a:p>
            <a:r>
              <a:rPr lang="en-US" b="1" dirty="0">
                <a:latin typeface="+mn-lt"/>
                <a:sym typeface="+mn-ea"/>
              </a:rPr>
              <a:t>HASH ANALYTICS PROJECT PRESENTATION</a:t>
            </a:r>
            <a:br>
              <a:rPr lang="en-US" b="1" dirty="0">
                <a:latin typeface="+mn-lt"/>
                <a:sym typeface="+mn-ea"/>
              </a:rPr>
            </a:br>
            <a:r>
              <a:rPr lang="en-US" b="1" dirty="0">
                <a:latin typeface="+mn-lt"/>
                <a:sym typeface="+mn-ea"/>
              </a:rPr>
              <a:t>2020 INTERNSHIP PROGRAM</a:t>
            </a:r>
            <a:endParaRPr lang="en-US"/>
          </a:p>
        </p:txBody>
      </p:sp>
      <p:sp>
        <p:nvSpPr>
          <p:cNvPr id="3" name="Subtitle 2"/>
          <p:cNvSpPr>
            <a:spLocks noGrp="1"/>
          </p:cNvSpPr>
          <p:nvPr>
            <p:ph type="subTitle" idx="1"/>
          </p:nvPr>
        </p:nvSpPr>
        <p:spPr>
          <a:xfrm>
            <a:off x="1524000" y="4523423"/>
            <a:ext cx="9144000" cy="1655762"/>
          </a:xfrm>
        </p:spPr>
        <p:txBody>
          <a:bodyPr>
            <a:normAutofit lnSpcReduction="20000"/>
          </a:bodyPr>
          <a:p>
            <a:r>
              <a:rPr lang="en-US" sz="3600"/>
              <a:t>BY </a:t>
            </a:r>
            <a:endParaRPr lang="en-US" sz="3600"/>
          </a:p>
          <a:p>
            <a:r>
              <a:rPr lang="en-US" sz="3600"/>
              <a:t>OLUWAFEMI AYOOLA</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2875"/>
            <a:ext cx="10515600" cy="1325563"/>
          </a:xfrm>
        </p:spPr>
        <p:txBody>
          <a:bodyPr>
            <a:normAutofit/>
          </a:bodyPr>
          <a:p>
            <a:r>
              <a:rPr lang="en-US" b="1">
                <a:sym typeface="+mn-ea"/>
              </a:rPr>
              <a:t>MACHINE LEARNING PREDICTION MODEL</a:t>
            </a:r>
            <a:br>
              <a:rPr lang="en-US" b="1">
                <a:sym typeface="+mn-ea"/>
              </a:rPr>
            </a:br>
            <a:r>
              <a:rPr lang="en-US" b="1">
                <a:sym typeface="+mn-ea"/>
              </a:rPr>
              <a:t>(USING PYTHON)</a:t>
            </a:r>
            <a:endParaRPr lang="en-US" b="1"/>
          </a:p>
        </p:txBody>
      </p:sp>
      <p:sp>
        <p:nvSpPr>
          <p:cNvPr id="3" name="Content Placeholder 2"/>
          <p:cNvSpPr>
            <a:spLocks noGrp="1"/>
          </p:cNvSpPr>
          <p:nvPr>
            <p:ph idx="1"/>
          </p:nvPr>
        </p:nvSpPr>
        <p:spPr>
          <a:xfrm>
            <a:off x="838200" y="1468755"/>
            <a:ext cx="10515600" cy="4683125"/>
          </a:xfrm>
        </p:spPr>
        <p:txBody>
          <a:bodyPr>
            <a:normAutofit lnSpcReduction="20000"/>
          </a:bodyPr>
          <a:p>
            <a:r>
              <a:rPr lang="en-US" sz="2800" dirty="0">
                <a:latin typeface="Calibri" panose="020F0502020204030204" charset="0"/>
                <a:cs typeface="Calibri" panose="020F0502020204030204" charset="0"/>
              </a:rPr>
              <a:t>Cluster analysis has told us about the categories of people who left the company, now we want to find out those of the employees that are prone to still leave. To do this we would prepare our dataset and fit into a machine learning model. </a:t>
            </a:r>
            <a:endParaRPr lang="en-US" sz="2800" dirty="0">
              <a:latin typeface="Calibri" panose="020F0502020204030204" charset="0"/>
              <a:cs typeface="Calibri" panose="020F0502020204030204" charset="0"/>
            </a:endParaRPr>
          </a:p>
          <a:p>
            <a:endParaRPr lang="en-US" sz="2800" dirty="0">
              <a:latin typeface="Calibri" panose="020F0502020204030204" charset="0"/>
              <a:cs typeface="Calibri" panose="020F0502020204030204" charset="0"/>
            </a:endParaRPr>
          </a:p>
          <a:p>
            <a:r>
              <a:rPr lang="en-US" sz="2800" dirty="0">
                <a:latin typeface="Calibri" panose="020F0502020204030204" charset="0"/>
                <a:cs typeface="Calibri" panose="020F0502020204030204" charset="0"/>
              </a:rPr>
              <a:t>Data Pre-Processing: In order to get a dataset ready for machine learning model we must clean the data.</a:t>
            </a:r>
            <a:endParaRPr lang="en-US" sz="2800" dirty="0">
              <a:latin typeface="Calibri" panose="020F0502020204030204" charset="0"/>
              <a:cs typeface="Calibri" panose="020F0502020204030204" charset="0"/>
            </a:endParaRPr>
          </a:p>
          <a:p>
            <a:pPr marL="914400" lvl="3">
              <a:buFont typeface="Wingdings" panose="05000000000000000000" charset="0"/>
              <a:buChar char="§"/>
            </a:pPr>
            <a:r>
              <a:rPr lang="en-US" sz="2400" dirty="0">
                <a:latin typeface="Calibri" panose="020F0502020204030204" charset="0"/>
                <a:cs typeface="Calibri" panose="020F0502020204030204" charset="0"/>
              </a:rPr>
              <a:t>the employee status reperesented with yes or no(yes=still contracted while no=left) was changed to binary form which machine learning recognises.</a:t>
            </a:r>
            <a:endParaRPr lang="en-US" sz="2400" dirty="0">
              <a:latin typeface="Calibri" panose="020F0502020204030204" charset="0"/>
              <a:cs typeface="Calibri" panose="020F0502020204030204" charset="0"/>
            </a:endParaRPr>
          </a:p>
          <a:p>
            <a:pPr marL="914400" lvl="3">
              <a:buFont typeface="Wingdings" panose="05000000000000000000" charset="0"/>
              <a:buChar char="§"/>
            </a:pPr>
            <a:r>
              <a:rPr lang="en-US" sz="2400" dirty="0">
                <a:latin typeface="Calibri" panose="020F0502020204030204" charset="0"/>
                <a:cs typeface="Calibri" panose="020F0502020204030204" charset="0"/>
              </a:rPr>
              <a:t>some columns like </a:t>
            </a:r>
            <a:r>
              <a:rPr lang="en-US" sz="2400" b="1" dirty="0">
                <a:latin typeface="Calibri" panose="020F0502020204030204" charset="0"/>
                <a:cs typeface="Calibri" panose="020F0502020204030204" charset="0"/>
              </a:rPr>
              <a:t>'dept','salary'</a:t>
            </a:r>
            <a:r>
              <a:rPr lang="en-US" sz="2400" dirty="0">
                <a:latin typeface="Calibri" panose="020F0502020204030204" charset="0"/>
                <a:cs typeface="Calibri" panose="020F0502020204030204" charset="0"/>
              </a:rPr>
              <a:t> were dropped from dataset.</a:t>
            </a:r>
            <a:endParaRPr lang="en-US" sz="2400" dirty="0">
              <a:latin typeface="Calibri" panose="020F0502020204030204" charset="0"/>
              <a:cs typeface="Calibri" panose="020F0502020204030204" charset="0"/>
            </a:endParaRPr>
          </a:p>
          <a:p>
            <a:pPr marL="914400" lvl="3">
              <a:buFont typeface="Wingdings" panose="05000000000000000000" charset="0"/>
              <a:buChar char="§"/>
            </a:pPr>
            <a:r>
              <a:rPr lang="en-US" sz="2400" dirty="0">
                <a:latin typeface="Calibri" panose="020F0502020204030204" charset="0"/>
                <a:cs typeface="Calibri" panose="020F0502020204030204" charset="0"/>
              </a:rPr>
              <a:t>splitted the dataset into training (70%) and testing(30%) sets.</a:t>
            </a:r>
            <a:endParaRPr lang="en-US" sz="2400" dirty="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3670"/>
            <a:ext cx="10515600" cy="1325563"/>
          </a:xfrm>
        </p:spPr>
        <p:txBody>
          <a:bodyPr>
            <a:normAutofit/>
          </a:bodyPr>
          <a:p>
            <a:r>
              <a:rPr lang="en-US" b="1">
                <a:sym typeface="+mn-ea"/>
              </a:rPr>
              <a:t>MACHINE LEARNING PREDICTION MODEL</a:t>
            </a:r>
            <a:br>
              <a:rPr lang="en-US" b="1">
                <a:sym typeface="+mn-ea"/>
              </a:rPr>
            </a:br>
            <a:r>
              <a:rPr lang="en-US" b="1">
                <a:sym typeface="+mn-ea"/>
              </a:rPr>
              <a:t>(USING PYTHON)</a:t>
            </a:r>
            <a:endParaRPr lang="en-US" b="1"/>
          </a:p>
        </p:txBody>
      </p:sp>
      <p:sp>
        <p:nvSpPr>
          <p:cNvPr id="3" name="Content Placeholder 2"/>
          <p:cNvSpPr>
            <a:spLocks noGrp="1"/>
          </p:cNvSpPr>
          <p:nvPr>
            <p:ph idx="1"/>
          </p:nvPr>
        </p:nvSpPr>
        <p:spPr>
          <a:xfrm>
            <a:off x="838200" y="1479550"/>
            <a:ext cx="10515600" cy="4351338"/>
          </a:xfrm>
        </p:spPr>
        <p:txBody>
          <a:bodyPr>
            <a:normAutofit/>
          </a:bodyPr>
          <a:p>
            <a:r>
              <a:rPr lang="en-US" sz="2800" dirty="0">
                <a:latin typeface="Calibri" panose="020F0502020204030204" charset="0"/>
                <a:cs typeface="Calibri" panose="020F0502020204030204" charset="0"/>
                <a:sym typeface="+mn-ea"/>
              </a:rPr>
              <a:t>Using the DecisionTreeClassifier, i was able to train the data and the  machine learning  model was ready for use.</a:t>
            </a:r>
            <a:endParaRPr lang="en-US" sz="2800" dirty="0">
              <a:latin typeface="Calibri" panose="020F0502020204030204" charset="0"/>
              <a:cs typeface="Calibri" panose="020F0502020204030204" charset="0"/>
              <a:sym typeface="+mn-ea"/>
            </a:endParaRPr>
          </a:p>
          <a:p>
            <a:endParaRPr lang="en-US" sz="2800" dirty="0">
              <a:latin typeface="Calibri" panose="020F0502020204030204" charset="0"/>
              <a:cs typeface="Calibri" panose="020F0502020204030204" charset="0"/>
              <a:sym typeface="+mn-ea"/>
            </a:endParaRPr>
          </a:p>
          <a:p>
            <a:r>
              <a:rPr lang="en-US" sz="2800" dirty="0">
                <a:latin typeface="Calibri" panose="020F0502020204030204" charset="0"/>
                <a:cs typeface="Calibri" panose="020F0502020204030204" charset="0"/>
              </a:rPr>
              <a:t>I ran predictions using the model built and the accuracy score which came back with an 100% accuracy.</a:t>
            </a:r>
            <a:endParaRPr lang="en-US" sz="2800" dirty="0">
              <a:latin typeface="Calibri" panose="020F0502020204030204" charset="0"/>
              <a:cs typeface="Calibri" panose="020F0502020204030204" charset="0"/>
            </a:endParaRPr>
          </a:p>
          <a:p>
            <a:endParaRPr lang="en-US" sz="2800" dirty="0">
              <a:latin typeface="Calibri" panose="020F0502020204030204" charset="0"/>
              <a:cs typeface="Calibri" panose="020F0502020204030204" charset="0"/>
            </a:endParaRPr>
          </a:p>
          <a:p>
            <a:r>
              <a:rPr lang="en-US" sz="2800" dirty="0">
                <a:latin typeface="Calibri" panose="020F0502020204030204" charset="0"/>
                <a:cs typeface="Calibri" panose="020F0502020204030204" charset="0"/>
              </a:rPr>
              <a:t>I then exported the predicted values using pandas library to create a new dataframe with 2 attributes('Emp ID','Emp Stay/Leave': this serving as the machine learning model prediction results).</a:t>
            </a:r>
            <a:endParaRPr lang="en-US" sz="2800" dirty="0">
              <a:latin typeface="Calibri" panose="020F0502020204030204" charset="0"/>
              <a:cs typeface="Calibri" panose="020F0502020204030204" charset="0"/>
            </a:endParaRPr>
          </a:p>
          <a:p>
            <a:endParaRPr lang="en-US" sz="2800" dirty="0"/>
          </a:p>
          <a:p>
            <a:pPr marL="0" indent="0">
              <a:buNone/>
            </a:pPr>
            <a:endParaRPr lang="en-US" dirty="0"/>
          </a:p>
          <a:p>
            <a:pPr marL="0" indent="0">
              <a:buNone/>
            </a:pPr>
            <a:endParaRPr lang="en-US" dirty="0"/>
          </a:p>
          <a:p>
            <a:pPr marL="0" indent="0">
              <a:buNone/>
            </a:pPr>
            <a:endParaRPr lang="en-US" dirty="0"/>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47395" y="-344170"/>
            <a:ext cx="10515600" cy="1325563"/>
          </a:xfrm>
        </p:spPr>
        <p:txBody>
          <a:bodyPr/>
          <a:p>
            <a:endParaRPr lang="en-US"/>
          </a:p>
        </p:txBody>
      </p:sp>
      <p:sp>
        <p:nvSpPr>
          <p:cNvPr id="3" name="Content Placeholder 2"/>
          <p:cNvSpPr>
            <a:spLocks noGrp="1"/>
          </p:cNvSpPr>
          <p:nvPr>
            <p:ph sz="half" idx="1"/>
          </p:nvPr>
        </p:nvSpPr>
        <p:spPr>
          <a:xfrm>
            <a:off x="747395" y="1383030"/>
            <a:ext cx="5181600" cy="4351338"/>
          </a:xfrm>
        </p:spPr>
        <p:txBody>
          <a:bodyPr/>
          <a:p>
            <a:r>
              <a:rPr lang="en-US" sz="2800" dirty="0">
                <a:latin typeface="Calibri" panose="020F0502020204030204" charset="0"/>
                <a:cs typeface="Calibri" panose="020F0502020204030204" charset="0"/>
                <a:sym typeface="+mn-ea"/>
              </a:rPr>
              <a:t>The model predicted </a:t>
            </a:r>
            <a:r>
              <a:rPr lang="en-US" sz="2800" b="1" dirty="0">
                <a:latin typeface="Calibri" panose="020F0502020204030204" charset="0"/>
                <a:cs typeface="Calibri" panose="020F0502020204030204" charset="0"/>
                <a:sym typeface="+mn-ea"/>
              </a:rPr>
              <a:t>3465</a:t>
            </a:r>
            <a:r>
              <a:rPr lang="en-US" sz="2800" dirty="0">
                <a:latin typeface="Calibri" panose="020F0502020204030204" charset="0"/>
                <a:cs typeface="Calibri" panose="020F0502020204030204" charset="0"/>
                <a:sym typeface="+mn-ea"/>
              </a:rPr>
              <a:t> employees are prone to leave the company, this answers our third question: </a:t>
            </a:r>
            <a:r>
              <a:rPr lang="en-US" sz="2800" b="1" dirty="0">
                <a:latin typeface="Calibri" panose="020F0502020204030204" charset="0"/>
                <a:cs typeface="Calibri" panose="020F0502020204030204" charset="0"/>
                <a:sym typeface="+mn-ea"/>
              </a:rPr>
              <a:t>“w</a:t>
            </a:r>
            <a:r>
              <a:rPr lang="en-US" sz="2800" b="1" dirty="0">
                <a:latin typeface="Calibri" panose="020F0502020204030204" charset="0"/>
                <a:cs typeface="Calibri" panose="020F0502020204030204" charset="0"/>
                <a:sym typeface="+mn-ea"/>
              </a:rPr>
              <a:t>hich employee is prone to leave the company next?”.</a:t>
            </a:r>
            <a:endParaRPr lang="en-US" sz="2800" b="1" dirty="0">
              <a:latin typeface="Calibri" panose="020F0502020204030204" charset="0"/>
              <a:cs typeface="Calibri" panose="020F0502020204030204" charset="0"/>
              <a:sym typeface="+mn-ea"/>
            </a:endParaRPr>
          </a:p>
          <a:p>
            <a:endParaRPr lang="en-US" sz="2800" b="1" dirty="0">
              <a:latin typeface="Calibri" panose="020F0502020204030204" charset="0"/>
              <a:cs typeface="Calibri" panose="020F0502020204030204" charset="0"/>
            </a:endParaRPr>
          </a:p>
          <a:p>
            <a:r>
              <a:rPr lang="en-US" sz="2800">
                <a:latin typeface="Calibri" panose="020F0502020204030204" charset="0"/>
                <a:cs typeface="Calibri" panose="020F0502020204030204" charset="0"/>
              </a:rPr>
              <a:t>I then visualized this results using tableau.</a:t>
            </a:r>
            <a:endParaRPr lang="en-US" sz="2800">
              <a:latin typeface="Calibri" panose="020F0502020204030204" charset="0"/>
              <a:cs typeface="Calibri" panose="020F0502020204030204" charset="0"/>
            </a:endParaRPr>
          </a:p>
        </p:txBody>
      </p:sp>
      <p:pic>
        <p:nvPicPr>
          <p:cNvPr id="4" name="Content Placeholder 3" descr="Screenshot (35)"/>
          <p:cNvPicPr>
            <a:picLocks noChangeAspect="1"/>
          </p:cNvPicPr>
          <p:nvPr>
            <p:ph sz="half" idx="2"/>
          </p:nvPr>
        </p:nvPicPr>
        <p:blipFill>
          <a:blip r:embed="rId1"/>
          <a:stretch>
            <a:fillRect/>
          </a:stretch>
        </p:blipFill>
        <p:spPr>
          <a:xfrm>
            <a:off x="5778500" y="1383030"/>
            <a:ext cx="6194425" cy="5146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48285"/>
            <a:ext cx="10972800" cy="582613"/>
          </a:xfrm>
        </p:spPr>
        <p:txBody>
          <a:bodyPr/>
          <a:p>
            <a:r>
              <a:rPr lang="en-US" b="1"/>
              <a:t>COMPANY X EMPLOYEE ATTRITION ANALYSIS</a:t>
            </a:r>
            <a:endParaRPr lang="en-US" b="1"/>
          </a:p>
        </p:txBody>
      </p:sp>
      <p:sp>
        <p:nvSpPr>
          <p:cNvPr id="3" name="Content Placeholder 2"/>
          <p:cNvSpPr>
            <a:spLocks noGrp="1"/>
          </p:cNvSpPr>
          <p:nvPr>
            <p:ph idx="1"/>
          </p:nvPr>
        </p:nvSpPr>
        <p:spPr>
          <a:xfrm>
            <a:off x="609600" y="1003300"/>
            <a:ext cx="10515600" cy="5264785"/>
          </a:xfrm>
        </p:spPr>
        <p:txBody>
          <a:bodyPr>
            <a:normAutofit fontScale="90000" lnSpcReduction="10000"/>
          </a:bodyPr>
          <a:p>
            <a:r>
              <a:rPr lang="en-US" sz="2800" dirty="0">
                <a:latin typeface="Calibri" panose="020F0502020204030204" charset="0"/>
                <a:cs typeface="Calibri" panose="020F0502020204030204" charset="0"/>
                <a:sym typeface="+mn-ea"/>
              </a:rPr>
              <a:t>Employee attrition is simply loss of employee through natural course (i.e. not being sacked by employer). Attrition could cause great deficit in major key areas in a company consequently leading to low productivity of the company. </a:t>
            </a:r>
            <a:endParaRPr lang="en-US" sz="2800" dirty="0">
              <a:latin typeface="Calibri" panose="020F0502020204030204" charset="0"/>
              <a:cs typeface="Calibri" panose="020F0502020204030204" charset="0"/>
              <a:sym typeface="+mn-ea"/>
            </a:endParaRPr>
          </a:p>
          <a:p>
            <a:endParaRPr lang="en-US" sz="2800" dirty="0">
              <a:latin typeface="Calibri" panose="020F0502020204030204" charset="0"/>
              <a:cs typeface="Calibri" panose="020F0502020204030204" charset="0"/>
              <a:sym typeface="+mn-ea"/>
            </a:endParaRPr>
          </a:p>
          <a:p>
            <a:r>
              <a:rPr lang="en-US" sz="2800" dirty="0">
                <a:latin typeface="Calibri" panose="020F0502020204030204" charset="0"/>
                <a:cs typeface="Calibri" panose="020F0502020204030204" charset="0"/>
                <a:sym typeface="+mn-ea"/>
              </a:rPr>
              <a:t>These following questions must be asked in order to investigate attrition in company X.</a:t>
            </a:r>
            <a:endParaRPr lang="en-US" sz="2800" dirty="0">
              <a:latin typeface="Calibri" panose="020F0502020204030204" charset="0"/>
              <a:cs typeface="Calibri" panose="020F0502020204030204" charset="0"/>
              <a:sym typeface="+mn-ea"/>
            </a:endParaRPr>
          </a:p>
          <a:p>
            <a:pPr lvl="1"/>
            <a:r>
              <a:rPr lang="en-US" sz="2800" dirty="0">
                <a:latin typeface="Calibri" panose="020F0502020204030204" charset="0"/>
                <a:cs typeface="Calibri" panose="020F0502020204030204" charset="0"/>
                <a:sym typeface="+mn-ea"/>
              </a:rPr>
              <a:t>Why Employees are prone to leave the company?</a:t>
            </a:r>
            <a:endParaRPr lang="en-US" sz="2800" dirty="0">
              <a:latin typeface="Calibri" panose="020F0502020204030204" charset="0"/>
              <a:cs typeface="Calibri" panose="020F0502020204030204" charset="0"/>
              <a:sym typeface="+mn-ea"/>
            </a:endParaRPr>
          </a:p>
          <a:p>
            <a:pPr lvl="1"/>
            <a:r>
              <a:rPr lang="en-US" sz="2800" dirty="0">
                <a:latin typeface="Calibri" panose="020F0502020204030204" charset="0"/>
                <a:cs typeface="Calibri" panose="020F0502020204030204" charset="0"/>
                <a:sym typeface="+mn-ea"/>
              </a:rPr>
              <a:t>What type of Employees are leaving?</a:t>
            </a:r>
            <a:endParaRPr lang="en-US" sz="2800" dirty="0">
              <a:latin typeface="Calibri" panose="020F0502020204030204" charset="0"/>
              <a:cs typeface="Calibri" panose="020F0502020204030204" charset="0"/>
            </a:endParaRPr>
          </a:p>
          <a:p>
            <a:pPr lvl="1"/>
            <a:r>
              <a:rPr lang="en-US" sz="2800" dirty="0">
                <a:latin typeface="Calibri" panose="020F0502020204030204" charset="0"/>
                <a:cs typeface="Calibri" panose="020F0502020204030204" charset="0"/>
                <a:sym typeface="+mn-ea"/>
              </a:rPr>
              <a:t>Which employee is prone to leave the company next?</a:t>
            </a:r>
            <a:endParaRPr lang="en-US" sz="2800" dirty="0">
              <a:latin typeface="Calibri" panose="020F0502020204030204" charset="0"/>
              <a:cs typeface="Calibri" panose="020F0502020204030204" charset="0"/>
              <a:sym typeface="+mn-ea"/>
            </a:endParaRPr>
          </a:p>
          <a:p>
            <a:pPr lvl="1"/>
            <a:endParaRPr lang="en-US" sz="2800" dirty="0">
              <a:latin typeface="Calibri" panose="020F0502020204030204" charset="0"/>
              <a:cs typeface="Calibri" panose="020F0502020204030204" charset="0"/>
              <a:sym typeface="+mn-ea"/>
            </a:endParaRPr>
          </a:p>
          <a:p>
            <a:r>
              <a:rPr lang="en-US" sz="2800">
                <a:latin typeface="Calibri" panose="020F0502020204030204" charset="0"/>
                <a:cs typeface="Calibri" panose="020F0502020204030204" charset="0"/>
              </a:rPr>
              <a:t>In order to address these questions, the dataset of the employees must be examined and machine learnint fitted into the dataset to predict the type of employees likely to leave next.</a:t>
            </a:r>
            <a:endParaRPr lang="en-US" sz="28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7330"/>
            <a:ext cx="10515600" cy="1325563"/>
          </a:xfrm>
        </p:spPr>
        <p:txBody>
          <a:bodyPr/>
          <a:p>
            <a:r>
              <a:rPr lang="en-US" b="1"/>
              <a:t>DATASET OF EMPLOYEES</a:t>
            </a:r>
            <a:endParaRPr lang="en-US" b="1"/>
          </a:p>
        </p:txBody>
      </p:sp>
      <p:sp>
        <p:nvSpPr>
          <p:cNvPr id="3" name="Content Placeholder 2"/>
          <p:cNvSpPr>
            <a:spLocks noGrp="1"/>
          </p:cNvSpPr>
          <p:nvPr>
            <p:ph sz="half" idx="1"/>
          </p:nvPr>
        </p:nvSpPr>
        <p:spPr>
          <a:xfrm>
            <a:off x="838200" y="1511300"/>
            <a:ext cx="5181600" cy="4493895"/>
          </a:xfrm>
        </p:spPr>
        <p:txBody>
          <a:bodyPr/>
          <a:p>
            <a:r>
              <a:rPr lang="en-US" sz="2800" dirty="0">
                <a:latin typeface="Calibri" panose="020F0502020204030204" charset="0"/>
                <a:cs typeface="Calibri" panose="020F0502020204030204" charset="0"/>
                <a:sym typeface="+mn-ea"/>
              </a:rPr>
              <a:t>The dataset of Company X contains two datasets;</a:t>
            </a:r>
            <a:endParaRPr lang="en-US" sz="2800" dirty="0">
              <a:latin typeface="Calibri" panose="020F0502020204030204" charset="0"/>
              <a:cs typeface="Calibri" panose="020F0502020204030204" charset="0"/>
              <a:sym typeface="+mn-ea"/>
            </a:endParaRPr>
          </a:p>
          <a:p>
            <a:pPr lvl="1"/>
            <a:r>
              <a:rPr lang="en-US" sz="2400" dirty="0">
                <a:latin typeface="Calibri" panose="020F0502020204030204" charset="0"/>
                <a:cs typeface="Calibri" panose="020F0502020204030204" charset="0"/>
                <a:sym typeface="+mn-ea"/>
              </a:rPr>
              <a:t>Employees who have left (3571 samples and 10 attributes) and</a:t>
            </a:r>
            <a:endParaRPr lang="en-US" sz="2400" dirty="0">
              <a:latin typeface="Calibri" panose="020F0502020204030204" charset="0"/>
              <a:cs typeface="Calibri" panose="020F0502020204030204" charset="0"/>
              <a:sym typeface="+mn-ea"/>
            </a:endParaRPr>
          </a:p>
          <a:p>
            <a:pPr lvl="1"/>
            <a:r>
              <a:rPr lang="en-US" sz="2400" dirty="0">
                <a:latin typeface="Calibri" panose="020F0502020204030204" charset="0"/>
                <a:cs typeface="Calibri" panose="020F0502020204030204" charset="0"/>
              </a:rPr>
              <a:t>Existing employees</a:t>
            </a:r>
            <a:r>
              <a:rPr lang="en-US" sz="2400" dirty="0">
                <a:latin typeface="Calibri" panose="020F0502020204030204" charset="0"/>
                <a:cs typeface="Calibri" panose="020F0502020204030204" charset="0"/>
                <a:sym typeface="+mn-ea"/>
              </a:rPr>
              <a:t>s (11,428 samples and 10 attributes)</a:t>
            </a:r>
            <a:endParaRPr lang="en-US" sz="2400" dirty="0">
              <a:latin typeface="Calibri" panose="020F0502020204030204" charset="0"/>
              <a:cs typeface="Calibri" panose="020F0502020204030204" charset="0"/>
              <a:sym typeface="+mn-ea"/>
            </a:endParaRPr>
          </a:p>
          <a:p>
            <a:pPr lvl="1"/>
            <a:endParaRPr lang="en-US" sz="2800" dirty="0">
              <a:latin typeface="Calibri" panose="020F0502020204030204" charset="0"/>
              <a:cs typeface="Calibri" panose="020F0502020204030204" charset="0"/>
            </a:endParaRPr>
          </a:p>
          <a:p>
            <a:r>
              <a:rPr lang="en-US" sz="2800" dirty="0">
                <a:latin typeface="Calibri" panose="020F0502020204030204" charset="0"/>
                <a:cs typeface="Calibri" panose="020F0502020204030204" charset="0"/>
                <a:sym typeface="+mn-ea"/>
              </a:rPr>
              <a:t>(The dataset has a total of 14,999 samples, and 10 each attributes)</a:t>
            </a:r>
            <a:endParaRPr lang="en-US" sz="2800" dirty="0">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p:txBody>
      </p:sp>
      <p:pic>
        <p:nvPicPr>
          <p:cNvPr id="6" name="Content Placeholder 5" descr="Emp ID_Employee that left"/>
          <p:cNvPicPr>
            <a:picLocks noChangeAspect="1"/>
          </p:cNvPicPr>
          <p:nvPr>
            <p:ph sz="half" idx="2"/>
          </p:nvPr>
        </p:nvPicPr>
        <p:blipFill>
          <a:blip r:embed="rId1"/>
          <a:stretch>
            <a:fillRect/>
          </a:stretch>
        </p:blipFill>
        <p:spPr>
          <a:xfrm>
            <a:off x="6385560" y="1511300"/>
            <a:ext cx="4968240" cy="48082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rPr>
              <a:t>To study the reason for company X attrition, we would use these methods:</a:t>
            </a:r>
            <a:endParaRPr lang="en-US" sz="2800">
              <a:latin typeface="Calibri" panose="020F0502020204030204" charset="0"/>
              <a:cs typeface="Calibri" panose="020F0502020204030204" charset="0"/>
            </a:endParaRPr>
          </a:p>
          <a:p>
            <a:pPr lvl="1"/>
            <a:r>
              <a:rPr lang="en-US" sz="2800" b="1">
                <a:latin typeface="Calibri" panose="020F0502020204030204" charset="0"/>
                <a:cs typeface="Calibri" panose="020F0502020204030204" charset="0"/>
              </a:rPr>
              <a:t>DATA ANALYSIS:</a:t>
            </a:r>
            <a:r>
              <a:rPr lang="en-US" sz="2800">
                <a:latin typeface="Calibri" panose="020F0502020204030204" charset="0"/>
                <a:cs typeface="Calibri" panose="020F0502020204030204" charset="0"/>
              </a:rPr>
              <a:t> This involves exploration and visualization of the datasets.(Using Tableau). This answer the first two questions; </a:t>
            </a:r>
            <a:r>
              <a:rPr lang="en-US" sz="2800" b="1">
                <a:latin typeface="Calibri" panose="020F0502020204030204" charset="0"/>
                <a:cs typeface="Calibri" panose="020F0502020204030204" charset="0"/>
              </a:rPr>
              <a:t>'w</a:t>
            </a:r>
            <a:r>
              <a:rPr lang="en-US" sz="2800" b="1" dirty="0">
                <a:latin typeface="Calibri" panose="020F0502020204030204" charset="0"/>
                <a:cs typeface="Calibri" panose="020F0502020204030204" charset="0"/>
                <a:sym typeface="+mn-ea"/>
              </a:rPr>
              <a:t>hy employees are prone to leave the company?' and 'what type of employees are leaving?'.</a:t>
            </a:r>
            <a:endParaRPr lang="en-US" sz="2800" b="1" dirty="0">
              <a:latin typeface="Calibri" panose="020F0502020204030204" charset="0"/>
              <a:cs typeface="Calibri" panose="020F0502020204030204" charset="0"/>
              <a:sym typeface="+mn-ea"/>
            </a:endParaRPr>
          </a:p>
          <a:p>
            <a:pPr lvl="1"/>
            <a:endParaRPr lang="en-US" sz="2800" dirty="0">
              <a:latin typeface="Calibri" panose="020F0502020204030204" charset="0"/>
              <a:cs typeface="Calibri" panose="020F0502020204030204" charset="0"/>
              <a:sym typeface="+mn-ea"/>
            </a:endParaRPr>
          </a:p>
          <a:p>
            <a:pPr lvl="1"/>
            <a:r>
              <a:rPr lang="en-US" sz="2800" b="1" dirty="0">
                <a:latin typeface="Calibri" panose="020F0502020204030204" charset="0"/>
                <a:cs typeface="Calibri" panose="020F0502020204030204" charset="0"/>
              </a:rPr>
              <a:t>MACHINE LEARNING PREDICTION MODEL:</a:t>
            </a:r>
            <a:r>
              <a:rPr lang="en-US" sz="2800" dirty="0">
                <a:latin typeface="Calibri" panose="020F0502020204030204" charset="0"/>
                <a:cs typeface="Calibri" panose="020F0502020204030204" charset="0"/>
              </a:rPr>
              <a:t> Building a machine learning model would aid answer the third question; </a:t>
            </a:r>
            <a:r>
              <a:rPr lang="en-US" sz="2800" b="1" dirty="0">
                <a:latin typeface="Calibri" panose="020F0502020204030204" charset="0"/>
                <a:cs typeface="Calibri" panose="020F0502020204030204" charset="0"/>
              </a:rPr>
              <a:t>'w</a:t>
            </a:r>
            <a:r>
              <a:rPr lang="en-US" sz="2800" b="1" dirty="0">
                <a:latin typeface="Calibri" panose="020F0502020204030204" charset="0"/>
                <a:cs typeface="Calibri" panose="020F0502020204030204" charset="0"/>
                <a:sym typeface="+mn-ea"/>
              </a:rPr>
              <a:t>hich employee is prone to leave the company next?'.</a:t>
            </a:r>
            <a:endParaRPr lang="en-US" sz="2800" b="1" dirty="0">
              <a:latin typeface="Calibri" panose="020F0502020204030204" charset="0"/>
              <a:cs typeface="Calibri" panose="020F0502020204030204" charset="0"/>
              <a:sym typeface="+mn-ea"/>
            </a:endParaRPr>
          </a:p>
          <a:p>
            <a:pPr lvl="2"/>
            <a:endParaRPr lang="en-US" sz="2400" dirty="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36245"/>
            <a:ext cx="10972800" cy="582613"/>
          </a:xfrm>
        </p:spPr>
        <p:txBody>
          <a:bodyPr/>
          <a:p>
            <a:r>
              <a:rPr lang="en-US" b="1"/>
              <a:t>DATA ANALYSIS(USING TABLEAU)</a:t>
            </a:r>
            <a:endParaRPr lang="en-US" b="1"/>
          </a:p>
        </p:txBody>
      </p:sp>
      <p:sp>
        <p:nvSpPr>
          <p:cNvPr id="3" name="Content Placeholder 2"/>
          <p:cNvSpPr>
            <a:spLocks noGrp="1"/>
          </p:cNvSpPr>
          <p:nvPr>
            <p:ph idx="1"/>
          </p:nvPr>
        </p:nvSpPr>
        <p:spPr>
          <a:xfrm>
            <a:off x="838200" y="1497330"/>
            <a:ext cx="10515600" cy="4351338"/>
          </a:xfrm>
        </p:spPr>
        <p:txBody>
          <a:bodyPr/>
          <a:p>
            <a:r>
              <a:rPr lang="en-US" sz="2800">
                <a:latin typeface="Calibri" panose="020F0502020204030204" charset="0"/>
                <a:cs typeface="Calibri" panose="020F0502020204030204" charset="0"/>
              </a:rPr>
              <a:t>Analysis of the dataset using tableau helped see th bigger picture of the employees and also why there is attrition. </a:t>
            </a:r>
            <a:endParaRPr lang="en-US" sz="2800">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a:p>
            <a:r>
              <a:rPr lang="en-US" sz="2800" dirty="0">
                <a:latin typeface="Calibri" panose="020F0502020204030204" charset="0"/>
                <a:cs typeface="Calibri" panose="020F0502020204030204" charset="0"/>
                <a:sym typeface="+mn-ea"/>
              </a:rPr>
              <a:t>When analyzing this, it is important to analyze the dataset of the employee (both existing and ex-employee), to compare the two datasets based on the attributes provided using charts.</a:t>
            </a:r>
            <a:endParaRPr lang="en-US" sz="2800" dirty="0">
              <a:latin typeface="Calibri" panose="020F0502020204030204" charset="0"/>
              <a:cs typeface="Calibri" panose="020F0502020204030204" charset="0"/>
              <a:sym typeface="+mn-ea"/>
            </a:endParaRPr>
          </a:p>
          <a:p>
            <a:endParaRPr lang="en-US" sz="2800" dirty="0">
              <a:latin typeface="Calibri" panose="020F0502020204030204" charset="0"/>
              <a:cs typeface="Calibri" panose="020F0502020204030204" charset="0"/>
              <a:sym typeface="+mn-ea"/>
            </a:endParaRPr>
          </a:p>
          <a:p>
            <a:r>
              <a:rPr lang="en-US" sz="2800" dirty="0">
                <a:latin typeface="Calibri" panose="020F0502020204030204" charset="0"/>
                <a:cs typeface="Calibri" panose="020F0502020204030204" charset="0"/>
                <a:sym typeface="+mn-ea"/>
              </a:rPr>
              <a:t>The relationship between different attributes could then be determined and related to the employee attrition rate.</a:t>
            </a:r>
            <a:endParaRPr lang="en-US" sz="2800" dirty="0">
              <a:latin typeface="Calibri" panose="020F0502020204030204" charset="0"/>
              <a:cs typeface="Calibri" panose="020F050202020403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50850" y="464820"/>
            <a:ext cx="10972800" cy="582613"/>
          </a:xfrm>
        </p:spPr>
        <p:txBody>
          <a:bodyPr>
            <a:normAutofit fontScale="90000"/>
          </a:bodyPr>
          <a:p>
            <a:r>
              <a:rPr lang="en-US">
                <a:sym typeface="+mn-ea"/>
              </a:rPr>
              <a:t>Below are some visualizations from Tableau explaining more about the attrition rate.</a:t>
            </a:r>
            <a:endParaRPr lang="en-US"/>
          </a:p>
        </p:txBody>
      </p:sp>
      <p:pic>
        <p:nvPicPr>
          <p:cNvPr id="9" name="Content Placeholder 8" descr="Promotion_Total  Employees"/>
          <p:cNvPicPr>
            <a:picLocks noChangeAspect="1"/>
          </p:cNvPicPr>
          <p:nvPr>
            <p:ph sz="half" idx="1"/>
          </p:nvPr>
        </p:nvPicPr>
        <p:blipFill>
          <a:blip r:embed="rId1"/>
          <a:stretch>
            <a:fillRect/>
          </a:stretch>
        </p:blipFill>
        <p:spPr>
          <a:xfrm>
            <a:off x="54610" y="1826260"/>
            <a:ext cx="4029075" cy="4715510"/>
          </a:xfrm>
          <a:prstGeom prst="rect">
            <a:avLst/>
          </a:prstGeom>
        </p:spPr>
      </p:pic>
      <p:pic>
        <p:nvPicPr>
          <p:cNvPr id="11" name="Content Placeholder 10" descr="Time Spent_ Total Employees"/>
          <p:cNvPicPr>
            <a:picLocks noChangeAspect="1"/>
          </p:cNvPicPr>
          <p:nvPr>
            <p:ph sz="half" idx="2"/>
          </p:nvPr>
        </p:nvPicPr>
        <p:blipFill>
          <a:blip r:embed="rId2"/>
          <a:stretch>
            <a:fillRect/>
          </a:stretch>
        </p:blipFill>
        <p:spPr>
          <a:xfrm>
            <a:off x="3126105" y="1826260"/>
            <a:ext cx="3538855" cy="4715510"/>
          </a:xfrm>
          <a:prstGeom prst="rect">
            <a:avLst/>
          </a:prstGeom>
        </p:spPr>
      </p:pic>
      <p:pic>
        <p:nvPicPr>
          <p:cNvPr id="14" name="Picture 13" descr="Dept_Total Employees"/>
          <p:cNvPicPr>
            <a:picLocks noChangeAspect="1"/>
          </p:cNvPicPr>
          <p:nvPr/>
        </p:nvPicPr>
        <p:blipFill>
          <a:blip r:embed="rId3"/>
          <a:stretch>
            <a:fillRect/>
          </a:stretch>
        </p:blipFill>
        <p:spPr>
          <a:xfrm>
            <a:off x="5928360" y="1825625"/>
            <a:ext cx="6229350" cy="4715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a:xfrm>
            <a:off x="1302385" y="1287145"/>
            <a:ext cx="10972800" cy="582613"/>
          </a:xfrm>
        </p:spPr>
        <p:txBody>
          <a:bodyPr/>
          <a:p>
            <a:endParaRPr lang="en-US"/>
          </a:p>
        </p:txBody>
      </p:sp>
      <p:pic>
        <p:nvPicPr>
          <p:cNvPr id="4" name="Content Placeholder 3" descr="Salary_Satifaction Level"/>
          <p:cNvPicPr>
            <a:picLocks noChangeAspect="1"/>
          </p:cNvPicPr>
          <p:nvPr>
            <p:ph sz="half" idx="1"/>
          </p:nvPr>
        </p:nvPicPr>
        <p:blipFill>
          <a:blip r:embed="rId1"/>
          <a:stretch>
            <a:fillRect/>
          </a:stretch>
        </p:blipFill>
        <p:spPr>
          <a:xfrm>
            <a:off x="266700" y="253365"/>
            <a:ext cx="11793220" cy="2027555"/>
          </a:xfrm>
          <a:prstGeom prst="rect">
            <a:avLst/>
          </a:prstGeom>
        </p:spPr>
      </p:pic>
      <p:pic>
        <p:nvPicPr>
          <p:cNvPr id="11" name="Content Placeholder 10" descr="Salary categories relation to total employee"/>
          <p:cNvPicPr>
            <a:picLocks noChangeAspect="1"/>
          </p:cNvPicPr>
          <p:nvPr>
            <p:ph sz="half" idx="2"/>
          </p:nvPr>
        </p:nvPicPr>
        <p:blipFill>
          <a:blip r:embed="rId2"/>
          <a:stretch>
            <a:fillRect/>
          </a:stretch>
        </p:blipFill>
        <p:spPr>
          <a:xfrm>
            <a:off x="266700" y="2280920"/>
            <a:ext cx="5181600" cy="4410710"/>
          </a:xfrm>
          <a:prstGeom prst="rect">
            <a:avLst/>
          </a:prstGeom>
        </p:spPr>
      </p:pic>
      <p:pic>
        <p:nvPicPr>
          <p:cNvPr id="13" name="Picture 12" descr="Number of Projects_Total  Employees"/>
          <p:cNvPicPr>
            <a:picLocks noChangeAspect="1"/>
          </p:cNvPicPr>
          <p:nvPr/>
        </p:nvPicPr>
        <p:blipFill>
          <a:blip r:embed="rId3"/>
          <a:stretch>
            <a:fillRect/>
          </a:stretch>
        </p:blipFill>
        <p:spPr>
          <a:xfrm>
            <a:off x="4905375" y="2280920"/>
            <a:ext cx="7154545" cy="44113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a:sym typeface="+mn-ea"/>
              </a:rPr>
              <a:t>From the visualizations above, it is evident that;</a:t>
            </a:r>
            <a:endParaRPr lang="en-US"/>
          </a:p>
        </p:txBody>
      </p:sp>
      <p:sp>
        <p:nvSpPr>
          <p:cNvPr id="3" name="Content Placeholder 2"/>
          <p:cNvSpPr>
            <a:spLocks noGrp="1"/>
          </p:cNvSpPr>
          <p:nvPr>
            <p:ph idx="1"/>
          </p:nvPr>
        </p:nvSpPr>
        <p:spPr/>
        <p:txBody>
          <a:bodyPr>
            <a:normAutofit lnSpcReduction="20000"/>
          </a:bodyPr>
          <a:p>
            <a:r>
              <a:rPr lang="en-US" sz="2800">
                <a:latin typeface="Calibri" panose="020F0502020204030204" charset="0"/>
                <a:cs typeface="Calibri" panose="020F0502020204030204" charset="0"/>
              </a:rPr>
              <a:t>Most employees that left the company have gotten:</a:t>
            </a:r>
            <a:endParaRPr lang="en-US" sz="2800">
              <a:latin typeface="Calibri" panose="020F0502020204030204" charset="0"/>
              <a:cs typeface="Calibri" panose="020F0502020204030204" charset="0"/>
            </a:endParaRPr>
          </a:p>
          <a:p>
            <a:pPr lvl="1"/>
            <a:r>
              <a:rPr lang="en-US" sz="2400">
                <a:latin typeface="Calibri" panose="020F0502020204030204" charset="0"/>
                <a:cs typeface="Calibri" panose="020F0502020204030204" charset="0"/>
              </a:rPr>
              <a:t>no promotion in the last 5 years.</a:t>
            </a:r>
            <a:endParaRPr lang="en-US" sz="2400">
              <a:latin typeface="Calibri" panose="020F0502020204030204" charset="0"/>
              <a:cs typeface="Calibri" panose="020F0502020204030204" charset="0"/>
            </a:endParaRPr>
          </a:p>
          <a:p>
            <a:pPr lvl="1"/>
            <a:r>
              <a:rPr lang="en-US" sz="2400">
                <a:latin typeface="Calibri" panose="020F0502020204030204" charset="0"/>
                <a:cs typeface="Calibri" panose="020F0502020204030204" charset="0"/>
              </a:rPr>
              <a:t>low and medium salary accompanied with, </a:t>
            </a:r>
            <a:endParaRPr lang="en-US" sz="2400">
              <a:latin typeface="Calibri" panose="020F0502020204030204" charset="0"/>
              <a:cs typeface="Calibri" panose="020F0502020204030204" charset="0"/>
            </a:endParaRPr>
          </a:p>
          <a:p>
            <a:pPr lvl="1"/>
            <a:r>
              <a:rPr lang="en-US" sz="2400">
                <a:latin typeface="Calibri" panose="020F0502020204030204" charset="0"/>
                <a:cs typeface="Calibri" panose="020F0502020204030204" charset="0"/>
              </a:rPr>
              <a:t>more time spent working.</a:t>
            </a:r>
            <a:endParaRPr lang="en-US" sz="2400">
              <a:latin typeface="Calibri" panose="020F0502020204030204" charset="0"/>
              <a:cs typeface="Calibri" panose="020F0502020204030204" charset="0"/>
            </a:endParaRPr>
          </a:p>
          <a:p>
            <a:pPr lvl="1"/>
            <a:r>
              <a:rPr lang="en-US" sz="2400">
                <a:latin typeface="Calibri" panose="020F0502020204030204" charset="0"/>
                <a:cs typeface="Calibri" panose="020F0502020204030204" charset="0"/>
              </a:rPr>
              <a:t>2 or less than projects and those also who have about 6 to 7 due to work overload.</a:t>
            </a:r>
            <a:endParaRPr lang="en-US" sz="2400">
              <a:latin typeface="Calibri" panose="020F0502020204030204" charset="0"/>
              <a:cs typeface="Calibri" panose="020F0502020204030204" charset="0"/>
            </a:endParaRPr>
          </a:p>
          <a:p>
            <a:pPr lvl="1"/>
            <a:r>
              <a:rPr lang="en-US" sz="2400">
                <a:latin typeface="Calibri" panose="020F0502020204030204" charset="0"/>
                <a:cs typeface="Calibri" panose="020F0502020204030204" charset="0"/>
              </a:rPr>
              <a:t>more employees are from the sales department which also has high attrition rate because they are more involved in the frontline of business.</a:t>
            </a:r>
            <a:endParaRPr lang="en-US" sz="2400">
              <a:latin typeface="Calibri" panose="020F0502020204030204" charset="0"/>
              <a:cs typeface="Calibri" panose="020F0502020204030204" charset="0"/>
            </a:endParaRPr>
          </a:p>
          <a:p>
            <a:pPr lvl="1"/>
            <a:endParaRPr lang="en-US" sz="2800">
              <a:latin typeface="Calibri" panose="020F0502020204030204" charset="0"/>
              <a:cs typeface="Calibri" panose="020F0502020204030204" charset="0"/>
            </a:endParaRPr>
          </a:p>
          <a:p>
            <a:pPr lvl="0"/>
            <a:r>
              <a:rPr lang="en-US" sz="2800">
                <a:latin typeface="Calibri" panose="020F0502020204030204" charset="0"/>
                <a:cs typeface="Calibri" panose="020F0502020204030204" charset="0"/>
              </a:rPr>
              <a:t>This answers the first two questions; </a:t>
            </a:r>
            <a:r>
              <a:rPr lang="en-US" sz="2800" b="1">
                <a:latin typeface="Calibri" panose="020F0502020204030204" charset="0"/>
                <a:cs typeface="Calibri" panose="020F0502020204030204" charset="0"/>
              </a:rPr>
              <a:t>'w</a:t>
            </a:r>
            <a:r>
              <a:rPr lang="en-US" sz="2800" b="1" dirty="0">
                <a:latin typeface="Calibri" panose="020F0502020204030204" charset="0"/>
                <a:cs typeface="Calibri" panose="020F0502020204030204" charset="0"/>
                <a:sym typeface="+mn-ea"/>
              </a:rPr>
              <a:t>hy employees are prone to leave the company?' and 'what type of employees are leaving?'</a:t>
            </a:r>
            <a:endParaRPr lang="en-US" sz="2800" b="1" dirty="0">
              <a:latin typeface="Calibri" panose="020F0502020204030204" charset="0"/>
              <a:cs typeface="Calibri" panose="020F0502020204030204" charset="0"/>
            </a:endParaRPr>
          </a:p>
          <a:p>
            <a:pPr lvl="1"/>
            <a:endParaRPr lang="en-US" sz="2800">
              <a:latin typeface="Calibri" panose="020F0502020204030204" charset="0"/>
              <a:cs typeface="Calibri" panose="020F0502020204030204" charset="0"/>
            </a:endParaRPr>
          </a:p>
          <a:p>
            <a:pPr lvl="1"/>
            <a:endParaRPr lang="en-US" sz="28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93395"/>
            <a:ext cx="10972800" cy="582613"/>
          </a:xfrm>
        </p:spPr>
        <p:txBody>
          <a:bodyPr>
            <a:normAutofit fontScale="90000"/>
          </a:bodyPr>
          <a:p>
            <a:r>
              <a:rPr lang="en-US" b="1">
                <a:sym typeface="+mn-ea"/>
              </a:rPr>
              <a:t>MACHINE LEARNING PREDICTION MODEL</a:t>
            </a:r>
            <a:br>
              <a:rPr lang="en-US" b="1"/>
            </a:br>
            <a:r>
              <a:rPr lang="en-US" b="1"/>
              <a:t>(USING PYTHON)</a:t>
            </a:r>
            <a:endParaRPr lang="en-US" b="1"/>
          </a:p>
        </p:txBody>
      </p:sp>
      <p:sp>
        <p:nvSpPr>
          <p:cNvPr id="3" name="Content Placeholder 2"/>
          <p:cNvSpPr>
            <a:spLocks noGrp="1"/>
          </p:cNvSpPr>
          <p:nvPr>
            <p:ph sz="half" idx="1"/>
          </p:nvPr>
        </p:nvSpPr>
        <p:spPr>
          <a:xfrm>
            <a:off x="609600" y="1479550"/>
            <a:ext cx="6111875" cy="4791075"/>
          </a:xfrm>
        </p:spPr>
        <p:txBody>
          <a:bodyPr>
            <a:noAutofit/>
          </a:bodyPr>
          <a:p>
            <a:r>
              <a:rPr lang="en-US" sz="2800">
                <a:latin typeface="Calibri" panose="020F0502020204030204" charset="0"/>
                <a:cs typeface="Calibri" panose="020F0502020204030204" charset="0"/>
              </a:rPr>
              <a:t>Using cluster analysis on python, we could group the employees who left the company into 3:</a:t>
            </a:r>
            <a:endParaRPr lang="en-US" sz="2800">
              <a:latin typeface="Calibri" panose="020F0502020204030204" charset="0"/>
              <a:cs typeface="Calibri" panose="020F0502020204030204" charset="0"/>
            </a:endParaRPr>
          </a:p>
          <a:p>
            <a:pPr lvl="1">
              <a:buFont typeface="Wingdings" panose="05000000000000000000" charset="0"/>
              <a:buChar char="§"/>
            </a:pPr>
            <a:r>
              <a:rPr lang="en-US" sz="2000" dirty="0">
                <a:latin typeface="Calibri" panose="020F0502020204030204" charset="0"/>
                <a:cs typeface="Calibri" panose="020F0502020204030204" charset="0"/>
                <a:sym typeface="+mn-ea"/>
              </a:rPr>
              <a:t>High Satisfaction level and High Evaluation(Shaded blue in the graph): These employees would'nt leave, they love the job.</a:t>
            </a:r>
            <a:endParaRPr lang="en-US" sz="2000" dirty="0">
              <a:latin typeface="Calibri" panose="020F0502020204030204" charset="0"/>
              <a:cs typeface="Calibri" panose="020F0502020204030204" charset="0"/>
              <a:sym typeface="+mn-ea"/>
            </a:endParaRPr>
          </a:p>
          <a:p>
            <a:pPr lvl="1">
              <a:buFont typeface="Wingdings" panose="05000000000000000000" charset="0"/>
              <a:buChar char="§"/>
            </a:pPr>
            <a:endParaRPr lang="en-US" sz="2000" dirty="0">
              <a:latin typeface="Calibri" panose="020F0502020204030204" charset="0"/>
              <a:cs typeface="Calibri" panose="020F0502020204030204" charset="0"/>
            </a:endParaRPr>
          </a:p>
          <a:p>
            <a:pPr lvl="1">
              <a:buFont typeface="Wingdings" panose="05000000000000000000" charset="0"/>
              <a:buChar char="§"/>
            </a:pPr>
            <a:r>
              <a:rPr lang="en-US" sz="2000" dirty="0">
                <a:latin typeface="Calibri" panose="020F0502020204030204" charset="0"/>
                <a:cs typeface="Calibri" panose="020F0502020204030204" charset="0"/>
                <a:sym typeface="+mn-ea"/>
              </a:rPr>
              <a:t>High Satisfaction and less Evaluation(Shaded grey in the graph): They have low probability of staying.</a:t>
            </a:r>
            <a:endParaRPr lang="en-US" sz="2000" dirty="0">
              <a:latin typeface="Calibri" panose="020F0502020204030204" charset="0"/>
              <a:cs typeface="Calibri" panose="020F0502020204030204" charset="0"/>
              <a:sym typeface="+mn-ea"/>
            </a:endParaRPr>
          </a:p>
          <a:p>
            <a:pPr lvl="2">
              <a:buFont typeface="Wingdings" panose="05000000000000000000" charset="0"/>
              <a:buChar char="§"/>
            </a:pPr>
            <a:endParaRPr lang="en-US" sz="2000" dirty="0">
              <a:latin typeface="Calibri" panose="020F0502020204030204" charset="0"/>
              <a:cs typeface="Calibri" panose="020F0502020204030204" charset="0"/>
            </a:endParaRPr>
          </a:p>
          <a:p>
            <a:pPr lvl="1">
              <a:buFont typeface="Wingdings" panose="05000000000000000000" charset="0"/>
              <a:buChar char="§"/>
            </a:pPr>
            <a:r>
              <a:rPr lang="en-US" sz="2000" dirty="0">
                <a:latin typeface="Calibri" panose="020F0502020204030204" charset="0"/>
                <a:cs typeface="Calibri" panose="020F0502020204030204" charset="0"/>
                <a:sym typeface="+mn-ea"/>
              </a:rPr>
              <a:t>Low Satisfaction and moderate Evaluation (Shaded  magenta in the graph): These ones might not stay afterall.</a:t>
            </a:r>
            <a:endParaRPr lang="en-US" sz="2000" dirty="0">
              <a:latin typeface="Calibri" panose="020F0502020204030204" charset="0"/>
              <a:cs typeface="Calibri" panose="020F0502020204030204" charset="0"/>
              <a:sym typeface="+mn-ea"/>
            </a:endParaRPr>
          </a:p>
        </p:txBody>
      </p:sp>
      <p:pic>
        <p:nvPicPr>
          <p:cNvPr id="4" name="Content Placeholder 3" descr="cluster"/>
          <p:cNvPicPr>
            <a:picLocks noChangeAspect="1"/>
          </p:cNvPicPr>
          <p:nvPr>
            <p:ph sz="half" idx="2"/>
          </p:nvPr>
        </p:nvPicPr>
        <p:blipFill>
          <a:blip r:embed="rId1"/>
          <a:stretch>
            <a:fillRect/>
          </a:stretch>
        </p:blipFill>
        <p:spPr>
          <a:xfrm>
            <a:off x="6949440" y="1691005"/>
            <a:ext cx="5181600" cy="492633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4295</Words>
  <Application>WPS Presentation</Application>
  <PresentationFormat>Widescreen</PresentationFormat>
  <Paragraphs>90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Wingdings</vt:lpstr>
      <vt:lpstr>Calibri Light</vt:lpstr>
      <vt:lpstr>Calibri</vt:lpstr>
      <vt:lpstr>Microsoft YaHei</vt:lpstr>
      <vt:lpstr>Arial Unicode MS</vt:lpstr>
      <vt:lpstr>Malgun Gothic</vt:lpstr>
      <vt:lpstr>Microsoft JhengHei</vt:lpstr>
      <vt:lpstr>Gear Drives</vt:lpstr>
      <vt:lpstr>PowerPoint 演示文稿</vt:lpstr>
      <vt:lpstr>COMPANY X EMPLOYEE ATTRITION ANALYSIS</vt:lpstr>
      <vt:lpstr>DATASET OF EMPLOYEES</vt:lpstr>
      <vt:lpstr>PowerPoint 演示文稿</vt:lpstr>
      <vt:lpstr>DATA ANALYSIS(USING TABLEAU)</vt:lpstr>
      <vt:lpstr>Below are some visualizations from Tableau explaining more about the attrition rate.</vt:lpstr>
      <vt:lpstr>PowerPoint 演示文稿</vt:lpstr>
      <vt:lpstr>From the visualizations above, it is evident that;</vt:lpstr>
      <vt:lpstr>MACHINE LEARNING PREDICTION MODEL (USING PYTHON)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FREEMAN</dc:creator>
  <cp:lastModifiedBy>FREEMAN</cp:lastModifiedBy>
  <cp:revision>5</cp:revision>
  <dcterms:created xsi:type="dcterms:W3CDTF">2020-06-17T08:06:00Z</dcterms:created>
  <dcterms:modified xsi:type="dcterms:W3CDTF">2020-06-18T11:09:52Z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