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7" d="100"/>
          <a:sy n="87" d="100"/>
        </p:scale>
        <p:origin x="4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5A0C-667F-4902-9FBB-8EF07C183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837E1-4373-4311-8F9B-B527FED5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A8D35-C463-4C45-BAB2-9AE9816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E8DCF-9296-49D0-89E5-D0AC2F72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3B23B-37FE-4C80-9033-05118133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7025-DD30-44A7-A105-F87BECF5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FFB88-A228-4C58-B0FE-8D3A33B7B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9796D-DBF9-4991-93C4-F84016F1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3DF59-0FB6-4C65-B7BE-4AC855F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0D6A8-060E-4D78-9AEF-B4F6E140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2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EE1C2-3794-4C37-A133-C4A684A3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0A62B-1262-4697-B47B-BE581FBC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2436D-8B21-44FB-A0D9-C18F8B81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E5D05-A393-4F4B-9515-AA2EEB9C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45463-1DBC-45AE-9D06-057E318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ADAA7-E035-4F1A-B36E-4F2074AA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9122A-ADEB-443C-9EC2-E33FE95E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5F34A-5FFA-49AD-9802-1F21B049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0211-5C49-480D-9A65-4E6AE013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5CD52-7F01-4789-9A43-40147999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BAEC5-E634-4F5F-8E39-FC3122BD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0B2B4-5901-4BC8-8FCA-67D247C3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11C87-4D2D-4161-AA58-CDB789AB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BFDB5-C8BA-42E5-BF39-4631CE2A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42DB4-F5E1-42EB-82E5-29B28B5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2D548-73E7-4A14-A817-399BFFF7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2E2B-5C5B-4F76-A36B-91A1D771F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D4622-69BE-408B-B443-8F7C6A91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820ED-FE4A-4C25-A7F1-4194CB93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A9486-2C0B-418F-BD0F-C7D4F74C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461C7-29A4-4600-BA81-9881900A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C8795-94F7-44C7-883E-3827AB72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0FD09-A928-4486-BC00-B509D7FF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19212-A05B-473D-84CD-C0049209A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8C43E-126D-4EA6-B756-BF719C346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7B309D-CD81-47F8-A26D-BB094B3FF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1F699-98B2-449F-A8AD-504B6CFC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A8FE7D-D811-41B0-B8E2-938CBFE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D81D2-5E6A-4CA7-8F5D-AB452090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5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384A-7C0D-40D3-858B-E003722D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592558-ED0B-4B24-85B1-DA5F2E4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622E30-3522-4AE4-AE7D-3F75101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5193F1-233C-458D-89B7-25F72FE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E3CF1-77BB-4024-9155-AEEF6E50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44558-581E-4AE3-8DDC-24F7534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23A33-78BC-4874-9B57-0748EFCB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3FC29-93D1-4516-AD82-677F2D47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68D03-794B-4517-971C-6173CBF8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974C2-729C-410D-B3A1-8C9B318F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C6555-DCC8-4B7A-A8A5-9D6C50AF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ACD59-3D51-4E3A-8AB4-18F893CF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D45FB-D9A2-4AA4-8590-4F4FBDDE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83A0-DD7B-4411-A030-ECA671D7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624BDE-6465-45DD-BB5F-A6ACD3B6D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FB699-0CBD-4110-9F4E-D9D25CDA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FDFB1-82C6-41BD-8E35-AC9B94F6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AF475-7B6A-481F-AF2B-ABAC076C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3DB02-B472-4B08-BE27-46F54043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3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49F6E-BB83-4F0E-B7B4-0A9D3E8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72BD-2BF4-4B56-BFFB-11AF54FE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8EE02-8FD2-43EB-A821-FD6441663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B024-3ACF-42A6-B6D3-632675BE7A6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0B923-6751-4617-89DE-AEB6C1414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2AEA1-7355-4762-A867-922BDDE34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86E8-71FD-4A5B-9BB8-8628BCCD9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0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A1895E-8E25-4834-B206-D3B88231763A}"/>
              </a:ext>
            </a:extLst>
          </p:cNvPr>
          <p:cNvSpPr/>
          <p:nvPr/>
        </p:nvSpPr>
        <p:spPr>
          <a:xfrm>
            <a:off x="1126935" y="3021496"/>
            <a:ext cx="152400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查询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管理员登录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956E2C-882B-4734-BEB3-7021F637AC58}"/>
              </a:ext>
            </a:extLst>
          </p:cNvPr>
          <p:cNvSpPr/>
          <p:nvPr/>
        </p:nvSpPr>
        <p:spPr>
          <a:xfrm>
            <a:off x="4174936" y="155197"/>
            <a:ext cx="1968326" cy="233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查询：可选项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按书名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按类别</a:t>
            </a:r>
            <a:endParaRPr lang="en-US" altLang="zh-CN" dirty="0"/>
          </a:p>
          <a:p>
            <a:pPr algn="ctr"/>
            <a:r>
              <a:rPr lang="en-US" altLang="zh-CN" dirty="0"/>
              <a:t>3.</a:t>
            </a:r>
            <a:r>
              <a:rPr lang="zh-CN" altLang="en-US" dirty="0"/>
              <a:t>按出版社</a:t>
            </a:r>
            <a:endParaRPr lang="en-US" altLang="zh-CN" dirty="0"/>
          </a:p>
          <a:p>
            <a:pPr algn="ctr"/>
            <a:r>
              <a:rPr lang="en-US" altLang="zh-CN" dirty="0"/>
              <a:t>4.</a:t>
            </a:r>
            <a:r>
              <a:rPr lang="zh-CN" altLang="en-US" dirty="0"/>
              <a:t>按年份区间</a:t>
            </a:r>
            <a:endParaRPr lang="en-US" altLang="zh-CN" dirty="0"/>
          </a:p>
          <a:p>
            <a:pPr algn="ctr"/>
            <a:r>
              <a:rPr lang="en-US" altLang="zh-CN" dirty="0"/>
              <a:t>5.</a:t>
            </a:r>
            <a:r>
              <a:rPr lang="zh-CN" altLang="en-US" dirty="0"/>
              <a:t>作者</a:t>
            </a:r>
            <a:endParaRPr lang="en-US" altLang="zh-CN" dirty="0"/>
          </a:p>
          <a:p>
            <a:pPr algn="ctr"/>
            <a:r>
              <a:rPr lang="en-US" altLang="zh-CN" dirty="0"/>
              <a:t>6.</a:t>
            </a:r>
            <a:r>
              <a:rPr lang="zh-CN" altLang="en-US" dirty="0"/>
              <a:t>按价格区间</a:t>
            </a:r>
            <a:endParaRPr lang="en-US" altLang="zh-CN" dirty="0"/>
          </a:p>
          <a:p>
            <a:pPr algn="ctr"/>
            <a:r>
              <a:rPr lang="zh-CN" altLang="en-US" dirty="0"/>
              <a:t>支持多条件查询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464054D-A01E-46A7-A656-0FB6EF1587E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650935" y="1322553"/>
            <a:ext cx="1524001" cy="2189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85187AD-197A-424E-9BAA-32F004E7E58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650935" y="3511827"/>
            <a:ext cx="1219701" cy="1390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0E58AE7-59E1-4FD9-9B38-313364B29340}"/>
              </a:ext>
            </a:extLst>
          </p:cNvPr>
          <p:cNvSpPr/>
          <p:nvPr/>
        </p:nvSpPr>
        <p:spPr>
          <a:xfrm>
            <a:off x="3870636" y="4002157"/>
            <a:ext cx="2087592" cy="180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管理面板：可选项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查询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入库</a:t>
            </a:r>
            <a:endParaRPr lang="en-US" altLang="zh-CN" dirty="0"/>
          </a:p>
          <a:p>
            <a:pPr algn="ctr"/>
            <a:r>
              <a:rPr lang="en-US" altLang="zh-CN" dirty="0"/>
              <a:t>3.</a:t>
            </a:r>
            <a:r>
              <a:rPr lang="zh-CN" altLang="en-US" dirty="0"/>
              <a:t>借书</a:t>
            </a:r>
            <a:endParaRPr lang="en-US" altLang="zh-CN" dirty="0"/>
          </a:p>
          <a:p>
            <a:pPr algn="ctr"/>
            <a:r>
              <a:rPr lang="en-US" altLang="zh-CN" dirty="0"/>
              <a:t>4.</a:t>
            </a:r>
            <a:r>
              <a:rPr lang="zh-CN" altLang="en-US" dirty="0"/>
              <a:t>还书</a:t>
            </a:r>
            <a:endParaRPr lang="en-US" altLang="zh-CN" dirty="0"/>
          </a:p>
          <a:p>
            <a:pPr algn="ctr"/>
            <a:r>
              <a:rPr lang="en-US" altLang="zh-CN" dirty="0"/>
              <a:t>5.</a:t>
            </a:r>
            <a:r>
              <a:rPr lang="zh-CN" altLang="en-US" dirty="0"/>
              <a:t>借书证管理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E317B4-5BEE-475C-B47F-508182C2689D}"/>
              </a:ext>
            </a:extLst>
          </p:cNvPr>
          <p:cNvSpPr/>
          <p:nvPr/>
        </p:nvSpPr>
        <p:spPr>
          <a:xfrm>
            <a:off x="6762857" y="828856"/>
            <a:ext cx="2363638" cy="166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入库：可选项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单本（控制台输入信息）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批量（输入</a:t>
            </a:r>
            <a:r>
              <a:rPr lang="en-US" altLang="zh-CN" dirty="0"/>
              <a:t>.txt</a:t>
            </a:r>
            <a:r>
              <a:rPr lang="zh-CN" altLang="en-US" dirty="0"/>
              <a:t>格式文件路径）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BEB23BA-768D-4EBC-89CC-CCCFA145CEB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5958228" y="1659383"/>
            <a:ext cx="804629" cy="3242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51E37A5-AB25-4F17-84C6-99DD52028E4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H="1" flipV="1">
            <a:off x="4174936" y="1322553"/>
            <a:ext cx="1783292" cy="3579752"/>
          </a:xfrm>
          <a:prstGeom prst="bentConnector5">
            <a:avLst>
              <a:gd name="adj1" fmla="val -12819"/>
              <a:gd name="adj2" fmla="val 46268"/>
              <a:gd name="adj3" fmla="val 112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1DDAE00-E327-447D-AADA-B80C6DF4E25E}"/>
              </a:ext>
            </a:extLst>
          </p:cNvPr>
          <p:cNvSpPr/>
          <p:nvPr/>
        </p:nvSpPr>
        <p:spPr>
          <a:xfrm>
            <a:off x="7700762" y="2617306"/>
            <a:ext cx="2363637" cy="1116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借书：输入借书证号</a:t>
            </a:r>
            <a:endParaRPr lang="en-US" altLang="zh-CN" dirty="0"/>
          </a:p>
          <a:p>
            <a:pPr algn="ctr"/>
            <a:r>
              <a:rPr lang="zh-CN" altLang="en-US" dirty="0"/>
              <a:t>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查询已借书籍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新增借阅</a:t>
            </a:r>
            <a:endParaRPr lang="en-US" altLang="zh-CN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FACE8A0-3EB2-467A-A0C0-F75CE656D3E9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5958228" y="3175554"/>
            <a:ext cx="1742534" cy="1726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32CB1ED-2645-4407-BA9D-1D5F29965582}"/>
              </a:ext>
            </a:extLst>
          </p:cNvPr>
          <p:cNvSpPr/>
          <p:nvPr/>
        </p:nvSpPr>
        <p:spPr>
          <a:xfrm>
            <a:off x="7700762" y="4002157"/>
            <a:ext cx="2656935" cy="1116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借书：输入借书证号</a:t>
            </a:r>
            <a:endParaRPr lang="en-US" altLang="zh-CN" dirty="0"/>
          </a:p>
          <a:p>
            <a:pPr algn="ctr"/>
            <a:r>
              <a:rPr lang="zh-CN" altLang="en-US" dirty="0"/>
              <a:t>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查询已借书籍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还书</a:t>
            </a:r>
            <a:endParaRPr lang="en-US" altLang="zh-CN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D89C20E-5C1C-475D-8EBC-7510312EDD74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5958228" y="4560405"/>
            <a:ext cx="1742534" cy="341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0A96B8B-733B-4EC2-8D1C-F2BF860CB7BD}"/>
              </a:ext>
            </a:extLst>
          </p:cNvPr>
          <p:cNvSpPr/>
          <p:nvPr/>
        </p:nvSpPr>
        <p:spPr>
          <a:xfrm>
            <a:off x="8270106" y="5405637"/>
            <a:ext cx="3167020" cy="1116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借书证管理：输入借书证号</a:t>
            </a:r>
            <a:endParaRPr lang="en-US" altLang="zh-CN" dirty="0"/>
          </a:p>
          <a:p>
            <a:pPr algn="ctr"/>
            <a:r>
              <a:rPr lang="zh-CN" altLang="en-US" dirty="0"/>
              <a:t>可选项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新建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删除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78D463A-A372-4F82-843D-5879B33F956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5958228" y="4902305"/>
            <a:ext cx="2311878" cy="1061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7CE3-B5F1-4EA6-ADEC-E541DFC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8A48A-E45A-42CE-AE8F-CDA8A81AB6E0}"/>
              </a:ext>
            </a:extLst>
          </p:cNvPr>
          <p:cNvSpPr/>
          <p:nvPr/>
        </p:nvSpPr>
        <p:spPr>
          <a:xfrm>
            <a:off x="838200" y="3413964"/>
            <a:ext cx="2040834" cy="1205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输出欢迎信息</a:t>
            </a:r>
            <a:endParaRPr lang="en-US" altLang="zh-CN" dirty="0"/>
          </a:p>
          <a:p>
            <a:pPr algn="ctr"/>
            <a:r>
              <a:rPr lang="zh-CN" altLang="en-US" dirty="0"/>
              <a:t>显示选项：</a:t>
            </a:r>
            <a:r>
              <a:rPr lang="en-US" altLang="zh-CN" dirty="0"/>
              <a:t>1. </a:t>
            </a:r>
            <a:r>
              <a:rPr lang="zh-CN" altLang="en-US" dirty="0"/>
              <a:t>查询</a:t>
            </a:r>
            <a:r>
              <a:rPr lang="en-US" altLang="zh-CN" dirty="0"/>
              <a:t> 2. </a:t>
            </a:r>
            <a:r>
              <a:rPr lang="zh-CN" altLang="en-US" dirty="0"/>
              <a:t>管理员登录</a:t>
            </a: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退出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65B3DD-A14A-4D6E-B10C-05695B024B92}"/>
              </a:ext>
            </a:extLst>
          </p:cNvPr>
          <p:cNvSpPr/>
          <p:nvPr/>
        </p:nvSpPr>
        <p:spPr>
          <a:xfrm>
            <a:off x="4336772" y="1963972"/>
            <a:ext cx="1391478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进入查询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D57C2E-7AB3-4505-896C-CCFA5754ACF8}"/>
              </a:ext>
            </a:extLst>
          </p:cNvPr>
          <p:cNvSpPr/>
          <p:nvPr/>
        </p:nvSpPr>
        <p:spPr>
          <a:xfrm>
            <a:off x="5284303" y="4543540"/>
            <a:ext cx="2285999" cy="6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管理员登陆</a:t>
            </a:r>
            <a:endParaRPr lang="en-US" altLang="zh-CN" dirty="0"/>
          </a:p>
          <a:p>
            <a:pPr algn="ctr"/>
            <a:r>
              <a:rPr lang="zh-CN" altLang="en-US" dirty="0"/>
              <a:t>要求输入账号和密码</a:t>
            </a:r>
            <a:endParaRPr lang="en-US" altLang="zh-CN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A2EB4F2-04AD-4C04-A7F2-56030E998F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79034" y="2242268"/>
            <a:ext cx="1457738" cy="177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89DD2C0-7C7F-450B-8D3C-A933D7D591B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879034" y="4016938"/>
            <a:ext cx="2405269" cy="876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501B25-B3AA-4534-BFB0-E78CF1955BDB}"/>
              </a:ext>
            </a:extLst>
          </p:cNvPr>
          <p:cNvSpPr/>
          <p:nvPr/>
        </p:nvSpPr>
        <p:spPr>
          <a:xfrm>
            <a:off x="8931965" y="3129603"/>
            <a:ext cx="1958009" cy="89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登陆成功，进入管理面板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D6DF80-34AB-48F1-9BF3-0DBBC44D18FC}"/>
              </a:ext>
            </a:extLst>
          </p:cNvPr>
          <p:cNvSpPr/>
          <p:nvPr/>
        </p:nvSpPr>
        <p:spPr>
          <a:xfrm>
            <a:off x="8931964" y="5398714"/>
            <a:ext cx="1958009" cy="8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登陆失败，要求重新输入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FBE4C46-C983-40DF-B7CB-EEB8B0AF0E78}"/>
              </a:ext>
            </a:extLst>
          </p:cNvPr>
          <p:cNvCxnSpPr>
            <a:stCxn id="7" idx="3"/>
            <a:endCxn id="26" idx="1"/>
          </p:cNvCxnSpPr>
          <p:nvPr/>
        </p:nvCxnSpPr>
        <p:spPr>
          <a:xfrm flipV="1">
            <a:off x="7570302" y="3576304"/>
            <a:ext cx="1361663" cy="1316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3BC5197-7933-4D79-A402-936A26E0DB96}"/>
              </a:ext>
            </a:extLst>
          </p:cNvPr>
          <p:cNvCxnSpPr>
            <a:stCxn id="7" idx="3"/>
            <a:endCxn id="27" idx="1"/>
          </p:cNvCxnSpPr>
          <p:nvPr/>
        </p:nvCxnSpPr>
        <p:spPr>
          <a:xfrm>
            <a:off x="7570302" y="4893195"/>
            <a:ext cx="1361662" cy="908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BFA9-DC79-4BB4-8205-C996FAE4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8770EB-C29C-4A37-B4EB-8A683EEDC200}"/>
              </a:ext>
            </a:extLst>
          </p:cNvPr>
          <p:cNvSpPr/>
          <p:nvPr/>
        </p:nvSpPr>
        <p:spPr>
          <a:xfrm>
            <a:off x="2239619" y="3170410"/>
            <a:ext cx="2743200" cy="1454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显示选项：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按书名</a:t>
            </a:r>
            <a:r>
              <a:rPr lang="en-US" altLang="zh-CN" dirty="0"/>
              <a:t> 2.</a:t>
            </a:r>
            <a:r>
              <a:rPr lang="zh-CN" altLang="en-US" dirty="0"/>
              <a:t>按类别</a:t>
            </a:r>
            <a:r>
              <a:rPr lang="en-US" altLang="zh-CN" dirty="0"/>
              <a:t> 3.</a:t>
            </a:r>
            <a:r>
              <a:rPr lang="zh-CN" altLang="en-US" dirty="0"/>
              <a:t>按出版社</a:t>
            </a:r>
            <a:r>
              <a:rPr lang="en-US" altLang="zh-CN" dirty="0"/>
              <a:t> 4.</a:t>
            </a:r>
            <a:r>
              <a:rPr lang="zh-CN" altLang="en-US" dirty="0"/>
              <a:t>按年份区间</a:t>
            </a:r>
            <a:r>
              <a:rPr lang="en-US" altLang="zh-CN" dirty="0"/>
              <a:t> 5.</a:t>
            </a:r>
            <a:r>
              <a:rPr lang="zh-CN" altLang="en-US" dirty="0"/>
              <a:t>作者</a:t>
            </a:r>
            <a:r>
              <a:rPr lang="en-US" altLang="zh-CN" dirty="0"/>
              <a:t> 6.</a:t>
            </a:r>
            <a:r>
              <a:rPr lang="zh-CN" altLang="en-US" dirty="0"/>
              <a:t>按价格区间 </a:t>
            </a:r>
            <a:r>
              <a:rPr lang="en-US" altLang="zh-CN" dirty="0"/>
              <a:t>7.</a:t>
            </a:r>
            <a:r>
              <a:rPr lang="zh-CN" altLang="en-US" dirty="0"/>
              <a:t>返回</a:t>
            </a:r>
            <a:endParaRPr lang="en-US" altLang="zh-CN" dirty="0"/>
          </a:p>
          <a:p>
            <a:pPr algn="ctr"/>
            <a:r>
              <a:rPr lang="zh-CN" altLang="en-US" dirty="0"/>
              <a:t>支持多条件查询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C63A5-56DF-45B1-BF75-A1CBE1EC391C}"/>
              </a:ext>
            </a:extLst>
          </p:cNvPr>
          <p:cNvSpPr/>
          <p:nvPr/>
        </p:nvSpPr>
        <p:spPr>
          <a:xfrm>
            <a:off x="7209183" y="3493518"/>
            <a:ext cx="3684105" cy="80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依据相应的查询选项列出书籍列表</a:t>
            </a:r>
            <a:endParaRPr lang="en-US" altLang="zh-CN" dirty="0"/>
          </a:p>
          <a:p>
            <a:pPr algn="ctr"/>
            <a:r>
              <a:rPr lang="zh-CN" altLang="en-US" dirty="0"/>
              <a:t>自动按照第一个选项的顺序排列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1840054-8235-454F-8DB4-5EC0A48FF0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982819" y="3897709"/>
            <a:ext cx="22263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086A-7A5E-4CC0-B764-BDBEA3A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管理面板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28A71-1919-4323-BF11-0135550AFF0C}"/>
              </a:ext>
            </a:extLst>
          </p:cNvPr>
          <p:cNvSpPr/>
          <p:nvPr/>
        </p:nvSpPr>
        <p:spPr>
          <a:xfrm>
            <a:off x="2941983" y="3277118"/>
            <a:ext cx="2305878" cy="1175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显示选项：</a:t>
            </a:r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查询</a:t>
            </a:r>
            <a:r>
              <a:rPr lang="en-US" altLang="zh-CN" dirty="0"/>
              <a:t> 2.</a:t>
            </a:r>
            <a:r>
              <a:rPr lang="zh-CN" altLang="en-US" dirty="0"/>
              <a:t>入库</a:t>
            </a:r>
            <a:r>
              <a:rPr lang="en-US" altLang="zh-CN" dirty="0"/>
              <a:t> 3.</a:t>
            </a:r>
            <a:r>
              <a:rPr lang="zh-CN" altLang="en-US" dirty="0"/>
              <a:t>借书</a:t>
            </a:r>
            <a:r>
              <a:rPr lang="en-US" altLang="zh-CN" dirty="0"/>
              <a:t> 4.</a:t>
            </a:r>
            <a:r>
              <a:rPr lang="zh-CN" altLang="en-US" dirty="0"/>
              <a:t>还书</a:t>
            </a:r>
            <a:r>
              <a:rPr lang="en-US" altLang="zh-CN" dirty="0"/>
              <a:t> 5.</a:t>
            </a:r>
            <a:r>
              <a:rPr lang="zh-CN" altLang="en-US" dirty="0"/>
              <a:t>借书证管理</a:t>
            </a:r>
            <a:r>
              <a:rPr lang="en-US" altLang="zh-CN" dirty="0"/>
              <a:t> 6. </a:t>
            </a:r>
            <a:r>
              <a:rPr lang="zh-CN" altLang="en-US" dirty="0"/>
              <a:t>登出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6CFFA4-3171-40FC-8DA4-1BDD648A4CFB}"/>
              </a:ext>
            </a:extLst>
          </p:cNvPr>
          <p:cNvSpPr/>
          <p:nvPr/>
        </p:nvSpPr>
        <p:spPr>
          <a:xfrm>
            <a:off x="7865165" y="2016402"/>
            <a:ext cx="13384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8D68D9-D3A4-4F1B-98B6-0494513552F8}"/>
              </a:ext>
            </a:extLst>
          </p:cNvPr>
          <p:cNvSpPr/>
          <p:nvPr/>
        </p:nvSpPr>
        <p:spPr>
          <a:xfrm>
            <a:off x="7865165" y="2759057"/>
            <a:ext cx="13384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进入入库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3EF0AE-235D-4A16-9068-43C7337CAF68}"/>
              </a:ext>
            </a:extLst>
          </p:cNvPr>
          <p:cNvSpPr/>
          <p:nvPr/>
        </p:nvSpPr>
        <p:spPr>
          <a:xfrm>
            <a:off x="7865165" y="3501712"/>
            <a:ext cx="13384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进入借书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081F14-6F4B-48C6-BEEF-207FC8248DD1}"/>
              </a:ext>
            </a:extLst>
          </p:cNvPr>
          <p:cNvSpPr/>
          <p:nvPr/>
        </p:nvSpPr>
        <p:spPr>
          <a:xfrm>
            <a:off x="7865165" y="4250273"/>
            <a:ext cx="13384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进入还书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31EF1A-486E-4E5A-82C9-EAEF3428818F}"/>
              </a:ext>
            </a:extLst>
          </p:cNvPr>
          <p:cNvSpPr/>
          <p:nvPr/>
        </p:nvSpPr>
        <p:spPr>
          <a:xfrm>
            <a:off x="7560365" y="4993276"/>
            <a:ext cx="19480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进入借书证管理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56C4915-5549-41BF-9C6E-302C3B0E0E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47861" y="2294698"/>
            <a:ext cx="2617304" cy="1570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8762781-461C-4330-A882-6C61A9B3D12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247861" y="3037353"/>
            <a:ext cx="2617304" cy="827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6B7C28C-D074-40DF-8D9A-357F21B0A466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5247861" y="3780008"/>
            <a:ext cx="2617304" cy="84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80895D3-148C-4D8D-812F-6D8DBC9B552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247861" y="3864925"/>
            <a:ext cx="2617304" cy="66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B0F1F12-EC1E-4FC0-9C72-9AABB0E37C05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5247861" y="3864925"/>
            <a:ext cx="2312504" cy="1406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3AD62-E7CB-4893-858B-F4DD66A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3C0B1F-BABE-42BF-8BB1-C73C645AA4A0}"/>
              </a:ext>
            </a:extLst>
          </p:cNvPr>
          <p:cNvSpPr/>
          <p:nvPr/>
        </p:nvSpPr>
        <p:spPr>
          <a:xfrm>
            <a:off x="2107094" y="2907812"/>
            <a:ext cx="3445567" cy="209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输出提示信息：</a:t>
            </a:r>
            <a:endParaRPr lang="en-US" altLang="zh-CN" dirty="0"/>
          </a:p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S</a:t>
            </a:r>
            <a:r>
              <a:rPr lang="zh-CN" altLang="en-US" dirty="0"/>
              <a:t>，空一格再输入图书信息以实现逐条导入</a:t>
            </a:r>
            <a:endParaRPr lang="en-US" altLang="zh-CN" dirty="0"/>
          </a:p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F</a:t>
            </a:r>
            <a:r>
              <a:rPr lang="zh-CN" altLang="en-US" dirty="0"/>
              <a:t>，空一格输入</a:t>
            </a:r>
            <a:r>
              <a:rPr lang="en-US" altLang="zh-CN" dirty="0"/>
              <a:t>.txt</a:t>
            </a:r>
            <a:r>
              <a:rPr lang="zh-CN" altLang="en-US" dirty="0"/>
              <a:t>格式文件路径以实现批量导入</a:t>
            </a:r>
            <a:endParaRPr lang="en-US" altLang="zh-CN" dirty="0"/>
          </a:p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E</a:t>
            </a:r>
            <a:r>
              <a:rPr lang="zh-CN" altLang="en-US" dirty="0"/>
              <a:t>返回</a:t>
            </a:r>
            <a:endParaRPr lang="en-US" altLang="zh-CN" dirty="0"/>
          </a:p>
          <a:p>
            <a:pPr algn="ctr"/>
            <a:r>
              <a:rPr lang="zh-CN" altLang="en-US" dirty="0"/>
              <a:t>（支持多条输入）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780575-B8B0-4E73-8192-2909AD045DF5}"/>
              </a:ext>
            </a:extLst>
          </p:cNvPr>
          <p:cNvSpPr/>
          <p:nvPr/>
        </p:nvSpPr>
        <p:spPr>
          <a:xfrm>
            <a:off x="7639878" y="2862468"/>
            <a:ext cx="2729948" cy="503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直接使用</a:t>
            </a:r>
            <a:r>
              <a:rPr lang="en-US" altLang="zh-CN" dirty="0"/>
              <a:t>insert into</a:t>
            </a:r>
            <a:r>
              <a:rPr lang="zh-CN" altLang="en-US" dirty="0"/>
              <a:t>导入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6AB4ED-2BDC-452E-9B57-3B88567739F0}"/>
              </a:ext>
            </a:extLst>
          </p:cNvPr>
          <p:cNvSpPr/>
          <p:nvPr/>
        </p:nvSpPr>
        <p:spPr>
          <a:xfrm>
            <a:off x="7858540" y="4484822"/>
            <a:ext cx="1948069" cy="503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结合文件流导入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A8E1179-AB53-42C7-8736-C6B1B903F1F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552661" y="3114259"/>
            <a:ext cx="2087217" cy="840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7B00000-A41B-47FE-BAC7-D92EAA290A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552661" y="3954734"/>
            <a:ext cx="2305879" cy="781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292F7-0B44-4B99-BE1F-3B0346A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4569A-278F-4B5B-B646-7C708B2E8ECF}"/>
              </a:ext>
            </a:extLst>
          </p:cNvPr>
          <p:cNvSpPr/>
          <p:nvPr/>
        </p:nvSpPr>
        <p:spPr>
          <a:xfrm>
            <a:off x="1139687" y="3098559"/>
            <a:ext cx="2385391" cy="111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输出提示信息，要求输入借书证号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F1BE69-1AF4-4A6E-9F2A-FE095C588FA4}"/>
              </a:ext>
            </a:extLst>
          </p:cNvPr>
          <p:cNvSpPr/>
          <p:nvPr/>
        </p:nvSpPr>
        <p:spPr>
          <a:xfrm>
            <a:off x="4227443" y="3171444"/>
            <a:ext cx="1868557" cy="96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显示选项：</a:t>
            </a:r>
            <a:endParaRPr lang="en-US" altLang="zh-CN" dirty="0"/>
          </a:p>
          <a:p>
            <a:pPr algn="ctr"/>
            <a:r>
              <a:rPr lang="en-US" altLang="zh-CN" dirty="0"/>
              <a:t>1. </a:t>
            </a:r>
            <a:r>
              <a:rPr lang="zh-CN" altLang="en-US" dirty="0"/>
              <a:t>查询借书情况 </a:t>
            </a:r>
            <a:r>
              <a:rPr lang="en-US" altLang="zh-CN" dirty="0"/>
              <a:t>2. </a:t>
            </a:r>
            <a:r>
              <a:rPr lang="zh-CN" altLang="en-US" dirty="0"/>
              <a:t>借书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04F3C2-0160-4136-A8F4-552A10F0B060}"/>
              </a:ext>
            </a:extLst>
          </p:cNvPr>
          <p:cNvSpPr/>
          <p:nvPr/>
        </p:nvSpPr>
        <p:spPr>
          <a:xfrm>
            <a:off x="6904383" y="2168110"/>
            <a:ext cx="1643270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显示已借书籍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AACB1B-DB47-4534-A328-63ED2DE797DE}"/>
              </a:ext>
            </a:extLst>
          </p:cNvPr>
          <p:cNvSpPr/>
          <p:nvPr/>
        </p:nvSpPr>
        <p:spPr>
          <a:xfrm>
            <a:off x="7023652" y="4331010"/>
            <a:ext cx="1192696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输入书号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5F665B2-997B-4617-92B5-1E351580DE6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096000" y="2413276"/>
            <a:ext cx="808383" cy="1241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4C27599-7782-4339-8B42-D2B5FFF7B38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3655149"/>
            <a:ext cx="927652" cy="92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9A9393E-185B-4FA1-BEEF-5FA08ECB7268}"/>
              </a:ext>
            </a:extLst>
          </p:cNvPr>
          <p:cNvSpPr/>
          <p:nvPr/>
        </p:nvSpPr>
        <p:spPr>
          <a:xfrm>
            <a:off x="9130747" y="3655149"/>
            <a:ext cx="192156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尚有库存，借书成功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298CFD-D1F0-4923-8D65-55A7BF3F5BB5}"/>
              </a:ext>
            </a:extLst>
          </p:cNvPr>
          <p:cNvSpPr/>
          <p:nvPr/>
        </p:nvSpPr>
        <p:spPr>
          <a:xfrm>
            <a:off x="9130746" y="4821341"/>
            <a:ext cx="1921565" cy="92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没有库存，借书失败，显示最近还书时间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4CC2B12-D847-4F74-8B0B-685410A5701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25078" y="3655149"/>
            <a:ext cx="702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F66FA24-7C21-4858-B55B-3775DACB5DF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216348" y="3933445"/>
            <a:ext cx="914399" cy="642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5BEF88B-BFE2-4D9D-AE83-80604ED0376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216348" y="4576176"/>
            <a:ext cx="914398" cy="70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E20-C7AC-461E-A567-BB9F8157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5D7BC3-DEE0-4EDD-AD5F-D6155B681C94}"/>
              </a:ext>
            </a:extLst>
          </p:cNvPr>
          <p:cNvSpPr/>
          <p:nvPr/>
        </p:nvSpPr>
        <p:spPr>
          <a:xfrm>
            <a:off x="838200" y="3151567"/>
            <a:ext cx="2385391" cy="111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输出提示信息，要求输入借书证号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9BDC3-5439-43A2-9F1B-C1BEC4892F29}"/>
              </a:ext>
            </a:extLst>
          </p:cNvPr>
          <p:cNvSpPr/>
          <p:nvPr/>
        </p:nvSpPr>
        <p:spPr>
          <a:xfrm>
            <a:off x="3925956" y="3224452"/>
            <a:ext cx="1868557" cy="96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显示选项：</a:t>
            </a:r>
            <a:endParaRPr lang="en-US" altLang="zh-CN" dirty="0"/>
          </a:p>
          <a:p>
            <a:pPr algn="ctr"/>
            <a:r>
              <a:rPr lang="en-US" altLang="zh-CN" dirty="0"/>
              <a:t>1. </a:t>
            </a:r>
            <a:r>
              <a:rPr lang="zh-CN" altLang="en-US" dirty="0"/>
              <a:t>查询借书情况 </a:t>
            </a:r>
            <a:r>
              <a:rPr lang="en-US" altLang="zh-CN" dirty="0"/>
              <a:t>2. </a:t>
            </a:r>
            <a:r>
              <a:rPr lang="zh-CN" altLang="en-US" dirty="0"/>
              <a:t>还</a:t>
            </a:r>
            <a:r>
              <a:rPr lang="zh-CN" altLang="en-US"/>
              <a:t>书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688EA6D-0B2E-45F5-964F-91BB23AD14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23591" y="3708157"/>
            <a:ext cx="702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9F4E413-2A96-4941-85BD-3663FFDA6FC4}"/>
              </a:ext>
            </a:extLst>
          </p:cNvPr>
          <p:cNvSpPr/>
          <p:nvPr/>
        </p:nvSpPr>
        <p:spPr>
          <a:xfrm>
            <a:off x="6602896" y="2221118"/>
            <a:ext cx="1643270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显示已借书籍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C79C641-39D8-44A9-989B-D4B465FC9F6B}"/>
              </a:ext>
            </a:extLst>
          </p:cNvPr>
          <p:cNvCxnSpPr>
            <a:endCxn id="7" idx="1"/>
          </p:cNvCxnSpPr>
          <p:nvPr/>
        </p:nvCxnSpPr>
        <p:spPr>
          <a:xfrm flipV="1">
            <a:off x="5794513" y="2466284"/>
            <a:ext cx="808383" cy="1241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896929C-0062-4289-AB18-3CAD23A9E4F7}"/>
              </a:ext>
            </a:extLst>
          </p:cNvPr>
          <p:cNvSpPr/>
          <p:nvPr/>
        </p:nvSpPr>
        <p:spPr>
          <a:xfrm>
            <a:off x="8975035" y="3566843"/>
            <a:ext cx="2385391" cy="744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该书在这张卡的借书列表中，还书成功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51C892-B153-471D-AE42-BA8881D7F752}"/>
              </a:ext>
            </a:extLst>
          </p:cNvPr>
          <p:cNvSpPr/>
          <p:nvPr/>
        </p:nvSpPr>
        <p:spPr>
          <a:xfrm>
            <a:off x="8796130" y="5087297"/>
            <a:ext cx="2743200" cy="744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该书在这张卡的借书列表中，显示错误信息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2055E5-87B3-4D4E-B639-C875A487AB89}"/>
              </a:ext>
            </a:extLst>
          </p:cNvPr>
          <p:cNvSpPr/>
          <p:nvPr/>
        </p:nvSpPr>
        <p:spPr>
          <a:xfrm>
            <a:off x="6722165" y="4384018"/>
            <a:ext cx="1192696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输入书号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C0077EE-BD21-4D67-B689-80023AAF03C3}"/>
              </a:ext>
            </a:extLst>
          </p:cNvPr>
          <p:cNvCxnSpPr>
            <a:endCxn id="17" idx="1"/>
          </p:cNvCxnSpPr>
          <p:nvPr/>
        </p:nvCxnSpPr>
        <p:spPr>
          <a:xfrm>
            <a:off x="5794513" y="3708157"/>
            <a:ext cx="927652" cy="92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26E8CDB-4B4D-48AD-9426-14C96B4EC250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7914861" y="3939130"/>
            <a:ext cx="1060174" cy="690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D52109C-CFAC-4D5A-B1FB-6F7BC7227AC9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7914861" y="4629184"/>
            <a:ext cx="881269" cy="83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2B3B-66D1-4EAD-A83F-F76D89F1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借书证管理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B886FC-8D32-4D39-AD33-5B02642B356A}"/>
              </a:ext>
            </a:extLst>
          </p:cNvPr>
          <p:cNvSpPr/>
          <p:nvPr/>
        </p:nvSpPr>
        <p:spPr>
          <a:xfrm>
            <a:off x="1364975" y="3419061"/>
            <a:ext cx="1987826" cy="742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显示选项：</a:t>
            </a:r>
            <a:endParaRPr lang="en-US" altLang="zh-CN" dirty="0"/>
          </a:p>
          <a:p>
            <a:pPr algn="ctr"/>
            <a:r>
              <a:rPr lang="en-US" altLang="zh-CN" dirty="0"/>
              <a:t>1. </a:t>
            </a:r>
            <a:r>
              <a:rPr lang="zh-CN" altLang="en-US" dirty="0"/>
              <a:t>新增 </a:t>
            </a:r>
            <a:r>
              <a:rPr lang="en-US" altLang="zh-CN" dirty="0"/>
              <a:t>2. </a:t>
            </a:r>
            <a:r>
              <a:rPr lang="zh-CN" altLang="en-US" dirty="0"/>
              <a:t>删除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1A018-E7D4-4997-A773-CD9C0CD7D83D}"/>
              </a:ext>
            </a:extLst>
          </p:cNvPr>
          <p:cNvSpPr/>
          <p:nvPr/>
        </p:nvSpPr>
        <p:spPr>
          <a:xfrm>
            <a:off x="4611759" y="2509630"/>
            <a:ext cx="2014330" cy="55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要求输入借书证号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8F179-1AFD-4252-965F-65FC04A4939C}"/>
              </a:ext>
            </a:extLst>
          </p:cNvPr>
          <p:cNvSpPr/>
          <p:nvPr/>
        </p:nvSpPr>
        <p:spPr>
          <a:xfrm>
            <a:off x="8176590" y="1978231"/>
            <a:ext cx="2292627" cy="66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借书证不存在，建立成功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0615D4-C5A2-4AA1-8025-47EE751CE12A}"/>
              </a:ext>
            </a:extLst>
          </p:cNvPr>
          <p:cNvSpPr/>
          <p:nvPr/>
        </p:nvSpPr>
        <p:spPr>
          <a:xfrm>
            <a:off x="4611759" y="4504082"/>
            <a:ext cx="2014330" cy="55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要求输入借书证号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5B1F00-144E-4263-962E-BC2DEC4BB8A6}"/>
              </a:ext>
            </a:extLst>
          </p:cNvPr>
          <p:cNvSpPr/>
          <p:nvPr/>
        </p:nvSpPr>
        <p:spPr>
          <a:xfrm>
            <a:off x="8176590" y="2857433"/>
            <a:ext cx="2292627" cy="66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借书证已存在，建立失败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17AA5-C852-4950-B629-C0627970C02F}"/>
              </a:ext>
            </a:extLst>
          </p:cNvPr>
          <p:cNvSpPr/>
          <p:nvPr/>
        </p:nvSpPr>
        <p:spPr>
          <a:xfrm>
            <a:off x="8176590" y="4001768"/>
            <a:ext cx="2292627" cy="66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没有未还图书，销卡成功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77D7DB-B84C-484B-8501-1E5286F404F6}"/>
              </a:ext>
            </a:extLst>
          </p:cNvPr>
          <p:cNvSpPr/>
          <p:nvPr/>
        </p:nvSpPr>
        <p:spPr>
          <a:xfrm>
            <a:off x="8176590" y="4954760"/>
            <a:ext cx="2292627" cy="66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仍有未还图书，销卡失败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061B731-05A4-4ED9-9324-952AC2E3062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52801" y="2789582"/>
            <a:ext cx="1258958" cy="1000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5271028-0104-43B1-A4F5-2E947C83CA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52801" y="3790122"/>
            <a:ext cx="1258958" cy="993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BA87D24-EEC8-43A9-A98C-FA5DB5057E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626089" y="2309622"/>
            <a:ext cx="1550501" cy="47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02AA170-31E5-40A2-98F1-868A78476DA0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626089" y="2789582"/>
            <a:ext cx="1550501" cy="399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F6C5927-D669-417A-A28C-1EB04F3ED1D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26089" y="4333159"/>
            <a:ext cx="1550501" cy="450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3A1F4AA-8882-49EA-B1E8-D3B61C9A13A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26089" y="4784034"/>
            <a:ext cx="1550501" cy="502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9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460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欢迎</vt:lpstr>
      <vt:lpstr>查询</vt:lpstr>
      <vt:lpstr>管理面板</vt:lpstr>
      <vt:lpstr>入库</vt:lpstr>
      <vt:lpstr>借书</vt:lpstr>
      <vt:lpstr>还书</vt:lpstr>
      <vt:lpstr>借书证管理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Gordon Freeman</dc:creator>
  <cp:lastModifiedBy>Freeman Gordon</cp:lastModifiedBy>
  <cp:revision>12</cp:revision>
  <dcterms:created xsi:type="dcterms:W3CDTF">2020-04-06T08:13:24Z</dcterms:created>
  <dcterms:modified xsi:type="dcterms:W3CDTF">2020-09-09T02:44:13Z</dcterms:modified>
</cp:coreProperties>
</file>