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7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media/image1.jpeg" ContentType="image/jpe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E1FB8C0-988C-491B-91B8-257772D8848E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7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s-A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9806C70-19F8-429D-B1D2-2793FC6A9621}" type="slidenum">
              <a:rPr b="0" lang="es-A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7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s-A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35E1740-7284-4042-ACEB-574A698C127E}" type="slidenum">
              <a:rPr b="0" lang="es-A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2F59DD-A32F-429F-B146-24808B5B68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35917E-20DB-49E9-8399-9FDB81BEF7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41CB06-C817-4574-82EB-80D400EEE96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A9D4E8-A29B-4F1E-B3F4-31CC16A4A57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1DDAEA-2F23-4ED5-9BFA-A7ED64919C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D974EC-069C-482B-BDA2-E939473725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C0BC30-0526-44D4-BEEC-A7DCE3D2BA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CF3132-C57D-4E00-9FB7-4C1E3E3E65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DC9E84-7A9A-4BAC-A670-D0D842E2F2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2EB1BA-3CA3-4EA1-A155-BD4A7307D0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674DED-DED8-4AD2-8C7A-16429465C8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165A3D-B953-4DE6-8ED5-65FD6181FD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9FADD2-875B-4EF1-AC8E-1B1329BD1D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5642FD-3D94-491C-A16A-5860A68363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6AA0CE-8C1A-483B-AC5E-6BF5032B1A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7869CB-8C34-4678-AB8A-C30FF3AFAAB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FCD66DB-966A-47F0-8B59-8D3C380C56C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79F249-485A-4A49-9539-DBC091E486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7E1CD2-412F-4F29-9E36-41F513BB20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EDD8D1-05A4-48CA-968A-53DAE3D56D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4D6F33-5634-4D6C-9053-1525FE384D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23BC0C-8F63-4F53-9AC0-07AE4F094A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C04735-EF63-4270-B17C-11B2D39F64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B1C02F-4E85-441B-AC33-BFCE8F6E98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D654244-263E-4C54-BDB6-87E3F30205FF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B693A69-553F-470E-B111-CBFE0E4E5285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7 Rectángulo"/>
          <p:cNvSpPr/>
          <p:nvPr/>
        </p:nvSpPr>
        <p:spPr>
          <a:xfrm>
            <a:off x="1259640" y="4657320"/>
            <a:ext cx="64670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8 Rectángulo"/>
          <p:cNvSpPr/>
          <p:nvPr/>
        </p:nvSpPr>
        <p:spPr>
          <a:xfrm>
            <a:off x="1793520" y="5703480"/>
            <a:ext cx="59284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9 Rectángulo"/>
          <p:cNvSpPr/>
          <p:nvPr/>
        </p:nvSpPr>
        <p:spPr>
          <a:xfrm>
            <a:off x="725400" y="2133000"/>
            <a:ext cx="82087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Calibri"/>
              </a:rPr>
              <a:t>Estrutura de Dados 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Imagem 2" descr=""/>
          <p:cNvPicPr/>
          <p:nvPr/>
        </p:nvPicPr>
        <p:blipFill>
          <a:blip r:embed="rId1"/>
          <a:stretch/>
        </p:blipFill>
        <p:spPr>
          <a:xfrm>
            <a:off x="52200" y="96120"/>
            <a:ext cx="3491640" cy="2036520"/>
          </a:xfrm>
          <a:prstGeom prst="rect">
            <a:avLst/>
          </a:prstGeom>
          <a:ln w="0">
            <a:noFill/>
          </a:ln>
        </p:spPr>
      </p:pic>
      <p:sp>
        <p:nvSpPr>
          <p:cNvPr id="92" name="7 Rectángulo"/>
          <p:cNvSpPr/>
          <p:nvPr/>
        </p:nvSpPr>
        <p:spPr>
          <a:xfrm>
            <a:off x="1499400" y="3141000"/>
            <a:ext cx="646704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002060"/>
                </a:solidFill>
                <a:latin typeface="Calibri"/>
              </a:rPr>
              <a:t>Aula 16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002060"/>
                </a:solidFill>
                <a:latin typeface="Calibri"/>
              </a:rPr>
              <a:t>Conceitos de Árvores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489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9000"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7030a0"/>
                </a:solidFill>
                <a:latin typeface="Calibri"/>
              </a:rPr>
              <a:t>Definições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980640"/>
            <a:ext cx="8229240" cy="12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Grau: </a:t>
            </a:r>
            <a:r>
              <a:rPr b="0" lang="pt-BR" sz="3200" spc="-1" strike="noStrike">
                <a:solidFill>
                  <a:srgbClr val="0070c0"/>
                </a:solidFill>
                <a:latin typeface="Calibri"/>
              </a:rPr>
              <a:t>O grau de um nó, é a quantidade de subárvores ligadas a ele.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Retângulo 3"/>
          <p:cNvSpPr/>
          <p:nvPr/>
        </p:nvSpPr>
        <p:spPr>
          <a:xfrm>
            <a:off x="2059560" y="430668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8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Retângulo 4"/>
          <p:cNvSpPr/>
          <p:nvPr/>
        </p:nvSpPr>
        <p:spPr>
          <a:xfrm>
            <a:off x="3317760" y="549468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12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Retângulo 5"/>
          <p:cNvSpPr/>
          <p:nvPr/>
        </p:nvSpPr>
        <p:spPr>
          <a:xfrm>
            <a:off x="4416840" y="2506320"/>
            <a:ext cx="847800" cy="647640"/>
          </a:xfrm>
          <a:prstGeom prst="rect">
            <a:avLst/>
          </a:prstGeom>
          <a:solidFill>
            <a:srgbClr val="c0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15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3" name="Retângulo 6"/>
          <p:cNvSpPr/>
          <p:nvPr/>
        </p:nvSpPr>
        <p:spPr>
          <a:xfrm>
            <a:off x="975240" y="560268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Retângulo 7"/>
          <p:cNvSpPr/>
          <p:nvPr/>
        </p:nvSpPr>
        <p:spPr>
          <a:xfrm>
            <a:off x="5640120" y="560592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Retângulo 8"/>
          <p:cNvSpPr/>
          <p:nvPr/>
        </p:nvSpPr>
        <p:spPr>
          <a:xfrm>
            <a:off x="6724080" y="417636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23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Retângulo 9"/>
          <p:cNvSpPr/>
          <p:nvPr/>
        </p:nvSpPr>
        <p:spPr>
          <a:xfrm>
            <a:off x="7911720" y="549468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30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7" name="Conector de seta reta 10"/>
          <p:cNvCxnSpPr>
            <a:stCxn id="242" idx="2"/>
            <a:endCxn id="240" idx="0"/>
          </p:cNvCxnSpPr>
          <p:nvPr/>
        </p:nvCxnSpPr>
        <p:spPr>
          <a:xfrm flipH="1">
            <a:off x="2483280" y="3153960"/>
            <a:ext cx="2357640" cy="11530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248" name="Conector de seta reta 11"/>
          <p:cNvCxnSpPr>
            <a:stCxn id="242" idx="2"/>
            <a:endCxn id="245" idx="0"/>
          </p:cNvCxnSpPr>
          <p:nvPr/>
        </p:nvCxnSpPr>
        <p:spPr>
          <a:xfrm>
            <a:off x="4840560" y="3153960"/>
            <a:ext cx="2307600" cy="102276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249" name="Conector de seta reta 12"/>
          <p:cNvCxnSpPr>
            <a:stCxn id="245" idx="2"/>
          </p:cNvCxnSpPr>
          <p:nvPr/>
        </p:nvCxnSpPr>
        <p:spPr>
          <a:xfrm>
            <a:off x="7147800" y="4824000"/>
            <a:ext cx="1223640" cy="6418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250" name="Conector de seta reta 13"/>
          <p:cNvCxnSpPr>
            <a:stCxn id="245" idx="2"/>
            <a:endCxn id="244" idx="0"/>
          </p:cNvCxnSpPr>
          <p:nvPr/>
        </p:nvCxnSpPr>
        <p:spPr>
          <a:xfrm flipH="1">
            <a:off x="6063840" y="4824000"/>
            <a:ext cx="1084320" cy="7822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251" name="Conector de seta reta 14"/>
          <p:cNvCxnSpPr>
            <a:endCxn id="241" idx="0"/>
          </p:cNvCxnSpPr>
          <p:nvPr/>
        </p:nvCxnSpPr>
        <p:spPr>
          <a:xfrm>
            <a:off x="2528640" y="4918320"/>
            <a:ext cx="1213200" cy="57672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252" name="Conector de seta reta 15"/>
          <p:cNvCxnSpPr>
            <a:endCxn id="243" idx="0"/>
          </p:cNvCxnSpPr>
          <p:nvPr/>
        </p:nvCxnSpPr>
        <p:spPr>
          <a:xfrm flipH="1">
            <a:off x="1398960" y="4954680"/>
            <a:ext cx="1085040" cy="64836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sp>
        <p:nvSpPr>
          <p:cNvPr id="253" name="CaixaDeTexto 17"/>
          <p:cNvSpPr/>
          <p:nvPr/>
        </p:nvSpPr>
        <p:spPr>
          <a:xfrm>
            <a:off x="5405400" y="2506320"/>
            <a:ext cx="13323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c00000"/>
                </a:solidFill>
                <a:latin typeface="Calibri"/>
              </a:rPr>
              <a:t>Grau 2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aixaDeTexto 18"/>
          <p:cNvSpPr/>
          <p:nvPr/>
        </p:nvSpPr>
        <p:spPr>
          <a:xfrm>
            <a:off x="7669440" y="4176360"/>
            <a:ext cx="12225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7030a0"/>
                </a:solidFill>
                <a:latin typeface="Calibri"/>
              </a:rPr>
              <a:t>Grau 2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CaixaDeTexto 19"/>
          <p:cNvSpPr/>
          <p:nvPr/>
        </p:nvSpPr>
        <p:spPr>
          <a:xfrm>
            <a:off x="3193920" y="4238640"/>
            <a:ext cx="12225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7030a0"/>
                </a:solidFill>
                <a:latin typeface="Calibri"/>
              </a:rPr>
              <a:t>Grau 2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CaixaDeTexto 20"/>
          <p:cNvSpPr/>
          <p:nvPr/>
        </p:nvSpPr>
        <p:spPr>
          <a:xfrm>
            <a:off x="1917360" y="5737320"/>
            <a:ext cx="12225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b050"/>
                </a:solidFill>
                <a:latin typeface="Calibri"/>
              </a:rPr>
              <a:t>Grau 0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CaixaDeTexto 21"/>
          <p:cNvSpPr/>
          <p:nvPr/>
        </p:nvSpPr>
        <p:spPr>
          <a:xfrm>
            <a:off x="4182480" y="5605920"/>
            <a:ext cx="12225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b050"/>
                </a:solidFill>
                <a:latin typeface="Calibri"/>
              </a:rPr>
              <a:t>Grau 0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CaixaDeTexto 22"/>
          <p:cNvSpPr/>
          <p:nvPr/>
        </p:nvSpPr>
        <p:spPr>
          <a:xfrm>
            <a:off x="6606000" y="5711760"/>
            <a:ext cx="12225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b050"/>
                </a:solidFill>
                <a:latin typeface="Calibri"/>
              </a:rPr>
              <a:t>Grau 0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8" dur="indefinite" restart="never" nodeType="tmRoot">
          <p:childTnLst>
            <p:seq>
              <p:cTn id="309" dur="indefinite" nodeType="mainSeq">
                <p:childTnLst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4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5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6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7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2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3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9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4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5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489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9000"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7030a0"/>
                </a:solidFill>
                <a:latin typeface="Calibri"/>
              </a:rPr>
              <a:t>Definições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772920" y="980640"/>
            <a:ext cx="8229240" cy="71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Folhas: </a:t>
            </a:r>
            <a:r>
              <a:rPr b="0" lang="pt-BR" sz="3200" spc="-1" strike="noStrike">
                <a:solidFill>
                  <a:srgbClr val="0070c0"/>
                </a:solidFill>
                <a:latin typeface="Calibri"/>
              </a:rPr>
              <a:t>É todo nó com grau zero.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Retângulo 3"/>
          <p:cNvSpPr/>
          <p:nvPr/>
        </p:nvSpPr>
        <p:spPr>
          <a:xfrm>
            <a:off x="1541880" y="392760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8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Retângulo 4"/>
          <p:cNvSpPr/>
          <p:nvPr/>
        </p:nvSpPr>
        <p:spPr>
          <a:xfrm>
            <a:off x="2800080" y="511560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12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Retângulo 5"/>
          <p:cNvSpPr/>
          <p:nvPr/>
        </p:nvSpPr>
        <p:spPr>
          <a:xfrm>
            <a:off x="3899160" y="2127600"/>
            <a:ext cx="847800" cy="647640"/>
          </a:xfrm>
          <a:prstGeom prst="rect">
            <a:avLst/>
          </a:prstGeom>
          <a:solidFill>
            <a:srgbClr val="c0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15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4" name="Retângulo 6"/>
          <p:cNvSpPr/>
          <p:nvPr/>
        </p:nvSpPr>
        <p:spPr>
          <a:xfrm>
            <a:off x="457560" y="522360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Retângulo 7"/>
          <p:cNvSpPr/>
          <p:nvPr/>
        </p:nvSpPr>
        <p:spPr>
          <a:xfrm>
            <a:off x="5122440" y="522684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Retângulo 8"/>
          <p:cNvSpPr/>
          <p:nvPr/>
        </p:nvSpPr>
        <p:spPr>
          <a:xfrm>
            <a:off x="6206400" y="379728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23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Retângulo 9"/>
          <p:cNvSpPr/>
          <p:nvPr/>
        </p:nvSpPr>
        <p:spPr>
          <a:xfrm>
            <a:off x="7394040" y="511560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30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8" name="Conector de seta reta 10"/>
          <p:cNvCxnSpPr>
            <a:stCxn id="263" idx="2"/>
            <a:endCxn id="261" idx="0"/>
          </p:cNvCxnSpPr>
          <p:nvPr/>
        </p:nvCxnSpPr>
        <p:spPr>
          <a:xfrm flipH="1">
            <a:off x="1965600" y="2775240"/>
            <a:ext cx="2357640" cy="115272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269" name="Conector de seta reta 11"/>
          <p:cNvCxnSpPr>
            <a:stCxn id="263" idx="2"/>
            <a:endCxn id="266" idx="0"/>
          </p:cNvCxnSpPr>
          <p:nvPr/>
        </p:nvCxnSpPr>
        <p:spPr>
          <a:xfrm>
            <a:off x="4322880" y="2775240"/>
            <a:ext cx="2307600" cy="102240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270" name="Conector de seta reta 12"/>
          <p:cNvCxnSpPr>
            <a:stCxn id="266" idx="2"/>
          </p:cNvCxnSpPr>
          <p:nvPr/>
        </p:nvCxnSpPr>
        <p:spPr>
          <a:xfrm>
            <a:off x="6630120" y="4444920"/>
            <a:ext cx="1223640" cy="6418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271" name="Conector de seta reta 13"/>
          <p:cNvCxnSpPr>
            <a:stCxn id="266" idx="2"/>
            <a:endCxn id="265" idx="0"/>
          </p:cNvCxnSpPr>
          <p:nvPr/>
        </p:nvCxnSpPr>
        <p:spPr>
          <a:xfrm flipH="1">
            <a:off x="5546160" y="4444920"/>
            <a:ext cx="1084320" cy="7822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272" name="Conector de seta reta 14"/>
          <p:cNvCxnSpPr>
            <a:endCxn id="262" idx="0"/>
          </p:cNvCxnSpPr>
          <p:nvPr/>
        </p:nvCxnSpPr>
        <p:spPr>
          <a:xfrm>
            <a:off x="2010960" y="4539240"/>
            <a:ext cx="1213200" cy="57672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273" name="Conector de seta reta 15"/>
          <p:cNvCxnSpPr>
            <a:endCxn id="264" idx="0"/>
          </p:cNvCxnSpPr>
          <p:nvPr/>
        </p:nvCxnSpPr>
        <p:spPr>
          <a:xfrm flipH="1">
            <a:off x="881280" y="4575600"/>
            <a:ext cx="1085040" cy="64836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sp>
        <p:nvSpPr>
          <p:cNvPr id="274" name="CaixaDeTexto 17"/>
          <p:cNvSpPr/>
          <p:nvPr/>
        </p:nvSpPr>
        <p:spPr>
          <a:xfrm>
            <a:off x="4887720" y="2127600"/>
            <a:ext cx="13323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c00000"/>
                </a:solidFill>
                <a:latin typeface="Calibri"/>
              </a:rPr>
              <a:t>Grau 2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aixaDeTexto 18"/>
          <p:cNvSpPr/>
          <p:nvPr/>
        </p:nvSpPr>
        <p:spPr>
          <a:xfrm>
            <a:off x="7151760" y="3797280"/>
            <a:ext cx="12225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7030a0"/>
                </a:solidFill>
                <a:latin typeface="Calibri"/>
              </a:rPr>
              <a:t>Grau 2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CaixaDeTexto 19"/>
          <p:cNvSpPr/>
          <p:nvPr/>
        </p:nvSpPr>
        <p:spPr>
          <a:xfrm>
            <a:off x="2676240" y="3859560"/>
            <a:ext cx="12225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7030a0"/>
                </a:solidFill>
                <a:latin typeface="Calibri"/>
              </a:rPr>
              <a:t>Grau 2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aixaDeTexto 20"/>
          <p:cNvSpPr/>
          <p:nvPr/>
        </p:nvSpPr>
        <p:spPr>
          <a:xfrm>
            <a:off x="1399680" y="5358240"/>
            <a:ext cx="990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b050"/>
                </a:solidFill>
                <a:latin typeface="Calibri"/>
              </a:rPr>
              <a:t>folha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CaixaDeTexto 21"/>
          <p:cNvSpPr/>
          <p:nvPr/>
        </p:nvSpPr>
        <p:spPr>
          <a:xfrm>
            <a:off x="3664800" y="5226840"/>
            <a:ext cx="12225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b050"/>
                </a:solidFill>
                <a:latin typeface="Calibri"/>
              </a:rPr>
              <a:t>folha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CaixaDeTexto 22"/>
          <p:cNvSpPr/>
          <p:nvPr/>
        </p:nvSpPr>
        <p:spPr>
          <a:xfrm>
            <a:off x="6088320" y="5332680"/>
            <a:ext cx="12225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b050"/>
                </a:solidFill>
                <a:latin typeface="Calibri"/>
              </a:rPr>
              <a:t>folha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CaixaDeTexto 23"/>
          <p:cNvSpPr/>
          <p:nvPr/>
        </p:nvSpPr>
        <p:spPr>
          <a:xfrm>
            <a:off x="8196840" y="5324040"/>
            <a:ext cx="914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b050"/>
                </a:solidFill>
                <a:latin typeface="Calibri"/>
              </a:rPr>
              <a:t>folha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6" dur="indefinite" restart="never" nodeType="tmRoot">
          <p:childTnLst>
            <p:seq>
              <p:cTn id="347" dur="indefinite" nodeType="mainSeq">
                <p:childTnLst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2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3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8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9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4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5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0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1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6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7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2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3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8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9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489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9000"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7030a0"/>
                </a:solidFill>
                <a:latin typeface="Calibri"/>
              </a:rPr>
              <a:t>Definições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632160" y="1052640"/>
            <a:ext cx="8229240" cy="71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4000"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Nó Interno: </a:t>
            </a:r>
            <a:r>
              <a:rPr b="0" lang="pt-BR" sz="3200" spc="-1" strike="noStrike">
                <a:solidFill>
                  <a:srgbClr val="0070c0"/>
                </a:solidFill>
                <a:latin typeface="Calibri"/>
              </a:rPr>
              <a:t>Todo nó que não é folha, ou seja, todo nó que tem alguma árvore ligada a ele.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Retângulo 3"/>
          <p:cNvSpPr/>
          <p:nvPr/>
        </p:nvSpPr>
        <p:spPr>
          <a:xfrm>
            <a:off x="1541880" y="411444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8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Retângulo 4"/>
          <p:cNvSpPr/>
          <p:nvPr/>
        </p:nvSpPr>
        <p:spPr>
          <a:xfrm>
            <a:off x="2800080" y="530244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12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Retângulo 5"/>
          <p:cNvSpPr/>
          <p:nvPr/>
        </p:nvSpPr>
        <p:spPr>
          <a:xfrm>
            <a:off x="3899160" y="2314080"/>
            <a:ext cx="847800" cy="647640"/>
          </a:xfrm>
          <a:prstGeom prst="rect">
            <a:avLst/>
          </a:prstGeom>
          <a:solidFill>
            <a:srgbClr val="c0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15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6" name="Retângulo 6"/>
          <p:cNvSpPr/>
          <p:nvPr/>
        </p:nvSpPr>
        <p:spPr>
          <a:xfrm>
            <a:off x="457560" y="541044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Retângulo 7"/>
          <p:cNvSpPr/>
          <p:nvPr/>
        </p:nvSpPr>
        <p:spPr>
          <a:xfrm>
            <a:off x="5122440" y="541368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Retângulo 8"/>
          <p:cNvSpPr/>
          <p:nvPr/>
        </p:nvSpPr>
        <p:spPr>
          <a:xfrm>
            <a:off x="6206400" y="398412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23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Retângulo 9"/>
          <p:cNvSpPr/>
          <p:nvPr/>
        </p:nvSpPr>
        <p:spPr>
          <a:xfrm>
            <a:off x="7394040" y="530244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30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0" name="Conector de seta reta 10"/>
          <p:cNvCxnSpPr>
            <a:stCxn id="285" idx="2"/>
            <a:endCxn id="283" idx="0"/>
          </p:cNvCxnSpPr>
          <p:nvPr/>
        </p:nvCxnSpPr>
        <p:spPr>
          <a:xfrm flipH="1">
            <a:off x="1965600" y="2961720"/>
            <a:ext cx="2357640" cy="11530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291" name="Conector de seta reta 11"/>
          <p:cNvCxnSpPr>
            <a:stCxn id="285" idx="2"/>
            <a:endCxn id="288" idx="0"/>
          </p:cNvCxnSpPr>
          <p:nvPr/>
        </p:nvCxnSpPr>
        <p:spPr>
          <a:xfrm>
            <a:off x="4322880" y="2961720"/>
            <a:ext cx="2307600" cy="102276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292" name="Conector de seta reta 12"/>
          <p:cNvCxnSpPr>
            <a:stCxn id="288" idx="2"/>
          </p:cNvCxnSpPr>
          <p:nvPr/>
        </p:nvCxnSpPr>
        <p:spPr>
          <a:xfrm>
            <a:off x="6630120" y="4631760"/>
            <a:ext cx="1223640" cy="6418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293" name="Conector de seta reta 13"/>
          <p:cNvCxnSpPr>
            <a:stCxn id="288" idx="2"/>
            <a:endCxn id="287" idx="0"/>
          </p:cNvCxnSpPr>
          <p:nvPr/>
        </p:nvCxnSpPr>
        <p:spPr>
          <a:xfrm flipH="1">
            <a:off x="5546160" y="4631760"/>
            <a:ext cx="1084320" cy="7822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294" name="Conector de seta reta 14"/>
          <p:cNvCxnSpPr>
            <a:endCxn id="284" idx="0"/>
          </p:cNvCxnSpPr>
          <p:nvPr/>
        </p:nvCxnSpPr>
        <p:spPr>
          <a:xfrm>
            <a:off x="2010960" y="4726080"/>
            <a:ext cx="1213200" cy="57672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295" name="Conector de seta reta 15"/>
          <p:cNvCxnSpPr>
            <a:endCxn id="286" idx="0"/>
          </p:cNvCxnSpPr>
          <p:nvPr/>
        </p:nvCxnSpPr>
        <p:spPr>
          <a:xfrm flipH="1">
            <a:off x="881280" y="4762440"/>
            <a:ext cx="1085040" cy="64836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sp>
        <p:nvSpPr>
          <p:cNvPr id="296" name="CaixaDeTexto 17"/>
          <p:cNvSpPr/>
          <p:nvPr/>
        </p:nvSpPr>
        <p:spPr>
          <a:xfrm>
            <a:off x="4887720" y="2314080"/>
            <a:ext cx="133236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c00000"/>
                </a:solidFill>
                <a:latin typeface="Calibri"/>
              </a:rPr>
              <a:t>Nó interno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CaixaDeTexto 18"/>
          <p:cNvSpPr/>
          <p:nvPr/>
        </p:nvSpPr>
        <p:spPr>
          <a:xfrm>
            <a:off x="7151760" y="3984120"/>
            <a:ext cx="1740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7030a0"/>
                </a:solidFill>
                <a:latin typeface="Calibri"/>
              </a:rPr>
              <a:t>Nó interno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CaixaDeTexto 19"/>
          <p:cNvSpPr/>
          <p:nvPr/>
        </p:nvSpPr>
        <p:spPr>
          <a:xfrm>
            <a:off x="2676240" y="4046400"/>
            <a:ext cx="159984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7030a0"/>
                </a:solidFill>
                <a:latin typeface="Calibri"/>
              </a:rPr>
              <a:t>Nó interno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CaixaDeTexto 20"/>
          <p:cNvSpPr/>
          <p:nvPr/>
        </p:nvSpPr>
        <p:spPr>
          <a:xfrm>
            <a:off x="1399680" y="5545080"/>
            <a:ext cx="990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b050"/>
                </a:solidFill>
                <a:latin typeface="Calibri"/>
              </a:rPr>
              <a:t>folha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aixaDeTexto 21"/>
          <p:cNvSpPr/>
          <p:nvPr/>
        </p:nvSpPr>
        <p:spPr>
          <a:xfrm>
            <a:off x="3664800" y="5413680"/>
            <a:ext cx="12225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b050"/>
                </a:solidFill>
                <a:latin typeface="Calibri"/>
              </a:rPr>
              <a:t>folha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CaixaDeTexto 22"/>
          <p:cNvSpPr/>
          <p:nvPr/>
        </p:nvSpPr>
        <p:spPr>
          <a:xfrm>
            <a:off x="6088320" y="5519520"/>
            <a:ext cx="12225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b050"/>
                </a:solidFill>
                <a:latin typeface="Calibri"/>
              </a:rPr>
              <a:t>folha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CaixaDeTexto 23"/>
          <p:cNvSpPr/>
          <p:nvPr/>
        </p:nvSpPr>
        <p:spPr>
          <a:xfrm>
            <a:off x="8101440" y="4530240"/>
            <a:ext cx="10422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b050"/>
                </a:solidFill>
                <a:latin typeface="Calibri"/>
              </a:rPr>
              <a:t>folha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0" dur="indefinite" restart="never" nodeType="tmRoot">
          <p:childTnLst>
            <p:seq>
              <p:cTn id="391" dur="indefinite" nodeType="mainSeq">
                <p:childTnLst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6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7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2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3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8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9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4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5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0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1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6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7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2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3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489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9000"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7030a0"/>
                </a:solidFill>
                <a:latin typeface="Calibri"/>
              </a:rPr>
              <a:t>Definições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632160" y="1052640"/>
            <a:ext cx="8229240" cy="71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5000"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Descendentes: </a:t>
            </a:r>
            <a:r>
              <a:rPr b="0" lang="pt-BR" sz="3200" spc="-1" strike="noStrike">
                <a:solidFill>
                  <a:srgbClr val="0070c0"/>
                </a:solidFill>
                <a:latin typeface="Calibri"/>
              </a:rPr>
              <a:t>Nós abaixo de um determinado nó são seus descendentes.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Retângulo 3"/>
          <p:cNvSpPr/>
          <p:nvPr/>
        </p:nvSpPr>
        <p:spPr>
          <a:xfrm>
            <a:off x="1541880" y="411444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8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Retângulo 4"/>
          <p:cNvSpPr/>
          <p:nvPr/>
        </p:nvSpPr>
        <p:spPr>
          <a:xfrm>
            <a:off x="2800080" y="530244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12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Retângulo 5"/>
          <p:cNvSpPr/>
          <p:nvPr/>
        </p:nvSpPr>
        <p:spPr>
          <a:xfrm>
            <a:off x="3899160" y="2314080"/>
            <a:ext cx="847800" cy="647640"/>
          </a:xfrm>
          <a:prstGeom prst="rect">
            <a:avLst/>
          </a:prstGeom>
          <a:solidFill>
            <a:srgbClr val="c0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15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8" name="Retângulo 6"/>
          <p:cNvSpPr/>
          <p:nvPr/>
        </p:nvSpPr>
        <p:spPr>
          <a:xfrm>
            <a:off x="457560" y="541044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Retângulo 7"/>
          <p:cNvSpPr/>
          <p:nvPr/>
        </p:nvSpPr>
        <p:spPr>
          <a:xfrm>
            <a:off x="5122440" y="541368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Retângulo 8"/>
          <p:cNvSpPr/>
          <p:nvPr/>
        </p:nvSpPr>
        <p:spPr>
          <a:xfrm>
            <a:off x="6206400" y="398412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23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Retângulo 9"/>
          <p:cNvSpPr/>
          <p:nvPr/>
        </p:nvSpPr>
        <p:spPr>
          <a:xfrm>
            <a:off x="7394040" y="530244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30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2" name="Conector de seta reta 10"/>
          <p:cNvCxnSpPr>
            <a:stCxn id="307" idx="2"/>
            <a:endCxn id="305" idx="0"/>
          </p:cNvCxnSpPr>
          <p:nvPr/>
        </p:nvCxnSpPr>
        <p:spPr>
          <a:xfrm flipH="1">
            <a:off x="1965600" y="2961720"/>
            <a:ext cx="2357640" cy="11530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313" name="Conector de seta reta 11"/>
          <p:cNvCxnSpPr>
            <a:stCxn id="307" idx="2"/>
            <a:endCxn id="310" idx="0"/>
          </p:cNvCxnSpPr>
          <p:nvPr/>
        </p:nvCxnSpPr>
        <p:spPr>
          <a:xfrm>
            <a:off x="4322880" y="2961720"/>
            <a:ext cx="2307600" cy="102276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314" name="Conector de seta reta 12"/>
          <p:cNvCxnSpPr>
            <a:stCxn id="310" idx="2"/>
          </p:cNvCxnSpPr>
          <p:nvPr/>
        </p:nvCxnSpPr>
        <p:spPr>
          <a:xfrm>
            <a:off x="6630120" y="4631760"/>
            <a:ext cx="1223640" cy="6418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315" name="Conector de seta reta 13"/>
          <p:cNvCxnSpPr>
            <a:stCxn id="310" idx="2"/>
            <a:endCxn id="309" idx="0"/>
          </p:cNvCxnSpPr>
          <p:nvPr/>
        </p:nvCxnSpPr>
        <p:spPr>
          <a:xfrm flipH="1">
            <a:off x="5546160" y="4631760"/>
            <a:ext cx="1084320" cy="7822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316" name="Conector de seta reta 14"/>
          <p:cNvCxnSpPr>
            <a:endCxn id="306" idx="0"/>
          </p:cNvCxnSpPr>
          <p:nvPr/>
        </p:nvCxnSpPr>
        <p:spPr>
          <a:xfrm>
            <a:off x="2010960" y="4726080"/>
            <a:ext cx="1213200" cy="57672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317" name="Conector de seta reta 15"/>
          <p:cNvCxnSpPr>
            <a:endCxn id="308" idx="0"/>
          </p:cNvCxnSpPr>
          <p:nvPr/>
        </p:nvCxnSpPr>
        <p:spPr>
          <a:xfrm flipH="1">
            <a:off x="881280" y="4762440"/>
            <a:ext cx="1085040" cy="64836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sp>
        <p:nvSpPr>
          <p:cNvPr id="318" name="CaixaDeTexto 17"/>
          <p:cNvSpPr/>
          <p:nvPr/>
        </p:nvSpPr>
        <p:spPr>
          <a:xfrm>
            <a:off x="4887720" y="2314080"/>
            <a:ext cx="13323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c00000"/>
                </a:solidFill>
                <a:latin typeface="Calibri"/>
              </a:rPr>
              <a:t>Grau 2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CaixaDeTexto 18"/>
          <p:cNvSpPr/>
          <p:nvPr/>
        </p:nvSpPr>
        <p:spPr>
          <a:xfrm>
            <a:off x="7051320" y="3924000"/>
            <a:ext cx="2100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Descendente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CaixaDeTexto 19"/>
          <p:cNvSpPr/>
          <p:nvPr/>
        </p:nvSpPr>
        <p:spPr>
          <a:xfrm>
            <a:off x="2676240" y="4046400"/>
            <a:ext cx="2327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Descendente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CaixaDeTexto 20"/>
          <p:cNvSpPr/>
          <p:nvPr/>
        </p:nvSpPr>
        <p:spPr>
          <a:xfrm>
            <a:off x="1399680" y="5545080"/>
            <a:ext cx="990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b050"/>
                </a:solidFill>
                <a:latin typeface="Calibri"/>
              </a:rPr>
              <a:t>folha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CaixaDeTexto 21"/>
          <p:cNvSpPr/>
          <p:nvPr/>
        </p:nvSpPr>
        <p:spPr>
          <a:xfrm>
            <a:off x="3664800" y="5413680"/>
            <a:ext cx="12225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b050"/>
                </a:solidFill>
                <a:latin typeface="Calibri"/>
              </a:rPr>
              <a:t>folha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CaixaDeTexto 22"/>
          <p:cNvSpPr/>
          <p:nvPr/>
        </p:nvSpPr>
        <p:spPr>
          <a:xfrm>
            <a:off x="6088320" y="5519520"/>
            <a:ext cx="12225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b050"/>
                </a:solidFill>
                <a:latin typeface="Calibri"/>
              </a:rPr>
              <a:t>folha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CaixaDeTexto 23"/>
          <p:cNvSpPr/>
          <p:nvPr/>
        </p:nvSpPr>
        <p:spPr>
          <a:xfrm>
            <a:off x="3439080" y="6068160"/>
            <a:ext cx="40752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Descendentes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4" dur="indefinite" restart="never" nodeType="tmRoot">
          <p:childTnLst>
            <p:seq>
              <p:cTn id="435" dur="indefinite" nodeType="mainSeq">
                <p:childTnLst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0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1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6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7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2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3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8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9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4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5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0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1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6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7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489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9000"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7030a0"/>
                </a:solidFill>
                <a:latin typeface="Calibri"/>
              </a:rPr>
              <a:t>Definições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Retângulo 3"/>
          <p:cNvSpPr/>
          <p:nvPr/>
        </p:nvSpPr>
        <p:spPr>
          <a:xfrm>
            <a:off x="1541880" y="411444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8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Retângulo 4"/>
          <p:cNvSpPr/>
          <p:nvPr/>
        </p:nvSpPr>
        <p:spPr>
          <a:xfrm>
            <a:off x="2800080" y="530244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12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Retângulo 5"/>
          <p:cNvSpPr/>
          <p:nvPr/>
        </p:nvSpPr>
        <p:spPr>
          <a:xfrm>
            <a:off x="3899160" y="2314080"/>
            <a:ext cx="847800" cy="647640"/>
          </a:xfrm>
          <a:prstGeom prst="rect">
            <a:avLst/>
          </a:prstGeom>
          <a:solidFill>
            <a:srgbClr val="c0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15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9" name="Retângulo 6"/>
          <p:cNvSpPr/>
          <p:nvPr/>
        </p:nvSpPr>
        <p:spPr>
          <a:xfrm>
            <a:off x="457560" y="541044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Retângulo 7"/>
          <p:cNvSpPr/>
          <p:nvPr/>
        </p:nvSpPr>
        <p:spPr>
          <a:xfrm>
            <a:off x="5122440" y="541368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Retângulo 8"/>
          <p:cNvSpPr/>
          <p:nvPr/>
        </p:nvSpPr>
        <p:spPr>
          <a:xfrm>
            <a:off x="6206400" y="398412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23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Retângulo 9"/>
          <p:cNvSpPr/>
          <p:nvPr/>
        </p:nvSpPr>
        <p:spPr>
          <a:xfrm>
            <a:off x="7394040" y="530244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30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3" name="Conector de seta reta 10"/>
          <p:cNvCxnSpPr>
            <a:stCxn id="328" idx="2"/>
            <a:endCxn id="326" idx="0"/>
          </p:cNvCxnSpPr>
          <p:nvPr/>
        </p:nvCxnSpPr>
        <p:spPr>
          <a:xfrm flipH="1">
            <a:off x="1965600" y="2961720"/>
            <a:ext cx="2357640" cy="11530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334" name="Conector de seta reta 11"/>
          <p:cNvCxnSpPr>
            <a:stCxn id="328" idx="2"/>
            <a:endCxn id="331" idx="0"/>
          </p:cNvCxnSpPr>
          <p:nvPr/>
        </p:nvCxnSpPr>
        <p:spPr>
          <a:xfrm>
            <a:off x="4322880" y="2961720"/>
            <a:ext cx="2307600" cy="102276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335" name="Conector de seta reta 12"/>
          <p:cNvCxnSpPr>
            <a:stCxn id="331" idx="2"/>
          </p:cNvCxnSpPr>
          <p:nvPr/>
        </p:nvCxnSpPr>
        <p:spPr>
          <a:xfrm>
            <a:off x="6630120" y="4631760"/>
            <a:ext cx="1223640" cy="6418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336" name="Conector de seta reta 13"/>
          <p:cNvCxnSpPr>
            <a:stCxn id="331" idx="2"/>
            <a:endCxn id="330" idx="0"/>
          </p:cNvCxnSpPr>
          <p:nvPr/>
        </p:nvCxnSpPr>
        <p:spPr>
          <a:xfrm flipH="1">
            <a:off x="5546160" y="4631760"/>
            <a:ext cx="1084320" cy="7822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337" name="Conector de seta reta 14"/>
          <p:cNvCxnSpPr>
            <a:endCxn id="327" idx="0"/>
          </p:cNvCxnSpPr>
          <p:nvPr/>
        </p:nvCxnSpPr>
        <p:spPr>
          <a:xfrm>
            <a:off x="2010960" y="4726080"/>
            <a:ext cx="1213200" cy="57672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338" name="Conector de seta reta 15"/>
          <p:cNvCxnSpPr>
            <a:endCxn id="329" idx="0"/>
          </p:cNvCxnSpPr>
          <p:nvPr/>
        </p:nvCxnSpPr>
        <p:spPr>
          <a:xfrm flipH="1">
            <a:off x="881280" y="4762440"/>
            <a:ext cx="1085040" cy="64836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sp>
        <p:nvSpPr>
          <p:cNvPr id="339" name="CaixaDeTexto 17"/>
          <p:cNvSpPr/>
          <p:nvPr/>
        </p:nvSpPr>
        <p:spPr>
          <a:xfrm>
            <a:off x="4887720" y="2314080"/>
            <a:ext cx="13323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c00000"/>
                </a:solidFill>
                <a:latin typeface="Calibri"/>
              </a:rPr>
              <a:t>Grau 2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CaixaDeTexto 18"/>
          <p:cNvSpPr/>
          <p:nvPr/>
        </p:nvSpPr>
        <p:spPr>
          <a:xfrm>
            <a:off x="7051320" y="3924000"/>
            <a:ext cx="2100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Descendente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CaixaDeTexto 19"/>
          <p:cNvSpPr/>
          <p:nvPr/>
        </p:nvSpPr>
        <p:spPr>
          <a:xfrm>
            <a:off x="2676240" y="4046400"/>
            <a:ext cx="2327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Descendente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CaixaDeTexto 23"/>
          <p:cNvSpPr/>
          <p:nvPr/>
        </p:nvSpPr>
        <p:spPr>
          <a:xfrm>
            <a:off x="3439080" y="6068160"/>
            <a:ext cx="40752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Descendentes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Espaço Reservado para Conteúdo 2"/>
          <p:cNvSpPr/>
          <p:nvPr/>
        </p:nvSpPr>
        <p:spPr>
          <a:xfrm>
            <a:off x="133560" y="970560"/>
            <a:ext cx="4870080" cy="5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83000"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Descendentes do 23: </a:t>
            </a:r>
            <a:r>
              <a:rPr b="0" lang="pt-BR" sz="3200" spc="-1" strike="noStrike">
                <a:solidFill>
                  <a:srgbClr val="0070c0"/>
                </a:solidFill>
                <a:latin typeface="Calibri"/>
              </a:rPr>
              <a:t>20 e 30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Espaço Reservado para Conteúdo 2"/>
          <p:cNvSpPr/>
          <p:nvPr/>
        </p:nvSpPr>
        <p:spPr>
          <a:xfrm>
            <a:off x="4887720" y="811800"/>
            <a:ext cx="402768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Descendentes do 15: </a:t>
            </a:r>
            <a:r>
              <a:rPr b="0" lang="pt-BR" sz="3200" spc="-1" strike="noStrike">
                <a:solidFill>
                  <a:srgbClr val="00b050"/>
                </a:solidFill>
                <a:latin typeface="Calibri"/>
              </a:rPr>
              <a:t>Todos os Demais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Espaço Reservado para Conteúdo 2"/>
          <p:cNvSpPr/>
          <p:nvPr/>
        </p:nvSpPr>
        <p:spPr>
          <a:xfrm>
            <a:off x="252000" y="2095560"/>
            <a:ext cx="3395880" cy="7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67000"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Descendentes do 2: </a:t>
            </a:r>
            <a:r>
              <a:rPr b="0" lang="pt-BR" sz="3200" spc="-1" strike="noStrike">
                <a:solidFill>
                  <a:srgbClr val="0070c0"/>
                </a:solidFill>
                <a:latin typeface="Calibri"/>
              </a:rPr>
              <a:t>Nenhum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Espaço Reservado para Conteúdo 2"/>
          <p:cNvSpPr/>
          <p:nvPr/>
        </p:nvSpPr>
        <p:spPr>
          <a:xfrm>
            <a:off x="174240" y="1435680"/>
            <a:ext cx="4870080" cy="5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84000"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Descendentes do 8: </a:t>
            </a:r>
            <a:r>
              <a:rPr b="0" lang="pt-BR" sz="3200" spc="-1" strike="noStrike">
                <a:solidFill>
                  <a:srgbClr val="0070c0"/>
                </a:solidFill>
                <a:latin typeface="Calibri"/>
              </a:rPr>
              <a:t>2 e 12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8" dur="indefinite" restart="never" nodeType="tmRoot">
          <p:childTnLst>
            <p:seq>
              <p:cTn id="479" dur="indefinite" nodeType="mainSeq">
                <p:childTnLst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4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5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86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91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6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7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489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9000"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7030a0"/>
                </a:solidFill>
                <a:latin typeface="Calibri"/>
              </a:rPr>
              <a:t>Definições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240840" y="836640"/>
            <a:ext cx="4758480" cy="71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Nível 0: </a:t>
            </a:r>
            <a:r>
              <a:rPr b="0" lang="pt-BR" sz="3200" spc="-1" strike="noStrike">
                <a:solidFill>
                  <a:srgbClr val="0070c0"/>
                </a:solidFill>
                <a:latin typeface="Calibri"/>
              </a:rPr>
              <a:t>A raiz é o nível zero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9" name="Retângulo 3"/>
          <p:cNvSpPr/>
          <p:nvPr/>
        </p:nvSpPr>
        <p:spPr>
          <a:xfrm>
            <a:off x="3854520" y="460764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8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Retângulo 4"/>
          <p:cNvSpPr/>
          <p:nvPr/>
        </p:nvSpPr>
        <p:spPr>
          <a:xfrm>
            <a:off x="4609440" y="5670000"/>
            <a:ext cx="847800" cy="647640"/>
          </a:xfrm>
          <a:prstGeom prst="rect">
            <a:avLst/>
          </a:prstGeom>
          <a:solidFill>
            <a:srgbClr val="00b05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12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Retângulo 5"/>
          <p:cNvSpPr/>
          <p:nvPr/>
        </p:nvSpPr>
        <p:spPr>
          <a:xfrm>
            <a:off x="5112360" y="3103920"/>
            <a:ext cx="847800" cy="647640"/>
          </a:xfrm>
          <a:prstGeom prst="rect">
            <a:avLst/>
          </a:prstGeom>
          <a:solidFill>
            <a:srgbClr val="c0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15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2" name="Retângulo 6"/>
          <p:cNvSpPr/>
          <p:nvPr/>
        </p:nvSpPr>
        <p:spPr>
          <a:xfrm>
            <a:off x="3099960" y="5670000"/>
            <a:ext cx="847800" cy="647640"/>
          </a:xfrm>
          <a:prstGeom prst="rect">
            <a:avLst/>
          </a:prstGeom>
          <a:solidFill>
            <a:srgbClr val="00b05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Retângulo 7"/>
          <p:cNvSpPr/>
          <p:nvPr/>
        </p:nvSpPr>
        <p:spPr>
          <a:xfrm>
            <a:off x="5801400" y="5610240"/>
            <a:ext cx="847800" cy="647640"/>
          </a:xfrm>
          <a:prstGeom prst="rect">
            <a:avLst/>
          </a:prstGeom>
          <a:solidFill>
            <a:srgbClr val="00b05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Retângulo 8"/>
          <p:cNvSpPr/>
          <p:nvPr/>
        </p:nvSpPr>
        <p:spPr>
          <a:xfrm>
            <a:off x="6343560" y="457164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23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Retângulo 9"/>
          <p:cNvSpPr/>
          <p:nvPr/>
        </p:nvSpPr>
        <p:spPr>
          <a:xfrm>
            <a:off x="7149240" y="5652360"/>
            <a:ext cx="847800" cy="647640"/>
          </a:xfrm>
          <a:prstGeom prst="rect">
            <a:avLst/>
          </a:prstGeom>
          <a:solidFill>
            <a:srgbClr val="00b05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30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6" name="Conector de seta reta 10"/>
          <p:cNvCxnSpPr>
            <a:stCxn id="351" idx="2"/>
          </p:cNvCxnSpPr>
          <p:nvPr/>
        </p:nvCxnSpPr>
        <p:spPr>
          <a:xfrm flipH="1">
            <a:off x="4273200" y="3751560"/>
            <a:ext cx="1263240" cy="8272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357" name="Conector de seta reta 11"/>
          <p:cNvCxnSpPr>
            <a:stCxn id="351" idx="2"/>
            <a:endCxn id="354" idx="0"/>
          </p:cNvCxnSpPr>
          <p:nvPr/>
        </p:nvCxnSpPr>
        <p:spPr>
          <a:xfrm>
            <a:off x="5536080" y="3751560"/>
            <a:ext cx="1231560" cy="82044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358" name="Conector de seta reta 12"/>
          <p:cNvCxnSpPr>
            <a:stCxn id="354" idx="2"/>
          </p:cNvCxnSpPr>
          <p:nvPr/>
        </p:nvCxnSpPr>
        <p:spPr>
          <a:xfrm>
            <a:off x="6767280" y="5219280"/>
            <a:ext cx="764280" cy="39132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359" name="Conector de seta reta 13"/>
          <p:cNvCxnSpPr>
            <a:stCxn id="354" idx="2"/>
          </p:cNvCxnSpPr>
          <p:nvPr/>
        </p:nvCxnSpPr>
        <p:spPr>
          <a:xfrm flipH="1">
            <a:off x="6225480" y="5219280"/>
            <a:ext cx="542160" cy="39132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360" name="Conector de seta reta 14"/>
          <p:cNvCxnSpPr/>
          <p:nvPr/>
        </p:nvCxnSpPr>
        <p:spPr>
          <a:xfrm>
            <a:off x="4323240" y="5219280"/>
            <a:ext cx="606960" cy="43992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361" name="Conector de seta reta 15"/>
          <p:cNvCxnSpPr/>
          <p:nvPr/>
        </p:nvCxnSpPr>
        <p:spPr>
          <a:xfrm flipH="1">
            <a:off x="3617640" y="5255640"/>
            <a:ext cx="660960" cy="41436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sp>
        <p:nvSpPr>
          <p:cNvPr id="362" name="CaixaDeTexto 17"/>
          <p:cNvSpPr/>
          <p:nvPr/>
        </p:nvSpPr>
        <p:spPr>
          <a:xfrm>
            <a:off x="6101280" y="3103920"/>
            <a:ext cx="13323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c00000"/>
                </a:solidFill>
                <a:latin typeface="Calibri"/>
              </a:rPr>
              <a:t>Nível 0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CaixaDeTexto 18"/>
          <p:cNvSpPr/>
          <p:nvPr/>
        </p:nvSpPr>
        <p:spPr>
          <a:xfrm>
            <a:off x="7433640" y="4559040"/>
            <a:ext cx="1337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70c0"/>
                </a:solidFill>
                <a:latin typeface="Calibri"/>
              </a:rPr>
              <a:t>Nível 1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CaixaDeTexto 30"/>
          <p:cNvSpPr/>
          <p:nvPr/>
        </p:nvSpPr>
        <p:spPr>
          <a:xfrm>
            <a:off x="8008200" y="5574240"/>
            <a:ext cx="12168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b050"/>
                </a:solidFill>
                <a:latin typeface="Calibri"/>
              </a:rPr>
              <a:t>Nível 2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Espaço Reservado para Conteúdo 2"/>
          <p:cNvSpPr/>
          <p:nvPr/>
        </p:nvSpPr>
        <p:spPr>
          <a:xfrm>
            <a:off x="134640" y="1412640"/>
            <a:ext cx="816372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Nível 1: </a:t>
            </a:r>
            <a:r>
              <a:rPr b="0" lang="pt-BR" sz="3200" spc="-1" strike="noStrike">
                <a:solidFill>
                  <a:srgbClr val="0070c0"/>
                </a:solidFill>
                <a:latin typeface="Calibri"/>
              </a:rPr>
              <a:t>Os descendentes da  raiz são o Nível 1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Espaço Reservado para Conteúdo 2"/>
          <p:cNvSpPr/>
          <p:nvPr/>
        </p:nvSpPr>
        <p:spPr>
          <a:xfrm>
            <a:off x="255600" y="2059200"/>
            <a:ext cx="816372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71000"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Nível 2: </a:t>
            </a:r>
            <a:r>
              <a:rPr b="0" lang="pt-BR" sz="3200" spc="-1" strike="noStrike">
                <a:solidFill>
                  <a:srgbClr val="0070c0"/>
                </a:solidFill>
                <a:latin typeface="Calibri"/>
              </a:rPr>
              <a:t>Os descendentes dos descendentes da  raiz são o Nível 2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Espaço Reservado para Conteúdo 2"/>
          <p:cNvSpPr/>
          <p:nvPr/>
        </p:nvSpPr>
        <p:spPr>
          <a:xfrm>
            <a:off x="270720" y="2826720"/>
            <a:ext cx="343692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7030a0"/>
                </a:solidFill>
                <a:latin typeface="Calibri"/>
              </a:rPr>
              <a:t>E assim por diante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8" dur="indefinite" restart="never" nodeType="tmRoot">
          <p:childTnLst>
            <p:seq>
              <p:cTn id="499" dur="indefinite" nodeType="mainSeq">
                <p:childTnLst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4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5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0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1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6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7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489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9000"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7030a0"/>
                </a:solidFill>
                <a:latin typeface="Calibri"/>
              </a:rPr>
              <a:t>Definições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240840" y="836640"/>
            <a:ext cx="4758480" cy="71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Nível 0: </a:t>
            </a:r>
            <a:r>
              <a:rPr b="0" lang="pt-BR" sz="3200" spc="-1" strike="noStrike">
                <a:solidFill>
                  <a:srgbClr val="0070c0"/>
                </a:solidFill>
                <a:latin typeface="Calibri"/>
              </a:rPr>
              <a:t>A raiz é o nível zero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0" name="Retângulo 3"/>
          <p:cNvSpPr/>
          <p:nvPr/>
        </p:nvSpPr>
        <p:spPr>
          <a:xfrm>
            <a:off x="3854520" y="460764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8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Retângulo 4"/>
          <p:cNvSpPr/>
          <p:nvPr/>
        </p:nvSpPr>
        <p:spPr>
          <a:xfrm>
            <a:off x="4609440" y="5670000"/>
            <a:ext cx="847800" cy="647640"/>
          </a:xfrm>
          <a:prstGeom prst="rect">
            <a:avLst/>
          </a:prstGeom>
          <a:solidFill>
            <a:srgbClr val="00b05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12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Retângulo 5"/>
          <p:cNvSpPr/>
          <p:nvPr/>
        </p:nvSpPr>
        <p:spPr>
          <a:xfrm>
            <a:off x="5112360" y="3103920"/>
            <a:ext cx="847800" cy="647640"/>
          </a:xfrm>
          <a:prstGeom prst="rect">
            <a:avLst/>
          </a:prstGeom>
          <a:solidFill>
            <a:srgbClr val="c0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15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3" name="Retângulo 6"/>
          <p:cNvSpPr/>
          <p:nvPr/>
        </p:nvSpPr>
        <p:spPr>
          <a:xfrm>
            <a:off x="3099960" y="5670000"/>
            <a:ext cx="847800" cy="647640"/>
          </a:xfrm>
          <a:prstGeom prst="rect">
            <a:avLst/>
          </a:prstGeom>
          <a:solidFill>
            <a:srgbClr val="00b05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Retângulo 7"/>
          <p:cNvSpPr/>
          <p:nvPr/>
        </p:nvSpPr>
        <p:spPr>
          <a:xfrm>
            <a:off x="5801400" y="5610240"/>
            <a:ext cx="847800" cy="647640"/>
          </a:xfrm>
          <a:prstGeom prst="rect">
            <a:avLst/>
          </a:prstGeom>
          <a:solidFill>
            <a:srgbClr val="00b05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Retângulo 8"/>
          <p:cNvSpPr/>
          <p:nvPr/>
        </p:nvSpPr>
        <p:spPr>
          <a:xfrm>
            <a:off x="6343560" y="457164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23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Retângulo 9"/>
          <p:cNvSpPr/>
          <p:nvPr/>
        </p:nvSpPr>
        <p:spPr>
          <a:xfrm>
            <a:off x="7149240" y="5652360"/>
            <a:ext cx="847800" cy="647640"/>
          </a:xfrm>
          <a:prstGeom prst="rect">
            <a:avLst/>
          </a:prstGeom>
          <a:solidFill>
            <a:srgbClr val="00b05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30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77" name="Conector de seta reta 10"/>
          <p:cNvCxnSpPr>
            <a:stCxn id="372" idx="2"/>
          </p:cNvCxnSpPr>
          <p:nvPr/>
        </p:nvCxnSpPr>
        <p:spPr>
          <a:xfrm flipH="1">
            <a:off x="4273200" y="3751560"/>
            <a:ext cx="1263240" cy="8272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378" name="Conector de seta reta 11"/>
          <p:cNvCxnSpPr>
            <a:stCxn id="372" idx="2"/>
            <a:endCxn id="375" idx="0"/>
          </p:cNvCxnSpPr>
          <p:nvPr/>
        </p:nvCxnSpPr>
        <p:spPr>
          <a:xfrm>
            <a:off x="5536080" y="3751560"/>
            <a:ext cx="1231560" cy="82044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379" name="Conector de seta reta 12"/>
          <p:cNvCxnSpPr>
            <a:stCxn id="375" idx="2"/>
          </p:cNvCxnSpPr>
          <p:nvPr/>
        </p:nvCxnSpPr>
        <p:spPr>
          <a:xfrm>
            <a:off x="6767280" y="5219280"/>
            <a:ext cx="764280" cy="39132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380" name="Conector de seta reta 13"/>
          <p:cNvCxnSpPr>
            <a:stCxn id="375" idx="2"/>
          </p:cNvCxnSpPr>
          <p:nvPr/>
        </p:nvCxnSpPr>
        <p:spPr>
          <a:xfrm flipH="1">
            <a:off x="6225480" y="5219280"/>
            <a:ext cx="542160" cy="39132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381" name="Conector de seta reta 14"/>
          <p:cNvCxnSpPr/>
          <p:nvPr/>
        </p:nvCxnSpPr>
        <p:spPr>
          <a:xfrm>
            <a:off x="4323240" y="5219280"/>
            <a:ext cx="606960" cy="43992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382" name="Conector de seta reta 15"/>
          <p:cNvCxnSpPr/>
          <p:nvPr/>
        </p:nvCxnSpPr>
        <p:spPr>
          <a:xfrm flipH="1">
            <a:off x="3617640" y="5255640"/>
            <a:ext cx="660960" cy="41436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sp>
        <p:nvSpPr>
          <p:cNvPr id="383" name="CaixaDeTexto 17"/>
          <p:cNvSpPr/>
          <p:nvPr/>
        </p:nvSpPr>
        <p:spPr>
          <a:xfrm>
            <a:off x="6101280" y="3103920"/>
            <a:ext cx="13323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c00000"/>
                </a:solidFill>
                <a:latin typeface="Calibri"/>
              </a:rPr>
              <a:t>Nível 0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CaixaDeTexto 18"/>
          <p:cNvSpPr/>
          <p:nvPr/>
        </p:nvSpPr>
        <p:spPr>
          <a:xfrm>
            <a:off x="7433640" y="4559040"/>
            <a:ext cx="1337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70c0"/>
                </a:solidFill>
                <a:latin typeface="Calibri"/>
              </a:rPr>
              <a:t>Nível 1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CaixaDeTexto 30"/>
          <p:cNvSpPr/>
          <p:nvPr/>
        </p:nvSpPr>
        <p:spPr>
          <a:xfrm>
            <a:off x="8008200" y="5574240"/>
            <a:ext cx="12168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b050"/>
                </a:solidFill>
                <a:latin typeface="Calibri"/>
              </a:rPr>
              <a:t>Nível 2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Espaço Reservado para Conteúdo 2"/>
          <p:cNvSpPr/>
          <p:nvPr/>
        </p:nvSpPr>
        <p:spPr>
          <a:xfrm>
            <a:off x="134640" y="1412640"/>
            <a:ext cx="816372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Nível 1: </a:t>
            </a:r>
            <a:r>
              <a:rPr b="0" lang="pt-BR" sz="3200" spc="-1" strike="noStrike">
                <a:solidFill>
                  <a:srgbClr val="0070c0"/>
                </a:solidFill>
                <a:latin typeface="Calibri"/>
              </a:rPr>
              <a:t>Os descendentes da  raiz são o Nível 1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Espaço Reservado para Conteúdo 2"/>
          <p:cNvSpPr/>
          <p:nvPr/>
        </p:nvSpPr>
        <p:spPr>
          <a:xfrm>
            <a:off x="255600" y="2059200"/>
            <a:ext cx="816372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71000"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Nível 2: </a:t>
            </a:r>
            <a:r>
              <a:rPr b="0" lang="pt-BR" sz="3200" spc="-1" strike="noStrike">
                <a:solidFill>
                  <a:srgbClr val="0070c0"/>
                </a:solidFill>
                <a:latin typeface="Calibri"/>
              </a:rPr>
              <a:t>Os descendentes dos descendentes da  raiz são o Nível 2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Espaço Reservado para Conteúdo 2"/>
          <p:cNvSpPr/>
          <p:nvPr/>
        </p:nvSpPr>
        <p:spPr>
          <a:xfrm>
            <a:off x="270720" y="2826720"/>
            <a:ext cx="343692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7030a0"/>
                </a:solidFill>
                <a:latin typeface="Calibri"/>
              </a:rPr>
              <a:t>E assim por diante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8" dur="indefinite" restart="never" nodeType="tmRoot">
          <p:childTnLst>
            <p:seq>
              <p:cTn id="519" dur="indefinite" nodeType="mainSeq">
                <p:childTnLst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4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5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0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1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6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7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489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9000"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7030a0"/>
                </a:solidFill>
                <a:latin typeface="Calibri"/>
              </a:rPr>
              <a:t>Definições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240840" y="836640"/>
            <a:ext cx="8529840" cy="1583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Altura: </a:t>
            </a:r>
            <a:r>
              <a:rPr b="0" lang="pt-BR" sz="3200" spc="-1" strike="noStrike">
                <a:solidFill>
                  <a:srgbClr val="0070c0"/>
                </a:solidFill>
                <a:latin typeface="Calibri"/>
              </a:rPr>
              <a:t>A altura de um nó é o comprimento do caminho mais longo entre ele e uma folha. 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00b050"/>
                </a:solidFill>
                <a:latin typeface="Calibri"/>
              </a:rPr>
              <a:t>Mas sempre recorrendo a árvore de cima para baixo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1" name="Retângulo 3"/>
          <p:cNvSpPr/>
          <p:nvPr/>
        </p:nvSpPr>
        <p:spPr>
          <a:xfrm>
            <a:off x="3663000" y="464400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8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Retângulo 4"/>
          <p:cNvSpPr/>
          <p:nvPr/>
        </p:nvSpPr>
        <p:spPr>
          <a:xfrm>
            <a:off x="4417920" y="5706000"/>
            <a:ext cx="847800" cy="647640"/>
          </a:xfrm>
          <a:prstGeom prst="rect">
            <a:avLst/>
          </a:prstGeom>
          <a:solidFill>
            <a:srgbClr val="00b05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12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Retângulo 5"/>
          <p:cNvSpPr/>
          <p:nvPr/>
        </p:nvSpPr>
        <p:spPr>
          <a:xfrm>
            <a:off x="4921200" y="3140280"/>
            <a:ext cx="847800" cy="647640"/>
          </a:xfrm>
          <a:prstGeom prst="rect">
            <a:avLst/>
          </a:prstGeom>
          <a:solidFill>
            <a:srgbClr val="c0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15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4" name="Retângulo 6"/>
          <p:cNvSpPr/>
          <p:nvPr/>
        </p:nvSpPr>
        <p:spPr>
          <a:xfrm>
            <a:off x="2908800" y="5706000"/>
            <a:ext cx="847800" cy="647640"/>
          </a:xfrm>
          <a:prstGeom prst="rect">
            <a:avLst/>
          </a:prstGeom>
          <a:solidFill>
            <a:srgbClr val="00b05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Retângulo 7"/>
          <p:cNvSpPr/>
          <p:nvPr/>
        </p:nvSpPr>
        <p:spPr>
          <a:xfrm>
            <a:off x="5609880" y="5646600"/>
            <a:ext cx="847800" cy="647640"/>
          </a:xfrm>
          <a:prstGeom prst="rect">
            <a:avLst/>
          </a:prstGeom>
          <a:solidFill>
            <a:srgbClr val="00b05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Retângulo 8"/>
          <p:cNvSpPr/>
          <p:nvPr/>
        </p:nvSpPr>
        <p:spPr>
          <a:xfrm>
            <a:off x="6152040" y="460764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23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Retângulo 9"/>
          <p:cNvSpPr/>
          <p:nvPr/>
        </p:nvSpPr>
        <p:spPr>
          <a:xfrm>
            <a:off x="6958080" y="5688720"/>
            <a:ext cx="847800" cy="647640"/>
          </a:xfrm>
          <a:prstGeom prst="rect">
            <a:avLst/>
          </a:prstGeom>
          <a:solidFill>
            <a:srgbClr val="00b05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30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98" name="Conector de seta reta 10"/>
          <p:cNvCxnSpPr>
            <a:stCxn id="393" idx="2"/>
          </p:cNvCxnSpPr>
          <p:nvPr/>
        </p:nvCxnSpPr>
        <p:spPr>
          <a:xfrm flipH="1">
            <a:off x="4081680" y="3787920"/>
            <a:ext cx="1263600" cy="8272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399" name="Conector de seta reta 11"/>
          <p:cNvCxnSpPr>
            <a:stCxn id="393" idx="2"/>
            <a:endCxn id="396" idx="0"/>
          </p:cNvCxnSpPr>
          <p:nvPr/>
        </p:nvCxnSpPr>
        <p:spPr>
          <a:xfrm>
            <a:off x="5344920" y="3787920"/>
            <a:ext cx="1231200" cy="8200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400" name="Conector de seta reta 12"/>
          <p:cNvCxnSpPr>
            <a:stCxn id="396" idx="2"/>
          </p:cNvCxnSpPr>
          <p:nvPr/>
        </p:nvCxnSpPr>
        <p:spPr>
          <a:xfrm>
            <a:off x="6575760" y="5255280"/>
            <a:ext cx="764280" cy="39132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401" name="Conector de seta reta 13"/>
          <p:cNvCxnSpPr>
            <a:stCxn id="396" idx="2"/>
          </p:cNvCxnSpPr>
          <p:nvPr/>
        </p:nvCxnSpPr>
        <p:spPr>
          <a:xfrm flipH="1">
            <a:off x="6033960" y="5255280"/>
            <a:ext cx="542160" cy="39132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402" name="Conector de seta reta 14"/>
          <p:cNvCxnSpPr/>
          <p:nvPr/>
        </p:nvCxnSpPr>
        <p:spPr>
          <a:xfrm>
            <a:off x="4131720" y="5255640"/>
            <a:ext cx="606960" cy="43956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403" name="Conector de seta reta 15"/>
          <p:cNvCxnSpPr/>
          <p:nvPr/>
        </p:nvCxnSpPr>
        <p:spPr>
          <a:xfrm flipH="1">
            <a:off x="3426480" y="5292000"/>
            <a:ext cx="660600" cy="41436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sp>
        <p:nvSpPr>
          <p:cNvPr id="404" name="CaixaDeTexto 18"/>
          <p:cNvSpPr/>
          <p:nvPr/>
        </p:nvSpPr>
        <p:spPr>
          <a:xfrm>
            <a:off x="7242480" y="4595400"/>
            <a:ext cx="1337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70c0"/>
                </a:solidFill>
                <a:latin typeface="Calibri"/>
              </a:rPr>
              <a:t>Altura 1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CaixaDeTexto 30"/>
          <p:cNvSpPr/>
          <p:nvPr/>
        </p:nvSpPr>
        <p:spPr>
          <a:xfrm>
            <a:off x="7756560" y="5664960"/>
            <a:ext cx="14191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b050"/>
                </a:solidFill>
                <a:latin typeface="Calibri"/>
              </a:rPr>
              <a:t>Altura 0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CaixaDeTexto 22"/>
          <p:cNvSpPr/>
          <p:nvPr/>
        </p:nvSpPr>
        <p:spPr>
          <a:xfrm>
            <a:off x="6101280" y="3103920"/>
            <a:ext cx="13323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c00000"/>
                </a:solidFill>
                <a:latin typeface="Calibri"/>
              </a:rPr>
              <a:t>Altura 2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8" dur="indefinite" restart="never" nodeType="tmRoot">
          <p:childTnLst>
            <p:seq>
              <p:cTn id="539" dur="indefinite" nodeType="mainSeq">
                <p:childTnLst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4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5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0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1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6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7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489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9000"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7030a0"/>
                </a:solidFill>
                <a:latin typeface="Calibri"/>
              </a:rPr>
              <a:t>Definições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240840" y="836640"/>
            <a:ext cx="8529840" cy="1583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Profundidade: </a:t>
            </a:r>
            <a:r>
              <a:rPr b="0" lang="pt-BR" sz="3200" spc="-1" strike="noStrike">
                <a:solidFill>
                  <a:srgbClr val="0070c0"/>
                </a:solidFill>
                <a:latin typeface="Calibri"/>
              </a:rPr>
              <a:t>É a distancia do nó até a raiz. 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00b050"/>
                </a:solidFill>
                <a:latin typeface="Calibri"/>
              </a:rPr>
              <a:t>Mas sempre recorrendo a árvore de cima para baixo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9" name="Retângulo 3"/>
          <p:cNvSpPr/>
          <p:nvPr/>
        </p:nvSpPr>
        <p:spPr>
          <a:xfrm>
            <a:off x="3663000" y="464400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8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Retângulo 4"/>
          <p:cNvSpPr/>
          <p:nvPr/>
        </p:nvSpPr>
        <p:spPr>
          <a:xfrm>
            <a:off x="4417920" y="5706000"/>
            <a:ext cx="847800" cy="647640"/>
          </a:xfrm>
          <a:prstGeom prst="rect">
            <a:avLst/>
          </a:prstGeom>
          <a:solidFill>
            <a:srgbClr val="00b05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12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Retângulo 5"/>
          <p:cNvSpPr/>
          <p:nvPr/>
        </p:nvSpPr>
        <p:spPr>
          <a:xfrm>
            <a:off x="4921200" y="3140280"/>
            <a:ext cx="847800" cy="647640"/>
          </a:xfrm>
          <a:prstGeom prst="rect">
            <a:avLst/>
          </a:prstGeom>
          <a:solidFill>
            <a:srgbClr val="c0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15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2" name="Retângulo 6"/>
          <p:cNvSpPr/>
          <p:nvPr/>
        </p:nvSpPr>
        <p:spPr>
          <a:xfrm>
            <a:off x="2908800" y="5706000"/>
            <a:ext cx="847800" cy="647640"/>
          </a:xfrm>
          <a:prstGeom prst="rect">
            <a:avLst/>
          </a:prstGeom>
          <a:solidFill>
            <a:srgbClr val="00b05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Retângulo 7"/>
          <p:cNvSpPr/>
          <p:nvPr/>
        </p:nvSpPr>
        <p:spPr>
          <a:xfrm>
            <a:off x="5609880" y="5646600"/>
            <a:ext cx="847800" cy="647640"/>
          </a:xfrm>
          <a:prstGeom prst="rect">
            <a:avLst/>
          </a:prstGeom>
          <a:solidFill>
            <a:srgbClr val="00b05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Retângulo 8"/>
          <p:cNvSpPr/>
          <p:nvPr/>
        </p:nvSpPr>
        <p:spPr>
          <a:xfrm>
            <a:off x="6152040" y="460764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23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Retângulo 9"/>
          <p:cNvSpPr/>
          <p:nvPr/>
        </p:nvSpPr>
        <p:spPr>
          <a:xfrm>
            <a:off x="6958080" y="5688720"/>
            <a:ext cx="847800" cy="647640"/>
          </a:xfrm>
          <a:prstGeom prst="rect">
            <a:avLst/>
          </a:prstGeom>
          <a:solidFill>
            <a:srgbClr val="00b05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30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16" name="Conector de seta reta 10"/>
          <p:cNvCxnSpPr>
            <a:stCxn id="411" idx="2"/>
          </p:cNvCxnSpPr>
          <p:nvPr/>
        </p:nvCxnSpPr>
        <p:spPr>
          <a:xfrm flipH="1">
            <a:off x="4081680" y="3787920"/>
            <a:ext cx="1263600" cy="8272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417" name="Conector de seta reta 11"/>
          <p:cNvCxnSpPr>
            <a:stCxn id="411" idx="2"/>
            <a:endCxn id="414" idx="0"/>
          </p:cNvCxnSpPr>
          <p:nvPr/>
        </p:nvCxnSpPr>
        <p:spPr>
          <a:xfrm>
            <a:off x="5344920" y="3787920"/>
            <a:ext cx="1231200" cy="8200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418" name="Conector de seta reta 12"/>
          <p:cNvCxnSpPr>
            <a:stCxn id="414" idx="2"/>
          </p:cNvCxnSpPr>
          <p:nvPr/>
        </p:nvCxnSpPr>
        <p:spPr>
          <a:xfrm>
            <a:off x="6575760" y="5255280"/>
            <a:ext cx="764280" cy="39132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419" name="Conector de seta reta 13"/>
          <p:cNvCxnSpPr>
            <a:stCxn id="414" idx="2"/>
          </p:cNvCxnSpPr>
          <p:nvPr/>
        </p:nvCxnSpPr>
        <p:spPr>
          <a:xfrm flipH="1">
            <a:off x="6033960" y="5255280"/>
            <a:ext cx="542160" cy="39132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420" name="Conector de seta reta 14"/>
          <p:cNvCxnSpPr/>
          <p:nvPr/>
        </p:nvCxnSpPr>
        <p:spPr>
          <a:xfrm>
            <a:off x="4131720" y="5255640"/>
            <a:ext cx="606960" cy="43956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421" name="Conector de seta reta 15"/>
          <p:cNvCxnSpPr/>
          <p:nvPr/>
        </p:nvCxnSpPr>
        <p:spPr>
          <a:xfrm flipH="1">
            <a:off x="3426480" y="5292000"/>
            <a:ext cx="660600" cy="41436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sp>
        <p:nvSpPr>
          <p:cNvPr id="422" name="CaixaDeTexto 18"/>
          <p:cNvSpPr/>
          <p:nvPr/>
        </p:nvSpPr>
        <p:spPr>
          <a:xfrm>
            <a:off x="7242480" y="4595400"/>
            <a:ext cx="1337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70c0"/>
                </a:solidFill>
                <a:latin typeface="Calibri"/>
              </a:rPr>
              <a:t>Altura 1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CaixaDeTexto 30"/>
          <p:cNvSpPr/>
          <p:nvPr/>
        </p:nvSpPr>
        <p:spPr>
          <a:xfrm>
            <a:off x="7756560" y="5664960"/>
            <a:ext cx="14191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b050"/>
                </a:solidFill>
                <a:latin typeface="Calibri"/>
              </a:rPr>
              <a:t>Altura 0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CaixaDeTexto 22"/>
          <p:cNvSpPr/>
          <p:nvPr/>
        </p:nvSpPr>
        <p:spPr>
          <a:xfrm>
            <a:off x="6101280" y="3103920"/>
            <a:ext cx="13323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c00000"/>
                </a:solidFill>
                <a:latin typeface="Calibri"/>
              </a:rPr>
              <a:t>Altura 2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8" dur="indefinite" restart="never" nodeType="tmRoot">
          <p:childTnLst>
            <p:seq>
              <p:cTn id="559" dur="indefinite" nodeType="mainSeq">
                <p:childTnLst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4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5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0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1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6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7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489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9000"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7030a0"/>
                </a:solidFill>
                <a:latin typeface="Calibri"/>
              </a:rPr>
              <a:t>Definições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/>
          </p:nvPr>
        </p:nvSpPr>
        <p:spPr>
          <a:xfrm>
            <a:off x="240840" y="836640"/>
            <a:ext cx="4834800" cy="647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70c0"/>
                </a:solidFill>
                <a:latin typeface="Calibri"/>
              </a:rPr>
              <a:t>A profundidade do 15 é 0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7" name="Retângulo 3"/>
          <p:cNvSpPr/>
          <p:nvPr/>
        </p:nvSpPr>
        <p:spPr>
          <a:xfrm>
            <a:off x="2022480" y="4460400"/>
            <a:ext cx="10274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8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Retângulo 4"/>
          <p:cNvSpPr/>
          <p:nvPr/>
        </p:nvSpPr>
        <p:spPr>
          <a:xfrm>
            <a:off x="2777760" y="5522760"/>
            <a:ext cx="1027440" cy="647640"/>
          </a:xfrm>
          <a:prstGeom prst="rect">
            <a:avLst/>
          </a:prstGeom>
          <a:solidFill>
            <a:srgbClr val="00b05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12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Retângulo 5"/>
          <p:cNvSpPr/>
          <p:nvPr/>
        </p:nvSpPr>
        <p:spPr>
          <a:xfrm>
            <a:off x="3280680" y="2956680"/>
            <a:ext cx="1027440" cy="647640"/>
          </a:xfrm>
          <a:prstGeom prst="rect">
            <a:avLst/>
          </a:prstGeom>
          <a:solidFill>
            <a:srgbClr val="c0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15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0" name="Retângulo 6"/>
          <p:cNvSpPr/>
          <p:nvPr/>
        </p:nvSpPr>
        <p:spPr>
          <a:xfrm>
            <a:off x="1268280" y="5522760"/>
            <a:ext cx="1027440" cy="647640"/>
          </a:xfrm>
          <a:prstGeom prst="rect">
            <a:avLst/>
          </a:prstGeom>
          <a:solidFill>
            <a:srgbClr val="00b05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Retângulo 7"/>
          <p:cNvSpPr/>
          <p:nvPr/>
        </p:nvSpPr>
        <p:spPr>
          <a:xfrm>
            <a:off x="3969720" y="5463000"/>
            <a:ext cx="1027440" cy="647640"/>
          </a:xfrm>
          <a:prstGeom prst="rect">
            <a:avLst/>
          </a:prstGeom>
          <a:solidFill>
            <a:srgbClr val="00b05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Retângulo 8"/>
          <p:cNvSpPr/>
          <p:nvPr/>
        </p:nvSpPr>
        <p:spPr>
          <a:xfrm>
            <a:off x="4511880" y="4424040"/>
            <a:ext cx="10274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23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Retângulo 9"/>
          <p:cNvSpPr/>
          <p:nvPr/>
        </p:nvSpPr>
        <p:spPr>
          <a:xfrm>
            <a:off x="5317560" y="5505120"/>
            <a:ext cx="1027440" cy="647640"/>
          </a:xfrm>
          <a:prstGeom prst="rect">
            <a:avLst/>
          </a:prstGeom>
          <a:solidFill>
            <a:srgbClr val="00b05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30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34" name="Conector de seta reta 10"/>
          <p:cNvCxnSpPr>
            <a:stCxn id="429" idx="2"/>
          </p:cNvCxnSpPr>
          <p:nvPr/>
        </p:nvCxnSpPr>
        <p:spPr>
          <a:xfrm flipH="1">
            <a:off x="2441520" y="3604320"/>
            <a:ext cx="1353240" cy="8272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435" name="Conector de seta reta 11"/>
          <p:cNvCxnSpPr>
            <a:stCxn id="429" idx="2"/>
            <a:endCxn id="432" idx="0"/>
          </p:cNvCxnSpPr>
          <p:nvPr/>
        </p:nvCxnSpPr>
        <p:spPr>
          <a:xfrm>
            <a:off x="3794400" y="3604320"/>
            <a:ext cx="1231560" cy="8200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436" name="Conector de seta reta 12"/>
          <p:cNvCxnSpPr>
            <a:stCxn id="432" idx="2"/>
          </p:cNvCxnSpPr>
          <p:nvPr/>
        </p:nvCxnSpPr>
        <p:spPr>
          <a:xfrm>
            <a:off x="5025600" y="5071680"/>
            <a:ext cx="674280" cy="3916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437" name="Conector de seta reta 13"/>
          <p:cNvCxnSpPr>
            <a:stCxn id="432" idx="2"/>
          </p:cNvCxnSpPr>
          <p:nvPr/>
        </p:nvCxnSpPr>
        <p:spPr>
          <a:xfrm flipH="1">
            <a:off x="4393440" y="5071680"/>
            <a:ext cx="632520" cy="3916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438" name="Conector de seta reta 14"/>
          <p:cNvCxnSpPr/>
          <p:nvPr/>
        </p:nvCxnSpPr>
        <p:spPr>
          <a:xfrm>
            <a:off x="2491560" y="5072040"/>
            <a:ext cx="606960" cy="43956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439" name="Conector de seta reta 15"/>
          <p:cNvCxnSpPr/>
          <p:nvPr/>
        </p:nvCxnSpPr>
        <p:spPr>
          <a:xfrm flipH="1">
            <a:off x="1785960" y="5108400"/>
            <a:ext cx="660960" cy="41436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sp>
        <p:nvSpPr>
          <p:cNvPr id="440" name="CaixaDeTexto 18"/>
          <p:cNvSpPr/>
          <p:nvPr/>
        </p:nvSpPr>
        <p:spPr>
          <a:xfrm>
            <a:off x="5601960" y="4411800"/>
            <a:ext cx="2714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70c0"/>
                </a:solidFill>
                <a:latin typeface="Calibri"/>
              </a:rPr>
              <a:t>Profundidade 1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CaixaDeTexto 30"/>
          <p:cNvSpPr/>
          <p:nvPr/>
        </p:nvSpPr>
        <p:spPr>
          <a:xfrm>
            <a:off x="6345360" y="5525280"/>
            <a:ext cx="2618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b050"/>
                </a:solidFill>
                <a:latin typeface="Calibri"/>
              </a:rPr>
              <a:t>Profundidade 2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CaixaDeTexto 22"/>
          <p:cNvSpPr/>
          <p:nvPr/>
        </p:nvSpPr>
        <p:spPr>
          <a:xfrm>
            <a:off x="4460760" y="2920320"/>
            <a:ext cx="2558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c00000"/>
                </a:solidFill>
                <a:latin typeface="Calibri"/>
              </a:rPr>
              <a:t>Profundidade 0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Espaço Reservado para Conteúdo 2"/>
          <p:cNvSpPr/>
          <p:nvPr/>
        </p:nvSpPr>
        <p:spPr>
          <a:xfrm>
            <a:off x="383040" y="1585440"/>
            <a:ext cx="483480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75000"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0070c0"/>
                </a:solidFill>
                <a:latin typeface="Calibri"/>
              </a:rPr>
              <a:t>A profundidade do 8 e do 23 é 1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Espaço Reservado para Conteúdo 2"/>
          <p:cNvSpPr/>
          <p:nvPr/>
        </p:nvSpPr>
        <p:spPr>
          <a:xfrm>
            <a:off x="433440" y="2231640"/>
            <a:ext cx="483480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75000"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0070c0"/>
                </a:solidFill>
                <a:latin typeface="Calibri"/>
              </a:rPr>
              <a:t>A profundidade do 2, 12, 20  e 30 é 2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8" dur="indefinite" restart="never" nodeType="tmRoot">
          <p:childTnLst>
            <p:seq>
              <p:cTn id="579" dur="indefinite" nodeType="mainSeq">
                <p:childTnLst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4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5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0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1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6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7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92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Busca em uma lista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Retângulo 4"/>
          <p:cNvSpPr/>
          <p:nvPr/>
        </p:nvSpPr>
        <p:spPr>
          <a:xfrm>
            <a:off x="2677680" y="2390760"/>
            <a:ext cx="647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chemeClr val="lt1"/>
                </a:solidFill>
                <a:latin typeface="Calibri"/>
              </a:rPr>
              <a:t>2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Retângulo 5"/>
          <p:cNvSpPr/>
          <p:nvPr/>
        </p:nvSpPr>
        <p:spPr>
          <a:xfrm>
            <a:off x="3346200" y="2390760"/>
            <a:ext cx="647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chemeClr val="lt1"/>
                </a:solidFill>
                <a:latin typeface="Calibri"/>
              </a:rPr>
              <a:t>5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Retângulo 6"/>
          <p:cNvSpPr/>
          <p:nvPr/>
        </p:nvSpPr>
        <p:spPr>
          <a:xfrm>
            <a:off x="3994560" y="2390760"/>
            <a:ext cx="647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chemeClr val="lt1"/>
                </a:solidFill>
                <a:latin typeface="Calibri"/>
              </a:rPr>
              <a:t>10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Retângulo 7"/>
          <p:cNvSpPr/>
          <p:nvPr/>
        </p:nvSpPr>
        <p:spPr>
          <a:xfrm>
            <a:off x="4644000" y="2382120"/>
            <a:ext cx="647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chemeClr val="lt1"/>
                </a:solidFill>
                <a:latin typeface="Calibri"/>
              </a:rPr>
              <a:t>20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Retângulo 8"/>
          <p:cNvSpPr/>
          <p:nvPr/>
        </p:nvSpPr>
        <p:spPr>
          <a:xfrm>
            <a:off x="5292000" y="2390760"/>
            <a:ext cx="647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30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9" name="Conector de seta reta 10"/>
          <p:cNvCxnSpPr/>
          <p:nvPr/>
        </p:nvCxnSpPr>
        <p:spPr>
          <a:xfrm>
            <a:off x="3001320" y="1526400"/>
            <a:ext cx="360" cy="864720"/>
          </a:xfrm>
          <a:prstGeom prst="straightConnector1">
            <a:avLst/>
          </a:prstGeom>
          <a:ln w="50800">
            <a:solidFill>
              <a:srgbClr val="c00000"/>
            </a:solidFill>
            <a:round/>
            <a:tailEnd len="med" type="arrow" w="med"/>
          </a:ln>
        </p:spPr>
      </p:cxnSp>
      <p:cxnSp>
        <p:nvCxnSpPr>
          <p:cNvPr id="100" name="Conector de seta reta 11"/>
          <p:cNvCxnSpPr/>
          <p:nvPr/>
        </p:nvCxnSpPr>
        <p:spPr>
          <a:xfrm>
            <a:off x="3670200" y="1526400"/>
            <a:ext cx="360" cy="864720"/>
          </a:xfrm>
          <a:prstGeom prst="straightConnector1">
            <a:avLst/>
          </a:prstGeom>
          <a:ln w="50800">
            <a:solidFill>
              <a:srgbClr val="c00000"/>
            </a:solidFill>
            <a:round/>
            <a:tailEnd len="med" type="arrow" w="med"/>
          </a:ln>
        </p:spPr>
      </p:cxnSp>
      <p:cxnSp>
        <p:nvCxnSpPr>
          <p:cNvPr id="101" name="Conector de seta reta 12"/>
          <p:cNvCxnSpPr/>
          <p:nvPr/>
        </p:nvCxnSpPr>
        <p:spPr>
          <a:xfrm>
            <a:off x="4318200" y="1526400"/>
            <a:ext cx="360" cy="864720"/>
          </a:xfrm>
          <a:prstGeom prst="straightConnector1">
            <a:avLst/>
          </a:prstGeom>
          <a:ln w="50800">
            <a:solidFill>
              <a:srgbClr val="c00000"/>
            </a:solidFill>
            <a:round/>
            <a:tailEnd len="med" type="arrow" w="med"/>
          </a:ln>
        </p:spPr>
      </p:cxnSp>
      <p:cxnSp>
        <p:nvCxnSpPr>
          <p:cNvPr id="102" name="Conector de seta reta 13"/>
          <p:cNvCxnSpPr/>
          <p:nvPr/>
        </p:nvCxnSpPr>
        <p:spPr>
          <a:xfrm>
            <a:off x="4968000" y="1526400"/>
            <a:ext cx="360" cy="864720"/>
          </a:xfrm>
          <a:prstGeom prst="straightConnector1">
            <a:avLst/>
          </a:prstGeom>
          <a:ln w="50800">
            <a:solidFill>
              <a:srgbClr val="c00000"/>
            </a:solidFill>
            <a:round/>
            <a:tailEnd len="med" type="arrow" w="med"/>
          </a:ln>
        </p:spPr>
      </p:cxnSp>
      <p:sp>
        <p:nvSpPr>
          <p:cNvPr id="103" name="CaixaDeTexto 15"/>
          <p:cNvSpPr/>
          <p:nvPr/>
        </p:nvSpPr>
        <p:spPr>
          <a:xfrm>
            <a:off x="1331640" y="4869000"/>
            <a:ext cx="49683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Procura pelo 20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489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9000"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7030a0"/>
                </a:solidFill>
                <a:latin typeface="Calibri"/>
              </a:rPr>
              <a:t>Definições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240840" y="836640"/>
            <a:ext cx="3179520" cy="572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7030a0"/>
                </a:solidFill>
                <a:latin typeface="Calibri"/>
              </a:rPr>
              <a:t>Árvores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7" name="Retângulo 3"/>
          <p:cNvSpPr/>
          <p:nvPr/>
        </p:nvSpPr>
        <p:spPr>
          <a:xfrm>
            <a:off x="4174920" y="291312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8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Retângulo 4"/>
          <p:cNvSpPr/>
          <p:nvPr/>
        </p:nvSpPr>
        <p:spPr>
          <a:xfrm>
            <a:off x="4930200" y="3975120"/>
            <a:ext cx="847800" cy="647640"/>
          </a:xfrm>
          <a:prstGeom prst="rect">
            <a:avLst/>
          </a:prstGeom>
          <a:solidFill>
            <a:srgbClr val="00b05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12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Retângulo 5"/>
          <p:cNvSpPr/>
          <p:nvPr/>
        </p:nvSpPr>
        <p:spPr>
          <a:xfrm>
            <a:off x="5433120" y="1409400"/>
            <a:ext cx="847800" cy="647640"/>
          </a:xfrm>
          <a:prstGeom prst="rect">
            <a:avLst/>
          </a:prstGeom>
          <a:solidFill>
            <a:srgbClr val="c0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15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0" name="Retângulo 6"/>
          <p:cNvSpPr/>
          <p:nvPr/>
        </p:nvSpPr>
        <p:spPr>
          <a:xfrm>
            <a:off x="3420720" y="3975120"/>
            <a:ext cx="847800" cy="647640"/>
          </a:xfrm>
          <a:prstGeom prst="rect">
            <a:avLst/>
          </a:prstGeom>
          <a:solidFill>
            <a:srgbClr val="00b05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Retângulo 7"/>
          <p:cNvSpPr/>
          <p:nvPr/>
        </p:nvSpPr>
        <p:spPr>
          <a:xfrm>
            <a:off x="6122160" y="3915720"/>
            <a:ext cx="847800" cy="647640"/>
          </a:xfrm>
          <a:prstGeom prst="rect">
            <a:avLst/>
          </a:prstGeom>
          <a:solidFill>
            <a:srgbClr val="00b05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Retângulo 8"/>
          <p:cNvSpPr/>
          <p:nvPr/>
        </p:nvSpPr>
        <p:spPr>
          <a:xfrm>
            <a:off x="6663960" y="287676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23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Retângulo 9"/>
          <p:cNvSpPr/>
          <p:nvPr/>
        </p:nvSpPr>
        <p:spPr>
          <a:xfrm>
            <a:off x="7470000" y="3957840"/>
            <a:ext cx="847800" cy="647640"/>
          </a:xfrm>
          <a:prstGeom prst="rect">
            <a:avLst/>
          </a:prstGeom>
          <a:solidFill>
            <a:srgbClr val="00b05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30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54" name="Conector de seta reta 10"/>
          <p:cNvCxnSpPr>
            <a:stCxn id="449" idx="2"/>
          </p:cNvCxnSpPr>
          <p:nvPr/>
        </p:nvCxnSpPr>
        <p:spPr>
          <a:xfrm flipH="1">
            <a:off x="4593600" y="2057040"/>
            <a:ext cx="1263600" cy="8272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455" name="Conector de seta reta 11"/>
          <p:cNvCxnSpPr>
            <a:stCxn id="449" idx="2"/>
            <a:endCxn id="452" idx="0"/>
          </p:cNvCxnSpPr>
          <p:nvPr/>
        </p:nvCxnSpPr>
        <p:spPr>
          <a:xfrm>
            <a:off x="5856840" y="2057040"/>
            <a:ext cx="1231200" cy="8200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456" name="Conector de seta reta 12"/>
          <p:cNvCxnSpPr>
            <a:stCxn id="452" idx="2"/>
          </p:cNvCxnSpPr>
          <p:nvPr/>
        </p:nvCxnSpPr>
        <p:spPr>
          <a:xfrm>
            <a:off x="7087680" y="3524400"/>
            <a:ext cx="764280" cy="39132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457" name="Conector de seta reta 13"/>
          <p:cNvCxnSpPr>
            <a:stCxn id="452" idx="2"/>
          </p:cNvCxnSpPr>
          <p:nvPr/>
        </p:nvCxnSpPr>
        <p:spPr>
          <a:xfrm flipH="1">
            <a:off x="6545880" y="3524400"/>
            <a:ext cx="542160" cy="39132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458" name="Conector de seta reta 14"/>
          <p:cNvCxnSpPr/>
          <p:nvPr/>
        </p:nvCxnSpPr>
        <p:spPr>
          <a:xfrm>
            <a:off x="4644000" y="3524760"/>
            <a:ext cx="606600" cy="43956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459" name="Conector de seta reta 15"/>
          <p:cNvCxnSpPr/>
          <p:nvPr/>
        </p:nvCxnSpPr>
        <p:spPr>
          <a:xfrm flipH="1">
            <a:off x="3938400" y="3561120"/>
            <a:ext cx="660600" cy="41436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sp>
        <p:nvSpPr>
          <p:cNvPr id="460" name="Retângulo 19"/>
          <p:cNvSpPr/>
          <p:nvPr/>
        </p:nvSpPr>
        <p:spPr>
          <a:xfrm>
            <a:off x="4235040" y="5085360"/>
            <a:ext cx="847800" cy="647640"/>
          </a:xfrm>
          <a:prstGeom prst="rect">
            <a:avLst/>
          </a:prstGeom>
          <a:solidFill>
            <a:srgbClr val="00b05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4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61" name="Conector de seta reta 20"/>
          <p:cNvCxnSpPr>
            <a:endCxn id="460" idx="0"/>
          </p:cNvCxnSpPr>
          <p:nvPr/>
        </p:nvCxnSpPr>
        <p:spPr>
          <a:xfrm>
            <a:off x="3844440" y="4605840"/>
            <a:ext cx="814680" cy="4798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sp>
        <p:nvSpPr>
          <p:cNvPr id="462" name="Espaço Reservado para Conteúdo 2"/>
          <p:cNvSpPr/>
          <p:nvPr/>
        </p:nvSpPr>
        <p:spPr>
          <a:xfrm>
            <a:off x="52560" y="1410120"/>
            <a:ext cx="388584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1" lang="pt-BR" sz="2800" spc="-1" strike="noStrike">
                <a:solidFill>
                  <a:srgbClr val="002060"/>
                </a:solidFill>
                <a:latin typeface="Calibri"/>
              </a:rPr>
              <a:t>Todo o trabalho com árvores está baseado na raiz.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Espaço Reservado para Conteúdo 2"/>
          <p:cNvSpPr/>
          <p:nvPr/>
        </p:nvSpPr>
        <p:spPr>
          <a:xfrm>
            <a:off x="46080" y="2781000"/>
            <a:ext cx="3885840" cy="113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1" lang="pt-BR" sz="2800" spc="-1" strike="noStrike">
                <a:solidFill>
                  <a:srgbClr val="0070c0"/>
                </a:solidFill>
                <a:latin typeface="Calibri"/>
              </a:rPr>
              <a:t>Altura de uma árvore, é a altura da raiz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</a:rPr>
              <a:t>.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Espaço Reservado para Conteúdo 2"/>
          <p:cNvSpPr/>
          <p:nvPr/>
        </p:nvSpPr>
        <p:spPr>
          <a:xfrm>
            <a:off x="184320" y="4836960"/>
            <a:ext cx="3885840" cy="113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1" lang="pt-BR" sz="2800" spc="-1" strike="noStrike">
                <a:solidFill>
                  <a:srgbClr val="00b050"/>
                </a:solidFill>
                <a:latin typeface="Calibri"/>
              </a:rPr>
              <a:t>Endereço de uma árvore, é o endereço da raiz</a:t>
            </a:r>
            <a:r>
              <a:rPr b="1" lang="pt-BR" sz="2800" spc="-1" strike="noStrike">
                <a:solidFill>
                  <a:srgbClr val="002060"/>
                </a:solidFill>
                <a:latin typeface="Calibri"/>
              </a:rPr>
              <a:t>.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7030a0"/>
                </a:solidFill>
                <a:latin typeface="Calibri"/>
              </a:rPr>
              <a:t>Árvore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132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70c0"/>
                </a:solidFill>
                <a:latin typeface="Calibri"/>
              </a:rPr>
              <a:t>Se uma função receber como argumento uma árvore, na verdade ela recebe uma raiz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Arvores Binárias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8b8b8b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05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chemeClr val="accent1">
                    <a:lumMod val="75000"/>
                  </a:schemeClr>
                </a:solidFill>
                <a:latin typeface="Calibri"/>
              </a:rPr>
              <a:t>Árvores Binárias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16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rgbClr val="002060"/>
                </a:solidFill>
                <a:latin typeface="Calibri"/>
              </a:rPr>
              <a:t>Uma árvore binária é uma árvore, na qual embaixo de cada nó existem no máximo duas subárvores.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Exercicio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Decidir quais das seguintes árvores são binárias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rupo 18"/>
          <p:cNvGrpSpPr/>
          <p:nvPr/>
        </p:nvGrpSpPr>
        <p:grpSpPr>
          <a:xfrm>
            <a:off x="318600" y="3567240"/>
            <a:ext cx="2807280" cy="2889360"/>
            <a:chOff x="318600" y="3567240"/>
            <a:chExt cx="2807280" cy="2889360"/>
          </a:xfrm>
        </p:grpSpPr>
        <p:sp>
          <p:nvSpPr>
            <p:cNvPr id="474" name="Retângulo 3"/>
            <p:cNvSpPr/>
            <p:nvPr/>
          </p:nvSpPr>
          <p:spPr>
            <a:xfrm>
              <a:off x="704880" y="4572360"/>
              <a:ext cx="495360" cy="43272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8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5" name="Retângulo 4"/>
            <p:cNvSpPr/>
            <p:nvPr/>
          </p:nvSpPr>
          <p:spPr>
            <a:xfrm>
              <a:off x="1145880" y="5282280"/>
              <a:ext cx="49536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12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6" name="Retângulo 5"/>
            <p:cNvSpPr/>
            <p:nvPr/>
          </p:nvSpPr>
          <p:spPr>
            <a:xfrm>
              <a:off x="1440000" y="3567240"/>
              <a:ext cx="495360" cy="43272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15</a:t>
              </a:r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7" name="Retângulo 6"/>
            <p:cNvSpPr/>
            <p:nvPr/>
          </p:nvSpPr>
          <p:spPr>
            <a:xfrm>
              <a:off x="1842840" y="5242320"/>
              <a:ext cx="49536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20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8" name="Retângulo 7"/>
            <p:cNvSpPr/>
            <p:nvPr/>
          </p:nvSpPr>
          <p:spPr>
            <a:xfrm>
              <a:off x="2159640" y="4548240"/>
              <a:ext cx="495360" cy="43272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23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9" name="Retângulo 8"/>
            <p:cNvSpPr/>
            <p:nvPr/>
          </p:nvSpPr>
          <p:spPr>
            <a:xfrm>
              <a:off x="2630520" y="5270760"/>
              <a:ext cx="49536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30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480" name="Conector de seta reta 9"/>
            <p:cNvCxnSpPr>
              <a:stCxn id="476" idx="2"/>
            </p:cNvCxnSpPr>
            <p:nvPr/>
          </p:nvCxnSpPr>
          <p:spPr>
            <a:xfrm flipH="1">
              <a:off x="949320" y="3999960"/>
              <a:ext cx="738720" cy="55296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481" name="Conector de seta reta 10"/>
            <p:cNvCxnSpPr>
              <a:stCxn id="476" idx="2"/>
              <a:endCxn id="478" idx="0"/>
            </p:cNvCxnSpPr>
            <p:nvPr/>
          </p:nvCxnSpPr>
          <p:spPr>
            <a:xfrm>
              <a:off x="1687680" y="3999960"/>
              <a:ext cx="720000" cy="54864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482" name="Conector de seta reta 11"/>
            <p:cNvCxnSpPr>
              <a:stCxn id="478" idx="2"/>
            </p:cNvCxnSpPr>
            <p:nvPr/>
          </p:nvCxnSpPr>
          <p:spPr>
            <a:xfrm>
              <a:off x="2407320" y="4980960"/>
              <a:ext cx="446400" cy="26172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483" name="Conector de seta reta 12"/>
            <p:cNvCxnSpPr>
              <a:stCxn id="478" idx="2"/>
            </p:cNvCxnSpPr>
            <p:nvPr/>
          </p:nvCxnSpPr>
          <p:spPr>
            <a:xfrm flipH="1">
              <a:off x="2090520" y="4980960"/>
              <a:ext cx="317160" cy="26172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484" name="Conector de seta reta 13"/>
            <p:cNvCxnSpPr/>
            <p:nvPr/>
          </p:nvCxnSpPr>
          <p:spPr>
            <a:xfrm>
              <a:off x="978840" y="4980960"/>
              <a:ext cx="354600" cy="29412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485" name="Conector de seta reta 14"/>
            <p:cNvCxnSpPr/>
            <p:nvPr/>
          </p:nvCxnSpPr>
          <p:spPr>
            <a:xfrm flipH="1">
              <a:off x="566280" y="5005440"/>
              <a:ext cx="386280" cy="27684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sp>
          <p:nvSpPr>
            <p:cNvPr id="486" name="Retângulo 15"/>
            <p:cNvSpPr/>
            <p:nvPr/>
          </p:nvSpPr>
          <p:spPr>
            <a:xfrm>
              <a:off x="739800" y="6023880"/>
              <a:ext cx="49536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4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487" name="Conector de seta reta 16"/>
            <p:cNvCxnSpPr>
              <a:endCxn id="486" idx="0"/>
            </p:cNvCxnSpPr>
            <p:nvPr/>
          </p:nvCxnSpPr>
          <p:spPr>
            <a:xfrm>
              <a:off x="511560" y="5703480"/>
              <a:ext cx="476280" cy="32076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sp>
          <p:nvSpPr>
            <p:cNvPr id="488" name="Retângulo 17"/>
            <p:cNvSpPr/>
            <p:nvPr/>
          </p:nvSpPr>
          <p:spPr>
            <a:xfrm>
              <a:off x="318600" y="5270760"/>
              <a:ext cx="495360" cy="43272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2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89" name="Grupo 19"/>
          <p:cNvGrpSpPr/>
          <p:nvPr/>
        </p:nvGrpSpPr>
        <p:grpSpPr>
          <a:xfrm>
            <a:off x="181080" y="924840"/>
            <a:ext cx="2675520" cy="2147760"/>
            <a:chOff x="181080" y="924840"/>
            <a:chExt cx="2675520" cy="2147760"/>
          </a:xfrm>
        </p:grpSpPr>
        <p:sp>
          <p:nvSpPr>
            <p:cNvPr id="490" name="Retângulo 20"/>
            <p:cNvSpPr/>
            <p:nvPr/>
          </p:nvSpPr>
          <p:spPr>
            <a:xfrm>
              <a:off x="549000" y="1929960"/>
              <a:ext cx="471960" cy="43272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8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1" name="Retângulo 21"/>
            <p:cNvSpPr/>
            <p:nvPr/>
          </p:nvSpPr>
          <p:spPr>
            <a:xfrm>
              <a:off x="969480" y="2639880"/>
              <a:ext cx="47196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12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2" name="Retângulo 22"/>
            <p:cNvSpPr/>
            <p:nvPr/>
          </p:nvSpPr>
          <p:spPr>
            <a:xfrm>
              <a:off x="1249920" y="924840"/>
              <a:ext cx="471960" cy="43272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15</a:t>
              </a:r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3" name="Retângulo 23"/>
            <p:cNvSpPr/>
            <p:nvPr/>
          </p:nvSpPr>
          <p:spPr>
            <a:xfrm>
              <a:off x="1633680" y="2599920"/>
              <a:ext cx="47196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20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4" name="Retângulo 24"/>
            <p:cNvSpPr/>
            <p:nvPr/>
          </p:nvSpPr>
          <p:spPr>
            <a:xfrm>
              <a:off x="1935720" y="1905480"/>
              <a:ext cx="471960" cy="43272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23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5" name="Retângulo 25"/>
            <p:cNvSpPr/>
            <p:nvPr/>
          </p:nvSpPr>
          <p:spPr>
            <a:xfrm>
              <a:off x="2384640" y="2628000"/>
              <a:ext cx="47196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30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496" name="Conector de seta reta 26"/>
            <p:cNvCxnSpPr>
              <a:stCxn id="492" idx="2"/>
            </p:cNvCxnSpPr>
            <p:nvPr/>
          </p:nvCxnSpPr>
          <p:spPr>
            <a:xfrm flipH="1">
              <a:off x="782280" y="1357560"/>
              <a:ext cx="703800" cy="55296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497" name="Conector de seta reta 27"/>
            <p:cNvCxnSpPr>
              <a:stCxn id="492" idx="2"/>
              <a:endCxn id="494" idx="0"/>
            </p:cNvCxnSpPr>
            <p:nvPr/>
          </p:nvCxnSpPr>
          <p:spPr>
            <a:xfrm>
              <a:off x="1485720" y="1357560"/>
              <a:ext cx="686160" cy="54828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498" name="Conector de seta reta 28"/>
            <p:cNvCxnSpPr>
              <a:stCxn id="494" idx="2"/>
            </p:cNvCxnSpPr>
            <p:nvPr/>
          </p:nvCxnSpPr>
          <p:spPr>
            <a:xfrm>
              <a:off x="2171520" y="2338200"/>
              <a:ext cx="426240" cy="26172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499" name="Conector de seta reta 29"/>
            <p:cNvCxnSpPr>
              <a:stCxn id="494" idx="2"/>
            </p:cNvCxnSpPr>
            <p:nvPr/>
          </p:nvCxnSpPr>
          <p:spPr>
            <a:xfrm flipH="1">
              <a:off x="1869840" y="2338200"/>
              <a:ext cx="302040" cy="26172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500" name="Conector de seta reta 30"/>
            <p:cNvCxnSpPr/>
            <p:nvPr/>
          </p:nvCxnSpPr>
          <p:spPr>
            <a:xfrm>
              <a:off x="810000" y="2338560"/>
              <a:ext cx="338400" cy="29412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501" name="Conector de seta reta 31"/>
            <p:cNvCxnSpPr/>
            <p:nvPr/>
          </p:nvCxnSpPr>
          <p:spPr>
            <a:xfrm flipH="1">
              <a:off x="416880" y="2362680"/>
              <a:ext cx="368640" cy="27720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sp>
          <p:nvSpPr>
            <p:cNvPr id="502" name="Retângulo 34"/>
            <p:cNvSpPr/>
            <p:nvPr/>
          </p:nvSpPr>
          <p:spPr>
            <a:xfrm>
              <a:off x="181080" y="2628000"/>
              <a:ext cx="471960" cy="43272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2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03" name="Grupo 54"/>
          <p:cNvGrpSpPr/>
          <p:nvPr/>
        </p:nvGrpSpPr>
        <p:grpSpPr>
          <a:xfrm>
            <a:off x="4069440" y="893880"/>
            <a:ext cx="2963880" cy="2889360"/>
            <a:chOff x="4069440" y="893880"/>
            <a:chExt cx="2963880" cy="2889360"/>
          </a:xfrm>
        </p:grpSpPr>
        <p:grpSp>
          <p:nvGrpSpPr>
            <p:cNvPr id="504" name="Grupo 35"/>
            <p:cNvGrpSpPr/>
            <p:nvPr/>
          </p:nvGrpSpPr>
          <p:grpSpPr>
            <a:xfrm>
              <a:off x="4069440" y="893880"/>
              <a:ext cx="2963880" cy="2889360"/>
              <a:chOff x="4069440" y="893880"/>
              <a:chExt cx="2963880" cy="2889360"/>
            </a:xfrm>
          </p:grpSpPr>
          <p:sp>
            <p:nvSpPr>
              <p:cNvPr id="505" name="Retângulo 36"/>
              <p:cNvSpPr/>
              <p:nvPr/>
            </p:nvSpPr>
            <p:spPr>
              <a:xfrm>
                <a:off x="4476960" y="1899000"/>
                <a:ext cx="523080" cy="432720"/>
              </a:xfrm>
              <a:prstGeom prst="rect">
                <a:avLst/>
              </a:prstGeom>
              <a:solidFill>
                <a:srgbClr val="4f81bd"/>
              </a:solidFill>
              <a:ln>
                <a:solidFill>
                  <a:srgbClr val="3a5f8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chemeClr val="lt1"/>
                    </a:solidFill>
                    <a:latin typeface="Calibri"/>
                  </a:rPr>
                  <a:t>8</a:t>
                </a: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6" name="Retângulo 37"/>
              <p:cNvSpPr/>
              <p:nvPr/>
            </p:nvSpPr>
            <p:spPr>
              <a:xfrm>
                <a:off x="4942800" y="2608920"/>
                <a:ext cx="523080" cy="43272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3a5f8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chemeClr val="lt1"/>
                    </a:solidFill>
                    <a:latin typeface="Calibri"/>
                  </a:rPr>
                  <a:t>12</a:t>
                </a: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7" name="Retângulo 38"/>
              <p:cNvSpPr/>
              <p:nvPr/>
            </p:nvSpPr>
            <p:spPr>
              <a:xfrm>
                <a:off x="5253120" y="893880"/>
                <a:ext cx="523080" cy="43272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3a5f8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chemeClr val="lt1"/>
                    </a:solidFill>
                    <a:latin typeface="Calibri"/>
                  </a:rPr>
                  <a:t>15</a:t>
                </a:r>
                <a:endParaRPr b="0" lang="pt-BR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08" name="Retângulo 39"/>
              <p:cNvSpPr/>
              <p:nvPr/>
            </p:nvSpPr>
            <p:spPr>
              <a:xfrm>
                <a:off x="5678280" y="2568960"/>
                <a:ext cx="523080" cy="43272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3a5f8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chemeClr val="lt1"/>
                    </a:solidFill>
                    <a:latin typeface="Calibri"/>
                  </a:rPr>
                  <a:t>20</a:t>
                </a: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9" name="Retângulo 40"/>
              <p:cNvSpPr/>
              <p:nvPr/>
            </p:nvSpPr>
            <p:spPr>
              <a:xfrm>
                <a:off x="6012720" y="1874520"/>
                <a:ext cx="523080" cy="432720"/>
              </a:xfrm>
              <a:prstGeom prst="rect">
                <a:avLst/>
              </a:prstGeom>
              <a:solidFill>
                <a:srgbClr val="4f81bd"/>
              </a:solidFill>
              <a:ln>
                <a:solidFill>
                  <a:srgbClr val="3a5f8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chemeClr val="lt1"/>
                    </a:solidFill>
                    <a:latin typeface="Calibri"/>
                  </a:rPr>
                  <a:t>23</a:t>
                </a: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0" name="Retângulo 41"/>
              <p:cNvSpPr/>
              <p:nvPr/>
            </p:nvSpPr>
            <p:spPr>
              <a:xfrm>
                <a:off x="6510240" y="2597040"/>
                <a:ext cx="523080" cy="43272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3a5f8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chemeClr val="lt1"/>
                    </a:solidFill>
                    <a:latin typeface="Calibri"/>
                  </a:rPr>
                  <a:t>30</a:t>
                </a: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511" name="Conector de seta reta 42"/>
              <p:cNvCxnSpPr/>
              <p:nvPr/>
            </p:nvCxnSpPr>
            <p:spPr>
              <a:xfrm flipH="1">
                <a:off x="4735080" y="1326600"/>
                <a:ext cx="780120" cy="55296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round/>
                <a:tailEnd len="med" type="arrow" w="med"/>
              </a:ln>
            </p:spPr>
          </p:cxnSp>
          <p:cxnSp>
            <p:nvCxnSpPr>
              <p:cNvPr id="512" name="Conector de seta reta 43"/>
              <p:cNvCxnSpPr/>
              <p:nvPr/>
            </p:nvCxnSpPr>
            <p:spPr>
              <a:xfrm>
                <a:off x="5514840" y="1326600"/>
                <a:ext cx="759600" cy="54828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round/>
                <a:tailEnd len="med" type="arrow" w="med"/>
              </a:ln>
            </p:spPr>
          </p:cxnSp>
          <p:cxnSp>
            <p:nvCxnSpPr>
              <p:cNvPr id="513" name="Conector de seta reta 44"/>
              <p:cNvCxnSpPr/>
              <p:nvPr/>
            </p:nvCxnSpPr>
            <p:spPr>
              <a:xfrm>
                <a:off x="6274080" y="2307600"/>
                <a:ext cx="471960" cy="26136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round/>
                <a:tailEnd len="med" type="arrow" w="med"/>
              </a:ln>
            </p:spPr>
          </p:cxnSp>
          <p:cxnSp>
            <p:nvCxnSpPr>
              <p:cNvPr id="514" name="Conector de seta reta 45"/>
              <p:cNvCxnSpPr/>
              <p:nvPr/>
            </p:nvCxnSpPr>
            <p:spPr>
              <a:xfrm flipH="1">
                <a:off x="5940000" y="2307600"/>
                <a:ext cx="334440" cy="26136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round/>
                <a:tailEnd len="med" type="arrow" w="med"/>
              </a:ln>
            </p:spPr>
          </p:cxnSp>
          <p:cxnSp>
            <p:nvCxnSpPr>
              <p:cNvPr id="515" name="Conector de seta reta 46"/>
              <p:cNvCxnSpPr/>
              <p:nvPr/>
            </p:nvCxnSpPr>
            <p:spPr>
              <a:xfrm>
                <a:off x="4766040" y="2307600"/>
                <a:ext cx="374760" cy="29412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round/>
                <a:tailEnd len="med" type="arrow" w="med"/>
              </a:ln>
            </p:spPr>
          </p:cxnSp>
          <p:cxnSp>
            <p:nvCxnSpPr>
              <p:cNvPr id="516" name="Conector de seta reta 47"/>
              <p:cNvCxnSpPr/>
              <p:nvPr/>
            </p:nvCxnSpPr>
            <p:spPr>
              <a:xfrm flipH="1">
                <a:off x="4330800" y="2331720"/>
                <a:ext cx="407880" cy="2772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round/>
                <a:tailEnd len="med" type="arrow" w="med"/>
              </a:ln>
            </p:spPr>
          </p:cxnSp>
          <p:sp>
            <p:nvSpPr>
              <p:cNvPr id="517" name="Retângulo 48"/>
              <p:cNvSpPr/>
              <p:nvPr/>
            </p:nvSpPr>
            <p:spPr>
              <a:xfrm>
                <a:off x="4514040" y="3350520"/>
                <a:ext cx="523080" cy="43272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3a5f8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chemeClr val="lt1"/>
                    </a:solidFill>
                    <a:latin typeface="Calibri"/>
                  </a:rPr>
                  <a:t>4</a:t>
                </a: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518" name="Conector de seta reta 49"/>
              <p:cNvCxnSpPr/>
              <p:nvPr/>
            </p:nvCxnSpPr>
            <p:spPr>
              <a:xfrm>
                <a:off x="4272840" y="3030120"/>
                <a:ext cx="502920" cy="32076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round/>
                <a:tailEnd len="med" type="arrow" w="med"/>
              </a:ln>
            </p:spPr>
          </p:cxnSp>
          <p:sp>
            <p:nvSpPr>
              <p:cNvPr id="519" name="Retângulo 50"/>
              <p:cNvSpPr/>
              <p:nvPr/>
            </p:nvSpPr>
            <p:spPr>
              <a:xfrm>
                <a:off x="4069440" y="2597040"/>
                <a:ext cx="523080" cy="432720"/>
              </a:xfrm>
              <a:prstGeom prst="rect">
                <a:avLst/>
              </a:prstGeom>
              <a:solidFill>
                <a:srgbClr val="4f81bd"/>
              </a:solidFill>
              <a:ln>
                <a:solidFill>
                  <a:srgbClr val="3a5f8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chemeClr val="lt1"/>
                    </a:solidFill>
                    <a:latin typeface="Calibri"/>
                  </a:rPr>
                  <a:t>2</a:t>
                </a: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520" name="Retângulo 51"/>
            <p:cNvSpPr/>
            <p:nvPr/>
          </p:nvSpPr>
          <p:spPr>
            <a:xfrm>
              <a:off x="6308640" y="1326960"/>
              <a:ext cx="52308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40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521" name="Conector de seta reta 52"/>
            <p:cNvCxnSpPr/>
            <p:nvPr/>
          </p:nvCxnSpPr>
          <p:spPr>
            <a:xfrm>
              <a:off x="5588280" y="1339920"/>
              <a:ext cx="720720" cy="14760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</p:grpSp>
      <p:grpSp>
        <p:nvGrpSpPr>
          <p:cNvPr id="522" name="Grupo 55"/>
          <p:cNvGrpSpPr/>
          <p:nvPr/>
        </p:nvGrpSpPr>
        <p:grpSpPr>
          <a:xfrm>
            <a:off x="4739040" y="3699000"/>
            <a:ext cx="2807280" cy="2889360"/>
            <a:chOff x="4739040" y="3699000"/>
            <a:chExt cx="2807280" cy="2889360"/>
          </a:xfrm>
        </p:grpSpPr>
        <p:sp>
          <p:nvSpPr>
            <p:cNvPr id="523" name="Retângulo 56"/>
            <p:cNvSpPr/>
            <p:nvPr/>
          </p:nvSpPr>
          <p:spPr>
            <a:xfrm>
              <a:off x="5125320" y="4704120"/>
              <a:ext cx="495360" cy="43272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8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4" name="Retângulo 57"/>
            <p:cNvSpPr/>
            <p:nvPr/>
          </p:nvSpPr>
          <p:spPr>
            <a:xfrm>
              <a:off x="5566320" y="5414040"/>
              <a:ext cx="49536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12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5" name="Retângulo 58"/>
            <p:cNvSpPr/>
            <p:nvPr/>
          </p:nvSpPr>
          <p:spPr>
            <a:xfrm>
              <a:off x="5860440" y="3699000"/>
              <a:ext cx="495360" cy="43272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15</a:t>
              </a:r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6" name="Retângulo 59"/>
            <p:cNvSpPr/>
            <p:nvPr/>
          </p:nvSpPr>
          <p:spPr>
            <a:xfrm>
              <a:off x="6263280" y="5374080"/>
              <a:ext cx="49536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20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7" name="Retângulo 60"/>
            <p:cNvSpPr/>
            <p:nvPr/>
          </p:nvSpPr>
          <p:spPr>
            <a:xfrm>
              <a:off x="6580080" y="4679640"/>
              <a:ext cx="495360" cy="43272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23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8" name="Retângulo 61"/>
            <p:cNvSpPr/>
            <p:nvPr/>
          </p:nvSpPr>
          <p:spPr>
            <a:xfrm>
              <a:off x="7050960" y="5402160"/>
              <a:ext cx="49536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30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529" name="Conector de seta reta 62"/>
            <p:cNvCxnSpPr>
              <a:stCxn id="525" idx="2"/>
            </p:cNvCxnSpPr>
            <p:nvPr/>
          </p:nvCxnSpPr>
          <p:spPr>
            <a:xfrm flipH="1">
              <a:off x="5369760" y="4131720"/>
              <a:ext cx="738720" cy="55296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530" name="Conector de seta reta 63"/>
            <p:cNvCxnSpPr>
              <a:stCxn id="525" idx="2"/>
              <a:endCxn id="527" idx="0"/>
            </p:cNvCxnSpPr>
            <p:nvPr/>
          </p:nvCxnSpPr>
          <p:spPr>
            <a:xfrm>
              <a:off x="6108120" y="4131720"/>
              <a:ext cx="720000" cy="54828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531" name="Conector de seta reta 64"/>
            <p:cNvCxnSpPr>
              <a:stCxn id="527" idx="2"/>
            </p:cNvCxnSpPr>
            <p:nvPr/>
          </p:nvCxnSpPr>
          <p:spPr>
            <a:xfrm>
              <a:off x="6827760" y="5112360"/>
              <a:ext cx="446400" cy="26172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532" name="Conector de seta reta 65"/>
            <p:cNvCxnSpPr>
              <a:stCxn id="527" idx="2"/>
            </p:cNvCxnSpPr>
            <p:nvPr/>
          </p:nvCxnSpPr>
          <p:spPr>
            <a:xfrm flipH="1">
              <a:off x="6510960" y="5112360"/>
              <a:ext cx="317160" cy="26172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533" name="Conector de seta reta 66"/>
            <p:cNvCxnSpPr/>
            <p:nvPr/>
          </p:nvCxnSpPr>
          <p:spPr>
            <a:xfrm>
              <a:off x="5399280" y="5112720"/>
              <a:ext cx="354600" cy="29412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534" name="Conector de seta reta 67"/>
            <p:cNvCxnSpPr/>
            <p:nvPr/>
          </p:nvCxnSpPr>
          <p:spPr>
            <a:xfrm flipH="1">
              <a:off x="4986720" y="5136840"/>
              <a:ext cx="386280" cy="27720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sp>
          <p:nvSpPr>
            <p:cNvPr id="535" name="Retângulo 68"/>
            <p:cNvSpPr/>
            <p:nvPr/>
          </p:nvSpPr>
          <p:spPr>
            <a:xfrm>
              <a:off x="5160240" y="6155640"/>
              <a:ext cx="49536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4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536" name="Conector de seta reta 69"/>
            <p:cNvCxnSpPr>
              <a:endCxn id="535" idx="0"/>
            </p:cNvCxnSpPr>
            <p:nvPr/>
          </p:nvCxnSpPr>
          <p:spPr>
            <a:xfrm>
              <a:off x="4932000" y="5835240"/>
              <a:ext cx="476280" cy="32076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sp>
          <p:nvSpPr>
            <p:cNvPr id="537" name="Retângulo 70"/>
            <p:cNvSpPr/>
            <p:nvPr/>
          </p:nvSpPr>
          <p:spPr>
            <a:xfrm>
              <a:off x="4739040" y="5402160"/>
              <a:ext cx="495360" cy="43272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2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38" name="Retângulo 71"/>
          <p:cNvSpPr/>
          <p:nvPr/>
        </p:nvSpPr>
        <p:spPr>
          <a:xfrm>
            <a:off x="5797080" y="6155640"/>
            <a:ext cx="495360" cy="432720"/>
          </a:xfrm>
          <a:prstGeom prst="rect">
            <a:avLst/>
          </a:prstGeom>
          <a:solidFill>
            <a:srgbClr val="00b05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16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Retângulo 72"/>
          <p:cNvSpPr/>
          <p:nvPr/>
        </p:nvSpPr>
        <p:spPr>
          <a:xfrm>
            <a:off x="6468120" y="6122520"/>
            <a:ext cx="495360" cy="432720"/>
          </a:xfrm>
          <a:prstGeom prst="rect">
            <a:avLst/>
          </a:prstGeom>
          <a:solidFill>
            <a:srgbClr val="00b05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17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Retângulo 73"/>
          <p:cNvSpPr/>
          <p:nvPr/>
        </p:nvSpPr>
        <p:spPr>
          <a:xfrm>
            <a:off x="7050960" y="6122520"/>
            <a:ext cx="495360" cy="432720"/>
          </a:xfrm>
          <a:prstGeom prst="rect">
            <a:avLst/>
          </a:prstGeom>
          <a:solidFill>
            <a:srgbClr val="00b05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18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41" name="Conector de seta reta 74"/>
          <p:cNvCxnSpPr>
            <a:stCxn id="526" idx="2"/>
          </p:cNvCxnSpPr>
          <p:nvPr/>
        </p:nvCxnSpPr>
        <p:spPr>
          <a:xfrm flipH="1">
            <a:off x="6041520" y="5806800"/>
            <a:ext cx="469800" cy="34812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542" name="Conector de seta reta 76"/>
          <p:cNvCxnSpPr>
            <a:stCxn id="526" idx="2"/>
            <a:endCxn id="539" idx="0"/>
          </p:cNvCxnSpPr>
          <p:nvPr/>
        </p:nvCxnSpPr>
        <p:spPr>
          <a:xfrm>
            <a:off x="6510960" y="5806800"/>
            <a:ext cx="205200" cy="3160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543" name="Conector de seta reta 79"/>
          <p:cNvCxnSpPr>
            <a:endCxn id="540" idx="0"/>
          </p:cNvCxnSpPr>
          <p:nvPr/>
        </p:nvCxnSpPr>
        <p:spPr>
          <a:xfrm>
            <a:off x="6598800" y="5785200"/>
            <a:ext cx="700200" cy="3376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Árvores binárias nos ajudam a efetuar a busca binária.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1000"/>
          </a:bodyPr>
          <a:p>
            <a:pPr marL="518040"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chemeClr val="accent1">
                    <a:lumMod val="50000"/>
                  </a:schemeClr>
                </a:solidFill>
                <a:latin typeface="Calibri"/>
              </a:rPr>
              <a:t>Árvores Binárias de Pesquisa</a:t>
            </a:r>
            <a:br>
              <a:rPr sz="4400"/>
            </a:br>
            <a:r>
              <a:rPr b="0" lang="pt-BR" sz="4400" spc="-1" strike="noStrike">
                <a:solidFill>
                  <a:schemeClr val="accent1">
                    <a:lumMod val="50000"/>
                  </a:schemeClr>
                </a:solidFill>
                <a:latin typeface="Calibri"/>
              </a:rPr>
              <a:t>Ou</a:t>
            </a:r>
            <a:br>
              <a:rPr sz="4400"/>
            </a:br>
            <a:r>
              <a:rPr b="0" lang="pt-BR" sz="4400" spc="-1" strike="noStrike">
                <a:solidFill>
                  <a:schemeClr val="accent1">
                    <a:lumMod val="50000"/>
                  </a:schemeClr>
                </a:solidFill>
                <a:latin typeface="Calibri"/>
              </a:rPr>
              <a:t>Árvores de Busca Binária</a:t>
            </a:r>
            <a:br>
              <a:rPr sz="4400"/>
            </a:b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8b8b8b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549" name="Grupo 4"/>
          <p:cNvGrpSpPr/>
          <p:nvPr/>
        </p:nvGrpSpPr>
        <p:grpSpPr>
          <a:xfrm>
            <a:off x="4860000" y="1742400"/>
            <a:ext cx="3107880" cy="2838240"/>
            <a:chOff x="4860000" y="1742400"/>
            <a:chExt cx="3107880" cy="2838240"/>
          </a:xfrm>
        </p:grpSpPr>
        <p:sp>
          <p:nvSpPr>
            <p:cNvPr id="550" name="Retângulo 5"/>
            <p:cNvSpPr/>
            <p:nvPr/>
          </p:nvSpPr>
          <p:spPr>
            <a:xfrm>
              <a:off x="5287320" y="3070440"/>
              <a:ext cx="548280" cy="5720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8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1" name="Retângulo 6"/>
            <p:cNvSpPr/>
            <p:nvPr/>
          </p:nvSpPr>
          <p:spPr>
            <a:xfrm>
              <a:off x="5776200" y="4008600"/>
              <a:ext cx="548280" cy="57204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12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2" name="Retângulo 7"/>
            <p:cNvSpPr/>
            <p:nvPr/>
          </p:nvSpPr>
          <p:spPr>
            <a:xfrm>
              <a:off x="6101640" y="1742400"/>
              <a:ext cx="548280" cy="57204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15</a:t>
              </a:r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3" name="Retângulo 8"/>
            <p:cNvSpPr/>
            <p:nvPr/>
          </p:nvSpPr>
          <p:spPr>
            <a:xfrm>
              <a:off x="6547320" y="3956040"/>
              <a:ext cx="548280" cy="57204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20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4" name="Retângulo 9"/>
            <p:cNvSpPr/>
            <p:nvPr/>
          </p:nvSpPr>
          <p:spPr>
            <a:xfrm>
              <a:off x="6897960" y="3038760"/>
              <a:ext cx="548280" cy="5720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23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5" name="Retângulo 10"/>
            <p:cNvSpPr/>
            <p:nvPr/>
          </p:nvSpPr>
          <p:spPr>
            <a:xfrm>
              <a:off x="7419600" y="3993480"/>
              <a:ext cx="548280" cy="57204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30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556" name="Conector de seta reta 11"/>
            <p:cNvCxnSpPr>
              <a:stCxn id="552" idx="2"/>
            </p:cNvCxnSpPr>
            <p:nvPr/>
          </p:nvCxnSpPr>
          <p:spPr>
            <a:xfrm flipH="1">
              <a:off x="5558400" y="2314440"/>
              <a:ext cx="817560" cy="73080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557" name="Conector de seta reta 12"/>
            <p:cNvCxnSpPr>
              <a:stCxn id="552" idx="2"/>
              <a:endCxn id="554" idx="0"/>
            </p:cNvCxnSpPr>
            <p:nvPr/>
          </p:nvCxnSpPr>
          <p:spPr>
            <a:xfrm>
              <a:off x="6375600" y="2314440"/>
              <a:ext cx="796680" cy="72468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558" name="Conector de seta reta 13"/>
            <p:cNvCxnSpPr>
              <a:stCxn id="554" idx="2"/>
            </p:cNvCxnSpPr>
            <p:nvPr/>
          </p:nvCxnSpPr>
          <p:spPr>
            <a:xfrm>
              <a:off x="7171920" y="3610800"/>
              <a:ext cx="495000" cy="34560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559" name="Conector de seta reta 14"/>
            <p:cNvCxnSpPr>
              <a:stCxn id="554" idx="2"/>
            </p:cNvCxnSpPr>
            <p:nvPr/>
          </p:nvCxnSpPr>
          <p:spPr>
            <a:xfrm flipH="1">
              <a:off x="6821640" y="3610800"/>
              <a:ext cx="350640" cy="34560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560" name="Conector de seta reta 15"/>
            <p:cNvCxnSpPr/>
            <p:nvPr/>
          </p:nvCxnSpPr>
          <p:spPr>
            <a:xfrm>
              <a:off x="5590800" y="3610800"/>
              <a:ext cx="392760" cy="38844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561" name="Conector de seta reta 16"/>
            <p:cNvCxnSpPr/>
            <p:nvPr/>
          </p:nvCxnSpPr>
          <p:spPr>
            <a:xfrm flipH="1">
              <a:off x="5134320" y="3642840"/>
              <a:ext cx="427680" cy="36612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sp>
          <p:nvSpPr>
            <p:cNvPr id="562" name="Retângulo 17"/>
            <p:cNvSpPr/>
            <p:nvPr/>
          </p:nvSpPr>
          <p:spPr>
            <a:xfrm>
              <a:off x="4860000" y="3993480"/>
              <a:ext cx="548280" cy="5720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2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63" name="CaixaDeTexto 3"/>
          <p:cNvSpPr/>
          <p:nvPr/>
        </p:nvSpPr>
        <p:spPr>
          <a:xfrm>
            <a:off x="899640" y="1959120"/>
            <a:ext cx="3888000" cy="398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Árvore binária.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Essa árvore é mais do que uma árvore binária.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c00000"/>
                </a:solidFill>
                <a:latin typeface="Calibri"/>
              </a:rPr>
              <a:t>É uma árvore de Busca binária.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8000"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7030a0"/>
                </a:solidFill>
                <a:latin typeface="Calibri"/>
              </a:rPr>
              <a:t>Árvore de Busca Binária</a:t>
            </a:r>
            <a:endParaRPr b="0" lang="es-E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/>
          </p:nvPr>
        </p:nvSpPr>
        <p:spPr>
          <a:xfrm>
            <a:off x="611640" y="1052640"/>
            <a:ext cx="7727400" cy="1583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0070c0"/>
                </a:solidFill>
                <a:latin typeface="Calibri"/>
              </a:rPr>
              <a:t>É uma árvore em que cada nó com chave menor a um determinado nó, estão na subárvore da esquerda.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566" name="Grupo 3"/>
          <p:cNvGrpSpPr/>
          <p:nvPr/>
        </p:nvGrpSpPr>
        <p:grpSpPr>
          <a:xfrm>
            <a:off x="5892840" y="3356640"/>
            <a:ext cx="3107880" cy="2838600"/>
            <a:chOff x="5892840" y="3356640"/>
            <a:chExt cx="3107880" cy="2838600"/>
          </a:xfrm>
        </p:grpSpPr>
        <p:sp>
          <p:nvSpPr>
            <p:cNvPr id="567" name="Retângulo 4"/>
            <p:cNvSpPr/>
            <p:nvPr/>
          </p:nvSpPr>
          <p:spPr>
            <a:xfrm>
              <a:off x="6320160" y="4685040"/>
              <a:ext cx="548280" cy="5720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8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8" name="Retângulo 5"/>
            <p:cNvSpPr/>
            <p:nvPr/>
          </p:nvSpPr>
          <p:spPr>
            <a:xfrm>
              <a:off x="6808680" y="5623200"/>
              <a:ext cx="548280" cy="57204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12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9" name="Retângulo 6"/>
            <p:cNvSpPr/>
            <p:nvPr/>
          </p:nvSpPr>
          <p:spPr>
            <a:xfrm>
              <a:off x="7134120" y="3356640"/>
              <a:ext cx="548280" cy="57204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15</a:t>
              </a:r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0" name="Retângulo 7"/>
            <p:cNvSpPr/>
            <p:nvPr/>
          </p:nvSpPr>
          <p:spPr>
            <a:xfrm>
              <a:off x="7580160" y="5570640"/>
              <a:ext cx="548280" cy="57204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20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1" name="Retângulo 8"/>
            <p:cNvSpPr/>
            <p:nvPr/>
          </p:nvSpPr>
          <p:spPr>
            <a:xfrm>
              <a:off x="7930800" y="4653000"/>
              <a:ext cx="548280" cy="5720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23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2" name="Retângulo 9"/>
            <p:cNvSpPr/>
            <p:nvPr/>
          </p:nvSpPr>
          <p:spPr>
            <a:xfrm>
              <a:off x="8452440" y="5607720"/>
              <a:ext cx="548280" cy="57204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30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573" name="Conector de seta reta 10"/>
            <p:cNvCxnSpPr>
              <a:stCxn id="569" idx="2"/>
            </p:cNvCxnSpPr>
            <p:nvPr/>
          </p:nvCxnSpPr>
          <p:spPr>
            <a:xfrm flipH="1">
              <a:off x="6590880" y="3928680"/>
              <a:ext cx="817560" cy="73080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574" name="Conector de seta reta 11"/>
            <p:cNvCxnSpPr>
              <a:stCxn id="569" idx="2"/>
              <a:endCxn id="571" idx="0"/>
            </p:cNvCxnSpPr>
            <p:nvPr/>
          </p:nvCxnSpPr>
          <p:spPr>
            <a:xfrm>
              <a:off x="7408080" y="3928680"/>
              <a:ext cx="797040" cy="72468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575" name="Conector de seta reta 12"/>
            <p:cNvCxnSpPr>
              <a:stCxn id="571" idx="2"/>
            </p:cNvCxnSpPr>
            <p:nvPr/>
          </p:nvCxnSpPr>
          <p:spPr>
            <a:xfrm>
              <a:off x="8204760" y="5225040"/>
              <a:ext cx="495000" cy="34560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576" name="Conector de seta reta 13"/>
            <p:cNvCxnSpPr>
              <a:stCxn id="571" idx="2"/>
            </p:cNvCxnSpPr>
            <p:nvPr/>
          </p:nvCxnSpPr>
          <p:spPr>
            <a:xfrm flipH="1">
              <a:off x="7854120" y="5225040"/>
              <a:ext cx="351000" cy="34560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577" name="Conector de seta reta 14"/>
            <p:cNvCxnSpPr/>
            <p:nvPr/>
          </p:nvCxnSpPr>
          <p:spPr>
            <a:xfrm>
              <a:off x="6623280" y="5225400"/>
              <a:ext cx="393120" cy="38808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578" name="Conector de seta reta 15"/>
            <p:cNvCxnSpPr/>
            <p:nvPr/>
          </p:nvCxnSpPr>
          <p:spPr>
            <a:xfrm flipH="1">
              <a:off x="6166800" y="5257080"/>
              <a:ext cx="427680" cy="36612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sp>
          <p:nvSpPr>
            <p:cNvPr id="579" name="Retângulo 16"/>
            <p:cNvSpPr/>
            <p:nvPr/>
          </p:nvSpPr>
          <p:spPr>
            <a:xfrm>
              <a:off x="5892840" y="5607720"/>
              <a:ext cx="548280" cy="57204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2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80" name="Elipse 17"/>
          <p:cNvSpPr/>
          <p:nvPr/>
        </p:nvSpPr>
        <p:spPr>
          <a:xfrm rot="1527600">
            <a:off x="6551640" y="2967120"/>
            <a:ext cx="942480" cy="2535120"/>
          </a:xfrm>
          <a:prstGeom prst="ellipse">
            <a:avLst/>
          </a:prstGeom>
          <a:noFill/>
          <a:ln w="41275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v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Elipse 18"/>
          <p:cNvSpPr/>
          <p:nvPr/>
        </p:nvSpPr>
        <p:spPr>
          <a:xfrm rot="1527600">
            <a:off x="5859360" y="4539960"/>
            <a:ext cx="942480" cy="1800000"/>
          </a:xfrm>
          <a:prstGeom prst="ellipse">
            <a:avLst/>
          </a:prstGeom>
          <a:noFill/>
          <a:ln w="41275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v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Elipse 19"/>
          <p:cNvSpPr/>
          <p:nvPr/>
        </p:nvSpPr>
        <p:spPr>
          <a:xfrm rot="1527600">
            <a:off x="7548120" y="4407120"/>
            <a:ext cx="942480" cy="1848600"/>
          </a:xfrm>
          <a:prstGeom prst="ellipse">
            <a:avLst/>
          </a:prstGeom>
          <a:noFill/>
          <a:ln w="41275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v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Espaço Reservado para Conteúdo 2"/>
          <p:cNvSpPr/>
          <p:nvPr/>
        </p:nvSpPr>
        <p:spPr>
          <a:xfrm>
            <a:off x="477360" y="2895840"/>
            <a:ext cx="5415120" cy="15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pt-BR" sz="3200" spc="-1" strike="noStrike">
                <a:solidFill>
                  <a:srgbClr val="00b050"/>
                </a:solidFill>
                <a:latin typeface="Calibri"/>
              </a:rPr>
              <a:t>É os nós com chaves maiores estão sempre nas subárvores da direita.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8" dur="indefinite" restart="never" nodeType="tmRoot">
          <p:childTnLst>
            <p:seq>
              <p:cTn id="599" dur="indefinite" nodeType="mainSeq">
                <p:childTnLst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604" dur="2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000"/>
                            </p:stCondLst>
                            <p:childTnLst>
                              <p:par>
                                <p:cTn id="606" nodeType="after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608" dur="2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4000"/>
                            </p:stCondLst>
                            <p:childTnLst>
                              <p:par>
                                <p:cTn id="610" nodeType="after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612" dur="2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92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Busca em uma lista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Retângulo 4"/>
          <p:cNvSpPr/>
          <p:nvPr/>
        </p:nvSpPr>
        <p:spPr>
          <a:xfrm>
            <a:off x="2677680" y="2390760"/>
            <a:ext cx="647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chemeClr val="lt1"/>
                </a:solidFill>
                <a:latin typeface="Calibri"/>
              </a:rPr>
              <a:t>2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Retângulo 5"/>
          <p:cNvSpPr/>
          <p:nvPr/>
        </p:nvSpPr>
        <p:spPr>
          <a:xfrm>
            <a:off x="3346200" y="2390760"/>
            <a:ext cx="647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chemeClr val="lt1"/>
                </a:solidFill>
                <a:latin typeface="Calibri"/>
              </a:rPr>
              <a:t>5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Retângulo 6"/>
          <p:cNvSpPr/>
          <p:nvPr/>
        </p:nvSpPr>
        <p:spPr>
          <a:xfrm>
            <a:off x="3994560" y="2390760"/>
            <a:ext cx="647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chemeClr val="lt1"/>
                </a:solidFill>
                <a:latin typeface="Calibri"/>
              </a:rPr>
              <a:t>10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Retângulo 7"/>
          <p:cNvSpPr/>
          <p:nvPr/>
        </p:nvSpPr>
        <p:spPr>
          <a:xfrm>
            <a:off x="4644000" y="2382120"/>
            <a:ext cx="647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chemeClr val="lt1"/>
                </a:solidFill>
                <a:latin typeface="Calibri"/>
              </a:rPr>
              <a:t>20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Retângulo 8"/>
          <p:cNvSpPr/>
          <p:nvPr/>
        </p:nvSpPr>
        <p:spPr>
          <a:xfrm>
            <a:off x="5292000" y="2390760"/>
            <a:ext cx="647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30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0" name="Conector de seta reta 10"/>
          <p:cNvCxnSpPr/>
          <p:nvPr/>
        </p:nvCxnSpPr>
        <p:spPr>
          <a:xfrm>
            <a:off x="3001320" y="1526400"/>
            <a:ext cx="360" cy="864720"/>
          </a:xfrm>
          <a:prstGeom prst="straightConnector1">
            <a:avLst/>
          </a:prstGeom>
          <a:ln w="50800">
            <a:solidFill>
              <a:srgbClr val="c00000"/>
            </a:solidFill>
            <a:round/>
            <a:tailEnd len="med" type="arrow" w="med"/>
          </a:ln>
        </p:spPr>
      </p:cxnSp>
      <p:cxnSp>
        <p:nvCxnSpPr>
          <p:cNvPr id="111" name="Conector de seta reta 11"/>
          <p:cNvCxnSpPr/>
          <p:nvPr/>
        </p:nvCxnSpPr>
        <p:spPr>
          <a:xfrm>
            <a:off x="3670200" y="1526400"/>
            <a:ext cx="360" cy="864720"/>
          </a:xfrm>
          <a:prstGeom prst="straightConnector1">
            <a:avLst/>
          </a:prstGeom>
          <a:ln w="50800">
            <a:solidFill>
              <a:srgbClr val="c00000"/>
            </a:solidFill>
            <a:round/>
            <a:tailEnd len="med" type="arrow" w="med"/>
          </a:ln>
        </p:spPr>
      </p:cxnSp>
      <p:cxnSp>
        <p:nvCxnSpPr>
          <p:cNvPr id="112" name="Conector de seta reta 12"/>
          <p:cNvCxnSpPr/>
          <p:nvPr/>
        </p:nvCxnSpPr>
        <p:spPr>
          <a:xfrm>
            <a:off x="4318200" y="1526400"/>
            <a:ext cx="360" cy="864720"/>
          </a:xfrm>
          <a:prstGeom prst="straightConnector1">
            <a:avLst/>
          </a:prstGeom>
          <a:ln w="50800">
            <a:solidFill>
              <a:srgbClr val="c00000"/>
            </a:solidFill>
            <a:round/>
            <a:tailEnd len="med" type="arrow" w="med"/>
          </a:ln>
        </p:spPr>
      </p:cxnSp>
      <p:cxnSp>
        <p:nvCxnSpPr>
          <p:cNvPr id="113" name="Conector de seta reta 13"/>
          <p:cNvCxnSpPr/>
          <p:nvPr/>
        </p:nvCxnSpPr>
        <p:spPr>
          <a:xfrm>
            <a:off x="4968000" y="1526400"/>
            <a:ext cx="360" cy="864720"/>
          </a:xfrm>
          <a:prstGeom prst="straightConnector1">
            <a:avLst/>
          </a:prstGeom>
          <a:ln w="50800">
            <a:solidFill>
              <a:srgbClr val="c00000"/>
            </a:solidFill>
            <a:round/>
            <a:tailEnd len="med" type="arrow" w="med"/>
          </a:ln>
        </p:spPr>
      </p:cxnSp>
      <p:cxnSp>
        <p:nvCxnSpPr>
          <p:cNvPr id="114" name="Conector de seta reta 14"/>
          <p:cNvCxnSpPr/>
          <p:nvPr/>
        </p:nvCxnSpPr>
        <p:spPr>
          <a:xfrm>
            <a:off x="5595120" y="1526400"/>
            <a:ext cx="360" cy="864720"/>
          </a:xfrm>
          <a:prstGeom prst="straightConnector1">
            <a:avLst/>
          </a:prstGeom>
          <a:ln w="50800">
            <a:solidFill>
              <a:srgbClr val="c00000"/>
            </a:solidFill>
            <a:round/>
            <a:tailEnd len="med" type="arrow" w="med"/>
          </a:ln>
        </p:spPr>
      </p:cxnSp>
      <p:sp>
        <p:nvSpPr>
          <p:cNvPr id="115" name="CaixaDeTexto 15"/>
          <p:cNvSpPr/>
          <p:nvPr/>
        </p:nvSpPr>
        <p:spPr>
          <a:xfrm>
            <a:off x="1331640" y="4869000"/>
            <a:ext cx="49683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Procura pelo 15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rupo 18"/>
          <p:cNvGrpSpPr/>
          <p:nvPr/>
        </p:nvGrpSpPr>
        <p:grpSpPr>
          <a:xfrm>
            <a:off x="1170720" y="3634200"/>
            <a:ext cx="2806920" cy="2889720"/>
            <a:chOff x="1170720" y="3634200"/>
            <a:chExt cx="2806920" cy="2889720"/>
          </a:xfrm>
        </p:grpSpPr>
        <p:sp>
          <p:nvSpPr>
            <p:cNvPr id="585" name="Retângulo 3"/>
            <p:cNvSpPr/>
            <p:nvPr/>
          </p:nvSpPr>
          <p:spPr>
            <a:xfrm>
              <a:off x="1556640" y="4639320"/>
              <a:ext cx="495360" cy="43272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8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6" name="Retângulo 4"/>
            <p:cNvSpPr/>
            <p:nvPr/>
          </p:nvSpPr>
          <p:spPr>
            <a:xfrm>
              <a:off x="1998000" y="5349240"/>
              <a:ext cx="49536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6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7" name="Retângulo 5"/>
            <p:cNvSpPr/>
            <p:nvPr/>
          </p:nvSpPr>
          <p:spPr>
            <a:xfrm>
              <a:off x="2357280" y="3634200"/>
              <a:ext cx="495360" cy="43272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15</a:t>
              </a:r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8" name="Retângulo 6"/>
            <p:cNvSpPr/>
            <p:nvPr/>
          </p:nvSpPr>
          <p:spPr>
            <a:xfrm>
              <a:off x="2694600" y="5309640"/>
              <a:ext cx="49536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20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9" name="Retângulo 7"/>
            <p:cNvSpPr/>
            <p:nvPr/>
          </p:nvSpPr>
          <p:spPr>
            <a:xfrm>
              <a:off x="3011400" y="4615200"/>
              <a:ext cx="495360" cy="43272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23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0" name="Retângulo 8"/>
            <p:cNvSpPr/>
            <p:nvPr/>
          </p:nvSpPr>
          <p:spPr>
            <a:xfrm>
              <a:off x="3482280" y="5337720"/>
              <a:ext cx="49536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30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591" name="Conector de seta reta 9"/>
            <p:cNvCxnSpPr>
              <a:stCxn id="587" idx="2"/>
            </p:cNvCxnSpPr>
            <p:nvPr/>
          </p:nvCxnSpPr>
          <p:spPr>
            <a:xfrm flipH="1">
              <a:off x="1866600" y="4066920"/>
              <a:ext cx="738720" cy="55332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592" name="Conector de seta reta 10"/>
            <p:cNvCxnSpPr>
              <a:stCxn id="587" idx="2"/>
              <a:endCxn id="589" idx="0"/>
            </p:cNvCxnSpPr>
            <p:nvPr/>
          </p:nvCxnSpPr>
          <p:spPr>
            <a:xfrm>
              <a:off x="2604960" y="4066920"/>
              <a:ext cx="654480" cy="54864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593" name="Conector de seta reta 11"/>
            <p:cNvCxnSpPr>
              <a:stCxn id="589" idx="2"/>
            </p:cNvCxnSpPr>
            <p:nvPr/>
          </p:nvCxnSpPr>
          <p:spPr>
            <a:xfrm>
              <a:off x="3259080" y="5047920"/>
              <a:ext cx="446760" cy="26172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594" name="Conector de seta reta 12"/>
            <p:cNvCxnSpPr>
              <a:stCxn id="589" idx="2"/>
            </p:cNvCxnSpPr>
            <p:nvPr/>
          </p:nvCxnSpPr>
          <p:spPr>
            <a:xfrm flipH="1">
              <a:off x="2942280" y="5047920"/>
              <a:ext cx="317160" cy="26172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595" name="Conector de seta reta 13"/>
            <p:cNvCxnSpPr/>
            <p:nvPr/>
          </p:nvCxnSpPr>
          <p:spPr>
            <a:xfrm>
              <a:off x="1830600" y="5048280"/>
              <a:ext cx="354960" cy="29376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596" name="Conector de seta reta 14"/>
            <p:cNvCxnSpPr/>
            <p:nvPr/>
          </p:nvCxnSpPr>
          <p:spPr>
            <a:xfrm flipH="1">
              <a:off x="1418400" y="5072400"/>
              <a:ext cx="386280" cy="27720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sp>
          <p:nvSpPr>
            <p:cNvPr id="597" name="Retângulo 15"/>
            <p:cNvSpPr/>
            <p:nvPr/>
          </p:nvSpPr>
          <p:spPr>
            <a:xfrm>
              <a:off x="1591560" y="6091200"/>
              <a:ext cx="49536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7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598" name="Conector de seta reta 16"/>
            <p:cNvCxnSpPr>
              <a:endCxn id="597" idx="0"/>
            </p:cNvCxnSpPr>
            <p:nvPr/>
          </p:nvCxnSpPr>
          <p:spPr>
            <a:xfrm>
              <a:off x="1363320" y="5770800"/>
              <a:ext cx="476280" cy="32076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sp>
          <p:nvSpPr>
            <p:cNvPr id="599" name="Retângulo 17"/>
            <p:cNvSpPr/>
            <p:nvPr/>
          </p:nvSpPr>
          <p:spPr>
            <a:xfrm>
              <a:off x="1170720" y="5337720"/>
              <a:ext cx="495360" cy="43272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2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00" name="Grupo 19"/>
          <p:cNvGrpSpPr/>
          <p:nvPr/>
        </p:nvGrpSpPr>
        <p:grpSpPr>
          <a:xfrm>
            <a:off x="669960" y="1283040"/>
            <a:ext cx="2675520" cy="2147760"/>
            <a:chOff x="669960" y="1283040"/>
            <a:chExt cx="2675520" cy="2147760"/>
          </a:xfrm>
        </p:grpSpPr>
        <p:sp>
          <p:nvSpPr>
            <p:cNvPr id="601" name="Retângulo 20"/>
            <p:cNvSpPr/>
            <p:nvPr/>
          </p:nvSpPr>
          <p:spPr>
            <a:xfrm>
              <a:off x="1037880" y="2288160"/>
              <a:ext cx="471960" cy="43272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8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2" name="Retângulo 21"/>
            <p:cNvSpPr/>
            <p:nvPr/>
          </p:nvSpPr>
          <p:spPr>
            <a:xfrm>
              <a:off x="1458360" y="2998080"/>
              <a:ext cx="47196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12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3" name="Retângulo 22"/>
            <p:cNvSpPr/>
            <p:nvPr/>
          </p:nvSpPr>
          <p:spPr>
            <a:xfrm>
              <a:off x="1738800" y="1283040"/>
              <a:ext cx="471960" cy="43272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15</a:t>
              </a:r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4" name="Retângulo 23"/>
            <p:cNvSpPr/>
            <p:nvPr/>
          </p:nvSpPr>
          <p:spPr>
            <a:xfrm>
              <a:off x="2122560" y="2958120"/>
              <a:ext cx="47196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20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5" name="Retângulo 24"/>
            <p:cNvSpPr/>
            <p:nvPr/>
          </p:nvSpPr>
          <p:spPr>
            <a:xfrm>
              <a:off x="2424600" y="2264040"/>
              <a:ext cx="471960" cy="43272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23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6" name="Retângulo 25"/>
            <p:cNvSpPr/>
            <p:nvPr/>
          </p:nvSpPr>
          <p:spPr>
            <a:xfrm>
              <a:off x="2873520" y="2986560"/>
              <a:ext cx="47196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30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07" name="Conector de seta reta 26"/>
            <p:cNvCxnSpPr>
              <a:stCxn id="603" idx="2"/>
            </p:cNvCxnSpPr>
            <p:nvPr/>
          </p:nvCxnSpPr>
          <p:spPr>
            <a:xfrm flipH="1">
              <a:off x="1271160" y="1715760"/>
              <a:ext cx="703800" cy="55296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608" name="Conector de seta reta 27"/>
            <p:cNvCxnSpPr>
              <a:stCxn id="603" idx="2"/>
              <a:endCxn id="605" idx="0"/>
            </p:cNvCxnSpPr>
            <p:nvPr/>
          </p:nvCxnSpPr>
          <p:spPr>
            <a:xfrm>
              <a:off x="1974600" y="1715760"/>
              <a:ext cx="686160" cy="54864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609" name="Conector de seta reta 28"/>
            <p:cNvCxnSpPr>
              <a:stCxn id="605" idx="2"/>
            </p:cNvCxnSpPr>
            <p:nvPr/>
          </p:nvCxnSpPr>
          <p:spPr>
            <a:xfrm>
              <a:off x="2660400" y="2696760"/>
              <a:ext cx="426240" cy="26172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610" name="Conector de seta reta 29"/>
            <p:cNvCxnSpPr>
              <a:stCxn id="605" idx="2"/>
            </p:cNvCxnSpPr>
            <p:nvPr/>
          </p:nvCxnSpPr>
          <p:spPr>
            <a:xfrm flipH="1">
              <a:off x="2358720" y="2696760"/>
              <a:ext cx="302040" cy="26172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611" name="Conector de seta reta 30"/>
            <p:cNvCxnSpPr/>
            <p:nvPr/>
          </p:nvCxnSpPr>
          <p:spPr>
            <a:xfrm>
              <a:off x="1298880" y="2696760"/>
              <a:ext cx="338400" cy="29412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612" name="Conector de seta reta 31"/>
            <p:cNvCxnSpPr/>
            <p:nvPr/>
          </p:nvCxnSpPr>
          <p:spPr>
            <a:xfrm flipH="1">
              <a:off x="905760" y="2721240"/>
              <a:ext cx="368640" cy="27684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sp>
          <p:nvSpPr>
            <p:cNvPr id="613" name="Retângulo 34"/>
            <p:cNvSpPr/>
            <p:nvPr/>
          </p:nvSpPr>
          <p:spPr>
            <a:xfrm>
              <a:off x="669960" y="2986560"/>
              <a:ext cx="471960" cy="43272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2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14" name="Grupo 35"/>
          <p:cNvGrpSpPr/>
          <p:nvPr/>
        </p:nvGrpSpPr>
        <p:grpSpPr>
          <a:xfrm>
            <a:off x="5369760" y="395280"/>
            <a:ext cx="2963520" cy="2889720"/>
            <a:chOff x="5369760" y="395280"/>
            <a:chExt cx="2963520" cy="2889720"/>
          </a:xfrm>
        </p:grpSpPr>
        <p:sp>
          <p:nvSpPr>
            <p:cNvPr id="615" name="Retângulo 36"/>
            <p:cNvSpPr/>
            <p:nvPr/>
          </p:nvSpPr>
          <p:spPr>
            <a:xfrm>
              <a:off x="5777280" y="1400400"/>
              <a:ext cx="523080" cy="43272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8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6" name="Retângulo 37"/>
            <p:cNvSpPr/>
            <p:nvPr/>
          </p:nvSpPr>
          <p:spPr>
            <a:xfrm>
              <a:off x="6243120" y="2110320"/>
              <a:ext cx="52308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12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7" name="Retângulo 38"/>
            <p:cNvSpPr/>
            <p:nvPr/>
          </p:nvSpPr>
          <p:spPr>
            <a:xfrm>
              <a:off x="6576840" y="395280"/>
              <a:ext cx="523080" cy="43272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15</a:t>
              </a:r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8" name="Retângulo 39"/>
            <p:cNvSpPr/>
            <p:nvPr/>
          </p:nvSpPr>
          <p:spPr>
            <a:xfrm>
              <a:off x="6978600" y="2070720"/>
              <a:ext cx="52308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20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9" name="Retângulo 40"/>
            <p:cNvSpPr/>
            <p:nvPr/>
          </p:nvSpPr>
          <p:spPr>
            <a:xfrm>
              <a:off x="7313040" y="1376280"/>
              <a:ext cx="523080" cy="43272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13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0" name="Retângulo 41"/>
            <p:cNvSpPr/>
            <p:nvPr/>
          </p:nvSpPr>
          <p:spPr>
            <a:xfrm>
              <a:off x="7810200" y="2098800"/>
              <a:ext cx="52308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30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21" name="Conector de seta reta 42"/>
            <p:cNvCxnSpPr>
              <a:stCxn id="617" idx="2"/>
            </p:cNvCxnSpPr>
            <p:nvPr/>
          </p:nvCxnSpPr>
          <p:spPr>
            <a:xfrm flipH="1">
              <a:off x="6058800" y="828000"/>
              <a:ext cx="779760" cy="55332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622" name="Conector de seta reta 43"/>
            <p:cNvCxnSpPr>
              <a:stCxn id="617" idx="2"/>
              <a:endCxn id="619" idx="0"/>
            </p:cNvCxnSpPr>
            <p:nvPr/>
          </p:nvCxnSpPr>
          <p:spPr>
            <a:xfrm>
              <a:off x="6838200" y="828000"/>
              <a:ext cx="736560" cy="54864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623" name="Conector de seta reta 44"/>
            <p:cNvCxnSpPr>
              <a:stCxn id="619" idx="2"/>
            </p:cNvCxnSpPr>
            <p:nvPr/>
          </p:nvCxnSpPr>
          <p:spPr>
            <a:xfrm>
              <a:off x="7574400" y="1809000"/>
              <a:ext cx="471600" cy="26172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624" name="Conector de seta reta 45"/>
            <p:cNvCxnSpPr>
              <a:stCxn id="619" idx="2"/>
            </p:cNvCxnSpPr>
            <p:nvPr/>
          </p:nvCxnSpPr>
          <p:spPr>
            <a:xfrm flipH="1">
              <a:off x="7239960" y="1809000"/>
              <a:ext cx="334800" cy="26172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625" name="Conector de seta reta 46"/>
            <p:cNvCxnSpPr/>
            <p:nvPr/>
          </p:nvCxnSpPr>
          <p:spPr>
            <a:xfrm>
              <a:off x="6066360" y="1809360"/>
              <a:ext cx="374760" cy="29376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626" name="Conector de seta reta 47"/>
            <p:cNvCxnSpPr/>
            <p:nvPr/>
          </p:nvCxnSpPr>
          <p:spPr>
            <a:xfrm flipH="1">
              <a:off x="5631120" y="1833480"/>
              <a:ext cx="407880" cy="27720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sp>
          <p:nvSpPr>
            <p:cNvPr id="627" name="Retângulo 48"/>
            <p:cNvSpPr/>
            <p:nvPr/>
          </p:nvSpPr>
          <p:spPr>
            <a:xfrm>
              <a:off x="5814360" y="2852280"/>
              <a:ext cx="52308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4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28" name="Conector de seta reta 49"/>
            <p:cNvCxnSpPr>
              <a:endCxn id="627" idx="0"/>
            </p:cNvCxnSpPr>
            <p:nvPr/>
          </p:nvCxnSpPr>
          <p:spPr>
            <a:xfrm>
              <a:off x="5573160" y="2531880"/>
              <a:ext cx="502920" cy="32076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sp>
          <p:nvSpPr>
            <p:cNvPr id="629" name="Retângulo 50"/>
            <p:cNvSpPr/>
            <p:nvPr/>
          </p:nvSpPr>
          <p:spPr>
            <a:xfrm>
              <a:off x="5369760" y="2098800"/>
              <a:ext cx="523080" cy="43272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2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30" name="Grupo 80"/>
          <p:cNvGrpSpPr/>
          <p:nvPr/>
        </p:nvGrpSpPr>
        <p:grpSpPr>
          <a:xfrm>
            <a:off x="5002920" y="3634200"/>
            <a:ext cx="3526200" cy="2889720"/>
            <a:chOff x="5002920" y="3634200"/>
            <a:chExt cx="3526200" cy="2889720"/>
          </a:xfrm>
        </p:grpSpPr>
        <p:grpSp>
          <p:nvGrpSpPr>
            <p:cNvPr id="631" name="Grupo 55"/>
            <p:cNvGrpSpPr/>
            <p:nvPr/>
          </p:nvGrpSpPr>
          <p:grpSpPr>
            <a:xfrm>
              <a:off x="5002920" y="3634200"/>
              <a:ext cx="2807280" cy="2889720"/>
              <a:chOff x="5002920" y="3634200"/>
              <a:chExt cx="2807280" cy="2889720"/>
            </a:xfrm>
          </p:grpSpPr>
          <p:sp>
            <p:nvSpPr>
              <p:cNvPr id="632" name="Retângulo 56"/>
              <p:cNvSpPr/>
              <p:nvPr/>
            </p:nvSpPr>
            <p:spPr>
              <a:xfrm>
                <a:off x="5388840" y="4639320"/>
                <a:ext cx="495360" cy="432720"/>
              </a:xfrm>
              <a:prstGeom prst="rect">
                <a:avLst/>
              </a:prstGeom>
              <a:solidFill>
                <a:srgbClr val="4f81bd"/>
              </a:solidFill>
              <a:ln>
                <a:solidFill>
                  <a:srgbClr val="3a5f8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chemeClr val="lt1"/>
                    </a:solidFill>
                    <a:latin typeface="Calibri"/>
                  </a:rPr>
                  <a:t>8</a:t>
                </a: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3" name="Retângulo 57"/>
              <p:cNvSpPr/>
              <p:nvPr/>
            </p:nvSpPr>
            <p:spPr>
              <a:xfrm>
                <a:off x="5830200" y="5349240"/>
                <a:ext cx="495360" cy="43272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3a5f8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chemeClr val="lt1"/>
                    </a:solidFill>
                    <a:latin typeface="Calibri"/>
                  </a:rPr>
                  <a:t>12</a:t>
                </a: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4" name="Retângulo 58"/>
              <p:cNvSpPr/>
              <p:nvPr/>
            </p:nvSpPr>
            <p:spPr>
              <a:xfrm>
                <a:off x="6124320" y="3634200"/>
                <a:ext cx="495360" cy="43272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3a5f8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chemeClr val="lt1"/>
                    </a:solidFill>
                    <a:latin typeface="Calibri"/>
                  </a:rPr>
                  <a:t>15</a:t>
                </a:r>
                <a:endParaRPr b="0" lang="pt-BR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35" name="Retângulo 59"/>
              <p:cNvSpPr/>
              <p:nvPr/>
            </p:nvSpPr>
            <p:spPr>
              <a:xfrm>
                <a:off x="6526800" y="5309640"/>
                <a:ext cx="495360" cy="43272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3a5f8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chemeClr val="lt1"/>
                    </a:solidFill>
                    <a:latin typeface="Calibri"/>
                  </a:rPr>
                  <a:t>20</a:t>
                </a: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6" name="Retângulo 60"/>
              <p:cNvSpPr/>
              <p:nvPr/>
            </p:nvSpPr>
            <p:spPr>
              <a:xfrm>
                <a:off x="6843600" y="4615200"/>
                <a:ext cx="495360" cy="432720"/>
              </a:xfrm>
              <a:prstGeom prst="rect">
                <a:avLst/>
              </a:prstGeom>
              <a:solidFill>
                <a:srgbClr val="4f81bd"/>
              </a:solidFill>
              <a:ln>
                <a:solidFill>
                  <a:srgbClr val="3a5f8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chemeClr val="lt1"/>
                    </a:solidFill>
                    <a:latin typeface="Calibri"/>
                  </a:rPr>
                  <a:t>23</a:t>
                </a: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7" name="Retângulo 61"/>
              <p:cNvSpPr/>
              <p:nvPr/>
            </p:nvSpPr>
            <p:spPr>
              <a:xfrm>
                <a:off x="7314840" y="5337720"/>
                <a:ext cx="495360" cy="43272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3a5f8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chemeClr val="lt1"/>
                    </a:solidFill>
                    <a:latin typeface="Calibri"/>
                  </a:rPr>
                  <a:t>30</a:t>
                </a: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638" name="Conector de seta reta 62"/>
              <p:cNvCxnSpPr/>
              <p:nvPr/>
            </p:nvCxnSpPr>
            <p:spPr>
              <a:xfrm flipH="1">
                <a:off x="5633640" y="4067280"/>
                <a:ext cx="738720" cy="55296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round/>
                <a:tailEnd len="med" type="arrow" w="med"/>
              </a:ln>
            </p:spPr>
          </p:cxnSp>
          <p:cxnSp>
            <p:nvCxnSpPr>
              <p:cNvPr id="639" name="Conector de seta reta 63"/>
              <p:cNvCxnSpPr/>
              <p:nvPr/>
            </p:nvCxnSpPr>
            <p:spPr>
              <a:xfrm>
                <a:off x="6372000" y="4067280"/>
                <a:ext cx="719640" cy="54792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round/>
                <a:tailEnd len="med" type="arrow" w="med"/>
              </a:ln>
            </p:spPr>
          </p:cxnSp>
          <p:cxnSp>
            <p:nvCxnSpPr>
              <p:cNvPr id="640" name="Conector de seta reta 64"/>
              <p:cNvCxnSpPr/>
              <p:nvPr/>
            </p:nvCxnSpPr>
            <p:spPr>
              <a:xfrm>
                <a:off x="7091280" y="5048280"/>
                <a:ext cx="446760" cy="26136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round/>
                <a:tailEnd len="med" type="arrow" w="med"/>
              </a:ln>
            </p:spPr>
          </p:cxnSp>
          <p:cxnSp>
            <p:nvCxnSpPr>
              <p:cNvPr id="641" name="Conector de seta reta 65"/>
              <p:cNvCxnSpPr/>
              <p:nvPr/>
            </p:nvCxnSpPr>
            <p:spPr>
              <a:xfrm flipH="1">
                <a:off x="6774480" y="5048280"/>
                <a:ext cx="317160" cy="26136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round/>
                <a:tailEnd len="med" type="arrow" w="med"/>
              </a:ln>
            </p:spPr>
          </p:cxnSp>
          <p:cxnSp>
            <p:nvCxnSpPr>
              <p:cNvPr id="642" name="Conector de seta reta 66"/>
              <p:cNvCxnSpPr/>
              <p:nvPr/>
            </p:nvCxnSpPr>
            <p:spPr>
              <a:xfrm>
                <a:off x="5662800" y="5048280"/>
                <a:ext cx="354960" cy="29376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round/>
                <a:tailEnd len="med" type="arrow" w="med"/>
              </a:ln>
            </p:spPr>
          </p:cxnSp>
          <p:cxnSp>
            <p:nvCxnSpPr>
              <p:cNvPr id="643" name="Conector de seta reta 67"/>
              <p:cNvCxnSpPr/>
              <p:nvPr/>
            </p:nvCxnSpPr>
            <p:spPr>
              <a:xfrm flipH="1">
                <a:off x="5250600" y="5072400"/>
                <a:ext cx="386280" cy="2772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round/>
                <a:tailEnd len="med" type="arrow" w="med"/>
              </a:ln>
            </p:spPr>
          </p:cxnSp>
          <p:sp>
            <p:nvSpPr>
              <p:cNvPr id="644" name="Retângulo 68"/>
              <p:cNvSpPr/>
              <p:nvPr/>
            </p:nvSpPr>
            <p:spPr>
              <a:xfrm>
                <a:off x="5424120" y="6091200"/>
                <a:ext cx="495360" cy="43272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3a5f8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chemeClr val="lt1"/>
                    </a:solidFill>
                    <a:latin typeface="Calibri"/>
                  </a:rPr>
                  <a:t>4</a:t>
                </a: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645" name="Conector de seta reta 69"/>
              <p:cNvCxnSpPr/>
              <p:nvPr/>
            </p:nvCxnSpPr>
            <p:spPr>
              <a:xfrm>
                <a:off x="5195880" y="5770800"/>
                <a:ext cx="476280" cy="3204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round/>
                <a:tailEnd len="med" type="arrow" w="med"/>
              </a:ln>
            </p:spPr>
          </p:cxnSp>
          <p:sp>
            <p:nvSpPr>
              <p:cNvPr id="646" name="Retângulo 70"/>
              <p:cNvSpPr/>
              <p:nvPr/>
            </p:nvSpPr>
            <p:spPr>
              <a:xfrm>
                <a:off x="5002920" y="5337720"/>
                <a:ext cx="495360" cy="432720"/>
              </a:xfrm>
              <a:prstGeom prst="rect">
                <a:avLst/>
              </a:prstGeom>
              <a:solidFill>
                <a:srgbClr val="4f81bd"/>
              </a:solidFill>
              <a:ln>
                <a:solidFill>
                  <a:srgbClr val="3a5f8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chemeClr val="lt1"/>
                    </a:solidFill>
                    <a:latin typeface="Calibri"/>
                  </a:rPr>
                  <a:t>2</a:t>
                </a: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647" name="Retângulo 72"/>
            <p:cNvSpPr/>
            <p:nvPr/>
          </p:nvSpPr>
          <p:spPr>
            <a:xfrm>
              <a:off x="6094440" y="5991480"/>
              <a:ext cx="49536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17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48" name="Conector de seta reta 76"/>
            <p:cNvCxnSpPr>
              <a:stCxn id="635" idx="2"/>
              <a:endCxn id="647" idx="0"/>
            </p:cNvCxnSpPr>
            <p:nvPr/>
          </p:nvCxnSpPr>
          <p:spPr>
            <a:xfrm flipH="1">
              <a:off x="6342120" y="5742360"/>
              <a:ext cx="432720" cy="24948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sp>
          <p:nvSpPr>
            <p:cNvPr id="649" name="Retângulo 75"/>
            <p:cNvSpPr/>
            <p:nvPr/>
          </p:nvSpPr>
          <p:spPr>
            <a:xfrm>
              <a:off x="8033760" y="5931000"/>
              <a:ext cx="49536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31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50" name="Conector de seta reta 77"/>
            <p:cNvCxnSpPr>
              <a:stCxn id="637" idx="2"/>
              <a:endCxn id="649" idx="1"/>
            </p:cNvCxnSpPr>
            <p:nvPr/>
          </p:nvCxnSpPr>
          <p:spPr>
            <a:xfrm>
              <a:off x="7562520" y="5770440"/>
              <a:ext cx="471600" cy="37728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</p:grpSp>
      <p:sp>
        <p:nvSpPr>
          <p:cNvPr id="651" name="CaixaDeTexto 81"/>
          <p:cNvSpPr/>
          <p:nvPr/>
        </p:nvSpPr>
        <p:spPr>
          <a:xfrm>
            <a:off x="2424600" y="196920"/>
            <a:ext cx="357804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c00000"/>
                </a:solidFill>
                <a:latin typeface="Calibri"/>
              </a:rPr>
              <a:t>Quais dessas árvores são binarias e quais são de busca binária.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rupo 18"/>
          <p:cNvGrpSpPr/>
          <p:nvPr/>
        </p:nvGrpSpPr>
        <p:grpSpPr>
          <a:xfrm>
            <a:off x="1170720" y="3634200"/>
            <a:ext cx="2806920" cy="2889720"/>
            <a:chOff x="1170720" y="3634200"/>
            <a:chExt cx="2806920" cy="2889720"/>
          </a:xfrm>
        </p:grpSpPr>
        <p:sp>
          <p:nvSpPr>
            <p:cNvPr id="653" name="Retângulo 3"/>
            <p:cNvSpPr/>
            <p:nvPr/>
          </p:nvSpPr>
          <p:spPr>
            <a:xfrm>
              <a:off x="1556640" y="4639320"/>
              <a:ext cx="495360" cy="43272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8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4" name="Retângulo 4"/>
            <p:cNvSpPr/>
            <p:nvPr/>
          </p:nvSpPr>
          <p:spPr>
            <a:xfrm>
              <a:off x="1998000" y="5349240"/>
              <a:ext cx="49536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6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5" name="Retângulo 5"/>
            <p:cNvSpPr/>
            <p:nvPr/>
          </p:nvSpPr>
          <p:spPr>
            <a:xfrm>
              <a:off x="2357280" y="3634200"/>
              <a:ext cx="495360" cy="43272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15</a:t>
              </a:r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6" name="Retângulo 6"/>
            <p:cNvSpPr/>
            <p:nvPr/>
          </p:nvSpPr>
          <p:spPr>
            <a:xfrm>
              <a:off x="2694600" y="5309640"/>
              <a:ext cx="49536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20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7" name="Retângulo 7"/>
            <p:cNvSpPr/>
            <p:nvPr/>
          </p:nvSpPr>
          <p:spPr>
            <a:xfrm>
              <a:off x="3011400" y="4615200"/>
              <a:ext cx="495360" cy="43272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23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8" name="Retângulo 8"/>
            <p:cNvSpPr/>
            <p:nvPr/>
          </p:nvSpPr>
          <p:spPr>
            <a:xfrm>
              <a:off x="3482280" y="5337720"/>
              <a:ext cx="49536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30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59" name="Conector de seta reta 9"/>
            <p:cNvCxnSpPr>
              <a:stCxn id="655" idx="2"/>
            </p:cNvCxnSpPr>
            <p:nvPr/>
          </p:nvCxnSpPr>
          <p:spPr>
            <a:xfrm flipH="1">
              <a:off x="1866600" y="4066920"/>
              <a:ext cx="738720" cy="55332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660" name="Conector de seta reta 10"/>
            <p:cNvCxnSpPr>
              <a:stCxn id="655" idx="2"/>
              <a:endCxn id="657" idx="0"/>
            </p:cNvCxnSpPr>
            <p:nvPr/>
          </p:nvCxnSpPr>
          <p:spPr>
            <a:xfrm>
              <a:off x="2604960" y="4066920"/>
              <a:ext cx="654480" cy="54864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661" name="Conector de seta reta 11"/>
            <p:cNvCxnSpPr>
              <a:stCxn id="657" idx="2"/>
            </p:cNvCxnSpPr>
            <p:nvPr/>
          </p:nvCxnSpPr>
          <p:spPr>
            <a:xfrm>
              <a:off x="3259080" y="5047920"/>
              <a:ext cx="446760" cy="26172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662" name="Conector de seta reta 12"/>
            <p:cNvCxnSpPr>
              <a:stCxn id="657" idx="2"/>
            </p:cNvCxnSpPr>
            <p:nvPr/>
          </p:nvCxnSpPr>
          <p:spPr>
            <a:xfrm flipH="1">
              <a:off x="2942280" y="5047920"/>
              <a:ext cx="317160" cy="26172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663" name="Conector de seta reta 13"/>
            <p:cNvCxnSpPr/>
            <p:nvPr/>
          </p:nvCxnSpPr>
          <p:spPr>
            <a:xfrm>
              <a:off x="1830600" y="5048280"/>
              <a:ext cx="354960" cy="29376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664" name="Conector de seta reta 14"/>
            <p:cNvCxnSpPr/>
            <p:nvPr/>
          </p:nvCxnSpPr>
          <p:spPr>
            <a:xfrm flipH="1">
              <a:off x="1418400" y="5072400"/>
              <a:ext cx="386280" cy="27720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sp>
          <p:nvSpPr>
            <p:cNvPr id="665" name="Retângulo 15"/>
            <p:cNvSpPr/>
            <p:nvPr/>
          </p:nvSpPr>
          <p:spPr>
            <a:xfrm>
              <a:off x="1591560" y="6091200"/>
              <a:ext cx="49536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7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66" name="Conector de seta reta 16"/>
            <p:cNvCxnSpPr>
              <a:endCxn id="665" idx="0"/>
            </p:cNvCxnSpPr>
            <p:nvPr/>
          </p:nvCxnSpPr>
          <p:spPr>
            <a:xfrm>
              <a:off x="1363320" y="5770800"/>
              <a:ext cx="476280" cy="32076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sp>
          <p:nvSpPr>
            <p:cNvPr id="667" name="Retângulo 17"/>
            <p:cNvSpPr/>
            <p:nvPr/>
          </p:nvSpPr>
          <p:spPr>
            <a:xfrm>
              <a:off x="1170720" y="5337720"/>
              <a:ext cx="495360" cy="43272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2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68" name="Grupo 19"/>
          <p:cNvGrpSpPr/>
          <p:nvPr/>
        </p:nvGrpSpPr>
        <p:grpSpPr>
          <a:xfrm>
            <a:off x="669960" y="1283040"/>
            <a:ext cx="2675520" cy="2147760"/>
            <a:chOff x="669960" y="1283040"/>
            <a:chExt cx="2675520" cy="2147760"/>
          </a:xfrm>
        </p:grpSpPr>
        <p:sp>
          <p:nvSpPr>
            <p:cNvPr id="669" name="Retângulo 20"/>
            <p:cNvSpPr/>
            <p:nvPr/>
          </p:nvSpPr>
          <p:spPr>
            <a:xfrm>
              <a:off x="1037880" y="2288160"/>
              <a:ext cx="471960" cy="43272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8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0" name="Retângulo 21"/>
            <p:cNvSpPr/>
            <p:nvPr/>
          </p:nvSpPr>
          <p:spPr>
            <a:xfrm>
              <a:off x="1458360" y="2998080"/>
              <a:ext cx="47196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12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1" name="Retângulo 22"/>
            <p:cNvSpPr/>
            <p:nvPr/>
          </p:nvSpPr>
          <p:spPr>
            <a:xfrm>
              <a:off x="1738800" y="1283040"/>
              <a:ext cx="471960" cy="43272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15</a:t>
              </a:r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2" name="Retângulo 23"/>
            <p:cNvSpPr/>
            <p:nvPr/>
          </p:nvSpPr>
          <p:spPr>
            <a:xfrm>
              <a:off x="2122560" y="2958120"/>
              <a:ext cx="47196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20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3" name="Retângulo 24"/>
            <p:cNvSpPr/>
            <p:nvPr/>
          </p:nvSpPr>
          <p:spPr>
            <a:xfrm>
              <a:off x="2424600" y="2264040"/>
              <a:ext cx="471960" cy="43272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23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4" name="Retângulo 25"/>
            <p:cNvSpPr/>
            <p:nvPr/>
          </p:nvSpPr>
          <p:spPr>
            <a:xfrm>
              <a:off x="2873520" y="2986560"/>
              <a:ext cx="47196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30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75" name="Conector de seta reta 26"/>
            <p:cNvCxnSpPr>
              <a:stCxn id="671" idx="2"/>
            </p:cNvCxnSpPr>
            <p:nvPr/>
          </p:nvCxnSpPr>
          <p:spPr>
            <a:xfrm flipH="1">
              <a:off x="1271160" y="1715760"/>
              <a:ext cx="703800" cy="55296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676" name="Conector de seta reta 27"/>
            <p:cNvCxnSpPr>
              <a:stCxn id="671" idx="2"/>
              <a:endCxn id="673" idx="0"/>
            </p:cNvCxnSpPr>
            <p:nvPr/>
          </p:nvCxnSpPr>
          <p:spPr>
            <a:xfrm>
              <a:off x="1974600" y="1715760"/>
              <a:ext cx="686160" cy="54864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677" name="Conector de seta reta 28"/>
            <p:cNvCxnSpPr>
              <a:stCxn id="673" idx="2"/>
            </p:cNvCxnSpPr>
            <p:nvPr/>
          </p:nvCxnSpPr>
          <p:spPr>
            <a:xfrm>
              <a:off x="2660400" y="2696760"/>
              <a:ext cx="426240" cy="26172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678" name="Conector de seta reta 29"/>
            <p:cNvCxnSpPr>
              <a:stCxn id="673" idx="2"/>
            </p:cNvCxnSpPr>
            <p:nvPr/>
          </p:nvCxnSpPr>
          <p:spPr>
            <a:xfrm flipH="1">
              <a:off x="2358720" y="2696760"/>
              <a:ext cx="302040" cy="26172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679" name="Conector de seta reta 30"/>
            <p:cNvCxnSpPr/>
            <p:nvPr/>
          </p:nvCxnSpPr>
          <p:spPr>
            <a:xfrm>
              <a:off x="1298880" y="2696760"/>
              <a:ext cx="338400" cy="29412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680" name="Conector de seta reta 31"/>
            <p:cNvCxnSpPr/>
            <p:nvPr/>
          </p:nvCxnSpPr>
          <p:spPr>
            <a:xfrm flipH="1">
              <a:off x="905760" y="2721240"/>
              <a:ext cx="368640" cy="27684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sp>
          <p:nvSpPr>
            <p:cNvPr id="681" name="Retângulo 34"/>
            <p:cNvSpPr/>
            <p:nvPr/>
          </p:nvSpPr>
          <p:spPr>
            <a:xfrm>
              <a:off x="669960" y="2986560"/>
              <a:ext cx="471960" cy="43272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2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82" name="Grupo 35"/>
          <p:cNvGrpSpPr/>
          <p:nvPr/>
        </p:nvGrpSpPr>
        <p:grpSpPr>
          <a:xfrm>
            <a:off x="5369760" y="395280"/>
            <a:ext cx="2963520" cy="2889720"/>
            <a:chOff x="5369760" y="395280"/>
            <a:chExt cx="2963520" cy="2889720"/>
          </a:xfrm>
        </p:grpSpPr>
        <p:sp>
          <p:nvSpPr>
            <p:cNvPr id="683" name="Retângulo 36"/>
            <p:cNvSpPr/>
            <p:nvPr/>
          </p:nvSpPr>
          <p:spPr>
            <a:xfrm>
              <a:off x="5777280" y="1400400"/>
              <a:ext cx="523080" cy="43272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8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4" name="Retângulo 37"/>
            <p:cNvSpPr/>
            <p:nvPr/>
          </p:nvSpPr>
          <p:spPr>
            <a:xfrm>
              <a:off x="6243120" y="2110320"/>
              <a:ext cx="52308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12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5" name="Retângulo 38"/>
            <p:cNvSpPr/>
            <p:nvPr/>
          </p:nvSpPr>
          <p:spPr>
            <a:xfrm>
              <a:off x="6576840" y="395280"/>
              <a:ext cx="523080" cy="43272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15</a:t>
              </a:r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6" name="Retângulo 39"/>
            <p:cNvSpPr/>
            <p:nvPr/>
          </p:nvSpPr>
          <p:spPr>
            <a:xfrm>
              <a:off x="6978600" y="2070720"/>
              <a:ext cx="52308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20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7" name="Retângulo 40"/>
            <p:cNvSpPr/>
            <p:nvPr/>
          </p:nvSpPr>
          <p:spPr>
            <a:xfrm>
              <a:off x="7313040" y="1376280"/>
              <a:ext cx="523080" cy="43272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13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8" name="Retângulo 41"/>
            <p:cNvSpPr/>
            <p:nvPr/>
          </p:nvSpPr>
          <p:spPr>
            <a:xfrm>
              <a:off x="7810200" y="2098800"/>
              <a:ext cx="52308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30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89" name="Conector de seta reta 42"/>
            <p:cNvCxnSpPr>
              <a:stCxn id="685" idx="2"/>
            </p:cNvCxnSpPr>
            <p:nvPr/>
          </p:nvCxnSpPr>
          <p:spPr>
            <a:xfrm flipH="1">
              <a:off x="6058800" y="828000"/>
              <a:ext cx="779760" cy="55332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690" name="Conector de seta reta 43"/>
            <p:cNvCxnSpPr>
              <a:stCxn id="685" idx="2"/>
              <a:endCxn id="687" idx="0"/>
            </p:cNvCxnSpPr>
            <p:nvPr/>
          </p:nvCxnSpPr>
          <p:spPr>
            <a:xfrm>
              <a:off x="6838200" y="828000"/>
              <a:ext cx="736560" cy="54864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691" name="Conector de seta reta 44"/>
            <p:cNvCxnSpPr>
              <a:stCxn id="687" idx="2"/>
            </p:cNvCxnSpPr>
            <p:nvPr/>
          </p:nvCxnSpPr>
          <p:spPr>
            <a:xfrm>
              <a:off x="7574400" y="1809000"/>
              <a:ext cx="471600" cy="26172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692" name="Conector de seta reta 45"/>
            <p:cNvCxnSpPr>
              <a:stCxn id="687" idx="2"/>
            </p:cNvCxnSpPr>
            <p:nvPr/>
          </p:nvCxnSpPr>
          <p:spPr>
            <a:xfrm flipH="1">
              <a:off x="7239960" y="1809000"/>
              <a:ext cx="334800" cy="26172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693" name="Conector de seta reta 46"/>
            <p:cNvCxnSpPr/>
            <p:nvPr/>
          </p:nvCxnSpPr>
          <p:spPr>
            <a:xfrm>
              <a:off x="6066360" y="1809360"/>
              <a:ext cx="374760" cy="29376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cxnSp>
          <p:nvCxnSpPr>
            <p:cNvPr id="694" name="Conector de seta reta 47"/>
            <p:cNvCxnSpPr/>
            <p:nvPr/>
          </p:nvCxnSpPr>
          <p:spPr>
            <a:xfrm flipH="1">
              <a:off x="5631120" y="1833480"/>
              <a:ext cx="407880" cy="27720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sp>
          <p:nvSpPr>
            <p:cNvPr id="695" name="Retângulo 48"/>
            <p:cNvSpPr/>
            <p:nvPr/>
          </p:nvSpPr>
          <p:spPr>
            <a:xfrm>
              <a:off x="5814360" y="2852280"/>
              <a:ext cx="52308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4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96" name="Conector de seta reta 49"/>
            <p:cNvCxnSpPr>
              <a:endCxn id="695" idx="0"/>
            </p:cNvCxnSpPr>
            <p:nvPr/>
          </p:nvCxnSpPr>
          <p:spPr>
            <a:xfrm>
              <a:off x="5573160" y="2531880"/>
              <a:ext cx="502920" cy="32076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sp>
          <p:nvSpPr>
            <p:cNvPr id="697" name="Retângulo 50"/>
            <p:cNvSpPr/>
            <p:nvPr/>
          </p:nvSpPr>
          <p:spPr>
            <a:xfrm>
              <a:off x="5369760" y="2098800"/>
              <a:ext cx="523080" cy="43272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2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98" name="Grupo 80"/>
          <p:cNvGrpSpPr/>
          <p:nvPr/>
        </p:nvGrpSpPr>
        <p:grpSpPr>
          <a:xfrm>
            <a:off x="5002920" y="3634200"/>
            <a:ext cx="3526200" cy="2889720"/>
            <a:chOff x="5002920" y="3634200"/>
            <a:chExt cx="3526200" cy="2889720"/>
          </a:xfrm>
        </p:grpSpPr>
        <p:grpSp>
          <p:nvGrpSpPr>
            <p:cNvPr id="699" name="Grupo 55"/>
            <p:cNvGrpSpPr/>
            <p:nvPr/>
          </p:nvGrpSpPr>
          <p:grpSpPr>
            <a:xfrm>
              <a:off x="5002920" y="3634200"/>
              <a:ext cx="2807280" cy="2889720"/>
              <a:chOff x="5002920" y="3634200"/>
              <a:chExt cx="2807280" cy="2889720"/>
            </a:xfrm>
          </p:grpSpPr>
          <p:sp>
            <p:nvSpPr>
              <p:cNvPr id="700" name="Retângulo 56"/>
              <p:cNvSpPr/>
              <p:nvPr/>
            </p:nvSpPr>
            <p:spPr>
              <a:xfrm>
                <a:off x="5388840" y="4639320"/>
                <a:ext cx="495360" cy="432720"/>
              </a:xfrm>
              <a:prstGeom prst="rect">
                <a:avLst/>
              </a:prstGeom>
              <a:solidFill>
                <a:srgbClr val="4f81bd"/>
              </a:solidFill>
              <a:ln>
                <a:solidFill>
                  <a:srgbClr val="3a5f8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chemeClr val="lt1"/>
                    </a:solidFill>
                    <a:latin typeface="Calibri"/>
                  </a:rPr>
                  <a:t>8</a:t>
                </a: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1" name="Retângulo 57"/>
              <p:cNvSpPr/>
              <p:nvPr/>
            </p:nvSpPr>
            <p:spPr>
              <a:xfrm>
                <a:off x="5830200" y="5349240"/>
                <a:ext cx="495360" cy="43272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3a5f8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chemeClr val="lt1"/>
                    </a:solidFill>
                    <a:latin typeface="Calibri"/>
                  </a:rPr>
                  <a:t>12</a:t>
                </a: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2" name="Retângulo 58"/>
              <p:cNvSpPr/>
              <p:nvPr/>
            </p:nvSpPr>
            <p:spPr>
              <a:xfrm>
                <a:off x="6124320" y="3634200"/>
                <a:ext cx="495360" cy="43272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3a5f8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chemeClr val="lt1"/>
                    </a:solidFill>
                    <a:latin typeface="Calibri"/>
                  </a:rPr>
                  <a:t>15</a:t>
                </a:r>
                <a:endParaRPr b="0" lang="pt-BR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703" name="Retângulo 59"/>
              <p:cNvSpPr/>
              <p:nvPr/>
            </p:nvSpPr>
            <p:spPr>
              <a:xfrm>
                <a:off x="6526800" y="5309640"/>
                <a:ext cx="495360" cy="43272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3a5f8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chemeClr val="lt1"/>
                    </a:solidFill>
                    <a:latin typeface="Calibri"/>
                  </a:rPr>
                  <a:t>20</a:t>
                </a: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4" name="Retângulo 60"/>
              <p:cNvSpPr/>
              <p:nvPr/>
            </p:nvSpPr>
            <p:spPr>
              <a:xfrm>
                <a:off x="6843600" y="4615200"/>
                <a:ext cx="495360" cy="432720"/>
              </a:xfrm>
              <a:prstGeom prst="rect">
                <a:avLst/>
              </a:prstGeom>
              <a:solidFill>
                <a:srgbClr val="4f81bd"/>
              </a:solidFill>
              <a:ln>
                <a:solidFill>
                  <a:srgbClr val="3a5f8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chemeClr val="lt1"/>
                    </a:solidFill>
                    <a:latin typeface="Calibri"/>
                  </a:rPr>
                  <a:t>23</a:t>
                </a: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5" name="Retângulo 61"/>
              <p:cNvSpPr/>
              <p:nvPr/>
            </p:nvSpPr>
            <p:spPr>
              <a:xfrm>
                <a:off x="7314840" y="5337720"/>
                <a:ext cx="495360" cy="43272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3a5f8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chemeClr val="lt1"/>
                    </a:solidFill>
                    <a:latin typeface="Calibri"/>
                  </a:rPr>
                  <a:t>30</a:t>
                </a: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706" name="Conector de seta reta 62"/>
              <p:cNvCxnSpPr/>
              <p:nvPr/>
            </p:nvCxnSpPr>
            <p:spPr>
              <a:xfrm flipH="1">
                <a:off x="5633640" y="4067280"/>
                <a:ext cx="738720" cy="55296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round/>
                <a:tailEnd len="med" type="arrow" w="med"/>
              </a:ln>
            </p:spPr>
          </p:cxnSp>
          <p:cxnSp>
            <p:nvCxnSpPr>
              <p:cNvPr id="707" name="Conector de seta reta 63"/>
              <p:cNvCxnSpPr/>
              <p:nvPr/>
            </p:nvCxnSpPr>
            <p:spPr>
              <a:xfrm>
                <a:off x="6372000" y="4067280"/>
                <a:ext cx="719640" cy="54792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round/>
                <a:tailEnd len="med" type="arrow" w="med"/>
              </a:ln>
            </p:spPr>
          </p:cxnSp>
          <p:cxnSp>
            <p:nvCxnSpPr>
              <p:cNvPr id="708" name="Conector de seta reta 64"/>
              <p:cNvCxnSpPr/>
              <p:nvPr/>
            </p:nvCxnSpPr>
            <p:spPr>
              <a:xfrm>
                <a:off x="7091280" y="5048280"/>
                <a:ext cx="446760" cy="26136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round/>
                <a:tailEnd len="med" type="arrow" w="med"/>
              </a:ln>
            </p:spPr>
          </p:cxnSp>
          <p:cxnSp>
            <p:nvCxnSpPr>
              <p:cNvPr id="709" name="Conector de seta reta 65"/>
              <p:cNvCxnSpPr/>
              <p:nvPr/>
            </p:nvCxnSpPr>
            <p:spPr>
              <a:xfrm flipH="1">
                <a:off x="6774480" y="5048280"/>
                <a:ext cx="317160" cy="26136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round/>
                <a:tailEnd len="med" type="arrow" w="med"/>
              </a:ln>
            </p:spPr>
          </p:cxnSp>
          <p:cxnSp>
            <p:nvCxnSpPr>
              <p:cNvPr id="710" name="Conector de seta reta 66"/>
              <p:cNvCxnSpPr/>
              <p:nvPr/>
            </p:nvCxnSpPr>
            <p:spPr>
              <a:xfrm>
                <a:off x="5662800" y="5048280"/>
                <a:ext cx="354960" cy="29376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round/>
                <a:tailEnd len="med" type="arrow" w="med"/>
              </a:ln>
            </p:spPr>
          </p:cxnSp>
          <p:cxnSp>
            <p:nvCxnSpPr>
              <p:cNvPr id="711" name="Conector de seta reta 67"/>
              <p:cNvCxnSpPr/>
              <p:nvPr/>
            </p:nvCxnSpPr>
            <p:spPr>
              <a:xfrm flipH="1">
                <a:off x="5250600" y="5072400"/>
                <a:ext cx="386280" cy="2772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round/>
                <a:tailEnd len="med" type="arrow" w="med"/>
              </a:ln>
            </p:spPr>
          </p:cxnSp>
          <p:sp>
            <p:nvSpPr>
              <p:cNvPr id="712" name="Retângulo 68"/>
              <p:cNvSpPr/>
              <p:nvPr/>
            </p:nvSpPr>
            <p:spPr>
              <a:xfrm>
                <a:off x="5424120" y="6091200"/>
                <a:ext cx="495360" cy="43272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3a5f8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chemeClr val="lt1"/>
                    </a:solidFill>
                    <a:latin typeface="Calibri"/>
                  </a:rPr>
                  <a:t>4</a:t>
                </a: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713" name="Conector de seta reta 69"/>
              <p:cNvCxnSpPr/>
              <p:nvPr/>
            </p:nvCxnSpPr>
            <p:spPr>
              <a:xfrm>
                <a:off x="5195880" y="5770800"/>
                <a:ext cx="476280" cy="3204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round/>
                <a:tailEnd len="med" type="arrow" w="med"/>
              </a:ln>
            </p:spPr>
          </p:cxnSp>
          <p:sp>
            <p:nvSpPr>
              <p:cNvPr id="714" name="Retângulo 70"/>
              <p:cNvSpPr/>
              <p:nvPr/>
            </p:nvSpPr>
            <p:spPr>
              <a:xfrm>
                <a:off x="5002920" y="5337720"/>
                <a:ext cx="495360" cy="432720"/>
              </a:xfrm>
              <a:prstGeom prst="rect">
                <a:avLst/>
              </a:prstGeom>
              <a:solidFill>
                <a:srgbClr val="4f81bd"/>
              </a:solidFill>
              <a:ln>
                <a:solidFill>
                  <a:srgbClr val="3a5f8b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chemeClr val="lt1"/>
                    </a:solidFill>
                    <a:latin typeface="Calibri"/>
                  </a:rPr>
                  <a:t>2</a:t>
                </a: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715" name="Retângulo 72"/>
            <p:cNvSpPr/>
            <p:nvPr/>
          </p:nvSpPr>
          <p:spPr>
            <a:xfrm>
              <a:off x="6094440" y="5991480"/>
              <a:ext cx="49536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17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16" name="Conector de seta reta 76"/>
            <p:cNvCxnSpPr>
              <a:stCxn id="703" idx="2"/>
              <a:endCxn id="715" idx="0"/>
            </p:cNvCxnSpPr>
            <p:nvPr/>
          </p:nvCxnSpPr>
          <p:spPr>
            <a:xfrm flipH="1">
              <a:off x="6342120" y="5742360"/>
              <a:ext cx="432720" cy="24948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  <p:sp>
          <p:nvSpPr>
            <p:cNvPr id="717" name="Retângulo 75"/>
            <p:cNvSpPr/>
            <p:nvPr/>
          </p:nvSpPr>
          <p:spPr>
            <a:xfrm>
              <a:off x="8033760" y="5931000"/>
              <a:ext cx="495360" cy="43272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lt1"/>
                  </a:solidFill>
                  <a:latin typeface="Calibri"/>
                </a:rPr>
                <a:t>31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18" name="Conector de seta reta 77"/>
            <p:cNvCxnSpPr>
              <a:stCxn id="705" idx="2"/>
              <a:endCxn id="717" idx="1"/>
            </p:cNvCxnSpPr>
            <p:nvPr/>
          </p:nvCxnSpPr>
          <p:spPr>
            <a:xfrm>
              <a:off x="7562520" y="5770440"/>
              <a:ext cx="471600" cy="377280"/>
            </a:xfrm>
            <a:prstGeom prst="straightConnector1">
              <a:avLst/>
            </a:prstGeom>
            <a:ln w="38100">
              <a:solidFill>
                <a:srgbClr val="00b050"/>
              </a:solidFill>
              <a:round/>
              <a:tailEnd len="med" type="arrow" w="med"/>
            </a:ln>
          </p:spPr>
        </p:cxnSp>
      </p:grpSp>
      <p:sp>
        <p:nvSpPr>
          <p:cNvPr id="719" name="CaixaDeTexto 81"/>
          <p:cNvSpPr/>
          <p:nvPr/>
        </p:nvSpPr>
        <p:spPr>
          <a:xfrm>
            <a:off x="2235960" y="178200"/>
            <a:ext cx="343548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c00000"/>
                </a:solidFill>
                <a:latin typeface="Calibri"/>
              </a:rPr>
              <a:t>Quais dessas árvores são binarias e quais são de busca binária.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CaixaDeTexto 83"/>
          <p:cNvSpPr/>
          <p:nvPr/>
        </p:nvSpPr>
        <p:spPr>
          <a:xfrm>
            <a:off x="3686040" y="3341880"/>
            <a:ext cx="209052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Todas são binária.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CaixaDeTexto 71"/>
          <p:cNvSpPr/>
          <p:nvPr/>
        </p:nvSpPr>
        <p:spPr>
          <a:xfrm>
            <a:off x="3052800" y="1833480"/>
            <a:ext cx="108684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Busca binária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CaixaDeTexto 73"/>
          <p:cNvSpPr/>
          <p:nvPr/>
        </p:nvSpPr>
        <p:spPr>
          <a:xfrm>
            <a:off x="6709320" y="3634200"/>
            <a:ext cx="2177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Busca binária</a:t>
            </a: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CaixaDeTexto 74"/>
          <p:cNvSpPr/>
          <p:nvPr/>
        </p:nvSpPr>
        <p:spPr>
          <a:xfrm>
            <a:off x="2197440" y="5939640"/>
            <a:ext cx="2177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Não</a:t>
            </a: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. </a:t>
            </a:r>
            <a:r>
              <a:rPr b="1" lang="pt-BR" sz="3200" spc="-1" strike="noStrike">
                <a:solidFill>
                  <a:srgbClr val="00b0f0"/>
                </a:solidFill>
                <a:latin typeface="Calibri"/>
              </a:rPr>
              <a:t>(6)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CaixaDeTexto 78"/>
          <p:cNvSpPr/>
          <p:nvPr/>
        </p:nvSpPr>
        <p:spPr>
          <a:xfrm>
            <a:off x="7268760" y="503640"/>
            <a:ext cx="1617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Calibri"/>
              </a:rPr>
              <a:t>Não</a:t>
            </a: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. </a:t>
            </a:r>
            <a:r>
              <a:rPr b="1" lang="pt-BR" sz="2400" spc="-1" strike="noStrike">
                <a:solidFill>
                  <a:srgbClr val="00b0f0"/>
                </a:solidFill>
                <a:latin typeface="Calibri"/>
              </a:rPr>
              <a:t>(13)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Muito Obrigado Pela Atenção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8b8b8b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92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Busca em uma lista Ordenada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Retângulo 4"/>
          <p:cNvSpPr/>
          <p:nvPr/>
        </p:nvSpPr>
        <p:spPr>
          <a:xfrm>
            <a:off x="2677680" y="2390760"/>
            <a:ext cx="647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chemeClr val="lt1"/>
                </a:solidFill>
                <a:latin typeface="Calibri"/>
              </a:rPr>
              <a:t>2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Retângulo 5"/>
          <p:cNvSpPr/>
          <p:nvPr/>
        </p:nvSpPr>
        <p:spPr>
          <a:xfrm>
            <a:off x="3346200" y="2390760"/>
            <a:ext cx="647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chemeClr val="lt1"/>
                </a:solidFill>
                <a:latin typeface="Calibri"/>
              </a:rPr>
              <a:t>5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Retângulo 6"/>
          <p:cNvSpPr/>
          <p:nvPr/>
        </p:nvSpPr>
        <p:spPr>
          <a:xfrm>
            <a:off x="3994560" y="2390760"/>
            <a:ext cx="647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chemeClr val="lt1"/>
                </a:solidFill>
                <a:latin typeface="Calibri"/>
              </a:rPr>
              <a:t>10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Retângulo 7"/>
          <p:cNvSpPr/>
          <p:nvPr/>
        </p:nvSpPr>
        <p:spPr>
          <a:xfrm>
            <a:off x="4644000" y="2382120"/>
            <a:ext cx="647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chemeClr val="lt1"/>
                </a:solidFill>
                <a:latin typeface="Calibri"/>
              </a:rPr>
              <a:t>20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Retângulo 8"/>
          <p:cNvSpPr/>
          <p:nvPr/>
        </p:nvSpPr>
        <p:spPr>
          <a:xfrm>
            <a:off x="5292000" y="2390760"/>
            <a:ext cx="647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30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2" name="Conector de seta reta 10"/>
          <p:cNvCxnSpPr/>
          <p:nvPr/>
        </p:nvCxnSpPr>
        <p:spPr>
          <a:xfrm>
            <a:off x="3001320" y="1526400"/>
            <a:ext cx="360" cy="864720"/>
          </a:xfrm>
          <a:prstGeom prst="straightConnector1">
            <a:avLst/>
          </a:prstGeom>
          <a:ln w="50800">
            <a:solidFill>
              <a:srgbClr val="c00000"/>
            </a:solidFill>
            <a:round/>
            <a:tailEnd len="med" type="arrow" w="med"/>
          </a:ln>
        </p:spPr>
      </p:cxnSp>
      <p:cxnSp>
        <p:nvCxnSpPr>
          <p:cNvPr id="123" name="Conector de seta reta 11"/>
          <p:cNvCxnSpPr/>
          <p:nvPr/>
        </p:nvCxnSpPr>
        <p:spPr>
          <a:xfrm>
            <a:off x="3670200" y="1526400"/>
            <a:ext cx="360" cy="864720"/>
          </a:xfrm>
          <a:prstGeom prst="straightConnector1">
            <a:avLst/>
          </a:prstGeom>
          <a:ln w="50800">
            <a:solidFill>
              <a:srgbClr val="c00000"/>
            </a:solidFill>
            <a:round/>
            <a:tailEnd len="med" type="arrow" w="med"/>
          </a:ln>
        </p:spPr>
      </p:cxnSp>
      <p:cxnSp>
        <p:nvCxnSpPr>
          <p:cNvPr id="124" name="Conector de seta reta 12"/>
          <p:cNvCxnSpPr/>
          <p:nvPr/>
        </p:nvCxnSpPr>
        <p:spPr>
          <a:xfrm>
            <a:off x="4318200" y="1526400"/>
            <a:ext cx="360" cy="864720"/>
          </a:xfrm>
          <a:prstGeom prst="straightConnector1">
            <a:avLst/>
          </a:prstGeom>
          <a:ln w="50800">
            <a:solidFill>
              <a:srgbClr val="c00000"/>
            </a:solidFill>
            <a:round/>
            <a:tailEnd len="med" type="arrow" w="med"/>
          </a:ln>
        </p:spPr>
      </p:cxnSp>
      <p:cxnSp>
        <p:nvCxnSpPr>
          <p:cNvPr id="125" name="Conector de seta reta 13"/>
          <p:cNvCxnSpPr/>
          <p:nvPr/>
        </p:nvCxnSpPr>
        <p:spPr>
          <a:xfrm>
            <a:off x="4968000" y="1526400"/>
            <a:ext cx="360" cy="864720"/>
          </a:xfrm>
          <a:prstGeom prst="straightConnector1">
            <a:avLst/>
          </a:prstGeom>
          <a:ln w="50800">
            <a:solidFill>
              <a:srgbClr val="c00000"/>
            </a:solidFill>
            <a:round/>
            <a:tailEnd len="med" type="arrow" w="med"/>
          </a:ln>
        </p:spPr>
      </p:cxnSp>
      <p:sp>
        <p:nvSpPr>
          <p:cNvPr id="126" name="CaixaDeTexto 15"/>
          <p:cNvSpPr/>
          <p:nvPr/>
        </p:nvSpPr>
        <p:spPr>
          <a:xfrm>
            <a:off x="1331640" y="3534480"/>
            <a:ext cx="49683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Procura pelo 15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aixaDeTexto 2"/>
          <p:cNvSpPr/>
          <p:nvPr/>
        </p:nvSpPr>
        <p:spPr>
          <a:xfrm>
            <a:off x="3994560" y="3885120"/>
            <a:ext cx="488232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b050"/>
                </a:solidFill>
                <a:latin typeface="Calibri"/>
              </a:rPr>
              <a:t>Se encontramos o 20 e ainda não encontramos o 15. então o 15 não está na lista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CaixaDeTexto 16"/>
          <p:cNvSpPr/>
          <p:nvPr/>
        </p:nvSpPr>
        <p:spPr>
          <a:xfrm>
            <a:off x="1877040" y="5270400"/>
            <a:ext cx="488232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70c0"/>
                </a:solidFill>
                <a:latin typeface="Calibri"/>
              </a:rPr>
              <a:t>Mas, e se estivéssemos procurando o 35?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8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9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9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0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1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92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Busca em Binaria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Retângulo 4"/>
          <p:cNvSpPr/>
          <p:nvPr/>
        </p:nvSpPr>
        <p:spPr>
          <a:xfrm>
            <a:off x="2677680" y="2390760"/>
            <a:ext cx="647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chemeClr val="lt1"/>
                </a:solidFill>
                <a:latin typeface="Calibri"/>
              </a:rPr>
              <a:t>2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Retângulo 5"/>
          <p:cNvSpPr/>
          <p:nvPr/>
        </p:nvSpPr>
        <p:spPr>
          <a:xfrm>
            <a:off x="3346200" y="2390760"/>
            <a:ext cx="647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chemeClr val="lt1"/>
                </a:solidFill>
                <a:latin typeface="Calibri"/>
              </a:rPr>
              <a:t>5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Retângulo 6"/>
          <p:cNvSpPr/>
          <p:nvPr/>
        </p:nvSpPr>
        <p:spPr>
          <a:xfrm>
            <a:off x="3994560" y="2390760"/>
            <a:ext cx="647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chemeClr val="lt1"/>
                </a:solidFill>
                <a:latin typeface="Calibri"/>
              </a:rPr>
              <a:t>10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Retângulo 7"/>
          <p:cNvSpPr/>
          <p:nvPr/>
        </p:nvSpPr>
        <p:spPr>
          <a:xfrm>
            <a:off x="4644000" y="2382120"/>
            <a:ext cx="647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chemeClr val="lt1"/>
                </a:solidFill>
                <a:latin typeface="Calibri"/>
              </a:rPr>
              <a:t>20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Retângulo 8"/>
          <p:cNvSpPr/>
          <p:nvPr/>
        </p:nvSpPr>
        <p:spPr>
          <a:xfrm>
            <a:off x="5292000" y="2390760"/>
            <a:ext cx="647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30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5" name="Conector de seta reta 10"/>
          <p:cNvCxnSpPr/>
          <p:nvPr/>
        </p:nvCxnSpPr>
        <p:spPr>
          <a:xfrm>
            <a:off x="4318200" y="1574280"/>
            <a:ext cx="360" cy="864720"/>
          </a:xfrm>
          <a:prstGeom prst="straightConnector1">
            <a:avLst/>
          </a:prstGeom>
          <a:ln w="50800">
            <a:solidFill>
              <a:srgbClr val="c00000"/>
            </a:solidFill>
            <a:round/>
            <a:tailEnd len="med" type="arrow" w="med"/>
          </a:ln>
        </p:spPr>
      </p:cxnSp>
      <p:cxnSp>
        <p:nvCxnSpPr>
          <p:cNvPr id="136" name="Conector de seta reta 11"/>
          <p:cNvCxnSpPr/>
          <p:nvPr/>
        </p:nvCxnSpPr>
        <p:spPr>
          <a:xfrm>
            <a:off x="5605560" y="1526400"/>
            <a:ext cx="360" cy="864720"/>
          </a:xfrm>
          <a:prstGeom prst="straightConnector1">
            <a:avLst/>
          </a:prstGeom>
          <a:ln w="50800">
            <a:solidFill>
              <a:srgbClr val="c00000"/>
            </a:solidFill>
            <a:round/>
            <a:tailEnd len="med" type="arrow" w="med"/>
          </a:ln>
        </p:spPr>
      </p:cxnSp>
      <p:cxnSp>
        <p:nvCxnSpPr>
          <p:cNvPr id="137" name="Conector de seta reta 12"/>
          <p:cNvCxnSpPr/>
          <p:nvPr/>
        </p:nvCxnSpPr>
        <p:spPr>
          <a:xfrm>
            <a:off x="4968000" y="1517760"/>
            <a:ext cx="360" cy="864360"/>
          </a:xfrm>
          <a:prstGeom prst="straightConnector1">
            <a:avLst/>
          </a:prstGeom>
          <a:ln w="50800">
            <a:solidFill>
              <a:srgbClr val="c00000"/>
            </a:solidFill>
            <a:round/>
            <a:tailEnd len="med" type="arrow" w="med"/>
          </a:ln>
        </p:spPr>
      </p:cxnSp>
      <p:sp>
        <p:nvSpPr>
          <p:cNvPr id="138" name="CaixaDeTexto 15"/>
          <p:cNvSpPr/>
          <p:nvPr/>
        </p:nvSpPr>
        <p:spPr>
          <a:xfrm>
            <a:off x="1834200" y="3803040"/>
            <a:ext cx="49683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Procura pelo 15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Retângulo 14"/>
          <p:cNvSpPr/>
          <p:nvPr/>
        </p:nvSpPr>
        <p:spPr>
          <a:xfrm>
            <a:off x="5940000" y="2382120"/>
            <a:ext cx="647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35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Retângulo 16"/>
          <p:cNvSpPr/>
          <p:nvPr/>
        </p:nvSpPr>
        <p:spPr>
          <a:xfrm>
            <a:off x="2029680" y="2390760"/>
            <a:ext cx="64764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chemeClr val="lt1"/>
                </a:solidFill>
                <a:latin typeface="Calibri"/>
              </a:rPr>
              <a:t>0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9" dur="indefinite" restart="never" nodeType="tmRoot">
          <p:childTnLst>
            <p:seq>
              <p:cTn id="130" dur="indefinite" nodeType="mainSeq">
                <p:childTnLst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3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5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6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7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8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72240" y="188640"/>
            <a:ext cx="8229240" cy="64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indent="0">
              <a:buNone/>
            </a:pP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Retângulo 3"/>
          <p:cNvSpPr/>
          <p:nvPr/>
        </p:nvSpPr>
        <p:spPr>
          <a:xfrm>
            <a:off x="251640" y="2391840"/>
            <a:ext cx="8712720" cy="223488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43" name="Retângulo 4"/>
          <p:cNvSpPr/>
          <p:nvPr/>
        </p:nvSpPr>
        <p:spPr>
          <a:xfrm>
            <a:off x="1921320" y="4359240"/>
            <a:ext cx="847800" cy="44928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Calibri"/>
              </a:rPr>
              <a:t>1011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Retângulo 6"/>
          <p:cNvSpPr/>
          <p:nvPr/>
        </p:nvSpPr>
        <p:spPr>
          <a:xfrm>
            <a:off x="1921320" y="371124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8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Retângulo 7"/>
          <p:cNvSpPr/>
          <p:nvPr/>
        </p:nvSpPr>
        <p:spPr>
          <a:xfrm>
            <a:off x="3185640" y="4374000"/>
            <a:ext cx="847800" cy="44928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Calibri"/>
              </a:rPr>
              <a:t>2340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Retângulo 8"/>
          <p:cNvSpPr/>
          <p:nvPr/>
        </p:nvSpPr>
        <p:spPr>
          <a:xfrm>
            <a:off x="3185640" y="372600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12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Retângulo 9"/>
          <p:cNvSpPr/>
          <p:nvPr/>
        </p:nvSpPr>
        <p:spPr>
          <a:xfrm>
            <a:off x="4438800" y="4339080"/>
            <a:ext cx="847800" cy="44928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Calibri"/>
              </a:rPr>
              <a:t>4080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Retângulo 10"/>
          <p:cNvSpPr/>
          <p:nvPr/>
        </p:nvSpPr>
        <p:spPr>
          <a:xfrm>
            <a:off x="4438800" y="372600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15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9" name="Conector de seta reta 11"/>
          <p:cNvCxnSpPr/>
          <p:nvPr/>
        </p:nvCxnSpPr>
        <p:spPr>
          <a:xfrm>
            <a:off x="1467360" y="4583880"/>
            <a:ext cx="440640" cy="4680"/>
          </a:xfrm>
          <a:prstGeom prst="straightConnector1">
            <a:avLst/>
          </a:prstGeom>
          <a:ln w="38100">
            <a:solidFill>
              <a:srgbClr val="4a7ebb"/>
            </a:solidFill>
            <a:round/>
            <a:tailEnd len="med" type="arrow" w="med"/>
          </a:ln>
        </p:spPr>
      </p:cxnSp>
      <p:cxnSp>
        <p:nvCxnSpPr>
          <p:cNvPr id="150" name="Conector de seta reta 12"/>
          <p:cNvCxnSpPr/>
          <p:nvPr/>
        </p:nvCxnSpPr>
        <p:spPr>
          <a:xfrm>
            <a:off x="2769480" y="4579560"/>
            <a:ext cx="416160" cy="9000"/>
          </a:xfrm>
          <a:prstGeom prst="straightConnector1">
            <a:avLst/>
          </a:prstGeom>
          <a:ln w="38100">
            <a:solidFill>
              <a:srgbClr val="4a7ebb"/>
            </a:solidFill>
            <a:round/>
            <a:tailEnd len="med" type="arrow" w="med"/>
          </a:ln>
        </p:spPr>
      </p:cxnSp>
      <p:cxnSp>
        <p:nvCxnSpPr>
          <p:cNvPr id="151" name="Conector de seta reta 13"/>
          <p:cNvCxnSpPr>
            <a:endCxn id="147" idx="1"/>
          </p:cNvCxnSpPr>
          <p:nvPr/>
        </p:nvCxnSpPr>
        <p:spPr>
          <a:xfrm flipV="1">
            <a:off x="4033440" y="4563720"/>
            <a:ext cx="405720" cy="35280"/>
          </a:xfrm>
          <a:prstGeom prst="straightConnector1">
            <a:avLst/>
          </a:prstGeom>
          <a:ln w="38100">
            <a:solidFill>
              <a:srgbClr val="4a7ebb"/>
            </a:solidFill>
            <a:round/>
            <a:tailEnd len="med" type="arrow" w="med"/>
          </a:ln>
        </p:spPr>
      </p:cxnSp>
      <p:sp>
        <p:nvSpPr>
          <p:cNvPr id="152" name="CaixaDeTexto 14"/>
          <p:cNvSpPr/>
          <p:nvPr/>
        </p:nvSpPr>
        <p:spPr>
          <a:xfrm>
            <a:off x="1975320" y="3295800"/>
            <a:ext cx="857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2010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aixaDeTexto 15"/>
          <p:cNvSpPr/>
          <p:nvPr/>
        </p:nvSpPr>
        <p:spPr>
          <a:xfrm>
            <a:off x="3175920" y="3330720"/>
            <a:ext cx="857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1011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aixaDeTexto 16"/>
          <p:cNvSpPr/>
          <p:nvPr/>
        </p:nvSpPr>
        <p:spPr>
          <a:xfrm>
            <a:off x="4487040" y="3308400"/>
            <a:ext cx="857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2340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Retângulo 17"/>
          <p:cNvSpPr/>
          <p:nvPr/>
        </p:nvSpPr>
        <p:spPr>
          <a:xfrm>
            <a:off x="712080" y="4359240"/>
            <a:ext cx="847800" cy="44928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Calibri"/>
              </a:rPr>
              <a:t>2010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Retângulo 18"/>
          <p:cNvSpPr/>
          <p:nvPr/>
        </p:nvSpPr>
        <p:spPr>
          <a:xfrm>
            <a:off x="712080" y="371124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aixaDeTexto 19"/>
          <p:cNvSpPr/>
          <p:nvPr/>
        </p:nvSpPr>
        <p:spPr>
          <a:xfrm>
            <a:off x="712080" y="3287520"/>
            <a:ext cx="857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3020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Retângulo 20"/>
          <p:cNvSpPr/>
          <p:nvPr/>
        </p:nvSpPr>
        <p:spPr>
          <a:xfrm>
            <a:off x="327600" y="2873160"/>
            <a:ext cx="64440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Calibri"/>
              </a:rPr>
              <a:t>3020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Retângulo 21"/>
          <p:cNvSpPr/>
          <p:nvPr/>
        </p:nvSpPr>
        <p:spPr>
          <a:xfrm>
            <a:off x="5697360" y="4371840"/>
            <a:ext cx="847800" cy="44928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Calibri"/>
              </a:rPr>
              <a:t>5020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Retângulo 22"/>
          <p:cNvSpPr/>
          <p:nvPr/>
        </p:nvSpPr>
        <p:spPr>
          <a:xfrm>
            <a:off x="5697360" y="375912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Conector de seta reta 23"/>
          <p:cNvCxnSpPr/>
          <p:nvPr/>
        </p:nvCxnSpPr>
        <p:spPr>
          <a:xfrm>
            <a:off x="5317560" y="4631760"/>
            <a:ext cx="375120" cy="4680"/>
          </a:xfrm>
          <a:prstGeom prst="straightConnector1">
            <a:avLst/>
          </a:prstGeom>
          <a:ln w="38100">
            <a:solidFill>
              <a:srgbClr val="4a7ebb"/>
            </a:solidFill>
            <a:round/>
            <a:tailEnd len="med" type="arrow" w="med"/>
          </a:ln>
        </p:spPr>
      </p:cxnSp>
      <p:sp>
        <p:nvSpPr>
          <p:cNvPr id="162" name="CaixaDeTexto 24"/>
          <p:cNvSpPr/>
          <p:nvPr/>
        </p:nvSpPr>
        <p:spPr>
          <a:xfrm>
            <a:off x="5731560" y="3344040"/>
            <a:ext cx="857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4080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Retângulo 40"/>
          <p:cNvSpPr/>
          <p:nvPr/>
        </p:nvSpPr>
        <p:spPr>
          <a:xfrm>
            <a:off x="6836760" y="4397400"/>
            <a:ext cx="847800" cy="44928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Calibri"/>
              </a:rPr>
              <a:t>6070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Retângulo 41"/>
          <p:cNvSpPr/>
          <p:nvPr/>
        </p:nvSpPr>
        <p:spPr>
          <a:xfrm>
            <a:off x="6836760" y="378432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23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CaixaDeTexto 42"/>
          <p:cNvSpPr/>
          <p:nvPr/>
        </p:nvSpPr>
        <p:spPr>
          <a:xfrm>
            <a:off x="6870960" y="3369600"/>
            <a:ext cx="857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5020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Retângulo 43"/>
          <p:cNvSpPr/>
          <p:nvPr/>
        </p:nvSpPr>
        <p:spPr>
          <a:xfrm>
            <a:off x="7921080" y="4420080"/>
            <a:ext cx="847800" cy="44928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Calibri"/>
              </a:rPr>
              <a:t>null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tângulo 44"/>
          <p:cNvSpPr/>
          <p:nvPr/>
        </p:nvSpPr>
        <p:spPr>
          <a:xfrm>
            <a:off x="7929720" y="376416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30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aixaDeTexto 45"/>
          <p:cNvSpPr/>
          <p:nvPr/>
        </p:nvSpPr>
        <p:spPr>
          <a:xfrm>
            <a:off x="7953120" y="3312360"/>
            <a:ext cx="857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6070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9" name="Conector de seta reta 46"/>
          <p:cNvCxnSpPr>
            <a:stCxn id="159" idx="3"/>
            <a:endCxn id="163" idx="1"/>
          </p:cNvCxnSpPr>
          <p:nvPr/>
        </p:nvCxnSpPr>
        <p:spPr>
          <a:xfrm>
            <a:off x="6545160" y="4596480"/>
            <a:ext cx="291960" cy="25920"/>
          </a:xfrm>
          <a:prstGeom prst="straightConnector1">
            <a:avLst/>
          </a:prstGeom>
          <a:ln w="38100">
            <a:solidFill>
              <a:srgbClr val="4a7ebb"/>
            </a:solidFill>
            <a:round/>
            <a:tailEnd len="med" type="arrow" w="med"/>
          </a:ln>
        </p:spPr>
      </p:cxnSp>
      <p:sp>
        <p:nvSpPr>
          <p:cNvPr id="170" name="CaixaDeTexto 52"/>
          <p:cNvSpPr/>
          <p:nvPr/>
        </p:nvSpPr>
        <p:spPr>
          <a:xfrm>
            <a:off x="323640" y="1004760"/>
            <a:ext cx="8568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2060"/>
                </a:solidFill>
                <a:latin typeface="Calibri"/>
              </a:rPr>
              <a:t>Podemos fazer busca binaria em uma lista ligada?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CaixaDeTexto 31"/>
          <p:cNvSpPr/>
          <p:nvPr/>
        </p:nvSpPr>
        <p:spPr>
          <a:xfrm>
            <a:off x="296640" y="5134680"/>
            <a:ext cx="856872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2060"/>
                </a:solidFill>
                <a:latin typeface="Calibri"/>
              </a:rPr>
              <a:t>Opss!! Podemos ordenar, mas não sabemos onde está o meio da lista.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72240" y="188640"/>
            <a:ext cx="8229240" cy="64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3000"/>
          </a:bodyPr>
          <a:p>
            <a:pPr indent="0">
              <a:buNone/>
            </a:pP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Retângulo 6"/>
          <p:cNvSpPr/>
          <p:nvPr/>
        </p:nvSpPr>
        <p:spPr>
          <a:xfrm>
            <a:off x="1921320" y="371124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8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Retângulo 8"/>
          <p:cNvSpPr/>
          <p:nvPr/>
        </p:nvSpPr>
        <p:spPr>
          <a:xfrm>
            <a:off x="3185640" y="372600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12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Retângulo 10"/>
          <p:cNvSpPr/>
          <p:nvPr/>
        </p:nvSpPr>
        <p:spPr>
          <a:xfrm>
            <a:off x="4438800" y="372600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15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6" name="Conector de seta reta 11"/>
          <p:cNvCxnSpPr/>
          <p:nvPr/>
        </p:nvCxnSpPr>
        <p:spPr>
          <a:xfrm>
            <a:off x="1467360" y="4115880"/>
            <a:ext cx="440640" cy="4680"/>
          </a:xfrm>
          <a:prstGeom prst="straightConnector1">
            <a:avLst/>
          </a:prstGeom>
          <a:ln w="38100">
            <a:solidFill>
              <a:srgbClr val="4a7ebb"/>
            </a:solidFill>
            <a:round/>
            <a:tailEnd len="med" type="arrow" w="med"/>
          </a:ln>
        </p:spPr>
      </p:cxnSp>
      <p:cxnSp>
        <p:nvCxnSpPr>
          <p:cNvPr id="177" name="Conector de seta reta 12"/>
          <p:cNvCxnSpPr/>
          <p:nvPr/>
        </p:nvCxnSpPr>
        <p:spPr>
          <a:xfrm>
            <a:off x="2774880" y="4128120"/>
            <a:ext cx="416520" cy="9000"/>
          </a:xfrm>
          <a:prstGeom prst="straightConnector1">
            <a:avLst/>
          </a:prstGeom>
          <a:ln w="38100">
            <a:solidFill>
              <a:srgbClr val="4a7ebb"/>
            </a:solidFill>
            <a:round/>
            <a:tailEnd len="med" type="arrow" w="med"/>
          </a:ln>
        </p:spPr>
      </p:cxnSp>
      <p:cxnSp>
        <p:nvCxnSpPr>
          <p:cNvPr id="178" name="Conector de seta reta 13"/>
          <p:cNvCxnSpPr/>
          <p:nvPr/>
        </p:nvCxnSpPr>
        <p:spPr>
          <a:xfrm>
            <a:off x="4082040" y="4171680"/>
            <a:ext cx="356760" cy="360"/>
          </a:xfrm>
          <a:prstGeom prst="straightConnector1">
            <a:avLst/>
          </a:prstGeom>
          <a:ln w="38100">
            <a:solidFill>
              <a:srgbClr val="4a7ebb"/>
            </a:solidFill>
            <a:round/>
            <a:tailEnd len="med" type="arrow" w="med"/>
          </a:ln>
        </p:spPr>
      </p:cxnSp>
      <p:sp>
        <p:nvSpPr>
          <p:cNvPr id="179" name="CaixaDeTexto 14"/>
          <p:cNvSpPr/>
          <p:nvPr/>
        </p:nvSpPr>
        <p:spPr>
          <a:xfrm>
            <a:off x="1975320" y="3295800"/>
            <a:ext cx="857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2010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aixaDeTexto 15"/>
          <p:cNvSpPr/>
          <p:nvPr/>
        </p:nvSpPr>
        <p:spPr>
          <a:xfrm>
            <a:off x="3175920" y="3330720"/>
            <a:ext cx="857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1011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CaixaDeTexto 16"/>
          <p:cNvSpPr/>
          <p:nvPr/>
        </p:nvSpPr>
        <p:spPr>
          <a:xfrm>
            <a:off x="4487040" y="3308400"/>
            <a:ext cx="857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2340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Retângulo 18"/>
          <p:cNvSpPr/>
          <p:nvPr/>
        </p:nvSpPr>
        <p:spPr>
          <a:xfrm>
            <a:off x="712080" y="371124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aixaDeTexto 19"/>
          <p:cNvSpPr/>
          <p:nvPr/>
        </p:nvSpPr>
        <p:spPr>
          <a:xfrm>
            <a:off x="712080" y="3287520"/>
            <a:ext cx="857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3020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Retângulo 20"/>
          <p:cNvSpPr/>
          <p:nvPr/>
        </p:nvSpPr>
        <p:spPr>
          <a:xfrm>
            <a:off x="327600" y="2873160"/>
            <a:ext cx="64440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0000"/>
                </a:solidFill>
                <a:latin typeface="Calibri"/>
              </a:rPr>
              <a:t>3020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Retângulo 22"/>
          <p:cNvSpPr/>
          <p:nvPr/>
        </p:nvSpPr>
        <p:spPr>
          <a:xfrm>
            <a:off x="5697360" y="375912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Conector de seta reta 23"/>
          <p:cNvCxnSpPr/>
          <p:nvPr/>
        </p:nvCxnSpPr>
        <p:spPr>
          <a:xfrm>
            <a:off x="5317560" y="4171680"/>
            <a:ext cx="375120" cy="4680"/>
          </a:xfrm>
          <a:prstGeom prst="straightConnector1">
            <a:avLst/>
          </a:prstGeom>
          <a:ln w="38100">
            <a:solidFill>
              <a:srgbClr val="4a7ebb"/>
            </a:solidFill>
            <a:round/>
            <a:tailEnd len="med" type="arrow" w="med"/>
          </a:ln>
        </p:spPr>
      </p:cxnSp>
      <p:sp>
        <p:nvSpPr>
          <p:cNvPr id="187" name="CaixaDeTexto 24"/>
          <p:cNvSpPr/>
          <p:nvPr/>
        </p:nvSpPr>
        <p:spPr>
          <a:xfrm>
            <a:off x="5731560" y="3344040"/>
            <a:ext cx="857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4080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Retângulo 41"/>
          <p:cNvSpPr/>
          <p:nvPr/>
        </p:nvSpPr>
        <p:spPr>
          <a:xfrm>
            <a:off x="6836760" y="378432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23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aixaDeTexto 42"/>
          <p:cNvSpPr/>
          <p:nvPr/>
        </p:nvSpPr>
        <p:spPr>
          <a:xfrm>
            <a:off x="6870960" y="3369600"/>
            <a:ext cx="857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5020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Retângulo 44"/>
          <p:cNvSpPr/>
          <p:nvPr/>
        </p:nvSpPr>
        <p:spPr>
          <a:xfrm>
            <a:off x="7929720" y="376416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30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aixaDeTexto 45"/>
          <p:cNvSpPr/>
          <p:nvPr/>
        </p:nvSpPr>
        <p:spPr>
          <a:xfrm>
            <a:off x="7953120" y="3312360"/>
            <a:ext cx="857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6070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2" name="Conector de seta reta 46"/>
          <p:cNvCxnSpPr/>
          <p:nvPr/>
        </p:nvCxnSpPr>
        <p:spPr>
          <a:xfrm>
            <a:off x="6545520" y="4185360"/>
            <a:ext cx="291240" cy="25920"/>
          </a:xfrm>
          <a:prstGeom prst="straightConnector1">
            <a:avLst/>
          </a:prstGeom>
          <a:ln w="38100">
            <a:solidFill>
              <a:srgbClr val="4a7ebb"/>
            </a:solidFill>
            <a:round/>
            <a:tailEnd len="med" type="arrow" w="med"/>
          </a:ln>
        </p:spPr>
      </p:cxnSp>
      <p:sp>
        <p:nvSpPr>
          <p:cNvPr id="193" name="CaixaDeTexto 52"/>
          <p:cNvSpPr/>
          <p:nvPr/>
        </p:nvSpPr>
        <p:spPr>
          <a:xfrm>
            <a:off x="239760" y="908640"/>
            <a:ext cx="856872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2060"/>
                </a:solidFill>
                <a:latin typeface="Calibri"/>
              </a:rPr>
              <a:t>Podemos criar uma estrutura que nos ajude a fazer uma busca binária?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4" name="Conector de seta reta 33"/>
          <p:cNvCxnSpPr>
            <a:stCxn id="188" idx="3"/>
            <a:endCxn id="190" idx="1"/>
          </p:cNvCxnSpPr>
          <p:nvPr/>
        </p:nvCxnSpPr>
        <p:spPr>
          <a:xfrm flipV="1">
            <a:off x="7684560" y="4087800"/>
            <a:ext cx="245520" cy="20520"/>
          </a:xfrm>
          <a:prstGeom prst="straightConnector1">
            <a:avLst/>
          </a:prstGeom>
          <a:ln w="38100">
            <a:solidFill>
              <a:srgbClr val="4a7ebb"/>
            </a:solidFill>
            <a:round/>
            <a:tailEnd len="med" type="arrow" w="med"/>
          </a:ln>
        </p:spPr>
      </p:cxnSp>
      <p:cxnSp>
        <p:nvCxnSpPr>
          <p:cNvPr id="195" name="Conector de seta reta 29"/>
          <p:cNvCxnSpPr/>
          <p:nvPr/>
        </p:nvCxnSpPr>
        <p:spPr>
          <a:xfrm flipV="1">
            <a:off x="5148000" y="4432320"/>
            <a:ext cx="2016360" cy="1949040"/>
          </a:xfrm>
          <a:prstGeom prst="straightConnector1">
            <a:avLst/>
          </a:prstGeom>
          <a:ln w="38100">
            <a:solidFill>
              <a:srgbClr val="4a7ebb"/>
            </a:solidFill>
            <a:round/>
            <a:tailEnd len="med" type="arrow" w="med"/>
          </a:ln>
        </p:spPr>
      </p:cxnSp>
      <p:cxnSp>
        <p:nvCxnSpPr>
          <p:cNvPr id="196" name="Conector de seta reta 39"/>
          <p:cNvCxnSpPr/>
          <p:nvPr/>
        </p:nvCxnSpPr>
        <p:spPr>
          <a:xfrm flipH="1" flipV="1">
            <a:off x="2339640" y="4321440"/>
            <a:ext cx="2147760" cy="1987920"/>
          </a:xfrm>
          <a:prstGeom prst="straightConnector1">
            <a:avLst/>
          </a:prstGeom>
          <a:ln w="38100">
            <a:solidFill>
              <a:srgbClr val="4a7ebb"/>
            </a:solidFill>
            <a:round/>
            <a:tailEnd len="med" type="arrow" w="med"/>
          </a:ln>
        </p:spPr>
      </p:cxnSp>
      <p:cxnSp>
        <p:nvCxnSpPr>
          <p:cNvPr id="197" name="Conector de seta reta 51"/>
          <p:cNvCxnSpPr/>
          <p:nvPr/>
        </p:nvCxnSpPr>
        <p:spPr>
          <a:xfrm flipV="1">
            <a:off x="5148000" y="4941000"/>
            <a:ext cx="1688760" cy="1440360"/>
          </a:xfrm>
          <a:prstGeom prst="straightConnector1">
            <a:avLst/>
          </a:prstGeom>
          <a:ln w="38100">
            <a:solidFill>
              <a:srgbClr val="4a7ebb"/>
            </a:solidFill>
            <a:round/>
            <a:tailEnd len="med" type="arrow" w="med"/>
          </a:ln>
        </p:spPr>
      </p:cxnSp>
      <p:cxnSp>
        <p:nvCxnSpPr>
          <p:cNvPr id="198" name="Conector de seta reta 53"/>
          <p:cNvCxnSpPr/>
          <p:nvPr/>
        </p:nvCxnSpPr>
        <p:spPr>
          <a:xfrm flipH="1" flipV="1">
            <a:off x="2769480" y="5013000"/>
            <a:ext cx="1717920" cy="1349640"/>
          </a:xfrm>
          <a:prstGeom prst="straightConnector1">
            <a:avLst/>
          </a:prstGeom>
          <a:ln w="38100">
            <a:solidFill>
              <a:srgbClr val="4a7ebb"/>
            </a:solidFill>
            <a:round/>
            <a:tailEnd len="med" type="arrow" w="med"/>
          </a:ln>
        </p:spPr>
      </p:cxnSp>
      <p:cxnSp>
        <p:nvCxnSpPr>
          <p:cNvPr id="199" name="Conector de seta reta 64"/>
          <p:cNvCxnSpPr/>
          <p:nvPr/>
        </p:nvCxnSpPr>
        <p:spPr>
          <a:xfrm flipH="1" flipV="1">
            <a:off x="1140840" y="4368600"/>
            <a:ext cx="767160" cy="442800"/>
          </a:xfrm>
          <a:prstGeom prst="straightConnector1">
            <a:avLst/>
          </a:prstGeom>
          <a:ln w="38100">
            <a:solidFill>
              <a:srgbClr val="4a7ebb"/>
            </a:solidFill>
            <a:round/>
            <a:tailEnd len="med" type="arrow" w="med"/>
          </a:ln>
        </p:spPr>
      </p:cxnSp>
      <p:cxnSp>
        <p:nvCxnSpPr>
          <p:cNvPr id="200" name="Conector de seta reta 66"/>
          <p:cNvCxnSpPr/>
          <p:nvPr/>
        </p:nvCxnSpPr>
        <p:spPr>
          <a:xfrm flipV="1">
            <a:off x="7596000" y="4412880"/>
            <a:ext cx="703800" cy="528480"/>
          </a:xfrm>
          <a:prstGeom prst="straightConnector1">
            <a:avLst/>
          </a:prstGeom>
          <a:ln w="38100">
            <a:solidFill>
              <a:srgbClr val="4a7ebb"/>
            </a:solidFill>
            <a:round/>
            <a:tailEnd len="med" type="arrow" w="med"/>
          </a:ln>
        </p:spPr>
      </p:cxnSp>
      <p:cxnSp>
        <p:nvCxnSpPr>
          <p:cNvPr id="201" name="Conector de seta reta 71"/>
          <p:cNvCxnSpPr/>
          <p:nvPr/>
        </p:nvCxnSpPr>
        <p:spPr>
          <a:xfrm flipV="1">
            <a:off x="2774880" y="4406760"/>
            <a:ext cx="728280" cy="468720"/>
          </a:xfrm>
          <a:prstGeom prst="straightConnector1">
            <a:avLst/>
          </a:prstGeom>
          <a:ln w="38100">
            <a:solidFill>
              <a:srgbClr val="4a7ebb"/>
            </a:solidFill>
            <a:round/>
            <a:tailEnd len="med" type="arrow" w="med"/>
          </a:ln>
        </p:spPr>
      </p:cxnSp>
      <p:cxnSp>
        <p:nvCxnSpPr>
          <p:cNvPr id="202" name="Conector de seta reta 73"/>
          <p:cNvCxnSpPr/>
          <p:nvPr/>
        </p:nvCxnSpPr>
        <p:spPr>
          <a:xfrm flipH="1" flipV="1">
            <a:off x="6134400" y="4432320"/>
            <a:ext cx="702360" cy="443160"/>
          </a:xfrm>
          <a:prstGeom prst="straightConnector1">
            <a:avLst/>
          </a:prstGeom>
          <a:ln w="38100">
            <a:solidFill>
              <a:srgbClr val="4a7ebb"/>
            </a:solidFill>
            <a:round/>
            <a:tailEnd len="med" type="arrow" w="med"/>
          </a:ln>
        </p:spPr>
      </p:cxnSp>
      <p:sp>
        <p:nvSpPr>
          <p:cNvPr id="203" name="CaixaDeTexto 78"/>
          <p:cNvSpPr/>
          <p:nvPr/>
        </p:nvSpPr>
        <p:spPr>
          <a:xfrm>
            <a:off x="631440" y="1985760"/>
            <a:ext cx="78285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c00000"/>
                </a:solidFill>
                <a:latin typeface="Calibri"/>
              </a:rPr>
              <a:t>Que nome podemos dar a essa estrutura?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aixaDeTexto 79"/>
          <p:cNvSpPr/>
          <p:nvPr/>
        </p:nvSpPr>
        <p:spPr>
          <a:xfrm>
            <a:off x="1292760" y="2491200"/>
            <a:ext cx="18979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00b050"/>
                </a:solidFill>
                <a:latin typeface="Calibri"/>
              </a:rPr>
              <a:t>Árvore </a:t>
            </a:r>
            <a:r>
              <a:rPr b="0" lang="pt-BR" sz="3200" spc="-1" strike="noStrike">
                <a:solidFill>
                  <a:srgbClr val="c00000"/>
                </a:solidFill>
                <a:latin typeface="Calibri"/>
              </a:rPr>
              <a:t>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6" dur="indefinite" restart="never" nodeType="tmRoot">
          <p:childTnLst>
            <p:seq>
              <p:cTn id="187" dur="indefinite" nodeType="mainSeq">
                <p:childTnLst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9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007 7.40741E-007 L -0.00035 0.30856 E">
                                      <p:cBhvr>
                                        <p:cTn id="199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006 -4.07407E-006 L -0.00278 0.13195 E">
                                      <p:cBhvr>
                                        <p:cTn id="211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1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006 4.07407E-006 L -0.00052 0.14259 E">
                                      <p:cBhvr>
                                        <p:cTn id="227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2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62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67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92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Árvore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Retângulo 3"/>
          <p:cNvSpPr/>
          <p:nvPr/>
        </p:nvSpPr>
        <p:spPr>
          <a:xfrm>
            <a:off x="2067840" y="328500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8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Retângulo 4"/>
          <p:cNvSpPr/>
          <p:nvPr/>
        </p:nvSpPr>
        <p:spPr>
          <a:xfrm>
            <a:off x="3326040" y="447300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12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Retângulo 5"/>
          <p:cNvSpPr/>
          <p:nvPr/>
        </p:nvSpPr>
        <p:spPr>
          <a:xfrm>
            <a:off x="4425120" y="148464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15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Retângulo 10"/>
          <p:cNvSpPr/>
          <p:nvPr/>
        </p:nvSpPr>
        <p:spPr>
          <a:xfrm>
            <a:off x="983520" y="458100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Retângulo 11"/>
          <p:cNvSpPr/>
          <p:nvPr/>
        </p:nvSpPr>
        <p:spPr>
          <a:xfrm>
            <a:off x="5648400" y="458424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Retângulo 14"/>
          <p:cNvSpPr/>
          <p:nvPr/>
        </p:nvSpPr>
        <p:spPr>
          <a:xfrm>
            <a:off x="6732360" y="315468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23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Retângulo 16"/>
          <p:cNvSpPr/>
          <p:nvPr/>
        </p:nvSpPr>
        <p:spPr>
          <a:xfrm>
            <a:off x="7920000" y="447300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30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3" name="Conector de seta reta 19"/>
          <p:cNvCxnSpPr>
            <a:stCxn id="208" idx="2"/>
            <a:endCxn id="206" idx="0"/>
          </p:cNvCxnSpPr>
          <p:nvPr/>
        </p:nvCxnSpPr>
        <p:spPr>
          <a:xfrm flipH="1">
            <a:off x="2491560" y="2132280"/>
            <a:ext cx="2357640" cy="11530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214" name="Conector de seta reta 23"/>
          <p:cNvCxnSpPr>
            <a:stCxn id="208" idx="2"/>
            <a:endCxn id="211" idx="0"/>
          </p:cNvCxnSpPr>
          <p:nvPr/>
        </p:nvCxnSpPr>
        <p:spPr>
          <a:xfrm>
            <a:off x="4848840" y="2132280"/>
            <a:ext cx="2307600" cy="102276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215" name="Conector de seta reta 26"/>
          <p:cNvCxnSpPr>
            <a:stCxn id="211" idx="2"/>
          </p:cNvCxnSpPr>
          <p:nvPr/>
        </p:nvCxnSpPr>
        <p:spPr>
          <a:xfrm>
            <a:off x="7156080" y="3802320"/>
            <a:ext cx="1223640" cy="6418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216" name="Conector de seta reta 28"/>
          <p:cNvCxnSpPr>
            <a:stCxn id="211" idx="2"/>
            <a:endCxn id="210" idx="0"/>
          </p:cNvCxnSpPr>
          <p:nvPr/>
        </p:nvCxnSpPr>
        <p:spPr>
          <a:xfrm flipH="1">
            <a:off x="6072120" y="3802320"/>
            <a:ext cx="1084320" cy="7822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217" name="Conector de seta reta 31"/>
          <p:cNvCxnSpPr>
            <a:endCxn id="207" idx="0"/>
          </p:cNvCxnSpPr>
          <p:nvPr/>
        </p:nvCxnSpPr>
        <p:spPr>
          <a:xfrm>
            <a:off x="2536920" y="3896640"/>
            <a:ext cx="1213200" cy="57672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218" name="Conector de seta reta 33"/>
          <p:cNvCxnSpPr>
            <a:endCxn id="209" idx="0"/>
          </p:cNvCxnSpPr>
          <p:nvPr/>
        </p:nvCxnSpPr>
        <p:spPr>
          <a:xfrm flipH="1">
            <a:off x="1407240" y="3933000"/>
            <a:ext cx="1085040" cy="64836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8" dur="indefinite" restart="never" nodeType="tmRoot">
          <p:childTnLst>
            <p:seq>
              <p:cTn id="269" dur="indefinite" nodeType="mainSeq">
                <p:childTnLst>
                  <p:par>
                    <p:cTn id="270" fill="hold">
                      <p:stCondLst>
                        <p:cond delay="0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/>
          </p:nvPr>
        </p:nvSpPr>
        <p:spPr>
          <a:xfrm>
            <a:off x="323640" y="764640"/>
            <a:ext cx="8229240" cy="154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2060"/>
                </a:solidFill>
                <a:latin typeface="Calibri"/>
              </a:rPr>
              <a:t>É um conjunto de nós.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00b050"/>
                </a:solidFill>
                <a:latin typeface="Calibri"/>
              </a:rPr>
              <a:t>Contém um </a:t>
            </a:r>
            <a:r>
              <a:rPr b="1" lang="pt-BR" sz="3200" spc="-1" strike="noStrike">
                <a:solidFill>
                  <a:srgbClr val="c00000"/>
                </a:solidFill>
                <a:latin typeface="Calibri"/>
              </a:rPr>
              <a:t>nó raiz </a:t>
            </a:r>
            <a:r>
              <a:rPr b="1" lang="pt-BR" sz="3200" spc="-1" strike="noStrike">
                <a:solidFill>
                  <a:srgbClr val="00b050"/>
                </a:solidFill>
                <a:latin typeface="Calibri"/>
              </a:rPr>
              <a:t>abaixo do qual estão as sub árvores que compõem essa árvore 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title"/>
          </p:nvPr>
        </p:nvSpPr>
        <p:spPr>
          <a:xfrm>
            <a:off x="467640" y="0"/>
            <a:ext cx="8229240" cy="692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9000"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Árvore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Retângulo 4"/>
          <p:cNvSpPr/>
          <p:nvPr/>
        </p:nvSpPr>
        <p:spPr>
          <a:xfrm>
            <a:off x="2059560" y="430668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8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Retângulo 5"/>
          <p:cNvSpPr/>
          <p:nvPr/>
        </p:nvSpPr>
        <p:spPr>
          <a:xfrm>
            <a:off x="3317760" y="549468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12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Retângulo 6"/>
          <p:cNvSpPr/>
          <p:nvPr/>
        </p:nvSpPr>
        <p:spPr>
          <a:xfrm>
            <a:off x="4416840" y="2506320"/>
            <a:ext cx="847800" cy="647640"/>
          </a:xfrm>
          <a:prstGeom prst="rect">
            <a:avLst/>
          </a:prstGeom>
          <a:solidFill>
            <a:srgbClr val="c00000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15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4" name="Retângulo 7"/>
          <p:cNvSpPr/>
          <p:nvPr/>
        </p:nvSpPr>
        <p:spPr>
          <a:xfrm>
            <a:off x="975240" y="560268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Retângulo 8"/>
          <p:cNvSpPr/>
          <p:nvPr/>
        </p:nvSpPr>
        <p:spPr>
          <a:xfrm>
            <a:off x="5640120" y="560592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Retângulo 9"/>
          <p:cNvSpPr/>
          <p:nvPr/>
        </p:nvSpPr>
        <p:spPr>
          <a:xfrm>
            <a:off x="6724080" y="417636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23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Retângulo 10"/>
          <p:cNvSpPr/>
          <p:nvPr/>
        </p:nvSpPr>
        <p:spPr>
          <a:xfrm>
            <a:off x="7911720" y="5494680"/>
            <a:ext cx="847800" cy="6476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chemeClr val="lt1"/>
                </a:solidFill>
                <a:latin typeface="Calibri"/>
              </a:rPr>
              <a:t>30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8" name="Conector de seta reta 11"/>
          <p:cNvCxnSpPr>
            <a:stCxn id="223" idx="2"/>
            <a:endCxn id="221" idx="0"/>
          </p:cNvCxnSpPr>
          <p:nvPr/>
        </p:nvCxnSpPr>
        <p:spPr>
          <a:xfrm flipH="1">
            <a:off x="2483280" y="3153960"/>
            <a:ext cx="2357640" cy="11530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229" name="Conector de seta reta 12"/>
          <p:cNvCxnSpPr>
            <a:stCxn id="223" idx="2"/>
            <a:endCxn id="226" idx="0"/>
          </p:cNvCxnSpPr>
          <p:nvPr/>
        </p:nvCxnSpPr>
        <p:spPr>
          <a:xfrm>
            <a:off x="4840560" y="3153960"/>
            <a:ext cx="2307600" cy="102276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230" name="Conector de seta reta 13"/>
          <p:cNvCxnSpPr>
            <a:stCxn id="226" idx="2"/>
          </p:cNvCxnSpPr>
          <p:nvPr/>
        </p:nvCxnSpPr>
        <p:spPr>
          <a:xfrm>
            <a:off x="7147800" y="4824000"/>
            <a:ext cx="1223640" cy="6418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231" name="Conector de seta reta 14"/>
          <p:cNvCxnSpPr>
            <a:stCxn id="226" idx="2"/>
            <a:endCxn id="225" idx="0"/>
          </p:cNvCxnSpPr>
          <p:nvPr/>
        </p:nvCxnSpPr>
        <p:spPr>
          <a:xfrm flipH="1">
            <a:off x="6063840" y="4824000"/>
            <a:ext cx="1084320" cy="78228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232" name="Conector de seta reta 15"/>
          <p:cNvCxnSpPr>
            <a:endCxn id="222" idx="0"/>
          </p:cNvCxnSpPr>
          <p:nvPr/>
        </p:nvCxnSpPr>
        <p:spPr>
          <a:xfrm>
            <a:off x="2528640" y="4918320"/>
            <a:ext cx="1213200" cy="57672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cxnSp>
        <p:nvCxnSpPr>
          <p:cNvPr id="233" name="Conector de seta reta 16"/>
          <p:cNvCxnSpPr>
            <a:endCxn id="224" idx="0"/>
          </p:cNvCxnSpPr>
          <p:nvPr/>
        </p:nvCxnSpPr>
        <p:spPr>
          <a:xfrm flipH="1">
            <a:off x="1398960" y="4954680"/>
            <a:ext cx="1085040" cy="648360"/>
          </a:xfrm>
          <a:prstGeom prst="straightConnector1">
            <a:avLst/>
          </a:prstGeom>
          <a:ln w="38100">
            <a:solidFill>
              <a:srgbClr val="00b050"/>
            </a:solidFill>
            <a:round/>
            <a:tailEnd len="med" type="arrow" w="med"/>
          </a:ln>
        </p:spPr>
      </p:cxnSp>
      <p:sp>
        <p:nvSpPr>
          <p:cNvPr id="234" name="CaixaDeTexto 19"/>
          <p:cNvSpPr/>
          <p:nvPr/>
        </p:nvSpPr>
        <p:spPr>
          <a:xfrm>
            <a:off x="5436000" y="2448000"/>
            <a:ext cx="1944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c00000"/>
                </a:solidFill>
                <a:latin typeface="Calibri"/>
              </a:rPr>
              <a:t>Nó raiz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Elipse 20"/>
          <p:cNvSpPr/>
          <p:nvPr/>
        </p:nvSpPr>
        <p:spPr>
          <a:xfrm>
            <a:off x="611640" y="4209840"/>
            <a:ext cx="4104000" cy="2531160"/>
          </a:xfrm>
          <a:prstGeom prst="ellipse">
            <a:avLst/>
          </a:prstGeom>
          <a:noFill/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6" name="Elipse 21"/>
          <p:cNvSpPr/>
          <p:nvPr/>
        </p:nvSpPr>
        <p:spPr>
          <a:xfrm>
            <a:off x="5039640" y="4176360"/>
            <a:ext cx="4104000" cy="2531160"/>
          </a:xfrm>
          <a:prstGeom prst="ellipse">
            <a:avLst/>
          </a:prstGeom>
          <a:noFill/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7" name="CaixaDeTexto 22"/>
          <p:cNvSpPr/>
          <p:nvPr/>
        </p:nvSpPr>
        <p:spPr>
          <a:xfrm>
            <a:off x="3868560" y="4121640"/>
            <a:ext cx="1944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b050"/>
                </a:solidFill>
                <a:latin typeface="Calibri"/>
              </a:rPr>
              <a:t>Subárvores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0" dur="indefinite" restart="never" nodeType="tmRoot">
          <p:childTnLst>
            <p:seq>
              <p:cTn id="291" dur="indefinite" nodeType="mainSeq">
                <p:childTnLst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296" dur="2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301" dur="2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17290</TotalTime>
  <Application>LibreOffice/7.4.5.1$Windows_X86_64 LibreOffice_project/9c0871452b3918c1019dde9bfac75448afc4b57f</Application>
  <AppVersion>15.0000</AppVersion>
  <Words>953</Words>
  <Paragraphs>406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2016-02-22T17:52:18Z</dcterms:created>
  <dc:creator>Mro</dc:creator>
  <dc:description/>
  <dc:language>pt-BR</dc:language>
  <cp:lastModifiedBy/>
  <dcterms:modified xsi:type="dcterms:W3CDTF">2023-02-05T00:23:29Z</dcterms:modified>
  <cp:revision>898</cp:revision>
  <dc:subject/>
  <dc:title>Diapositiva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32</vt:i4>
  </property>
</Properties>
</file>