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97A8-4F39-4CCA-AF2F-6A2239BD3A1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AD0D-E309-4649-B8B9-890559555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97A8-4F39-4CCA-AF2F-6A2239BD3A1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AD0D-E309-4649-B8B9-890559555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8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97A8-4F39-4CCA-AF2F-6A2239BD3A1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AD0D-E309-4649-B8B9-890559555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4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97A8-4F39-4CCA-AF2F-6A2239BD3A1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AD0D-E309-4649-B8B9-890559555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4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97A8-4F39-4CCA-AF2F-6A2239BD3A1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AD0D-E309-4649-B8B9-890559555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4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97A8-4F39-4CCA-AF2F-6A2239BD3A1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AD0D-E309-4649-B8B9-890559555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8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97A8-4F39-4CCA-AF2F-6A2239BD3A1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AD0D-E309-4649-B8B9-890559555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9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97A8-4F39-4CCA-AF2F-6A2239BD3A1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AD0D-E309-4649-B8B9-890559555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6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97A8-4F39-4CCA-AF2F-6A2239BD3A1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AD0D-E309-4649-B8B9-890559555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7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97A8-4F39-4CCA-AF2F-6A2239BD3A1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AD0D-E309-4649-B8B9-890559555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4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97A8-4F39-4CCA-AF2F-6A2239BD3A1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AD0D-E309-4649-B8B9-890559555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8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597A8-4F39-4CCA-AF2F-6A2239BD3A1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4AD0D-E309-4649-B8B9-890559555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4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 txBox="1">
            <a:spLocks noGrp="1" noChangeArrowheads="1"/>
          </p:cNvSpPr>
          <p:nvPr/>
        </p:nvSpPr>
        <p:spPr bwMode="auto">
          <a:xfrm>
            <a:off x="4511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/>
              <a:t>北航继续教育学院</a:t>
            </a:r>
            <a:endParaRPr lang="en-US" altLang="zh-CN" sz="1400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916113"/>
            <a:ext cx="12192000" cy="1368425"/>
          </a:xfrm>
        </p:spPr>
        <p:txBody>
          <a:bodyPr vert="horz" lIns="92075" tIns="46038" rIns="92075" bIns="46038" rtlCol="0" anchor="ctr">
            <a:normAutofit/>
          </a:bodyPr>
          <a:lstStyle/>
          <a:p>
            <a:pPr algn="ctr" eaLnBrk="1" hangingPunct="1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5825637" y="3864830"/>
            <a:ext cx="3889375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ea typeface="华文行楷" panose="02010800040101010101" pitchFamily="2" charset="-122"/>
              </a:rPr>
              <a:t>陈旭阳</a:t>
            </a:r>
            <a:endParaRPr lang="en-US" altLang="zh-CN" sz="2000" dirty="0"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3054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661EAB-9131-4DE2-8DD7-DA509815E992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>
                <a:solidFill>
                  <a:schemeClr val="tx1"/>
                </a:solidFill>
              </a:rPr>
              <a:t>OutputStream</a:t>
            </a:r>
            <a:r>
              <a:rPr kumimoji="1" lang="zh-CN" altLang="en-US" smtClean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三个基本的</a:t>
            </a:r>
            <a:r>
              <a:rPr kumimoji="1" lang="en-US" altLang="zh-CN" smtClean="0"/>
              <a:t>write( )</a:t>
            </a:r>
            <a:r>
              <a:rPr kumimoji="1" lang="zh-CN" altLang="en-US" smtClean="0"/>
              <a:t>方法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zh-CN" altLang="en-US" smtClean="0"/>
              <a:t>	</a:t>
            </a:r>
            <a:r>
              <a:rPr kumimoji="1" lang="en-US" altLang="zh-CN" smtClean="0"/>
              <a:t>void write( int ) // </a:t>
            </a:r>
            <a:r>
              <a:rPr kumimoji="1" lang="zh-CN" altLang="en-US" smtClean="0"/>
              <a:t>写一个字节</a:t>
            </a:r>
            <a:endParaRPr kumimoji="1" lang="en-US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en-US" smtClean="0"/>
              <a:t>	</a:t>
            </a:r>
            <a:r>
              <a:rPr kumimoji="1" lang="en-US" altLang="zh-CN" smtClean="0"/>
              <a:t>void write(byte[ ]) // </a:t>
            </a:r>
            <a:r>
              <a:rPr kumimoji="1" lang="zh-CN" altLang="en-US" smtClean="0"/>
              <a:t>写一个字节数组</a:t>
            </a:r>
            <a:endParaRPr kumimoji="1" lang="en-US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en-US" smtClean="0"/>
              <a:t>	</a:t>
            </a:r>
            <a:r>
              <a:rPr kumimoji="1" lang="en-US" altLang="zh-CN" smtClean="0"/>
              <a:t>void write(byte[ ], int offset, int length )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kumimoji="1" lang="en-US" altLang="zh-CN" smtClean="0"/>
          </a:p>
          <a:p>
            <a:pPr eaLnBrk="1" hangingPunct="1"/>
            <a:r>
              <a:rPr kumimoji="1" lang="zh-CN" altLang="en-US" smtClean="0"/>
              <a:t>其它方法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zh-CN" altLang="en-US" smtClean="0"/>
              <a:t>	</a:t>
            </a:r>
            <a:r>
              <a:rPr kumimoji="1" lang="en-US" altLang="zh-CN" smtClean="0"/>
              <a:t>void close( )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smtClean="0"/>
              <a:t>	void flush( ) // </a:t>
            </a:r>
            <a:r>
              <a:rPr kumimoji="1" lang="zh-CN" altLang="en-US" smtClean="0"/>
              <a:t>强行写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2437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3F0E79-96E2-491C-BC97-7E1F9F9F7195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字符流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/>
              <a:t>Reader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Writer</a:t>
            </a:r>
            <a:r>
              <a:rPr kumimoji="1" lang="zh-CN" altLang="en-US" smtClean="0"/>
              <a:t>是字符流的两个抽象超类。</a:t>
            </a:r>
          </a:p>
          <a:p>
            <a:pPr eaLnBrk="1" hangingPunct="1"/>
            <a:r>
              <a:rPr kumimoji="1" lang="en-US" altLang="zh-CN" smtClean="0"/>
              <a:t>Reader</a:t>
            </a:r>
            <a:r>
              <a:rPr kumimoji="1" lang="zh-CN" altLang="zh-CN" smtClean="0"/>
              <a:t>和</a:t>
            </a:r>
            <a:r>
              <a:rPr kumimoji="1" lang="en-US" altLang="zh-CN" smtClean="0"/>
              <a:t>Writer </a:t>
            </a:r>
            <a:r>
              <a:rPr kumimoji="1" lang="zh-CN" altLang="en-US" smtClean="0"/>
              <a:t>类实现字节和字符间的自动转换。</a:t>
            </a:r>
          </a:p>
          <a:p>
            <a:pPr eaLnBrk="1" hangingPunct="1"/>
            <a:r>
              <a:rPr kumimoji="1" lang="zh-CN" altLang="en-US" smtClean="0"/>
              <a:t>每一个核心输入、输出流，都有相应的</a:t>
            </a:r>
            <a:r>
              <a:rPr kumimoji="1" lang="en-US" altLang="zh-CN" smtClean="0"/>
              <a:t>Reader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Writer</a:t>
            </a:r>
            <a:r>
              <a:rPr kumimoji="1" lang="zh-CN" altLang="en-US" smtClean="0"/>
              <a:t>版本。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27452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2A2D64-5E94-4FA5-9AB8-BDA89336415A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>
                <a:solidFill>
                  <a:schemeClr val="tx1"/>
                </a:solidFill>
              </a:rPr>
              <a:t>Reader</a:t>
            </a:r>
            <a:r>
              <a:rPr kumimoji="1" lang="zh-CN" altLang="en-US" smtClean="0">
                <a:solidFill>
                  <a:schemeClr val="tx1"/>
                </a:solidFill>
              </a:rPr>
              <a:t>的类层次</a:t>
            </a:r>
          </a:p>
        </p:txBody>
      </p:sp>
      <p:pic>
        <p:nvPicPr>
          <p:cNvPr id="13316" name="Picture 4" descr="23rea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1"/>
            <a:ext cx="8915400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996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C06BC6-07C3-45A5-B9B2-3106FD433202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>
                <a:solidFill>
                  <a:schemeClr val="tx1"/>
                </a:solidFill>
              </a:rPr>
              <a:t>Reader</a:t>
            </a:r>
            <a:r>
              <a:rPr kumimoji="1" lang="zh-CN" altLang="en-US" smtClean="0">
                <a:solidFill>
                  <a:schemeClr val="tx1"/>
                </a:solidFill>
              </a:rPr>
              <a:t>的基本方法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200"/>
              <a:t>int read()</a:t>
            </a:r>
            <a:r>
              <a:rPr kumimoji="1" lang="zh-CN" altLang="en-US" sz="2200"/>
              <a:t>；</a:t>
            </a:r>
            <a:r>
              <a:rPr kumimoji="1" lang="en-US" altLang="zh-CN" sz="2200"/>
              <a:t>//</a:t>
            </a:r>
            <a:r>
              <a:rPr kumimoji="1" lang="zh-CN" altLang="en-US" sz="2200"/>
              <a:t>读单个字符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200"/>
              <a:t>int read(char cbuf[])</a:t>
            </a:r>
            <a:r>
              <a:rPr kumimoji="1" lang="zh-CN" altLang="en-US" sz="2200"/>
              <a:t>；</a:t>
            </a:r>
            <a:r>
              <a:rPr kumimoji="1" lang="en-US" altLang="zh-CN" sz="2200"/>
              <a:t>//</a:t>
            </a:r>
            <a:r>
              <a:rPr kumimoji="1" lang="zh-CN" altLang="en-US" sz="2200"/>
              <a:t>读字符放入数组中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200"/>
              <a:t>int read(char cbuf[], int offset, int length)</a:t>
            </a:r>
            <a:r>
              <a:rPr kumimoji="1" lang="zh-CN" altLang="en-US" sz="2200"/>
              <a:t>；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200"/>
              <a:t>//</a:t>
            </a:r>
            <a:r>
              <a:rPr kumimoji="1" lang="zh-CN" altLang="en-US" sz="2200"/>
              <a:t>读字符放入数组的指定位置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kumimoji="1" lang="zh-CN" altLang="en-US" sz="22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200"/>
              <a:t>void close( )  //</a:t>
            </a:r>
            <a:r>
              <a:rPr kumimoji="1" lang="zh-CN" altLang="zh-CN" sz="2200"/>
              <a:t>关闭流。</a:t>
            </a:r>
            <a:endParaRPr kumimoji="1" lang="zh-CN" altLang="en-US" sz="22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200"/>
              <a:t>long skip(long n)     // </a:t>
            </a:r>
            <a:r>
              <a:rPr kumimoji="1" lang="zh-CN" altLang="en-US" sz="2200"/>
              <a:t>跳过</a:t>
            </a:r>
            <a:r>
              <a:rPr kumimoji="1" lang="en-US" altLang="zh-CN" sz="2200"/>
              <a:t>n</a:t>
            </a:r>
            <a:r>
              <a:rPr kumimoji="1" lang="zh-CN" altLang="en-US" sz="2200"/>
              <a:t>个字符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200"/>
              <a:t>boolean markSupported( ) //</a:t>
            </a:r>
            <a:r>
              <a:rPr kumimoji="1" lang="zh-CN" altLang="en-US" sz="2200"/>
              <a:t>测试打开的流是否支持书签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200"/>
              <a:t>void mark(int)  //</a:t>
            </a:r>
            <a:r>
              <a:rPr kumimoji="1" lang="zh-CN" altLang="en-US" sz="2200"/>
              <a:t>标记当前流，并建立</a:t>
            </a:r>
            <a:r>
              <a:rPr kumimoji="1" lang="en-US" altLang="zh-CN" sz="2200"/>
              <a:t>int</a:t>
            </a:r>
            <a:r>
              <a:rPr kumimoji="1" lang="zh-CN" altLang="en-US" sz="2200"/>
              <a:t>大小缓冲区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200"/>
              <a:t>void reset( )  // </a:t>
            </a:r>
            <a:r>
              <a:rPr kumimoji="1" lang="zh-CN" altLang="en-US" sz="2200"/>
              <a:t>返回标签出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200"/>
              <a:t>boolean  ready()  //</a:t>
            </a:r>
            <a:r>
              <a:rPr kumimoji="1" lang="zh-CN" altLang="en-US" sz="2200"/>
              <a:t>测试当前流是否准备好进行读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kumimoji="1" lang="zh-CN" altLang="en-US" sz="2200"/>
          </a:p>
          <a:p>
            <a:pPr eaLnBrk="1" hangingPunct="1">
              <a:lnSpc>
                <a:spcPct val="80000"/>
              </a:lnSpc>
            </a:pPr>
            <a:endParaRPr kumimoji="1" lang="zh-CN" altLang="en-US" sz="2600"/>
          </a:p>
          <a:p>
            <a:pPr eaLnBrk="1" hangingPunct="1">
              <a:lnSpc>
                <a:spcPct val="80000"/>
              </a:lnSpc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815189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96E7B1-7D97-4516-B99C-FF20AB1ECD96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>
                <a:solidFill>
                  <a:schemeClr val="tx1"/>
                </a:solidFill>
              </a:rPr>
              <a:t>Writer</a:t>
            </a:r>
            <a:r>
              <a:rPr kumimoji="1" lang="zh-CN" altLang="en-US" smtClean="0">
                <a:solidFill>
                  <a:schemeClr val="tx1"/>
                </a:solidFill>
              </a:rPr>
              <a:t>的类层次</a:t>
            </a:r>
          </a:p>
        </p:txBody>
      </p:sp>
      <p:pic>
        <p:nvPicPr>
          <p:cNvPr id="1536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916113"/>
            <a:ext cx="848677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628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C01649-7752-4B7C-A7E3-763474A7AD2A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>
                <a:solidFill>
                  <a:schemeClr val="tx1"/>
                </a:solidFill>
              </a:rPr>
              <a:t>Writer</a:t>
            </a:r>
            <a:r>
              <a:rPr kumimoji="1" lang="zh-CN" altLang="en-US" smtClean="0">
                <a:solidFill>
                  <a:schemeClr val="tx1"/>
                </a:solidFill>
              </a:rPr>
              <a:t>的基本方法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smtClean="0"/>
              <a:t>int write(int c) ; // </a:t>
            </a:r>
            <a:r>
              <a:rPr kumimoji="1" lang="zh-CN" altLang="en-US" smtClean="0"/>
              <a:t>写单个字符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smtClean="0"/>
              <a:t>int write(char cbuf[]) ;// </a:t>
            </a:r>
            <a:r>
              <a:rPr kumimoji="1" lang="zh-CN" altLang="en-US" smtClean="0"/>
              <a:t>写字符数组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smtClean="0"/>
              <a:t>int write(char cbuf[], int offset, int length) ;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smtClean="0"/>
              <a:t>int write(String str) 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smtClean="0"/>
              <a:t>int write(String str, int offset, int length) 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kumimoji="1" lang="en-US" altLang="zh-CN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smtClean="0"/>
              <a:t>void close( )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smtClean="0"/>
              <a:t>void flush( ) // </a:t>
            </a:r>
            <a:r>
              <a:rPr kumimoji="1" lang="zh-CN" altLang="en-US" smtClean="0"/>
              <a:t>强行写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07630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F8AF8A-27CA-48F8-A288-0B6D13B04A0F}" type="slidenum">
              <a:rPr lang="en-US" altLang="zh-CN"/>
              <a:pPr eaLnBrk="1" hangingPunct="1"/>
              <a:t>16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chemeClr val="tx1"/>
                </a:solidFill>
              </a:rPr>
              <a:t>字节流与字符流的比较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/>
              <a:t>Reader </a:t>
            </a:r>
            <a:r>
              <a:rPr kumimoji="1" lang="zh-CN" altLang="en-US" smtClean="0"/>
              <a:t>和 </a:t>
            </a:r>
            <a:r>
              <a:rPr kumimoji="1" lang="en-US" altLang="zh-CN" smtClean="0"/>
              <a:t>InputStream</a:t>
            </a:r>
            <a:r>
              <a:rPr kumimoji="1" lang="zh-CN" altLang="en-US" smtClean="0"/>
              <a:t>以及</a:t>
            </a:r>
            <a:r>
              <a:rPr kumimoji="1" lang="en-US" altLang="zh-CN" smtClean="0"/>
              <a:t>Writer </a:t>
            </a:r>
            <a:r>
              <a:rPr kumimoji="1" lang="zh-CN" altLang="en-US" smtClean="0"/>
              <a:t>与 </a:t>
            </a:r>
            <a:r>
              <a:rPr kumimoji="1" lang="en-US" altLang="zh-CN" smtClean="0"/>
              <a:t>OutputStream</a:t>
            </a:r>
            <a:r>
              <a:rPr kumimoji="1" lang="zh-CN" altLang="en-US" smtClean="0"/>
              <a:t>定义的</a:t>
            </a:r>
            <a:r>
              <a:rPr kumimoji="1" lang="en-US" altLang="zh-CN" smtClean="0"/>
              <a:t>API</a:t>
            </a:r>
            <a:r>
              <a:rPr kumimoji="1" lang="zh-CN" altLang="en-US" smtClean="0"/>
              <a:t>类似，但操作的数据类型不同。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mtClean="0"/>
              <a:t>所有的流</a:t>
            </a:r>
            <a:r>
              <a:rPr kumimoji="1" lang="en-US" altLang="zh-CN" smtClean="0">
                <a:latin typeface="Arial" panose="020B0604020202020204" pitchFamily="34" charset="0"/>
              </a:rPr>
              <a:t>——</a:t>
            </a:r>
            <a:r>
              <a:rPr kumimoji="1" lang="en-US" altLang="zh-CN" smtClean="0"/>
              <a:t>InputStream</a:t>
            </a:r>
            <a:r>
              <a:rPr kumimoji="1" lang="zh-CN" altLang="en-US" smtClean="0"/>
              <a:t>、 </a:t>
            </a:r>
            <a:r>
              <a:rPr kumimoji="1" lang="en-US" altLang="zh-CN" smtClean="0"/>
              <a:t>OutputStream </a:t>
            </a:r>
            <a:r>
              <a:rPr kumimoji="1" lang="zh-CN" altLang="en-US" smtClean="0"/>
              <a:t>、</a:t>
            </a:r>
            <a:r>
              <a:rPr kumimoji="1" lang="en-US" altLang="zh-CN" smtClean="0"/>
              <a:t>Reader</a:t>
            </a:r>
            <a:r>
              <a:rPr kumimoji="1" lang="zh-CN" altLang="en-US" smtClean="0"/>
              <a:t>、 </a:t>
            </a:r>
            <a:r>
              <a:rPr kumimoji="1" lang="en-US" altLang="zh-CN" smtClean="0"/>
              <a:t>Writer </a:t>
            </a:r>
            <a:r>
              <a:rPr kumimoji="1" lang="zh-CN" altLang="en-US" smtClean="0"/>
              <a:t>在创建时自动打开；程序中可以调用</a:t>
            </a:r>
            <a:r>
              <a:rPr kumimoji="1" lang="en-US" altLang="zh-CN" smtClean="0"/>
              <a:t>close</a:t>
            </a:r>
            <a:r>
              <a:rPr kumimoji="1" lang="zh-CN" altLang="en-US" smtClean="0"/>
              <a:t>方法关闭流，否则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运行环境的垃圾收集器将隐含将流关闭。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7905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D0F550-A95C-4698-AB44-DCBDCD01A400}" type="slidenum">
              <a:rPr lang="en-US" altLang="zh-CN"/>
              <a:pPr eaLnBrk="1" hangingPunct="1"/>
              <a:t>17</a:t>
            </a:fld>
            <a:endParaRPr lang="en-US" altLang="zh-CN"/>
          </a:p>
        </p:txBody>
      </p:sp>
      <p:graphicFrame>
        <p:nvGraphicFramePr>
          <p:cNvPr id="23643" name="Group 91"/>
          <p:cNvGraphicFramePr>
            <a:graphicFrameLocks noGrp="1"/>
          </p:cNvGraphicFramePr>
          <p:nvPr/>
        </p:nvGraphicFramePr>
        <p:xfrm>
          <a:off x="2514600" y="1700213"/>
          <a:ext cx="7162800" cy="4392612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6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I/O Streams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Type of I/O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Streams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57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Memory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2" charset="-122"/>
                        </a:rPr>
                        <a:t>CharArrayReader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/>
                      </a:r>
                      <a:b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</a:b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2" charset="-122"/>
                        </a:rPr>
                        <a:t>CharArrayWriter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2" charset="-122"/>
                        </a:rPr>
                        <a:t>ByteArrayInputStream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/>
                      </a:r>
                      <a:b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</a:b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2" charset="-122"/>
                        </a:rPr>
                        <a:t>ByteArrayOutputStream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从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ahoma" pitchFamily="34" charset="0"/>
                        </a:rPr>
                        <a:t>/</a:t>
                      </a: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向内存数组读写数据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5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2" charset="-122"/>
                        </a:rPr>
                        <a:t>StringReader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/>
                      </a:r>
                      <a:b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</a:b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2" charset="-122"/>
                        </a:rPr>
                        <a:t>StringWriter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2" charset="-122"/>
                        </a:rPr>
                        <a:t>StringBufferInputStream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从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向内存字符串读写数据</a:t>
                      </a: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9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Pipe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2" charset="-122"/>
                        </a:rPr>
                        <a:t>PipedReader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/>
                      </a:r>
                      <a:b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</a:b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2" charset="-122"/>
                        </a:rPr>
                        <a:t>PipedWriter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2" charset="-122"/>
                        </a:rPr>
                        <a:t>PipedInputStream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/>
                      </a:r>
                      <a:b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</a:b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2" charset="-122"/>
                        </a:rPr>
                        <a:t>PipedOutputStream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实现管道的输入和输出</a:t>
                      </a: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File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2" charset="-122"/>
                        </a:rPr>
                        <a:t>FileReader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/>
                      </a:r>
                      <a:b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</a:b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2" charset="-122"/>
                        </a:rPr>
                        <a:t>FileWriter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2" charset="-122"/>
                        </a:rPr>
                        <a:t>FileInputStream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/>
                      </a:r>
                      <a:b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</a:b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2" charset="-122"/>
                        </a:rPr>
                        <a:t>FileOutputStream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统称为文件流。对文件进行读、写操作</a:t>
                      </a: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826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8EFDB10-63F7-41A0-B554-176F2B2A000A}" type="slidenum">
              <a:rPr lang="en-US" altLang="zh-CN"/>
              <a:pPr eaLnBrk="1" hangingPunct="1"/>
              <a:t>18</a:t>
            </a:fld>
            <a:endParaRPr lang="en-US" altLang="zh-CN"/>
          </a:p>
        </p:txBody>
      </p:sp>
      <p:graphicFrame>
        <p:nvGraphicFramePr>
          <p:cNvPr id="24624" name="Group 48"/>
          <p:cNvGraphicFramePr>
            <a:graphicFrameLocks noGrp="1"/>
          </p:cNvGraphicFramePr>
          <p:nvPr/>
        </p:nvGraphicFramePr>
        <p:xfrm>
          <a:off x="2566988" y="1628776"/>
          <a:ext cx="7315200" cy="4449764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558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I/O Streams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Type of I/O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Streams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Description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Object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Serialization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2" charset="-122"/>
                        </a:rPr>
                        <a:t>ObjectInputStream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/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2" charset="-122"/>
                        </a:rPr>
                        <a:t>ObjectOutputStream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对象的输入、输出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1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Data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Conversion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2" charset="-122"/>
                        </a:rPr>
                        <a:t>DataInputStream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/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2" charset="-122"/>
                        </a:rPr>
                        <a:t>DataOutputStream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读、写基本数据类型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Printing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2" charset="-122"/>
                        </a:rPr>
                        <a:t>PrintWriter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2" charset="-122"/>
                        </a:rPr>
                        <a:t>PrintStream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包含方便的打印方法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0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Buffering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2" charset="-122"/>
                        </a:rPr>
                        <a:t>BufferedReader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/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2" charset="-122"/>
                        </a:rPr>
                        <a:t>BufferedWriter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2" charset="-122"/>
                        </a:rPr>
                        <a:t>BufferedInputStream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/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2" charset="-122"/>
                        </a:rPr>
                        <a:t>BufferedOutputStream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在读入或写出时，对数据进行缓存，以减少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I/O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的次数。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698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F99209-9CEE-4502-A4F9-AC7CFF511762}" type="slidenum">
              <a:rPr lang="en-US" altLang="zh-CN"/>
              <a:pPr eaLnBrk="1" hangingPunct="1"/>
              <a:t>19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文件流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mtClean="0"/>
              <a:t>文件流类包括：	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CN" smtClean="0"/>
              <a:t>FileReader, FileWriter, FileInputStream, FileOutputStream</a:t>
            </a:r>
          </a:p>
          <a:p>
            <a:pPr eaLnBrk="1" hangingPunct="1">
              <a:lnSpc>
                <a:spcPct val="90000"/>
              </a:lnSpc>
            </a:pPr>
            <a:endParaRPr kumimoji="1" lang="en-US" altLang="zh-CN" smtClean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 smtClean="0"/>
              <a:t>创建文件流：常用文件名或</a:t>
            </a:r>
            <a:r>
              <a:rPr kumimoji="1" lang="en-US" altLang="zh-CN" smtClean="0"/>
              <a:t>File</a:t>
            </a:r>
            <a:r>
              <a:rPr kumimoji="1" lang="zh-CN" altLang="en-US" smtClean="0"/>
              <a:t>类的对象创建文件流。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1" lang="zh-CN" altLang="en-US" smtClean="0"/>
          </a:p>
          <a:p>
            <a:pPr eaLnBrk="1" hangingPunct="1">
              <a:lnSpc>
                <a:spcPct val="90000"/>
              </a:lnSpc>
            </a:pPr>
            <a:r>
              <a:rPr kumimoji="1" lang="zh-CN" altLang="en-US" smtClean="0"/>
              <a:t>例：</a:t>
            </a:r>
            <a:r>
              <a:rPr kumimoji="1" lang="en-US" altLang="zh-CN" smtClean="0"/>
              <a:t>CopyBytes.java</a:t>
            </a:r>
            <a:r>
              <a:rPr kumimoji="1" lang="zh-CN" altLang="en-US" smtClean="0"/>
              <a:t>，利用</a:t>
            </a:r>
            <a:r>
              <a:rPr kumimoji="1" lang="en-US" altLang="zh-CN" smtClean="0"/>
              <a:t>FileInputStream, FileOutputStream</a:t>
            </a:r>
            <a:r>
              <a:rPr kumimoji="1" lang="zh-CN" altLang="en-US" smtClean="0"/>
              <a:t>。</a:t>
            </a:r>
          </a:p>
          <a:p>
            <a:pPr eaLnBrk="1" hangingPunct="1">
              <a:lnSpc>
                <a:spcPct val="90000"/>
              </a:lnSpc>
            </a:pPr>
            <a:endParaRPr kumimoji="1" lang="zh-CN" altLang="en-US" smtClean="0"/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1903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BFC557-10DF-4166-9878-B023A49C2D72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JAVA</a:t>
            </a:r>
            <a:r>
              <a:rPr lang="zh-CN" altLang="en-US" dirty="0"/>
              <a:t>的</a:t>
            </a:r>
            <a:r>
              <a:rPr lang="zh-CN" altLang="en-US" dirty="0" smtClean="0"/>
              <a:t>输入输出</a:t>
            </a:r>
            <a:endParaRPr lang="zh-CN" alt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o"/>
            </a:pPr>
            <a:r>
              <a:rPr kumimoji="1" lang="zh-CN" altLang="en-US" dirty="0">
                <a:latin typeface="宋体" panose="02010600030101010101" pitchFamily="2" charset="-122"/>
              </a:rPr>
              <a:t>流式</a:t>
            </a:r>
            <a:r>
              <a:rPr kumimoji="1" lang="en-US" altLang="zh-CN" dirty="0">
                <a:latin typeface="宋体" panose="02010600030101010101" pitchFamily="2" charset="-122"/>
              </a:rPr>
              <a:t>I/O</a:t>
            </a:r>
            <a:r>
              <a:rPr kumimoji="1" lang="zh-CN" altLang="en-US" dirty="0">
                <a:latin typeface="宋体" panose="02010600030101010101" pitchFamily="2" charset="-122"/>
              </a:rPr>
              <a:t>基础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o"/>
            </a:pPr>
            <a:r>
              <a:rPr kumimoji="1" lang="zh-CN" altLang="en-US" dirty="0">
                <a:latin typeface="宋体" panose="02010600030101010101" pitchFamily="2" charset="-122"/>
              </a:rPr>
              <a:t>文件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o"/>
            </a:pPr>
            <a:r>
              <a:rPr kumimoji="1" lang="zh-CN" altLang="en-US" dirty="0">
                <a:latin typeface="宋体" panose="02010600030101010101" pitchFamily="2" charset="-122"/>
              </a:rPr>
              <a:t>随机存取文件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o"/>
            </a:pPr>
            <a:r>
              <a:rPr kumimoji="1" lang="zh-CN" altLang="en-US" dirty="0">
                <a:latin typeface="宋体" panose="02010600030101010101" pitchFamily="2" charset="-122"/>
              </a:rPr>
              <a:t>对象输入</a:t>
            </a:r>
            <a:r>
              <a:rPr kumimoji="1" lang="en-US" altLang="zh-CN" dirty="0">
                <a:latin typeface="宋体" panose="02010600030101010101" pitchFamily="2" charset="-122"/>
              </a:rPr>
              <a:t>/</a:t>
            </a:r>
            <a:r>
              <a:rPr kumimoji="1" lang="zh-CN" altLang="en-US" dirty="0">
                <a:latin typeface="宋体" panose="02010600030101010101" pitchFamily="2" charset="-122"/>
              </a:rPr>
              <a:t>输出流</a:t>
            </a:r>
          </a:p>
        </p:txBody>
      </p:sp>
    </p:spTree>
    <p:extLst>
      <p:ext uri="{BB962C8B-B14F-4D97-AF65-F5344CB8AC3E}">
        <p14:creationId xmlns:p14="http://schemas.microsoft.com/office/powerpoint/2010/main" val="215494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01B8AA-633D-41B1-8B11-D82937D080E6}" type="slidenum">
              <a:rPr lang="en-US" altLang="zh-CN"/>
              <a:pPr eaLnBrk="1" hangingPunct="1"/>
              <a:t>20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管道流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sz="2600"/>
              <a:t>管道用来把一个线程的输出连接到另一个线程的输入。</a:t>
            </a:r>
          </a:p>
          <a:p>
            <a:pPr eaLnBrk="1" hangingPunct="1"/>
            <a:r>
              <a:rPr kumimoji="1" lang="en-US" altLang="zh-CN" sz="2600"/>
              <a:t>PipedReader/PipedInputStream</a:t>
            </a:r>
            <a:r>
              <a:rPr kumimoji="1" lang="zh-CN" altLang="en-US" sz="2600"/>
              <a:t>实现管道的输入端；</a:t>
            </a:r>
          </a:p>
          <a:p>
            <a:pPr eaLnBrk="1" hangingPunct="1"/>
            <a:r>
              <a:rPr kumimoji="1" lang="en-US" altLang="zh-CN" sz="2600"/>
              <a:t>PipedWriter/PipedOutputStream</a:t>
            </a:r>
            <a:r>
              <a:rPr kumimoji="1" lang="zh-CN" altLang="en-US" sz="2600"/>
              <a:t>实现管道的输出端。</a:t>
            </a:r>
          </a:p>
          <a:p>
            <a:pPr eaLnBrk="1" hangingPunct="1"/>
            <a:r>
              <a:rPr kumimoji="1" lang="zh-CN" altLang="en-US" sz="2600"/>
              <a:t>管道流模型：</a:t>
            </a:r>
            <a:endParaRPr lang="zh-CN" altLang="en-US" sz="2600"/>
          </a:p>
        </p:txBody>
      </p:sp>
      <p:grpSp>
        <p:nvGrpSpPr>
          <p:cNvPr id="21509" name="Group 4"/>
          <p:cNvGrpSpPr>
            <a:grpSpLocks/>
          </p:cNvGrpSpPr>
          <p:nvPr/>
        </p:nvGrpSpPr>
        <p:grpSpPr bwMode="auto">
          <a:xfrm>
            <a:off x="2932113" y="4941891"/>
            <a:ext cx="5811838" cy="1038225"/>
            <a:chOff x="1011" y="2256"/>
            <a:chExt cx="3661" cy="654"/>
          </a:xfrm>
        </p:grpSpPr>
        <p:sp>
          <p:nvSpPr>
            <p:cNvPr id="21510" name="Text Box 5"/>
            <p:cNvSpPr txBox="1">
              <a:spLocks noChangeArrowheads="1"/>
            </p:cNvSpPr>
            <p:nvPr/>
          </p:nvSpPr>
          <p:spPr bwMode="auto">
            <a:xfrm>
              <a:off x="3840" y="2448"/>
              <a:ext cx="506" cy="17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200">
                  <a:latin typeface="Times New Roman" panose="02020603050405020304" pitchFamily="18" charset="0"/>
                </a:rPr>
                <a:t>管道输入</a:t>
              </a:r>
            </a:p>
          </p:txBody>
        </p:sp>
        <p:sp>
          <p:nvSpPr>
            <p:cNvPr id="21511" name="Text Box 6"/>
            <p:cNvSpPr txBox="1">
              <a:spLocks noChangeArrowheads="1"/>
            </p:cNvSpPr>
            <p:nvPr/>
          </p:nvSpPr>
          <p:spPr bwMode="auto">
            <a:xfrm>
              <a:off x="3024" y="2448"/>
              <a:ext cx="506" cy="17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200">
                  <a:latin typeface="Times New Roman" panose="02020603050405020304" pitchFamily="18" charset="0"/>
                </a:rPr>
                <a:t>管道输出</a:t>
              </a:r>
            </a:p>
          </p:txBody>
        </p:sp>
        <p:sp>
          <p:nvSpPr>
            <p:cNvPr id="21512" name="Text Box 7"/>
            <p:cNvSpPr txBox="1">
              <a:spLocks noChangeArrowheads="1"/>
            </p:cNvSpPr>
            <p:nvPr/>
          </p:nvSpPr>
          <p:spPr bwMode="auto">
            <a:xfrm>
              <a:off x="2208" y="2448"/>
              <a:ext cx="506" cy="17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200">
                  <a:latin typeface="Times New Roman" panose="02020603050405020304" pitchFamily="18" charset="0"/>
                </a:rPr>
                <a:t>管道输入</a:t>
              </a:r>
            </a:p>
          </p:txBody>
        </p:sp>
        <p:sp>
          <p:nvSpPr>
            <p:cNvPr id="21513" name="Text Box 8"/>
            <p:cNvSpPr txBox="1">
              <a:spLocks noChangeArrowheads="1"/>
            </p:cNvSpPr>
            <p:nvPr/>
          </p:nvSpPr>
          <p:spPr bwMode="auto">
            <a:xfrm>
              <a:off x="1011" y="2256"/>
              <a:ext cx="349" cy="65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400">
                  <a:latin typeface="Times New Roman" panose="02020603050405020304" pitchFamily="18" charset="0"/>
                </a:rPr>
                <a:t>线程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1875" y="2304"/>
              <a:ext cx="349" cy="44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400">
                  <a:latin typeface="Times New Roman" panose="02020603050405020304" pitchFamily="18" charset="0"/>
                </a:rPr>
                <a:t>连接</a:t>
              </a:r>
            </a:p>
          </p:txBody>
        </p:sp>
        <p:sp>
          <p:nvSpPr>
            <p:cNvPr id="21515" name="Text Box 10"/>
            <p:cNvSpPr txBox="1">
              <a:spLocks noChangeArrowheads="1"/>
            </p:cNvSpPr>
            <p:nvPr/>
          </p:nvSpPr>
          <p:spPr bwMode="auto">
            <a:xfrm>
              <a:off x="2691" y="2256"/>
              <a:ext cx="349" cy="65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400">
                  <a:latin typeface="Times New Roman" panose="02020603050405020304" pitchFamily="18" charset="0"/>
                </a:rPr>
                <a:t>线程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516" name="Text Box 11"/>
            <p:cNvSpPr txBox="1">
              <a:spLocks noChangeArrowheads="1"/>
            </p:cNvSpPr>
            <p:nvPr/>
          </p:nvSpPr>
          <p:spPr bwMode="auto">
            <a:xfrm>
              <a:off x="4323" y="2256"/>
              <a:ext cx="349" cy="65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400">
                  <a:latin typeface="Times New Roman" panose="02020603050405020304" pitchFamily="18" charset="0"/>
                </a:rPr>
                <a:t>线程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517" name="Text Box 12"/>
            <p:cNvSpPr txBox="1">
              <a:spLocks noChangeArrowheads="1"/>
            </p:cNvSpPr>
            <p:nvPr/>
          </p:nvSpPr>
          <p:spPr bwMode="auto">
            <a:xfrm>
              <a:off x="3507" y="2304"/>
              <a:ext cx="349" cy="44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400">
                  <a:latin typeface="Times New Roman" panose="02020603050405020304" pitchFamily="18" charset="0"/>
                </a:rPr>
                <a:t>连接</a:t>
              </a:r>
            </a:p>
          </p:txBody>
        </p:sp>
        <p:sp>
          <p:nvSpPr>
            <p:cNvPr id="21518" name="Text Box 13"/>
            <p:cNvSpPr txBox="1">
              <a:spLocks noChangeArrowheads="1"/>
            </p:cNvSpPr>
            <p:nvPr/>
          </p:nvSpPr>
          <p:spPr bwMode="auto">
            <a:xfrm>
              <a:off x="1366" y="2448"/>
              <a:ext cx="506" cy="17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200">
                  <a:latin typeface="Times New Roman" panose="02020603050405020304" pitchFamily="18" charset="0"/>
                </a:rPr>
                <a:t>管道输出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06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77C3F5-6862-4C44-BCA5-407A7F1EC208}" type="slidenum">
              <a:rPr lang="en-US" altLang="zh-CN"/>
              <a:pPr eaLnBrk="1" hangingPunct="1"/>
              <a:t>21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chemeClr val="tx1"/>
                </a:solidFill>
              </a:rPr>
              <a:t>管道流的创建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b="1" smtClean="0"/>
              <a:t>将一个线程的输出流直接挂在另一个线程的输入流，建立管道，实现线程间数据交换。</a:t>
            </a:r>
          </a:p>
          <a:p>
            <a:pPr eaLnBrk="1" hangingPunct="1"/>
            <a:endParaRPr kumimoji="1" lang="zh-CN" altLang="en-US" b="1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sz="2000"/>
              <a:t>PipedInputStream pin= new PipedInputStream( 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sz="2000"/>
              <a:t>PipedOutputStream pout = new PipedOutputStream(pin);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kumimoji="1" lang="en-US" altLang="zh-CN" sz="20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sz="2000"/>
              <a:t>PipedInputStream pin= new PipedInputStream( 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sz="2000"/>
              <a:t>PipedOutputStream pout = new PipedOutputStream();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sz="2000"/>
              <a:t>pin.connect(pout);</a:t>
            </a:r>
            <a:r>
              <a:rPr kumimoji="1" lang="zh-CN" altLang="en-US" sz="2000"/>
              <a:t>或</a:t>
            </a:r>
            <a:r>
              <a:rPr kumimoji="1" lang="en-US" altLang="zh-CN" sz="2000"/>
              <a:t>pout.connect(pin)</a:t>
            </a:r>
            <a:r>
              <a:rPr kumimoji="1" lang="zh-CN" altLang="en-US" sz="2000"/>
              <a:t>。</a:t>
            </a:r>
          </a:p>
          <a:p>
            <a:pPr eaLnBrk="1" hangingPunct="1"/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145753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D76800-A8CD-4A2F-AB82-F53B74ECD712}" type="slidenum">
              <a:rPr lang="en-US" altLang="zh-CN"/>
              <a:pPr eaLnBrk="1" hangingPunct="1"/>
              <a:t>22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chemeClr val="tx1"/>
                </a:solidFill>
              </a:rPr>
              <a:t>管道流示例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zh-CN" b="1" smtClean="0"/>
              <a:t> </a:t>
            </a:r>
            <a:r>
              <a:rPr kumimoji="1" lang="zh-CN" altLang="en-US" b="1" smtClean="0"/>
              <a:t>将一组单词排序，使其压韵。先将每个单词逆序，再将所有单词排序，最后将这些单词逆序输出。</a:t>
            </a:r>
          </a:p>
          <a:p>
            <a:pPr eaLnBrk="1" hangingPunct="1"/>
            <a:r>
              <a:rPr kumimoji="1" lang="zh-CN" altLang="en-US" b="1" smtClean="0"/>
              <a:t>程序处理流程：</a:t>
            </a:r>
          </a:p>
          <a:p>
            <a:pPr eaLnBrk="1" hangingPunct="1"/>
            <a:endParaRPr lang="en-US" altLang="zh-CN" b="1" smtClean="0"/>
          </a:p>
        </p:txBody>
      </p:sp>
      <p:pic>
        <p:nvPicPr>
          <p:cNvPr id="23557" name="Picture 4" descr="28listof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3933826"/>
            <a:ext cx="708660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559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C313F5-311E-475F-B6C8-D8AA0B0AA148}" type="slidenum">
              <a:rPr lang="en-US" altLang="zh-CN"/>
              <a:pPr eaLnBrk="1" hangingPunct="1"/>
              <a:t>23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chemeClr val="tx1"/>
                </a:solidFill>
              </a:rPr>
              <a:t>示例中的管道流</a:t>
            </a:r>
          </a:p>
        </p:txBody>
      </p:sp>
      <p:pic>
        <p:nvPicPr>
          <p:cNvPr id="24580" name="Picture 4" descr="29rev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1"/>
            <a:ext cx="89916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732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DA1063-88F7-449E-9BA1-E742F2E2B256}" type="slidenum">
              <a:rPr lang="en-US" altLang="zh-CN"/>
              <a:pPr eaLnBrk="1" hangingPunct="1"/>
              <a:t>24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z="2600"/>
              <a:t>BufferedInputStream/BufferedOutputStream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mtClean="0"/>
              <a:t>是过滤流。 </a:t>
            </a:r>
            <a:r>
              <a:rPr kumimoji="1" lang="zh-CN" altLang="zh-CN" smtClean="0"/>
              <a:t>数据从原始流成块读入或将数据积累到一个大数据块后再成批输出。</a:t>
            </a:r>
            <a:endParaRPr kumimoji="1" lang="zh-CN" altLang="en-US" smtClean="0"/>
          </a:p>
          <a:p>
            <a:pPr eaLnBrk="1" hangingPunct="1">
              <a:lnSpc>
                <a:spcPct val="90000"/>
              </a:lnSpc>
            </a:pPr>
            <a:r>
              <a:rPr kumimoji="1" lang="zh-CN" altLang="en-US" smtClean="0"/>
              <a:t>基本方法：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mtClean="0"/>
              <a:t>int read()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mtClean="0"/>
              <a:t>int read( byte[], int offset, int length 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1" lang="en-US" altLang="zh-CN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mtClean="0"/>
              <a:t>int write(int c)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mtClean="0"/>
              <a:t>void write(byte[ ], int offset, int length 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mtClean="0">
                <a:sym typeface="Wingdings" panose="05000000000000000000" pitchFamily="2" charset="2"/>
              </a:rPr>
              <a:t>BufferedReader</a:t>
            </a:r>
            <a:r>
              <a:rPr kumimoji="1" lang="zh-CN" altLang="en-US" smtClean="0">
                <a:sym typeface="Wingdings" panose="05000000000000000000" pitchFamily="2" charset="2"/>
              </a:rPr>
              <a:t>增加</a:t>
            </a:r>
            <a:r>
              <a:rPr kumimoji="1" lang="en-US" altLang="zh-CN" smtClean="0">
                <a:sym typeface="Wingdings" panose="05000000000000000000" pitchFamily="2" charset="2"/>
              </a:rPr>
              <a:t>readLine( ) </a:t>
            </a:r>
            <a:r>
              <a:rPr kumimoji="1" lang="zh-CN" altLang="en-US" smtClean="0">
                <a:sym typeface="Wingdings" panose="05000000000000000000" pitchFamily="2" charset="2"/>
              </a:rPr>
              <a:t>方法。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21186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6003DD-A68B-4323-A0E5-D4080E3DB1F4}" type="slidenum">
              <a:rPr lang="en-US" altLang="zh-CN"/>
              <a:pPr eaLnBrk="1" hangingPunct="1"/>
              <a:t>25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z="3000"/>
              <a:t>DataInputStream/DataOutputStream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kumimoji="1" lang="en-US" altLang="zh-CN" sz="1900"/>
              <a:t>DataInputStream</a:t>
            </a:r>
            <a:r>
              <a:rPr kumimoji="1" lang="zh-CN" altLang="zh-CN" sz="1900"/>
              <a:t>和</a:t>
            </a:r>
            <a:r>
              <a:rPr kumimoji="1" lang="en-US" altLang="zh-CN" sz="1900"/>
              <a:t>DataOutputStream(Filter stream)</a:t>
            </a:r>
          </a:p>
          <a:p>
            <a:pPr eaLnBrk="1" hangingPunct="1">
              <a:lnSpc>
                <a:spcPct val="80000"/>
              </a:lnSpc>
            </a:pPr>
            <a:r>
              <a:rPr kumimoji="1" lang="zh-CN" altLang="en-US" sz="1900"/>
              <a:t>读写基本数据类型：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900"/>
              <a:t>DataInputStream</a:t>
            </a:r>
            <a:r>
              <a:rPr kumimoji="1" lang="zh-CN" altLang="en-US" sz="1900"/>
              <a:t>方法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1900"/>
              <a:t>    </a:t>
            </a:r>
            <a:r>
              <a:rPr kumimoji="1" lang="en-US" altLang="zh-CN" sz="1900"/>
              <a:t>byte readByte( )			boolean readBoolean(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900"/>
              <a:t>    long readLong( )			char readChar(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900"/>
              <a:t>    double readDouble( )		float readFloat(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900"/>
              <a:t>    short readshort( )			int readInt(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900"/>
              <a:t>DataOutputStream </a:t>
            </a:r>
            <a:r>
              <a:rPr kumimoji="1" lang="zh-CN" altLang="zh-CN" sz="1900"/>
              <a:t>方法</a:t>
            </a:r>
            <a:endParaRPr kumimoji="1" lang="zh-CN" altLang="en-US" sz="19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1900"/>
              <a:t>    </a:t>
            </a:r>
            <a:r>
              <a:rPr kumimoji="1" lang="en-US" altLang="zh-CN" sz="1900"/>
              <a:t>void writeByte(byte)		void writeBoolean(boolean)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900"/>
              <a:t>    void writeLong( long )		void writeChar(char)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900"/>
              <a:t>    void writeDouble(double)		void writeFloat( float)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900"/>
              <a:t>    void writeshort(short)		void writeInt ( int)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900"/>
              <a:t>    void writeBytes(String)		void writeChars(String )</a:t>
            </a:r>
          </a:p>
          <a:p>
            <a:pPr eaLnBrk="1" hangingPunct="1">
              <a:lnSpc>
                <a:spcPct val="80000"/>
              </a:lnSpc>
            </a:pPr>
            <a:endParaRPr lang="en-US" altLang="zh-CN" sz="1900"/>
          </a:p>
        </p:txBody>
      </p:sp>
    </p:spTree>
    <p:extLst>
      <p:ext uri="{BB962C8B-B14F-4D97-AF65-F5344CB8AC3E}">
        <p14:creationId xmlns:p14="http://schemas.microsoft.com/office/powerpoint/2010/main" val="1820962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7FC5BD-6CCF-471B-84B9-321DD708947C}" type="slidenum">
              <a:rPr lang="en-US" altLang="zh-CN"/>
              <a:pPr eaLnBrk="1" hangingPunct="1"/>
              <a:t>26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示例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 i="1"/>
              <a:t>//example of using inputData &amp; outputData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 i="1"/>
              <a:t>//DataIOTeat.java</a:t>
            </a:r>
            <a:endParaRPr kumimoji="1" lang="en-US" altLang="zh-CN" sz="13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import java.io.*;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kumimoji="1" lang="en-US" altLang="zh-CN" sz="13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public class DataIOTest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    	public static void main(String[] args) throws IOException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kumimoji="1" lang="en-US" altLang="zh-CN" sz="13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        // write the data out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        	DataOutputStream out = new DataOutputStream(new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				   FileOutputStream("invoice1.txt"));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kumimoji="1" lang="en-US" altLang="zh-CN" sz="13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        	double[] prices = { 19.99, 9.99, 15.99, 3.99, 4.99 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        	int[] units = { 12, 8, 13, 29, 50 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        	String[] descs = 	{ "Java T-shirt",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			   	"Java Mug",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			   	"Duke Juggling Dolls",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			   	"Java Pin",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			   	"Java Key Chain" 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kumimoji="1" lang="en-US" altLang="zh-CN" sz="13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316286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3CD938-1709-45F7-8299-07CACBCAB7EC}" type="slidenum">
              <a:rPr lang="en-US" altLang="zh-CN"/>
              <a:pPr eaLnBrk="1" hangingPunct="1"/>
              <a:t>27</a:t>
            </a:fld>
            <a:endParaRPr lang="en-US" altLang="zh-CN"/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kumimoji="1" lang="en-US" altLang="zh-CN" sz="13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        for (int i = 0; i &lt; prices.length; i ++)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           	out.writeDouble(prices[i]);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            	out.writeChar('\t');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            	out.writeInt(units[i]);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            	out.writeChar('\t');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            	out.writeChars(descs[i]);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            	out.writeChar('\n');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        out.close();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        // read it in again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        DataInputStream in = new DataInputStream(new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				 FileInputStream("invoice1.txt"));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kumimoji="1" lang="en-US" altLang="zh-CN" sz="13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        double price;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        int unit;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        String desc;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        double total = 0.0;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785162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F31949-ABDE-4212-9399-1D18E48C2181}" type="slidenum">
              <a:rPr lang="en-US" altLang="zh-CN"/>
              <a:pPr eaLnBrk="1" hangingPunct="1"/>
              <a:t>28</a:t>
            </a:fld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00"/>
              <a:t>try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00"/>
              <a:t>            	while (true)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00"/>
              <a:t>		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                price = in.readDouble();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                in.readChar();       // throws out the tab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                unit = in.readInt();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                in.readChar();       // throws out the tab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                desc = in.readLine();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                System.out.println("You've ordered " +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				    unit + " units of " +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				    desc + " at $" + price);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                total = total + unit * price;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00"/>
              <a:t>            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00"/>
              <a:t>        } catch (EOFException e) {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00"/>
              <a:t>        System.out.println("For a TOTAL of: $" + total);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00"/>
              <a:t>        in.close();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00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0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500"/>
          </a:p>
        </p:txBody>
      </p:sp>
      <p:sp>
        <p:nvSpPr>
          <p:cNvPr id="2970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865438" y="6086475"/>
            <a:ext cx="609600" cy="427038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008438" y="5045076"/>
            <a:ext cx="6356350" cy="18129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You've ordered 12 units of Java T-shirt at $19.99</a:t>
            </a:r>
          </a:p>
          <a:p>
            <a:pPr>
              <a:lnSpc>
                <a:spcPct val="80000"/>
              </a:lnSpc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You've ordered 8 units of Java Mug at $9.99</a:t>
            </a:r>
          </a:p>
          <a:p>
            <a:pPr>
              <a:lnSpc>
                <a:spcPct val="80000"/>
              </a:lnSpc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You've ordered 13 units of Duke Juggling Dolls at $15.99</a:t>
            </a:r>
          </a:p>
          <a:p>
            <a:pPr>
              <a:lnSpc>
                <a:spcPct val="80000"/>
              </a:lnSpc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You've ordered 29 units of Java Pin at $3.99</a:t>
            </a:r>
          </a:p>
          <a:p>
            <a:pPr>
              <a:lnSpc>
                <a:spcPct val="80000"/>
              </a:lnSpc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You've ordered 50 units of Java Key Chain at $4.99</a:t>
            </a:r>
          </a:p>
          <a:p>
            <a:pPr>
              <a:lnSpc>
                <a:spcPct val="80000"/>
              </a:lnSpc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For a TOTAL of: $892.88</a:t>
            </a:r>
          </a:p>
        </p:txBody>
      </p:sp>
    </p:spTree>
    <p:extLst>
      <p:ext uri="{BB962C8B-B14F-4D97-AF65-F5344CB8AC3E}">
        <p14:creationId xmlns:p14="http://schemas.microsoft.com/office/powerpoint/2010/main" val="415057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76B1AF-A22F-444D-8A27-E323EA28649C}" type="slidenum">
              <a:rPr lang="en-US" altLang="zh-CN"/>
              <a:pPr eaLnBrk="1" hangingPunct="1"/>
              <a:t>29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文件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altLang="zh-CN" smtClean="0"/>
              <a:t>Java.io.File </a:t>
            </a:r>
            <a:r>
              <a:rPr kumimoji="1" lang="zh-CN" altLang="en-US" smtClean="0"/>
              <a:t>文件类提供获取文件基本信息，以及其它与文件相关的操作。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smtClean="0"/>
              <a:t>创建新的文件对象：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1" lang="zh-CN" altLang="en-US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mtClean="0"/>
              <a:t>File myFile;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mtClean="0"/>
              <a:t>myFile=new File(</a:t>
            </a:r>
            <a:r>
              <a:rPr kumimoji="1" lang="en-US" altLang="zh-CN" smtClean="0">
                <a:latin typeface="Arial" panose="020B0604020202020204" pitchFamily="34" charset="0"/>
              </a:rPr>
              <a:t>“</a:t>
            </a:r>
            <a:r>
              <a:rPr kumimoji="1" lang="en-US" altLang="zh-CN" smtClean="0"/>
              <a:t>mymotd</a:t>
            </a:r>
            <a:r>
              <a:rPr kumimoji="1" lang="en-US" altLang="zh-CN" smtClean="0">
                <a:latin typeface="Arial" panose="020B0604020202020204" pitchFamily="34" charset="0"/>
              </a:rPr>
              <a:t>”</a:t>
            </a:r>
            <a:r>
              <a:rPr kumimoji="1" lang="en-US" altLang="zh-CN" smtClean="0"/>
              <a:t>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mtClean="0"/>
              <a:t>myFile = new File(</a:t>
            </a:r>
            <a:r>
              <a:rPr kumimoji="1" lang="en-US" altLang="zh-CN" smtClean="0">
                <a:latin typeface="Arial" panose="020B0604020202020204" pitchFamily="34" charset="0"/>
              </a:rPr>
              <a:t>“</a:t>
            </a:r>
            <a:r>
              <a:rPr kumimoji="1" lang="en-US" altLang="zh-CN" smtClean="0"/>
              <a:t>\</a:t>
            </a:r>
            <a:r>
              <a:rPr kumimoji="1" lang="en-US" altLang="zh-CN" smtClean="0">
                <a:latin typeface="Arial" panose="020B0604020202020204" pitchFamily="34" charset="0"/>
              </a:rPr>
              <a:t>”</a:t>
            </a:r>
            <a:r>
              <a:rPr kumimoji="1" lang="en-US" altLang="zh-CN" smtClean="0"/>
              <a:t>,</a:t>
            </a:r>
            <a:r>
              <a:rPr kumimoji="1" lang="en-US" altLang="zh-CN" smtClean="0">
                <a:latin typeface="Arial" panose="020B0604020202020204" pitchFamily="34" charset="0"/>
              </a:rPr>
              <a:t>”</a:t>
            </a:r>
            <a:r>
              <a:rPr kumimoji="1" lang="en-US" altLang="zh-CN" smtClean="0"/>
              <a:t>mymotd</a:t>
            </a:r>
            <a:r>
              <a:rPr kumimoji="1" lang="en-US" altLang="zh-CN" smtClean="0">
                <a:latin typeface="Arial" panose="020B0604020202020204" pitchFamily="34" charset="0"/>
              </a:rPr>
              <a:t>”</a:t>
            </a:r>
            <a:r>
              <a:rPr kumimoji="1" lang="en-US" altLang="zh-CN" smtClean="0"/>
              <a:t>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mtClean="0">
                <a:latin typeface="Arial" panose="020B0604020202020204" pitchFamily="34" charset="0"/>
              </a:rPr>
              <a:t>…</a:t>
            </a:r>
            <a:endParaRPr kumimoji="1" lang="en-US" altLang="zh-CN" smtClean="0"/>
          </a:p>
          <a:p>
            <a:pPr eaLnBrk="1" hangingPunct="1">
              <a:lnSpc>
                <a:spcPct val="90000"/>
              </a:lnSpc>
            </a:pPr>
            <a:endParaRPr kumimoji="1" lang="en-US" altLang="zh-CN" smtClean="0"/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0308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C176CD-33F2-4A34-BE28-FB4C045C105A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chemeClr val="tx1"/>
                </a:solidFill>
              </a:rPr>
              <a:t>流</a:t>
            </a:r>
            <a:r>
              <a:rPr kumimoji="1" lang="en-US" altLang="zh-CN" smtClean="0">
                <a:solidFill>
                  <a:schemeClr val="tx1"/>
                </a:solidFill>
              </a:rPr>
              <a:t>Stream</a:t>
            </a:r>
            <a:r>
              <a:rPr kumimoji="1" lang="zh-CN" altLang="en-US" smtClean="0">
                <a:solidFill>
                  <a:schemeClr val="tx1"/>
                </a:solidFill>
              </a:rPr>
              <a:t>的概念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847850" y="5373689"/>
            <a:ext cx="807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zh-CN" altLang="en-US" sz="2400">
                <a:latin typeface="Times New Roman" panose="02020603050405020304" pitchFamily="18" charset="0"/>
              </a:rPr>
              <a:t>是从源到目的的字节的有序序列，先进先出。</a:t>
            </a:r>
          </a:p>
          <a:p>
            <a:pPr eaLnBrk="1" hangingPunct="1">
              <a:buFontTx/>
              <a:buChar char="•"/>
            </a:pPr>
            <a:r>
              <a:rPr kumimoji="1" lang="zh-CN" altLang="en-US" sz="2400">
                <a:latin typeface="Times New Roman" panose="02020603050405020304" pitchFamily="18" charset="0"/>
              </a:rPr>
              <a:t>两种基本流：</a:t>
            </a:r>
          </a:p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</a:rPr>
              <a:t>	</a:t>
            </a:r>
            <a:r>
              <a:rPr kumimoji="1" lang="en-US" altLang="zh-CN" sz="2400">
                <a:latin typeface="Times New Roman" panose="02020603050405020304" pitchFamily="18" charset="0"/>
              </a:rPr>
              <a:t>Input stream</a:t>
            </a:r>
            <a:r>
              <a:rPr kumimoji="1" lang="zh-CN" altLang="en-US" sz="2400">
                <a:latin typeface="Times New Roman" panose="02020603050405020304" pitchFamily="18" charset="0"/>
              </a:rPr>
              <a:t>（输入流）</a:t>
            </a:r>
            <a:r>
              <a:rPr kumimoji="1" lang="en-US" altLang="zh-CN" sz="2400">
                <a:latin typeface="Times New Roman" panose="02020603050405020304" pitchFamily="18" charset="0"/>
              </a:rPr>
              <a:t>,	Output stream</a:t>
            </a:r>
            <a:r>
              <a:rPr kumimoji="1" lang="zh-CN" altLang="en-US" sz="2400">
                <a:latin typeface="Times New Roman" panose="02020603050405020304" pitchFamily="18" charset="0"/>
              </a:rPr>
              <a:t>（输出流）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1"/>
            <a:ext cx="83058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52800"/>
            <a:ext cx="777240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594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359D65-103A-4AA4-863C-443BB7E2078B}" type="slidenum">
              <a:rPr lang="en-US" altLang="zh-CN"/>
              <a:pPr eaLnBrk="1" hangingPunct="1"/>
              <a:t>30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chemeClr val="tx1"/>
                </a:solidFill>
              </a:rPr>
              <a:t>文件测试与实用方法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kumimoji="1" lang="zh-CN" altLang="en-US" sz="2100"/>
              <a:t>文件名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100"/>
              <a:t>	</a:t>
            </a:r>
            <a:r>
              <a:rPr kumimoji="1" lang="en-US" altLang="zh-CN" sz="2100"/>
              <a:t>String getName(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100"/>
              <a:t>	String getPath(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100"/>
              <a:t>	String getAbsolutePath(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100"/>
              <a:t>	String getParent(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100"/>
              <a:t>	boolean renameTo( File newName)</a:t>
            </a:r>
          </a:p>
          <a:p>
            <a:pPr eaLnBrk="1" hangingPunct="1">
              <a:lnSpc>
                <a:spcPct val="80000"/>
              </a:lnSpc>
            </a:pPr>
            <a:r>
              <a:rPr kumimoji="1" lang="zh-CN" altLang="en-US" sz="2100"/>
              <a:t>文件测试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100"/>
              <a:t>	</a:t>
            </a:r>
            <a:r>
              <a:rPr kumimoji="1" lang="en-US" altLang="zh-CN" sz="2100"/>
              <a:t>boolean exists(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100"/>
              <a:t>	boolean canWrite(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100"/>
              <a:t>	boolean  canRead(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100"/>
              <a:t>	boolean  isFile(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100"/>
              <a:t>	boolean  isDirectory(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100"/>
              <a:t>	boolean  isAbsolute(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100"/>
          </a:p>
        </p:txBody>
      </p:sp>
    </p:spTree>
    <p:extLst>
      <p:ext uri="{BB962C8B-B14F-4D97-AF65-F5344CB8AC3E}">
        <p14:creationId xmlns:p14="http://schemas.microsoft.com/office/powerpoint/2010/main" val="784194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4FCDBC-E84F-452A-B3FD-26E3FFF49EBE}" type="slidenum">
              <a:rPr lang="en-US" altLang="zh-CN"/>
              <a:pPr eaLnBrk="1" hangingPunct="1"/>
              <a:t>31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随机存取文件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mtClean="0"/>
              <a:t>例：从</a:t>
            </a:r>
            <a:r>
              <a:rPr kumimoji="1" lang="en-US" altLang="zh-CN" smtClean="0"/>
              <a:t>zip</a:t>
            </a:r>
            <a:r>
              <a:rPr kumimoji="1" lang="zh-CN" altLang="en-US" smtClean="0"/>
              <a:t>文件中读取特定文件</a:t>
            </a:r>
            <a:endParaRPr lang="zh-CN" altLang="en-US" smtClean="0"/>
          </a:p>
        </p:txBody>
      </p:sp>
      <p:pic>
        <p:nvPicPr>
          <p:cNvPr id="32773" name="Picture 5" descr="30f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8534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572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EA4807-DF8D-46B6-9EB4-5502DF363743}" type="slidenum">
              <a:rPr lang="en-US" altLang="zh-CN"/>
              <a:pPr eaLnBrk="1" hangingPunct="1"/>
              <a:t>32</a:t>
            </a:fld>
            <a:endParaRPr lang="en-US" altLang="zh-CN"/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使用顺序访问流时的运行过程：</a:t>
            </a:r>
          </a:p>
          <a:p>
            <a:pPr eaLnBrk="1" hangingPunct="1"/>
            <a:r>
              <a:rPr lang="zh-CN" altLang="en-US" smtClean="0"/>
              <a:t>打开 </a:t>
            </a:r>
            <a:r>
              <a:rPr lang="en-US" altLang="zh-CN" smtClean="0"/>
              <a:t>ZIP </a:t>
            </a:r>
            <a:r>
              <a:rPr lang="zh-CN" altLang="en-US" smtClean="0"/>
              <a:t>文件。</a:t>
            </a:r>
          </a:p>
          <a:p>
            <a:pPr eaLnBrk="1" hangingPunct="1"/>
            <a:r>
              <a:rPr lang="zh-CN" altLang="en-US" smtClean="0"/>
              <a:t>搜寻</a:t>
            </a:r>
            <a:r>
              <a:rPr lang="en-US" altLang="zh-CN" smtClean="0"/>
              <a:t>ZIP</a:t>
            </a:r>
            <a:r>
              <a:rPr lang="zh-CN" altLang="en-US" smtClean="0"/>
              <a:t>文件，直到定位到所需的文件。</a:t>
            </a:r>
          </a:p>
          <a:p>
            <a:pPr eaLnBrk="1" hangingPunct="1"/>
            <a:r>
              <a:rPr lang="zh-CN" altLang="en-US" smtClean="0"/>
              <a:t>把该文件解压出来。</a:t>
            </a:r>
          </a:p>
          <a:p>
            <a:pPr eaLnBrk="1" hangingPunct="1"/>
            <a:r>
              <a:rPr lang="zh-CN" altLang="en-US" smtClean="0"/>
              <a:t>关闭 </a:t>
            </a:r>
            <a:r>
              <a:rPr lang="en-US" altLang="zh-CN" smtClean="0"/>
              <a:t>ZIP </a:t>
            </a:r>
            <a:r>
              <a:rPr lang="zh-CN" altLang="en-US" smtClean="0"/>
              <a:t>文件。 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91085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4C268B-4366-4954-9F6B-0F17C05B859E}" type="slidenum">
              <a:rPr lang="en-US" altLang="zh-CN"/>
              <a:pPr eaLnBrk="1" hangingPunct="1"/>
              <a:t>33</a:t>
            </a:fld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使用随机访问方式的运行过程：</a:t>
            </a:r>
          </a:p>
          <a:p>
            <a:pPr eaLnBrk="1" hangingPunct="1"/>
            <a:r>
              <a:rPr lang="zh-CN" altLang="en-US" smtClean="0"/>
              <a:t>打开 </a:t>
            </a:r>
            <a:r>
              <a:rPr lang="en-US" altLang="zh-CN" smtClean="0"/>
              <a:t>ZIP </a:t>
            </a:r>
            <a:r>
              <a:rPr lang="zh-CN" altLang="en-US" smtClean="0"/>
              <a:t>文件。 </a:t>
            </a:r>
          </a:p>
          <a:p>
            <a:pPr eaLnBrk="1" hangingPunct="1"/>
            <a:r>
              <a:rPr lang="zh-CN" altLang="en-US" smtClean="0"/>
              <a:t>将文件指针移到 </a:t>
            </a:r>
            <a:r>
              <a:rPr lang="en-US" altLang="zh-CN" smtClean="0"/>
              <a:t>dir-entry </a:t>
            </a:r>
            <a:r>
              <a:rPr lang="zh-CN" altLang="en-US" smtClean="0"/>
              <a:t>，找到所需文件入口。</a:t>
            </a:r>
          </a:p>
          <a:p>
            <a:pPr eaLnBrk="1" hangingPunct="1"/>
            <a:r>
              <a:rPr lang="zh-CN" altLang="en-US" smtClean="0"/>
              <a:t>将文件指针往回移到所需文件的位置。</a:t>
            </a:r>
          </a:p>
          <a:p>
            <a:pPr eaLnBrk="1" hangingPunct="1"/>
            <a:r>
              <a:rPr lang="zh-CN" altLang="en-US" smtClean="0"/>
              <a:t>把该文件解压出来。</a:t>
            </a:r>
          </a:p>
          <a:p>
            <a:pPr eaLnBrk="1" hangingPunct="1"/>
            <a:r>
              <a:rPr lang="zh-CN" altLang="en-US" smtClean="0"/>
              <a:t>关闭 </a:t>
            </a:r>
            <a:r>
              <a:rPr lang="en-US" altLang="zh-CN" smtClean="0"/>
              <a:t>ZIP </a:t>
            </a:r>
            <a:r>
              <a:rPr lang="zh-CN" altLang="en-US" smtClean="0"/>
              <a:t>文件。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13949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F0B0CB-9CD2-40D6-982A-448DB9E530CB}" type="slidenum">
              <a:rPr lang="en-US" altLang="zh-CN"/>
              <a:pPr eaLnBrk="1" hangingPunct="1"/>
              <a:t>34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z="3400"/>
              <a:t>随机存取文件类</a:t>
            </a:r>
            <a:r>
              <a:rPr kumimoji="1" lang="en-US" altLang="zh-CN" sz="3400"/>
              <a:t>-RandomAccessFile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sz="2600"/>
              <a:t>创建随机存取文件：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kumimoji="1" lang="en-US" altLang="zh-CN" sz="1700"/>
              <a:t>myRAFile = new RandomAccessFile(String name, String mode);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kumimoji="1" lang="en-US" altLang="zh-CN" sz="1700"/>
              <a:t>myRAFile = new RandomAccessFile(File file, String mode);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sz="2000"/>
          </a:p>
          <a:p>
            <a:pPr eaLnBrk="1" hangingPunct="1"/>
            <a:r>
              <a:rPr kumimoji="1" lang="zh-CN" altLang="en-US" sz="2600"/>
              <a:t>常用的方法：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kumimoji="1" lang="zh-CN" altLang="en-US" sz="2100"/>
              <a:t>数据读、写方法；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kumimoji="1" lang="en-US" altLang="zh-CN" sz="2100"/>
              <a:t>long getFilePointer( ); //</a:t>
            </a:r>
            <a:r>
              <a:rPr kumimoji="1" lang="zh-CN" altLang="zh-CN" sz="2100"/>
              <a:t>返回当前文件指针</a:t>
            </a:r>
            <a:endParaRPr kumimoji="1" lang="zh-CN" altLang="en-US" sz="210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kumimoji="1" lang="en-US" altLang="zh-CN" sz="2100"/>
              <a:t>void seek( long pos ); // </a:t>
            </a:r>
            <a:r>
              <a:rPr kumimoji="1" lang="zh-CN" altLang="en-US" sz="2100"/>
              <a:t>文件指针定位到指定位置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kumimoji="1" lang="en-US" altLang="zh-CN" sz="2100"/>
              <a:t>long length( );  // </a:t>
            </a:r>
            <a:r>
              <a:rPr kumimoji="1" lang="zh-CN" altLang="en-US" sz="2100"/>
              <a:t>返回文件长度</a:t>
            </a:r>
          </a:p>
          <a:p>
            <a:pPr eaLnBrk="1" hangingPunct="1"/>
            <a:endParaRPr lang="en-US" altLang="zh-CN" sz="2600"/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auto">
          <a:xfrm>
            <a:off x="8904288" y="1341438"/>
            <a:ext cx="2057400" cy="762000"/>
          </a:xfrm>
          <a:prstGeom prst="wedgeRoundRectCallout">
            <a:avLst>
              <a:gd name="adj1" fmla="val -10648"/>
              <a:gd name="adj2" fmla="val 72500"/>
              <a:gd name="adj3" fmla="val 1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“r”,”w”,”rw”</a:t>
            </a:r>
          </a:p>
        </p:txBody>
      </p:sp>
    </p:spTree>
    <p:extLst>
      <p:ext uri="{BB962C8B-B14F-4D97-AF65-F5344CB8AC3E}">
        <p14:creationId xmlns:p14="http://schemas.microsoft.com/office/powerpoint/2010/main" val="234940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4FCF87-A49F-45ED-A9B6-1134CD09C7D8}" type="slidenum">
              <a:rPr lang="en-US" altLang="zh-CN"/>
              <a:pPr eaLnBrk="1" hangingPunct="1"/>
              <a:t>35</a:t>
            </a:fld>
            <a:endParaRPr lang="en-US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chemeClr val="tx1"/>
                </a:solidFill>
              </a:rPr>
              <a:t>对象输入</a:t>
            </a:r>
            <a:r>
              <a:rPr kumimoji="1" lang="en-US" altLang="zh-CN" smtClean="0">
                <a:solidFill>
                  <a:schemeClr val="tx1"/>
                </a:solidFill>
              </a:rPr>
              <a:t>/</a:t>
            </a:r>
            <a:r>
              <a:rPr kumimoji="1" lang="zh-CN" altLang="en-US" smtClean="0">
                <a:solidFill>
                  <a:schemeClr val="tx1"/>
                </a:solidFill>
              </a:rPr>
              <a:t>输出流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100"/>
              <a:t>把对象保存到外存，称为永久化。</a:t>
            </a:r>
            <a:r>
              <a:rPr kumimoji="1" lang="zh-CN" altLang="en-US" sz="2100">
                <a:sym typeface="Wingdings" panose="05000000000000000000" pitchFamily="2" charset="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100"/>
              <a:t>实现</a:t>
            </a:r>
            <a:r>
              <a:rPr kumimoji="1" lang="en-US" altLang="zh-CN" sz="2100"/>
              <a:t>java.io.Serializable</a:t>
            </a:r>
            <a:r>
              <a:rPr kumimoji="1" lang="zh-CN" altLang="en-US" sz="2100"/>
              <a:t>接口类的对象可以被输入</a:t>
            </a:r>
            <a:r>
              <a:rPr kumimoji="1" lang="en-US" altLang="zh-CN" sz="2100"/>
              <a:t>/</a:t>
            </a:r>
            <a:r>
              <a:rPr kumimoji="1" lang="zh-CN" altLang="en-US" sz="2100"/>
              <a:t>输出。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100"/>
              <a:t>只有对象的数据被保存，方法与构造函数不被保存。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100"/>
              <a:t>以</a:t>
            </a:r>
            <a:r>
              <a:rPr kumimoji="1" lang="en-US" altLang="zh-CN" sz="2100"/>
              <a:t>transient</a:t>
            </a:r>
            <a:r>
              <a:rPr kumimoji="1" lang="zh-CN" altLang="en-US" sz="2100"/>
              <a:t>关键字标记的数据不被保存。</a:t>
            </a:r>
          </a:p>
          <a:p>
            <a:pPr eaLnBrk="1" hangingPunct="1">
              <a:lnSpc>
                <a:spcPct val="90000"/>
              </a:lnSpc>
            </a:pPr>
            <a:endParaRPr kumimoji="1" lang="zh-CN" altLang="en-US" sz="21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000"/>
              <a:t>Public class MyClass implements Serializable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000"/>
              <a:t>	public transient Thread myThread 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000"/>
              <a:t>	Private transient String customerID;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000"/>
              <a:t>	private int total;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000"/>
              <a:t>	</a:t>
            </a:r>
            <a:r>
              <a:rPr kumimoji="1" lang="en-US" altLang="zh-CN" sz="2000">
                <a:latin typeface="Arial" panose="020B0604020202020204" pitchFamily="34" charset="0"/>
              </a:rPr>
              <a:t>…</a:t>
            </a:r>
            <a:endParaRPr kumimoji="1" lang="en-US" altLang="zh-CN" sz="20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00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zh-CN" sz="2100"/>
          </a:p>
        </p:txBody>
      </p:sp>
    </p:spTree>
    <p:extLst>
      <p:ext uri="{BB962C8B-B14F-4D97-AF65-F5344CB8AC3E}">
        <p14:creationId xmlns:p14="http://schemas.microsoft.com/office/powerpoint/2010/main" val="1727646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59DAD4-D628-46DF-9850-33742F9E5A88}" type="slidenum">
              <a:rPr lang="en-US" altLang="zh-CN"/>
              <a:pPr eaLnBrk="1" hangingPunct="1"/>
              <a:t>36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chemeClr val="tx1"/>
                </a:solidFill>
              </a:rPr>
              <a:t>输出对象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00"/>
              <a:t>Public class SerializeDate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00"/>
              <a:t>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00"/>
              <a:t>    	SerializeDate( 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00"/>
              <a:t>	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00"/>
              <a:t>			Date d = new Date( );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200"/>
              <a:t>		try {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200"/>
              <a:t>	    FileOutputStream f = new FileOutputStream(</a:t>
            </a:r>
            <a:r>
              <a:rPr kumimoji="1" lang="en-US" altLang="zh-CN" sz="1200">
                <a:latin typeface="Arial" panose="020B0604020202020204" pitchFamily="34" charset="0"/>
              </a:rPr>
              <a:t>“</a:t>
            </a:r>
            <a:r>
              <a:rPr kumimoji="1" lang="en-US" altLang="zh-CN" sz="1200"/>
              <a:t>date.ser</a:t>
            </a:r>
            <a:r>
              <a:rPr kumimoji="1" lang="en-US" altLang="zh-CN" sz="1200">
                <a:latin typeface="Arial" panose="020B0604020202020204" pitchFamily="34" charset="0"/>
              </a:rPr>
              <a:t>”</a:t>
            </a:r>
            <a:r>
              <a:rPr kumimoji="1" lang="en-US" altLang="zh-CN" sz="1200"/>
              <a:t>);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200"/>
              <a:t>	    ObjectOutputStream s= new ObjectOutputStream(f);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200"/>
              <a:t>	    s.writeObject(d);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200"/>
              <a:t>	    f.close( );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200"/>
              <a:t>	    }catch( IOException e){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200"/>
              <a:t>		        e.printStachTrace( );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200"/>
              <a:t>		}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200"/>
              <a:t>	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00"/>
              <a:t>	public static void main(String args[])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00"/>
              <a:t>	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00"/>
              <a:t>	 	SerializeDate b = SerializeDate();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00"/>
              <a:t>	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500"/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500"/>
          </a:p>
        </p:txBody>
      </p:sp>
    </p:spTree>
    <p:extLst>
      <p:ext uri="{BB962C8B-B14F-4D97-AF65-F5344CB8AC3E}">
        <p14:creationId xmlns:p14="http://schemas.microsoft.com/office/powerpoint/2010/main" val="2448648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CE8B03-5335-48A4-81D7-6531B55E5EDD}" type="slidenum">
              <a:rPr lang="en-US" altLang="zh-CN"/>
              <a:pPr eaLnBrk="1" hangingPunct="1"/>
              <a:t>37</a:t>
            </a:fld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chemeClr val="tx1"/>
                </a:solidFill>
              </a:rPr>
              <a:t>输入对象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Public class UnSerializeDate{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    	UnSerializeDate()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		Date d = null 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		try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	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	  		FileInputStream f = new FileInputStream(</a:t>
            </a:r>
            <a:r>
              <a:rPr kumimoji="1" lang="en-US" altLang="zh-CN" sz="1300">
                <a:latin typeface="Arial" panose="020B0604020202020204" pitchFamily="34" charset="0"/>
              </a:rPr>
              <a:t>“</a:t>
            </a:r>
            <a:r>
              <a:rPr kumimoji="1" lang="en-US" altLang="zh-CN" sz="1300"/>
              <a:t>date.ser</a:t>
            </a:r>
            <a:r>
              <a:rPr kumimoji="1" lang="en-US" altLang="zh-CN" sz="1300">
                <a:latin typeface="Arial" panose="020B0604020202020204" pitchFamily="34" charset="0"/>
              </a:rPr>
              <a:t>”</a:t>
            </a:r>
            <a:r>
              <a:rPr kumimoji="1" lang="en-US" altLang="zh-CN" sz="130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	  		ObjectInputStream s = new ObjectInputStream(f);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	  		d = (Date) s.readObject();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	  		f.close();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		}catch(Exception 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	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			e.printStachTrace() 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	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	public  static void main(String args[])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		UnSerializeDat a =new UnSerializeDate();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30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40605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262E6D-49A3-45A2-9FF8-B21663E23F06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1930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800"/>
              <a:t>流操作的过程</a:t>
            </a:r>
            <a:endParaRPr lang="zh-CN" altLang="en-US" sz="3800"/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1981200" y="1885950"/>
            <a:ext cx="4572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600"/>
              <a:t>Reading: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2600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/>
              <a:t>open a stream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/>
              <a:t>while more information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/>
              <a:t>    read information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/>
              <a:t>close the stream</a:t>
            </a:r>
            <a:r>
              <a:rPr lang="en-US" altLang="zh-CN" sz="2600"/>
              <a:t>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zh-CN" sz="2600"/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6324600" y="1989138"/>
            <a:ext cx="43434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/>
              <a:t>Writing</a:t>
            </a:r>
            <a:r>
              <a:rPr kumimoji="1" lang="en-US" altLang="zh-CN" sz="2400"/>
              <a:t> :</a:t>
            </a:r>
          </a:p>
          <a:p>
            <a:endParaRPr kumimoji="1" lang="en-US" altLang="zh-CN" sz="2800"/>
          </a:p>
          <a:p>
            <a:r>
              <a:rPr kumimoji="1" lang="en-US" altLang="zh-CN" sz="2800"/>
              <a:t>open a stream</a:t>
            </a:r>
          </a:p>
          <a:p>
            <a:r>
              <a:rPr kumimoji="1" lang="en-US" altLang="zh-CN" sz="2800"/>
              <a:t>while more information</a:t>
            </a:r>
          </a:p>
          <a:p>
            <a:r>
              <a:rPr kumimoji="1" lang="en-US" altLang="zh-CN" sz="2800"/>
              <a:t>    write information</a:t>
            </a:r>
          </a:p>
          <a:p>
            <a:r>
              <a:rPr kumimoji="1" lang="en-US" altLang="zh-CN" sz="2800"/>
              <a:t>close the stream</a:t>
            </a:r>
          </a:p>
        </p:txBody>
      </p:sp>
    </p:spTree>
    <p:extLst>
      <p:ext uri="{BB962C8B-B14F-4D97-AF65-F5344CB8AC3E}">
        <p14:creationId xmlns:p14="http://schemas.microsoft.com/office/powerpoint/2010/main" val="147138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01DF2E7-B9B9-42FD-B922-58CD01678333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两种结构的流</a:t>
            </a:r>
          </a:p>
        </p:txBody>
      </p:sp>
      <p:sp>
        <p:nvSpPr>
          <p:cNvPr id="6148" name="Text Box 7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8178800" cy="4171950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Node Stream </a:t>
            </a:r>
            <a:r>
              <a:rPr lang="zh-CN" altLang="en-US" smtClean="0"/>
              <a:t>：从特定源如磁盘文件或内存某区域进行读或写入。</a:t>
            </a:r>
          </a:p>
          <a:p>
            <a:pPr eaLnBrk="1" hangingPunct="1"/>
            <a:r>
              <a:rPr lang="en-US" altLang="zh-CN" smtClean="0"/>
              <a:t>Filter Steam</a:t>
            </a:r>
            <a:r>
              <a:rPr lang="zh-CN" altLang="en-US" smtClean="0"/>
              <a:t>：使用其它的流</a:t>
            </a:r>
            <a:r>
              <a:rPr lang="zh-CN" altLang="zh-CN" smtClean="0"/>
              <a:t>作为输入源或输出目的地。</a:t>
            </a:r>
            <a:endParaRPr lang="zh-CN" altLang="en-US" smtClean="0"/>
          </a:p>
        </p:txBody>
      </p:sp>
      <p:grpSp>
        <p:nvGrpSpPr>
          <p:cNvPr id="6149" name="Group 8"/>
          <p:cNvGrpSpPr>
            <a:grpSpLocks/>
          </p:cNvGrpSpPr>
          <p:nvPr/>
        </p:nvGrpSpPr>
        <p:grpSpPr bwMode="auto">
          <a:xfrm>
            <a:off x="2133601" y="4038601"/>
            <a:ext cx="3133725" cy="2098675"/>
            <a:chOff x="336" y="2832"/>
            <a:chExt cx="1974" cy="1322"/>
          </a:xfrm>
        </p:grpSpPr>
        <p:sp>
          <p:nvSpPr>
            <p:cNvPr id="6160" name="Line 9"/>
            <p:cNvSpPr>
              <a:spLocks noChangeShapeType="1"/>
            </p:cNvSpPr>
            <p:nvPr/>
          </p:nvSpPr>
          <p:spPr bwMode="auto">
            <a:xfrm>
              <a:off x="576" y="307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Line 10"/>
            <p:cNvSpPr>
              <a:spLocks noChangeShapeType="1"/>
            </p:cNvSpPr>
            <p:nvPr/>
          </p:nvSpPr>
          <p:spPr bwMode="auto">
            <a:xfrm flipH="1">
              <a:off x="960" y="307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Line 11"/>
            <p:cNvSpPr>
              <a:spLocks noChangeShapeType="1"/>
            </p:cNvSpPr>
            <p:nvPr/>
          </p:nvSpPr>
          <p:spPr bwMode="auto">
            <a:xfrm>
              <a:off x="816" y="326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Line 12"/>
            <p:cNvSpPr>
              <a:spLocks noChangeShapeType="1"/>
            </p:cNvSpPr>
            <p:nvPr/>
          </p:nvSpPr>
          <p:spPr bwMode="auto">
            <a:xfrm>
              <a:off x="816" y="388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Line 13"/>
            <p:cNvSpPr>
              <a:spLocks noChangeShapeType="1"/>
            </p:cNvSpPr>
            <p:nvPr/>
          </p:nvSpPr>
          <p:spPr bwMode="auto">
            <a:xfrm>
              <a:off x="960" y="32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Line 14"/>
            <p:cNvSpPr>
              <a:spLocks noChangeShapeType="1"/>
            </p:cNvSpPr>
            <p:nvPr/>
          </p:nvSpPr>
          <p:spPr bwMode="auto">
            <a:xfrm>
              <a:off x="960" y="374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AutoShape 15"/>
            <p:cNvSpPr>
              <a:spLocks noChangeArrowheads="1"/>
            </p:cNvSpPr>
            <p:nvPr/>
          </p:nvSpPr>
          <p:spPr bwMode="auto">
            <a:xfrm rot="15752937" flipH="1">
              <a:off x="504" y="2664"/>
              <a:ext cx="288" cy="624"/>
            </a:xfrm>
            <a:prstGeom prst="curvedRightArrow">
              <a:avLst>
                <a:gd name="adj1" fmla="val 43333"/>
                <a:gd name="adj2" fmla="val 86667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7" name="Text Box 16"/>
            <p:cNvSpPr txBox="1">
              <a:spLocks noChangeArrowheads="1"/>
            </p:cNvSpPr>
            <p:nvPr/>
          </p:nvSpPr>
          <p:spPr bwMode="auto">
            <a:xfrm>
              <a:off x="1152" y="3648"/>
              <a:ext cx="6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l l e 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168" name="Text Box 17"/>
            <p:cNvSpPr txBox="1">
              <a:spLocks noChangeArrowheads="1"/>
            </p:cNvSpPr>
            <p:nvPr/>
          </p:nvSpPr>
          <p:spPr bwMode="auto">
            <a:xfrm>
              <a:off x="816" y="30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169" name="Text Box 18"/>
            <p:cNvSpPr txBox="1">
              <a:spLocks noChangeArrowheads="1"/>
            </p:cNvSpPr>
            <p:nvPr/>
          </p:nvSpPr>
          <p:spPr bwMode="auto">
            <a:xfrm>
              <a:off x="662" y="3866"/>
              <a:ext cx="1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Node InputStream</a:t>
              </a:r>
            </a:p>
          </p:txBody>
        </p:sp>
      </p:grpSp>
      <p:grpSp>
        <p:nvGrpSpPr>
          <p:cNvPr id="6150" name="Group 19"/>
          <p:cNvGrpSpPr>
            <a:grpSpLocks/>
          </p:cNvGrpSpPr>
          <p:nvPr/>
        </p:nvGrpSpPr>
        <p:grpSpPr bwMode="auto">
          <a:xfrm>
            <a:off x="5715001" y="4343401"/>
            <a:ext cx="4011613" cy="1635125"/>
            <a:chOff x="2688" y="3098"/>
            <a:chExt cx="2527" cy="1030"/>
          </a:xfrm>
        </p:grpSpPr>
        <p:sp>
          <p:nvSpPr>
            <p:cNvPr id="6151" name="Line 20"/>
            <p:cNvSpPr>
              <a:spLocks noChangeShapeType="1"/>
            </p:cNvSpPr>
            <p:nvPr/>
          </p:nvSpPr>
          <p:spPr bwMode="auto">
            <a:xfrm>
              <a:off x="2688" y="355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Line 21"/>
            <p:cNvSpPr>
              <a:spLocks noChangeShapeType="1"/>
            </p:cNvSpPr>
            <p:nvPr/>
          </p:nvSpPr>
          <p:spPr bwMode="auto">
            <a:xfrm>
              <a:off x="2688" y="369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3" name="Line 22"/>
            <p:cNvSpPr>
              <a:spLocks noChangeShapeType="1"/>
            </p:cNvSpPr>
            <p:nvPr/>
          </p:nvSpPr>
          <p:spPr bwMode="auto">
            <a:xfrm>
              <a:off x="4128" y="355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Line 23"/>
            <p:cNvSpPr>
              <a:spLocks noChangeShapeType="1"/>
            </p:cNvSpPr>
            <p:nvPr/>
          </p:nvSpPr>
          <p:spPr bwMode="auto">
            <a:xfrm>
              <a:off x="4128" y="369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Oval 24"/>
            <p:cNvSpPr>
              <a:spLocks noChangeArrowheads="1"/>
            </p:cNvSpPr>
            <p:nvPr/>
          </p:nvSpPr>
          <p:spPr bwMode="auto">
            <a:xfrm>
              <a:off x="3600" y="3360"/>
              <a:ext cx="528" cy="5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6" name="Line 25"/>
            <p:cNvSpPr>
              <a:spLocks noChangeShapeType="1"/>
            </p:cNvSpPr>
            <p:nvPr/>
          </p:nvSpPr>
          <p:spPr bwMode="auto">
            <a:xfrm>
              <a:off x="3696" y="3456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Line 26"/>
            <p:cNvSpPr>
              <a:spLocks noChangeShapeType="1"/>
            </p:cNvSpPr>
            <p:nvPr/>
          </p:nvSpPr>
          <p:spPr bwMode="auto">
            <a:xfrm flipH="1">
              <a:off x="3696" y="3456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Text Box 27"/>
            <p:cNvSpPr txBox="1">
              <a:spLocks noChangeArrowheads="1"/>
            </p:cNvSpPr>
            <p:nvPr/>
          </p:nvSpPr>
          <p:spPr bwMode="auto">
            <a:xfrm>
              <a:off x="3168" y="3840"/>
              <a:ext cx="16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Filter InputStream</a:t>
              </a:r>
            </a:p>
          </p:txBody>
        </p:sp>
        <p:sp>
          <p:nvSpPr>
            <p:cNvPr id="6159" name="Text Box 28"/>
            <p:cNvSpPr txBox="1">
              <a:spLocks noChangeArrowheads="1"/>
            </p:cNvSpPr>
            <p:nvPr/>
          </p:nvSpPr>
          <p:spPr bwMode="auto">
            <a:xfrm>
              <a:off x="4598" y="3098"/>
              <a:ext cx="6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read()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34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09C7D4-AB66-4D36-ABBA-81101794D8F9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两种流类的体系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8178800" cy="13160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600"/>
              <a:t>Java.io</a:t>
            </a:r>
            <a:r>
              <a:rPr lang="zh-CN" altLang="en-US" sz="2600"/>
              <a:t>包中包含了流式</a:t>
            </a:r>
            <a:r>
              <a:rPr lang="en-US" altLang="zh-CN" sz="2600"/>
              <a:t>I/O</a:t>
            </a:r>
            <a:r>
              <a:rPr lang="zh-CN" altLang="en-US" sz="2600"/>
              <a:t>所需要的所有类。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/>
              <a:t>流式</a:t>
            </a:r>
            <a:r>
              <a:rPr lang="en-US" altLang="zh-CN" sz="2600"/>
              <a:t>I/O</a:t>
            </a:r>
            <a:r>
              <a:rPr lang="zh-CN" altLang="en-US" sz="2600"/>
              <a:t>类根据操作的数据类型（</a:t>
            </a:r>
            <a:r>
              <a:rPr lang="en-US" altLang="zh-CN" sz="2600"/>
              <a:t>16</a:t>
            </a:r>
            <a:r>
              <a:rPr lang="zh-CN" altLang="en-US" sz="2600"/>
              <a:t>位字符或字节）分成两个层次体系。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924176"/>
            <a:ext cx="6629400" cy="348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62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1A3CAD-E00A-4090-B3C6-F7BADEFDFB24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2208213" y="836614"/>
            <a:ext cx="577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latin typeface="Times New Roman" panose="02020603050405020304" pitchFamily="18" charset="0"/>
              </a:rPr>
              <a:t>字节流</a:t>
            </a:r>
            <a:r>
              <a:rPr kumimoji="1" lang="en-US" altLang="zh-CN" sz="4000">
                <a:latin typeface="Times New Roman" panose="02020603050405020304" pitchFamily="18" charset="0"/>
              </a:rPr>
              <a:t>——</a:t>
            </a:r>
            <a:r>
              <a:rPr kumimoji="1" lang="zh-CN" altLang="en-US" sz="4000">
                <a:latin typeface="Times New Roman" panose="02020603050405020304" pitchFamily="18" charset="0"/>
              </a:rPr>
              <a:t>输入流类层次</a:t>
            </a: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73238"/>
            <a:ext cx="9144000" cy="462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51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E279EB-571E-43B8-B8AC-3C8B1E3C49D9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>
                <a:solidFill>
                  <a:schemeClr val="tx1"/>
                </a:solidFill>
              </a:rPr>
              <a:t>InputStream </a:t>
            </a:r>
            <a:r>
              <a:rPr kumimoji="1" lang="zh-CN" altLang="zh-CN" smtClean="0">
                <a:solidFill>
                  <a:schemeClr val="tx1"/>
                </a:solidFill>
              </a:rPr>
              <a:t>方法</a:t>
            </a:r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100"/>
              <a:t>三个基本</a:t>
            </a:r>
            <a:r>
              <a:rPr kumimoji="1" lang="en-US" altLang="zh-CN" sz="2100"/>
              <a:t>read()</a:t>
            </a:r>
            <a:r>
              <a:rPr kumimoji="1" lang="zh-CN" altLang="en-US" sz="2100"/>
              <a:t>方法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sz="2000"/>
              <a:t>	</a:t>
            </a:r>
            <a:r>
              <a:rPr kumimoji="1" lang="en-US" altLang="zh-CN" sz="2000"/>
              <a:t>int read()	//</a:t>
            </a:r>
            <a:r>
              <a:rPr kumimoji="1" lang="zh-CN" altLang="en-US" sz="2000"/>
              <a:t>读一个字节返回</a:t>
            </a:r>
            <a:endParaRPr kumimoji="1" lang="en-US" altLang="en-US" sz="20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en-US" sz="2000"/>
              <a:t>	</a:t>
            </a:r>
            <a:r>
              <a:rPr kumimoji="1" lang="en-US" altLang="zh-CN" sz="2000"/>
              <a:t>int read(byte[ ] )  // </a:t>
            </a:r>
            <a:r>
              <a:rPr kumimoji="1" lang="zh-CN" altLang="en-US" sz="2000"/>
              <a:t>将数据读入</a:t>
            </a:r>
            <a:r>
              <a:rPr kumimoji="1" lang="en-US" altLang="zh-CN" sz="2000"/>
              <a:t>byte[], </a:t>
            </a:r>
            <a:r>
              <a:rPr kumimoji="1" lang="zh-CN" altLang="en-US" sz="2000"/>
              <a:t>返回读的字节数</a:t>
            </a:r>
            <a:endParaRPr kumimoji="1" lang="en-US" altLang="en-US" sz="20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en-US" sz="2000"/>
              <a:t>	</a:t>
            </a:r>
            <a:r>
              <a:rPr kumimoji="1" lang="en-US" altLang="zh-CN" sz="2000"/>
              <a:t>int read( byte[], int offset, int length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1" lang="en-US" altLang="zh-CN" sz="2100"/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100"/>
              <a:t>其它方法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sz="2000"/>
              <a:t>	</a:t>
            </a:r>
            <a:r>
              <a:rPr kumimoji="1" lang="en-US" altLang="zh-CN" sz="2000"/>
              <a:t>void close( )  //</a:t>
            </a:r>
            <a:r>
              <a:rPr kumimoji="1" lang="zh-CN" altLang="zh-CN" sz="2000"/>
              <a:t>关闭流。自顶向下关闭</a:t>
            </a:r>
            <a:r>
              <a:rPr kumimoji="1" lang="en-US" altLang="zh-CN" sz="2000"/>
              <a:t>Filter stream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000"/>
              <a:t>	int available() //</a:t>
            </a:r>
            <a:r>
              <a:rPr kumimoji="1" lang="zh-CN" altLang="en-US" sz="2000"/>
              <a:t>返回未读的字节数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sz="2000"/>
              <a:t>	</a:t>
            </a:r>
            <a:r>
              <a:rPr kumimoji="1" lang="en-US" altLang="zh-CN" sz="2000"/>
              <a:t>long skip(long n)     // </a:t>
            </a:r>
            <a:r>
              <a:rPr kumimoji="1" lang="zh-CN" altLang="en-US" sz="2000"/>
              <a:t>跳过</a:t>
            </a:r>
            <a:r>
              <a:rPr kumimoji="1" lang="en-US" altLang="zh-CN" sz="2000"/>
              <a:t>n</a:t>
            </a:r>
            <a:r>
              <a:rPr kumimoji="1" lang="zh-CN" altLang="en-US" sz="2000"/>
              <a:t>个字节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sz="2000"/>
              <a:t>	</a:t>
            </a:r>
            <a:r>
              <a:rPr kumimoji="1" lang="en-US" altLang="zh-CN" sz="2000"/>
              <a:t>boolean markSupported( ) //</a:t>
            </a:r>
            <a:r>
              <a:rPr kumimoji="1" lang="zh-CN" altLang="en-US" sz="2000"/>
              <a:t>测试打开的流是否支持书签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sz="2000"/>
              <a:t>	</a:t>
            </a:r>
            <a:r>
              <a:rPr kumimoji="1" lang="en-US" altLang="zh-CN" sz="2000"/>
              <a:t>void mark(int)  //</a:t>
            </a:r>
            <a:r>
              <a:rPr kumimoji="1" lang="zh-CN" altLang="en-US" sz="2000"/>
              <a:t>标记当前流，并建立</a:t>
            </a:r>
            <a:r>
              <a:rPr kumimoji="1" lang="en-US" altLang="zh-CN" sz="2000"/>
              <a:t>int</a:t>
            </a:r>
            <a:r>
              <a:rPr kumimoji="1" lang="zh-CN" altLang="en-US" sz="2000"/>
              <a:t>大小缓冲区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sz="2000"/>
              <a:t>	</a:t>
            </a:r>
            <a:r>
              <a:rPr kumimoji="1" lang="en-US" altLang="zh-CN" sz="2000"/>
              <a:t>void reset( )  // </a:t>
            </a:r>
            <a:r>
              <a:rPr kumimoji="1" lang="zh-CN" altLang="en-US" sz="2000"/>
              <a:t>返回标签出 </a:t>
            </a:r>
          </a:p>
          <a:p>
            <a:pPr eaLnBrk="1" hangingPunct="1">
              <a:lnSpc>
                <a:spcPct val="90000"/>
              </a:lnSpc>
            </a:pPr>
            <a:endParaRPr lang="en-US" altLang="zh-CN" sz="2100"/>
          </a:p>
        </p:txBody>
      </p:sp>
    </p:spTree>
    <p:extLst>
      <p:ext uri="{BB962C8B-B14F-4D97-AF65-F5344CB8AC3E}">
        <p14:creationId xmlns:p14="http://schemas.microsoft.com/office/powerpoint/2010/main" val="395441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5396AB-1A79-4CFF-9CEB-CBC02A334A1B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chemeClr val="tx1"/>
                </a:solidFill>
              </a:rPr>
              <a:t>字节流</a:t>
            </a:r>
            <a:r>
              <a:rPr kumimoji="1" lang="en-US" altLang="zh-CN" smtClean="0">
                <a:solidFill>
                  <a:schemeClr val="tx1"/>
                </a:solidFill>
                <a:latin typeface="Arial" panose="020B0604020202020204" pitchFamily="34" charset="0"/>
              </a:rPr>
              <a:t>——</a:t>
            </a:r>
            <a:r>
              <a:rPr kumimoji="1" lang="zh-CN" altLang="en-US" smtClean="0">
                <a:solidFill>
                  <a:schemeClr val="tx1"/>
                </a:solidFill>
              </a:rPr>
              <a:t>输出流类层次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9144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42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1203</Words>
  <Application>Microsoft Office PowerPoint</Application>
  <PresentationFormat>宽屏</PresentationFormat>
  <Paragraphs>388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Arial Unicode MS</vt:lpstr>
      <vt:lpstr>华文行楷</vt:lpstr>
      <vt:lpstr>宋体</vt:lpstr>
      <vt:lpstr>微软雅黑</vt:lpstr>
      <vt:lpstr>等线</vt:lpstr>
      <vt:lpstr>等线 Light</vt:lpstr>
      <vt:lpstr>黑体</vt:lpstr>
      <vt:lpstr>Arial</vt:lpstr>
      <vt:lpstr>Calibri</vt:lpstr>
      <vt:lpstr>Calibri Light</vt:lpstr>
      <vt:lpstr>Tahoma</vt:lpstr>
      <vt:lpstr>Times New Roman</vt:lpstr>
      <vt:lpstr>Verdana</vt:lpstr>
      <vt:lpstr>Wingdings</vt:lpstr>
      <vt:lpstr>Office 主题​​</vt:lpstr>
      <vt:lpstr>JAVA</vt:lpstr>
      <vt:lpstr>JAVA的输入输出</vt:lpstr>
      <vt:lpstr>流Stream的概念</vt:lpstr>
      <vt:lpstr>PowerPoint 演示文稿</vt:lpstr>
      <vt:lpstr>两种结构的流</vt:lpstr>
      <vt:lpstr>两种流类的体系</vt:lpstr>
      <vt:lpstr>PowerPoint 演示文稿</vt:lpstr>
      <vt:lpstr>InputStream 方法</vt:lpstr>
      <vt:lpstr>字节流——输出流类层次</vt:lpstr>
      <vt:lpstr>OutputStream方法</vt:lpstr>
      <vt:lpstr>字符流</vt:lpstr>
      <vt:lpstr>Reader的类层次</vt:lpstr>
      <vt:lpstr>Reader的基本方法</vt:lpstr>
      <vt:lpstr>Writer的类层次</vt:lpstr>
      <vt:lpstr>Writer的基本方法</vt:lpstr>
      <vt:lpstr>字节流与字符流的比较</vt:lpstr>
      <vt:lpstr>PowerPoint 演示文稿</vt:lpstr>
      <vt:lpstr>PowerPoint 演示文稿</vt:lpstr>
      <vt:lpstr>文件流</vt:lpstr>
      <vt:lpstr>管道流</vt:lpstr>
      <vt:lpstr>管道流的创建</vt:lpstr>
      <vt:lpstr>管道流示例</vt:lpstr>
      <vt:lpstr>示例中的管道流</vt:lpstr>
      <vt:lpstr>BufferedInputStream/BufferedOutputStream</vt:lpstr>
      <vt:lpstr>DataInputStream/DataOutputStream</vt:lpstr>
      <vt:lpstr>示例</vt:lpstr>
      <vt:lpstr>PowerPoint 演示文稿</vt:lpstr>
      <vt:lpstr>PowerPoint 演示文稿</vt:lpstr>
      <vt:lpstr>文件</vt:lpstr>
      <vt:lpstr>文件测试与实用方法</vt:lpstr>
      <vt:lpstr>随机存取文件</vt:lpstr>
      <vt:lpstr>PowerPoint 演示文稿</vt:lpstr>
      <vt:lpstr>PowerPoint 演示文稿</vt:lpstr>
      <vt:lpstr>随机存取文件类-RandomAccessFile</vt:lpstr>
      <vt:lpstr>对象输入/输出流</vt:lpstr>
      <vt:lpstr>输出对象</vt:lpstr>
      <vt:lpstr>输入对象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陈 旭阳</dc:creator>
  <cp:lastModifiedBy>陈 旭阳</cp:lastModifiedBy>
  <cp:revision>1</cp:revision>
  <dcterms:created xsi:type="dcterms:W3CDTF">2019-02-27T13:18:33Z</dcterms:created>
  <dcterms:modified xsi:type="dcterms:W3CDTF">2019-02-27T13:19:38Z</dcterms:modified>
</cp:coreProperties>
</file>