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1"/>
  </p:notesMasterIdLst>
  <p:sldIdLst>
    <p:sldId id="368" r:id="rId2"/>
    <p:sldId id="366" r:id="rId3"/>
    <p:sldId id="36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9" r:id="rId61"/>
    <p:sldId id="350" r:id="rId62"/>
    <p:sldId id="351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20" r:id="rId100"/>
    <p:sldId id="421" r:id="rId101"/>
    <p:sldId id="422" r:id="rId102"/>
    <p:sldId id="423" r:id="rId103"/>
    <p:sldId id="424" r:id="rId104"/>
    <p:sldId id="425" r:id="rId105"/>
    <p:sldId id="426" r:id="rId106"/>
    <p:sldId id="427" r:id="rId107"/>
    <p:sldId id="428" r:id="rId108"/>
    <p:sldId id="429" r:id="rId109"/>
    <p:sldId id="430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9AA31-41C0-4A3C-BE6A-F63F611E4B3C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C1FE4-2F05-4CAC-A268-681220653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诞生是指基本的编译器并能够使用，往往在实验室内，尚未完善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商用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应用是指公开发行出版或标准化版本，大众化应用的版本，相对成熟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以上世纪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年代创建的语言居多，</a:t>
            </a:r>
            <a:r>
              <a:rPr lang="en-US" altLang="zh-CN" dirty="0" smtClean="0"/>
              <a:t>VB.NET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C#</a:t>
            </a:r>
            <a:r>
              <a:rPr lang="zh-CN" altLang="en-US" dirty="0" smtClean="0"/>
              <a:t>也是微软被动商业化应战的成品。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以同一个语言在不同版本之间可能会有很大差异。比如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与之前的版本，引入了很多类似于</a:t>
            </a:r>
            <a:r>
              <a:rPr lang="en-US" altLang="zh-CN" dirty="0" smtClean="0"/>
              <a:t>adobe flash</a:t>
            </a:r>
            <a:r>
              <a:rPr lang="zh-CN" altLang="en-US" dirty="0" smtClean="0"/>
              <a:t>的功能，已不是简单的置标语言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是一个小巧的脚本语言。作者是巴西人。该语言的设计目的是为了嵌入应用程序中，从而为应用程序提供灵活的扩展和定制功能。</a:t>
            </a:r>
            <a:r>
              <a:rPr lang="en-US" altLang="zh-CN" dirty="0" smtClean="0"/>
              <a:t> </a:t>
            </a:r>
          </a:p>
          <a:p>
            <a:pPr>
              <a:defRPr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脚本可以很容易的被</a:t>
            </a:r>
            <a:r>
              <a:rPr lang="en-US" altLang="zh-CN" dirty="0" smtClean="0"/>
              <a:t>C/C++ </a:t>
            </a:r>
            <a:r>
              <a:rPr lang="zh-CN" altLang="en-US" dirty="0" smtClean="0"/>
              <a:t>代码调用，也可以反过来调用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的函数，这使得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在应用程序中可以被广泛应用。不仅仅作为扩展脚本，也可以作为普通的配置文件，代替</a:t>
            </a:r>
            <a:r>
              <a:rPr lang="en-US" altLang="zh-CN" dirty="0" err="1" smtClean="0"/>
              <a:t>XML,ini</a:t>
            </a:r>
            <a:r>
              <a:rPr lang="zh-CN" altLang="en-US" dirty="0" smtClean="0"/>
              <a:t>等文件格式，并且更容易理解和维护。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由标准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编写而成，代码简洁优美，几乎在所有操作系统和平台上都可以编译，运行。</a:t>
            </a:r>
            <a:r>
              <a:rPr lang="en-US" altLang="zh-CN" dirty="0" smtClean="0"/>
              <a:t> </a:t>
            </a:r>
          </a:p>
          <a:p>
            <a:pPr>
              <a:defRPr/>
            </a:pPr>
            <a:r>
              <a:rPr lang="zh-CN" altLang="en-US" dirty="0" smtClean="0"/>
              <a:t>一个完整的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解释器不过</a:t>
            </a:r>
            <a:r>
              <a:rPr lang="en-US" altLang="zh-CN" dirty="0" smtClean="0"/>
              <a:t>200k</a:t>
            </a:r>
            <a:r>
              <a:rPr lang="zh-CN" altLang="en-US" dirty="0" smtClean="0"/>
              <a:t>，在目前所有脚本引擎中，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的速度是最快的。这一切都决定了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是作为嵌入式脚本的最佳选择。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的目标是成为一个很容易嵌入其它语言中使用的语言。大多数程序员也认为它的确做到了这一点。</a:t>
            </a:r>
          </a:p>
          <a:p>
            <a:pPr>
              <a:defRPr/>
            </a:pPr>
            <a:r>
              <a:rPr lang="zh-CN" altLang="en-US" dirty="0" smtClean="0"/>
              <a:t>很多应用程序使用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作为自己的嵌入式脚本语言，以此来实现可配置性、可扩展性。这其中包括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大话西游</a:t>
            </a:r>
            <a:r>
              <a:rPr lang="en-US" altLang="zh-CN" dirty="0" smtClean="0"/>
              <a:t>II》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仙境传说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魔兽世界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战锤</a:t>
            </a:r>
            <a:r>
              <a:rPr lang="en-US" altLang="zh-CN" dirty="0" smtClean="0"/>
              <a:t>40k》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博德之门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、轩辕剑外传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汉之云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愤怒的小鸟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StepMania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>
                <a:ea typeface="宋体" pitchFamily="2" charset="-122"/>
              </a:rPr>
              <a:t>Adobe Photoshop </a:t>
            </a:r>
            <a:r>
              <a:rPr lang="en-US" dirty="0" err="1" smtClean="0">
                <a:ea typeface="宋体" pitchFamily="2" charset="-122"/>
              </a:rPr>
              <a:t>Lightroom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dirty="0" err="1" smtClean="0">
                <a:ea typeface="宋体" pitchFamily="2" charset="-122"/>
              </a:rPr>
              <a:t>Lightroom</a:t>
            </a:r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en-US" dirty="0" smtClean="0">
                <a:ea typeface="宋体" pitchFamily="2" charset="-122"/>
              </a:rPr>
              <a:t>Adobe</a:t>
            </a:r>
            <a:r>
              <a:rPr lang="zh-CN" altLang="en-US" dirty="0" smtClean="0">
                <a:ea typeface="宋体" pitchFamily="2" charset="-122"/>
              </a:rPr>
              <a:t>公司的一款摄影后期制作软件，最开始的版本由</a:t>
            </a:r>
            <a:r>
              <a:rPr lang="en-US" dirty="0" err="1" smtClean="0">
                <a:ea typeface="宋体" pitchFamily="2" charset="-122"/>
              </a:rPr>
              <a:t>Shadowland</a:t>
            </a:r>
            <a:r>
              <a:rPr lang="zh-CN" altLang="en-US" dirty="0" smtClean="0">
                <a:ea typeface="宋体" pitchFamily="2" charset="-122"/>
              </a:rPr>
              <a:t>代码编写，后期版本部分使用</a:t>
            </a:r>
            <a:r>
              <a:rPr lang="en-US" dirty="0" err="1" smtClean="0">
                <a:ea typeface="宋体" pitchFamily="2" charset="-122"/>
              </a:rPr>
              <a:t>Lua</a:t>
            </a:r>
            <a:r>
              <a:rPr lang="zh-CN" altLang="en-US" dirty="0" smtClean="0">
                <a:ea typeface="宋体" pitchFamily="2" charset="-122"/>
              </a:rPr>
              <a:t>实现，</a:t>
            </a:r>
            <a:r>
              <a:rPr lang="en-US" dirty="0" err="1" smtClean="0">
                <a:ea typeface="宋体" pitchFamily="2" charset="-122"/>
              </a:rPr>
              <a:t>Lua</a:t>
            </a:r>
            <a:r>
              <a:rPr lang="zh-CN" altLang="en-US" dirty="0" smtClean="0">
                <a:ea typeface="宋体" pitchFamily="2" charset="-122"/>
              </a:rPr>
              <a:t>代码占到代码总量的</a:t>
            </a:r>
            <a:r>
              <a:rPr lang="en-US" altLang="zh-CN" dirty="0" smtClean="0">
                <a:ea typeface="宋体" pitchFamily="2" charset="-122"/>
              </a:rPr>
              <a:t>63%</a:t>
            </a:r>
            <a:r>
              <a:rPr lang="zh-CN" altLang="en-US" dirty="0" smtClean="0">
                <a:ea typeface="宋体" pitchFamily="2" charset="-122"/>
              </a:rPr>
              <a:t>。</a:t>
            </a:r>
          </a:p>
          <a:p>
            <a:pPr eaLnBrk="1" hangingPunct="1">
              <a:defRPr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还具有其它一些特性：同时支持面向过程</a:t>
            </a:r>
            <a:r>
              <a:rPr lang="en-US" altLang="zh-CN" dirty="0" smtClean="0"/>
              <a:t>(procedure-oriented)</a:t>
            </a:r>
            <a:r>
              <a:rPr lang="zh-CN" altLang="en-US" dirty="0" smtClean="0"/>
              <a:t>编程和函数式编程</a:t>
            </a:r>
            <a:r>
              <a:rPr lang="en-US" altLang="zh-CN" dirty="0" smtClean="0"/>
              <a:t>(functional programming)</a:t>
            </a:r>
            <a:r>
              <a:rPr lang="zh-CN" altLang="en-US" dirty="0" smtClean="0"/>
              <a:t>；自动内存管理；只提供了一种通用类型的表（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），用它可以实现数组，哈希表，集合，对象；语言内置模式匹配；闭包</a:t>
            </a:r>
            <a:r>
              <a:rPr lang="en-US" altLang="zh-CN" dirty="0" smtClean="0"/>
              <a:t>(closure)</a:t>
            </a:r>
            <a:r>
              <a:rPr lang="zh-CN" altLang="en-US" dirty="0" smtClean="0"/>
              <a:t>；函数也可以看做一个值；提供多线程（协同进程 </a:t>
            </a:r>
            <a:r>
              <a:rPr lang="en-US" altLang="zh-CN" dirty="0" smtClean="0"/>
              <a:t>[5] </a:t>
            </a:r>
            <a:r>
              <a:rPr lang="zh-CN" altLang="en-US" dirty="0" smtClean="0"/>
              <a:t>，并非操作系统所支持的线程）支持；通过闭包和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可以很方便地支持面向对象编程所需要的一些关键机制，比如数据抽象，虚函数，继承和重载等。</a:t>
            </a:r>
            <a:endParaRPr lang="zh-CN" altLang="en-US" dirty="0"/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41546-59F8-4C2F-88B1-CF5099ABE97E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6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DEC2D-DF0C-4442-B60A-CF2D7768E9B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中的方法和变量都是隶属于类的</a:t>
            </a:r>
          </a:p>
        </p:txBody>
      </p:sp>
    </p:spTree>
    <p:extLst>
      <p:ext uri="{BB962C8B-B14F-4D97-AF65-F5344CB8AC3E}">
        <p14:creationId xmlns:p14="http://schemas.microsoft.com/office/powerpoint/2010/main" val="409455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8F642-1915-44FD-A07F-D712E1A6200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一种是走运行系统左边的路径：</a:t>
            </a:r>
          </a:p>
          <a:p>
            <a:pPr lvl="1"/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解释器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将一个个字节码翻译成机器码，然后由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实是运行部件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立即将机器码送硬件执行，这是一种解释工作方式。</a:t>
            </a:r>
          </a:p>
          <a:p>
            <a:pPr lvl="1"/>
            <a:r>
              <a:rPr lang="en-US" altLang="zh-CN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一般采用这种工作方式。</a:t>
            </a:r>
          </a:p>
          <a:p>
            <a:pPr lvl="1"/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另一种是走运行系统右边的路径：通过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代码生成器</a:t>
            </a:r>
            <a:r>
              <a:rPr lang="zh-CN" altLang="en-US" sz="1400" b="1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先将所有字节码翻译成适用于本系统的机器码，然后送硬件执行。</a:t>
            </a:r>
          </a:p>
          <a:p>
            <a:pPr lvl="1"/>
            <a:r>
              <a:rPr lang="zh-CN" altLang="en-US" sz="1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这是一种编译工作方式。</a:t>
            </a:r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37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F76C-E6D4-4F14-BB3D-84EA6924057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Sabotage:</a:t>
            </a:r>
            <a:r>
              <a:rPr lang="zh-CN" altLang="en-US" b="1"/>
              <a:t>阴谋破坏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93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F64-1FDB-4B01-8095-4EE7EE755A22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modular    [ˈmɔdjulə]adj. 【</a:t>
            </a:r>
            <a:r>
              <a:rPr lang="zh-CN" altLang="en-US"/>
              <a:t>数</a:t>
            </a:r>
            <a:r>
              <a:rPr lang="en-US" altLang="zh-CN"/>
              <a:t>】</a:t>
            </a:r>
            <a:r>
              <a:rPr lang="zh-CN" altLang="en-US"/>
              <a:t>模的</a:t>
            </a:r>
            <a:r>
              <a:rPr lang="en-US" altLang="zh-CN"/>
              <a:t>, </a:t>
            </a:r>
            <a:r>
              <a:rPr lang="zh-CN" altLang="en-US"/>
              <a:t>模数的</a:t>
            </a:r>
            <a:r>
              <a:rPr lang="en-US" altLang="zh-CN"/>
              <a:t>, </a:t>
            </a:r>
            <a:r>
              <a:rPr lang="zh-CN" altLang="en-US"/>
              <a:t>系数的 组件的</a:t>
            </a:r>
            <a:r>
              <a:rPr lang="en-US" altLang="zh-CN"/>
              <a:t>, </a:t>
            </a:r>
            <a:r>
              <a:rPr lang="zh-CN" altLang="en-US"/>
              <a:t>制成标准尺寸的</a:t>
            </a:r>
          </a:p>
        </p:txBody>
      </p:sp>
    </p:spTree>
    <p:extLst>
      <p:ext uri="{BB962C8B-B14F-4D97-AF65-F5344CB8AC3E}">
        <p14:creationId xmlns:p14="http://schemas.microsoft.com/office/powerpoint/2010/main" val="177104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29F8-7F30-44F8-8A5C-C5092610131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Obscure</a:t>
            </a:r>
            <a:r>
              <a:rPr lang="zh-CN" altLang="en-US"/>
              <a:t>：费解的</a:t>
            </a:r>
            <a:r>
              <a:rPr lang="en-US" altLang="zh-CN"/>
              <a:t>; </a:t>
            </a:r>
            <a:r>
              <a:rPr lang="zh-CN" altLang="en-US"/>
              <a:t>模糊不清的 </a:t>
            </a:r>
          </a:p>
          <a:p>
            <a:r>
              <a:rPr lang="en-US" altLang="zh-CN"/>
              <a:t>automatic coercions  </a:t>
            </a:r>
            <a:r>
              <a:rPr lang="zh-CN" altLang="en-US"/>
              <a:t>：自动强迫同型  </a:t>
            </a:r>
          </a:p>
          <a:p>
            <a:r>
              <a:rPr lang="en-US" altLang="en-AU" sz="1000" b="1">
                <a:solidFill>
                  <a:srgbClr val="000000"/>
                </a:solidFill>
              </a:rPr>
              <a:t>No Fragile</a:t>
            </a:r>
            <a:r>
              <a:rPr lang="en-US" altLang="zh-CN" sz="1000" b="1">
                <a:solidFill>
                  <a:srgbClr val="000000"/>
                </a:solidFill>
              </a:rPr>
              <a:t>(</a:t>
            </a:r>
            <a:r>
              <a:rPr lang="zh-CN" altLang="en-US" b="1"/>
              <a:t>脆的</a:t>
            </a:r>
            <a:r>
              <a:rPr lang="en-US" altLang="zh-CN" b="1"/>
              <a:t>, </a:t>
            </a:r>
            <a:r>
              <a:rPr lang="zh-CN" altLang="en-US" b="1"/>
              <a:t>易碎的</a:t>
            </a:r>
            <a:r>
              <a:rPr lang="en-US" altLang="zh-CN" b="1"/>
              <a:t>; </a:t>
            </a:r>
            <a:r>
              <a:rPr lang="zh-CN" altLang="en-US" b="1"/>
              <a:t>易损坏</a:t>
            </a:r>
            <a:r>
              <a:rPr lang="en-US" altLang="zh-CN" b="1"/>
              <a:t>[</a:t>
            </a:r>
            <a:r>
              <a:rPr lang="zh-CN" altLang="en-US" b="1"/>
              <a:t>折断</a:t>
            </a:r>
            <a:r>
              <a:rPr lang="en-US" altLang="zh-CN" b="1"/>
              <a:t>]</a:t>
            </a:r>
            <a:r>
              <a:rPr lang="zh-CN" altLang="en-US" b="1"/>
              <a:t>的</a:t>
            </a:r>
            <a:r>
              <a:rPr lang="zh-CN" altLang="en-US"/>
              <a:t> </a:t>
            </a:r>
            <a:r>
              <a:rPr lang="en-US" altLang="zh-CN" sz="1000" b="1">
                <a:solidFill>
                  <a:srgbClr val="000000"/>
                </a:solidFill>
              </a:rPr>
              <a:t>)</a:t>
            </a:r>
            <a:r>
              <a:rPr lang="en-US" altLang="en-AU" sz="1000" b="1">
                <a:solidFill>
                  <a:srgbClr val="000000"/>
                </a:solidFill>
              </a:rPr>
              <a:t> Data Types</a:t>
            </a:r>
          </a:p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63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7D772-4103-412E-AE24-2D1502344FE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Tune</a:t>
            </a:r>
            <a:r>
              <a:rPr lang="zh-CN" altLang="en-US"/>
              <a:t>：协调，一致，</a:t>
            </a:r>
            <a:r>
              <a:rPr lang="en-US" altLang="zh-CN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32913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5AA2A5-F2C3-4D96-9C99-64B5F53F2BDF}" type="slidenum">
              <a:rPr kumimoji="1" lang="zh-CN" altLang="en-US" sz="1200"/>
              <a:pPr algn="r"/>
              <a:t>19</a:t>
            </a:fld>
            <a:endParaRPr kumimoji="1" lang="en-US" altLang="zh-CN" sz="1200"/>
          </a:p>
        </p:txBody>
      </p:sp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06" tIns="43754" rIns="87506" bIns="43754" anchor="b"/>
          <a:lstStyle/>
          <a:p>
            <a:pPr algn="r" defTabSz="844550"/>
            <a:fld id="{CE868A62-91B9-40D0-934D-0D6D8C3F1D4D}" type="slidenum">
              <a:rPr kumimoji="1" lang="zh-CN" altLang="en-US" sz="1100"/>
              <a:pPr algn="r" defTabSz="844550"/>
              <a:t>19</a:t>
            </a:fld>
            <a:endParaRPr kumimoji="1" lang="en-US" altLang="zh-CN" sz="11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06" tIns="43754" rIns="87506" bIns="43754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593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SUN(Stanford University Network，斯坦福大学网络公司)</a:t>
            </a:r>
            <a:endParaRPr lang="en-US" altLang="zh-CN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8E99B7-3E5B-41A1-9469-A8803FCF3B64}" type="slidenum">
              <a:rPr lang="zh-CN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83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C02E3-2923-4808-B04D-4685372345C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profile  :</a:t>
            </a:r>
            <a:r>
              <a:rPr lang="zh-CN" altLang="en-US"/>
              <a:t>轮廓</a:t>
            </a:r>
            <a:r>
              <a:rPr lang="en-US" altLang="zh-CN"/>
              <a:t>, </a:t>
            </a:r>
            <a:r>
              <a:rPr lang="zh-CN" altLang="en-US"/>
              <a:t>外形 </a:t>
            </a:r>
          </a:p>
          <a:p>
            <a:r>
              <a:rPr lang="zh-CN" altLang="en-US"/>
              <a:t>简介</a:t>
            </a:r>
            <a:r>
              <a:rPr lang="en-US" altLang="zh-CN"/>
              <a:t>, </a:t>
            </a:r>
            <a:r>
              <a:rPr lang="zh-CN" altLang="en-US"/>
              <a:t>概况</a:t>
            </a:r>
            <a:r>
              <a:rPr lang="en-US" altLang="zh-CN"/>
              <a:t>, </a:t>
            </a:r>
            <a:r>
              <a:rPr lang="zh-CN" altLang="en-US"/>
              <a:t>传略 </a:t>
            </a:r>
          </a:p>
        </p:txBody>
      </p:sp>
    </p:spTree>
    <p:extLst>
      <p:ext uri="{BB962C8B-B14F-4D97-AF65-F5344CB8AC3E}">
        <p14:creationId xmlns:p14="http://schemas.microsoft.com/office/powerpoint/2010/main" val="105986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Java5.0版本后，更名为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JAVAEE    JAVASE    JAVAME</a:t>
            </a:r>
          </a:p>
          <a:p>
            <a:endParaRPr lang="en-US" altLang="zh-CN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A69AD0-B291-4173-8A43-B75C53735008}" type="slidenum">
              <a:rPr lang="zh-CN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183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Java5.0版本后，更名为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JAVAEE    JAVASE    JAVAME</a:t>
            </a:r>
          </a:p>
          <a:p>
            <a:endParaRPr lang="en-US" altLang="zh-CN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A69AD0-B291-4173-8A43-B75C53735008}" type="slidenum">
              <a:rPr lang="zh-CN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05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Java5.0版本后，更名为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JAVAEE    JAVASE    JAVAME</a:t>
            </a:r>
          </a:p>
          <a:p>
            <a:endParaRPr lang="en-US" altLang="zh-CN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A69AD0-B291-4173-8A43-B75C53735008}" type="slidenum">
              <a:rPr lang="zh-CN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8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Java5.0版本后，更名为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JAVAEE    JAVASE    JAVAME</a:t>
            </a:r>
          </a:p>
          <a:p>
            <a:endParaRPr lang="en-US" altLang="zh-CN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A69AD0-B291-4173-8A43-B75C53735008}" type="slidenum">
              <a:rPr lang="zh-CN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81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D01B9-B629-45C6-9DFE-D7CE0A27491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hybrid    [ˈhaibrid]n. </a:t>
            </a:r>
            <a:r>
              <a:rPr lang="zh-CN" altLang="en-US"/>
              <a:t>杂种</a:t>
            </a:r>
            <a:r>
              <a:rPr lang="en-US" altLang="zh-CN"/>
              <a:t>, </a:t>
            </a:r>
            <a:r>
              <a:rPr lang="zh-CN" altLang="en-US"/>
              <a:t>混血儿</a:t>
            </a:r>
          </a:p>
        </p:txBody>
      </p:sp>
    </p:spTree>
    <p:extLst>
      <p:ext uri="{BB962C8B-B14F-4D97-AF65-F5344CB8AC3E}">
        <p14:creationId xmlns:p14="http://schemas.microsoft.com/office/powerpoint/2010/main" val="3199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00544CC-CA93-4095-8BA8-468DC50360A6}" type="datetime1">
              <a:rPr lang="zh-CN" altLang="en-US"/>
              <a:pPr/>
              <a:t>2019/3/12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www.beihangsoft.cn(Penny Shen)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1C18DD-5E8C-4FAD-8C28-D9216292D2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078707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E957-BF64-4644-AADB-EC9EBC58E5EC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D77-8A80-4033-A6D6-CD165A4F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5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1CE1C-B2A6-49AC-92A1-6EEF15EB75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3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2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8BB7-6A0C-4313-901E-2283FA61416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AF75-FABA-4548-8E1B-A780301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  <p:sldLayoutId id="214748370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mailto:xychen@buaa.edu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uaaccejava@163.com" TargetMode="External"/><Relationship Id="rId2" Type="http://schemas.openxmlformats.org/officeDocument/2006/relationships/hyperlink" Target="mailto:xychen@buaa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 txBox="1">
            <a:spLocks noGrp="1" noChangeArrowheads="1"/>
          </p:cNvSpPr>
          <p:nvPr/>
        </p:nvSpPr>
        <p:spPr bwMode="auto">
          <a:xfrm>
            <a:off x="3383756" y="5373291"/>
            <a:ext cx="2333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/>
              <a:t>北航继续教育学院</a:t>
            </a:r>
            <a:endParaRPr lang="en-US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93938"/>
            <a:ext cx="9144000" cy="1027112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algn="ctr" eaLnBrk="1" hangingPunct="1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369228" y="3755872"/>
            <a:ext cx="2917031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陈旭阳</a:t>
            </a:r>
            <a:endParaRPr lang="en-US" altLang="zh-CN" sz="24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84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036638" y="60325"/>
            <a:ext cx="1828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298" tIns="37649" rIns="75298" bIns="37649">
            <a:spAutoFit/>
          </a:bodyPr>
          <a:lstStyle>
            <a:lvl1pPr defTabSz="7524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24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24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24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24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24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24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24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24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数学表示法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036638" y="473075"/>
            <a:ext cx="170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单元记录设施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036638" y="838200"/>
            <a:ext cx="1279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符号名称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28600" y="244475"/>
            <a:ext cx="792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1950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889000" y="1447800"/>
            <a:ext cx="1514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数据规格说明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044575" y="1844675"/>
            <a:ext cx="1306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结构化控制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2193925" y="1627188"/>
            <a:ext cx="419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2560638" y="1524000"/>
            <a:ext cx="17764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COBOL（1958）</a:t>
            </a: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261938" y="2103438"/>
            <a:ext cx="730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1960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836613" y="2743200"/>
            <a:ext cx="176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非算法规格说明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992188" y="3200400"/>
            <a:ext cx="1768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交互使用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992188" y="3597275"/>
            <a:ext cx="1768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结构化数据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992188" y="4297363"/>
            <a:ext cx="17081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 dirty="0"/>
              <a:t>面向对象编程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365125" y="4572000"/>
            <a:ext cx="793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1970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1044575" y="4648200"/>
            <a:ext cx="731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并发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939800" y="4953000"/>
            <a:ext cx="965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数据抽象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365125" y="5495925"/>
            <a:ext cx="671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1980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381000" y="5943600"/>
            <a:ext cx="731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1985</a:t>
            </a:r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2090738" y="976313"/>
            <a:ext cx="17764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Text Box 21"/>
          <p:cNvSpPr txBox="1">
            <a:spLocks noChangeArrowheads="1"/>
          </p:cNvSpPr>
          <p:nvPr/>
        </p:nvSpPr>
        <p:spPr bwMode="auto">
          <a:xfrm>
            <a:off x="3886200" y="838200"/>
            <a:ext cx="3448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符 号 汇编         （ 1950年代中期 ）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/>
        </p:nvSpPr>
        <p:spPr bwMode="auto">
          <a:xfrm>
            <a:off x="4597400" y="1311275"/>
            <a:ext cx="18811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dirty="0"/>
              <a:t>FORTRAN（1956）</a:t>
            </a:r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2193925" y="1981200"/>
            <a:ext cx="4076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Text Box 24"/>
          <p:cNvSpPr txBox="1">
            <a:spLocks noChangeArrowheads="1"/>
          </p:cNvSpPr>
          <p:nvPr/>
        </p:nvSpPr>
        <p:spPr bwMode="auto">
          <a:xfrm>
            <a:off x="6400800" y="1752600"/>
            <a:ext cx="161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ALGOL-58</a:t>
            </a:r>
          </a:p>
        </p:txBody>
      </p:sp>
      <p:sp>
        <p:nvSpPr>
          <p:cNvPr id="52250" name="Line 25"/>
          <p:cNvSpPr>
            <a:spLocks noChangeShapeType="1"/>
          </p:cNvSpPr>
          <p:nvPr/>
        </p:nvSpPr>
        <p:spPr bwMode="auto">
          <a:xfrm>
            <a:off x="2209800" y="228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6"/>
          <p:cNvSpPr>
            <a:spLocks noChangeShapeType="1"/>
          </p:cNvSpPr>
          <p:nvPr/>
        </p:nvSpPr>
        <p:spPr bwMode="auto">
          <a:xfrm>
            <a:off x="4343400" y="228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2" name="Line 27"/>
          <p:cNvSpPr>
            <a:spLocks noChangeShapeType="1"/>
          </p:cNvSpPr>
          <p:nvPr/>
        </p:nvSpPr>
        <p:spPr bwMode="auto">
          <a:xfrm>
            <a:off x="2209800" y="762000"/>
            <a:ext cx="558800" cy="731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3" name="Line 28"/>
          <p:cNvSpPr>
            <a:spLocks noChangeShapeType="1"/>
          </p:cNvSpPr>
          <p:nvPr/>
        </p:nvSpPr>
        <p:spPr bwMode="auto">
          <a:xfrm flipH="1">
            <a:off x="3082925" y="1066800"/>
            <a:ext cx="784225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3709988" y="2255838"/>
            <a:ext cx="1463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APL （1962）</a:t>
            </a:r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>
            <a:off x="4127500" y="1068388"/>
            <a:ext cx="0" cy="1217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>
            <a:off x="4127500" y="1447800"/>
            <a:ext cx="419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7" name="Line 32"/>
          <p:cNvSpPr>
            <a:spLocks noChangeShapeType="1"/>
          </p:cNvSpPr>
          <p:nvPr/>
        </p:nvSpPr>
        <p:spPr bwMode="auto">
          <a:xfrm>
            <a:off x="5849938" y="1539875"/>
            <a:ext cx="627062" cy="365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8" name="Line 33"/>
          <p:cNvSpPr>
            <a:spLocks noChangeShapeType="1"/>
          </p:cNvSpPr>
          <p:nvPr/>
        </p:nvSpPr>
        <p:spPr bwMode="auto">
          <a:xfrm>
            <a:off x="6740525" y="1036638"/>
            <a:ext cx="0" cy="700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6323013" y="2255838"/>
            <a:ext cx="1201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ALGOL-60</a:t>
            </a:r>
          </a:p>
        </p:txBody>
      </p:sp>
      <p:sp>
        <p:nvSpPr>
          <p:cNvPr id="52260" name="Text Box 35"/>
          <p:cNvSpPr txBox="1">
            <a:spLocks noChangeArrowheads="1"/>
          </p:cNvSpPr>
          <p:nvPr/>
        </p:nvSpPr>
        <p:spPr bwMode="auto">
          <a:xfrm>
            <a:off x="7053263" y="2011363"/>
            <a:ext cx="1463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MAD（1959）</a:t>
            </a:r>
          </a:p>
        </p:txBody>
      </p:sp>
      <p:sp>
        <p:nvSpPr>
          <p:cNvPr id="52261" name="Line 36"/>
          <p:cNvSpPr>
            <a:spLocks noChangeShapeType="1"/>
          </p:cNvSpPr>
          <p:nvPr/>
        </p:nvSpPr>
        <p:spPr bwMode="auto">
          <a:xfrm>
            <a:off x="6478588" y="1951038"/>
            <a:ext cx="0" cy="334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2" name="Line 37"/>
          <p:cNvSpPr>
            <a:spLocks noChangeShapeType="1"/>
          </p:cNvSpPr>
          <p:nvPr/>
        </p:nvSpPr>
        <p:spPr bwMode="auto">
          <a:xfrm>
            <a:off x="6740525" y="2027238"/>
            <a:ext cx="0" cy="182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3" name="Line 38"/>
          <p:cNvSpPr>
            <a:spLocks noChangeShapeType="1"/>
          </p:cNvSpPr>
          <p:nvPr/>
        </p:nvSpPr>
        <p:spPr bwMode="auto">
          <a:xfrm>
            <a:off x="6740525" y="2209800"/>
            <a:ext cx="31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>
            <a:off x="2351088" y="2895600"/>
            <a:ext cx="417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2768600" y="2743200"/>
            <a:ext cx="1254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RPG（1964）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4546600" y="2955925"/>
            <a:ext cx="14620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BASIC（1964）</a:t>
            </a:r>
          </a:p>
        </p:txBody>
      </p:sp>
      <p:sp>
        <p:nvSpPr>
          <p:cNvPr id="52267" name="Line 42"/>
          <p:cNvSpPr>
            <a:spLocks noChangeShapeType="1"/>
          </p:cNvSpPr>
          <p:nvPr/>
        </p:nvSpPr>
        <p:spPr bwMode="auto">
          <a:xfrm flipV="1">
            <a:off x="1905000" y="3413125"/>
            <a:ext cx="2327275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8" name="Line 43"/>
          <p:cNvSpPr>
            <a:spLocks noChangeShapeType="1"/>
          </p:cNvSpPr>
          <p:nvPr/>
        </p:nvSpPr>
        <p:spPr bwMode="auto">
          <a:xfrm flipV="1">
            <a:off x="4179888" y="3154363"/>
            <a:ext cx="366712" cy="274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6583363" y="2620963"/>
            <a:ext cx="1254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CPL（1963）</a:t>
            </a:r>
          </a:p>
        </p:txBody>
      </p:sp>
      <p:sp>
        <p:nvSpPr>
          <p:cNvPr id="52270" name="Line 45"/>
          <p:cNvSpPr>
            <a:spLocks noChangeShapeType="1"/>
          </p:cNvSpPr>
          <p:nvPr/>
        </p:nvSpPr>
        <p:spPr bwMode="auto">
          <a:xfrm>
            <a:off x="7010400" y="2500313"/>
            <a:ext cx="0" cy="242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1" name="Line 46"/>
          <p:cNvSpPr>
            <a:spLocks noChangeShapeType="1"/>
          </p:cNvSpPr>
          <p:nvPr/>
        </p:nvSpPr>
        <p:spPr bwMode="auto">
          <a:xfrm>
            <a:off x="2351088" y="3733800"/>
            <a:ext cx="3292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2" name="Text Box 47"/>
          <p:cNvSpPr txBox="1">
            <a:spLocks noChangeArrowheads="1"/>
          </p:cNvSpPr>
          <p:nvPr/>
        </p:nvSpPr>
        <p:spPr bwMode="auto">
          <a:xfrm>
            <a:off x="6218238" y="3840163"/>
            <a:ext cx="1254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ALGOL-68</a:t>
            </a:r>
          </a:p>
        </p:txBody>
      </p:sp>
      <p:sp>
        <p:nvSpPr>
          <p:cNvPr id="52273" name="Text Box 48"/>
          <p:cNvSpPr txBox="1">
            <a:spLocks noChangeArrowheads="1"/>
          </p:cNvSpPr>
          <p:nvPr/>
        </p:nvSpPr>
        <p:spPr bwMode="auto">
          <a:xfrm>
            <a:off x="6845300" y="3138488"/>
            <a:ext cx="104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1600"/>
              <a:t>   </a:t>
            </a:r>
            <a:r>
              <a:rPr kumimoji="1" lang="en-US" altLang="zh-CN" sz="1600"/>
              <a:t>BCPL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（1967）</a:t>
            </a:r>
          </a:p>
        </p:txBody>
      </p:sp>
      <p:sp>
        <p:nvSpPr>
          <p:cNvPr id="52274" name="Text Box 49"/>
          <p:cNvSpPr txBox="1">
            <a:spLocks noChangeArrowheads="1"/>
          </p:cNvSpPr>
          <p:nvPr/>
        </p:nvSpPr>
        <p:spPr bwMode="auto">
          <a:xfrm>
            <a:off x="3552825" y="3962400"/>
            <a:ext cx="1671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PL/1   （1966）</a:t>
            </a:r>
          </a:p>
        </p:txBody>
      </p:sp>
      <p:sp>
        <p:nvSpPr>
          <p:cNvPr id="52275" name="Line 50"/>
          <p:cNvSpPr>
            <a:spLocks noChangeShapeType="1"/>
          </p:cNvSpPr>
          <p:nvPr/>
        </p:nvSpPr>
        <p:spPr bwMode="auto">
          <a:xfrm>
            <a:off x="3762375" y="2971800"/>
            <a:ext cx="0" cy="1096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Line 51"/>
          <p:cNvSpPr>
            <a:spLocks noChangeShapeType="1"/>
          </p:cNvSpPr>
          <p:nvPr/>
        </p:nvSpPr>
        <p:spPr bwMode="auto">
          <a:xfrm>
            <a:off x="6478588" y="2484438"/>
            <a:ext cx="0" cy="1401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Line 52"/>
          <p:cNvSpPr>
            <a:spLocks noChangeShapeType="1"/>
          </p:cNvSpPr>
          <p:nvPr/>
        </p:nvSpPr>
        <p:spPr bwMode="auto">
          <a:xfrm>
            <a:off x="2351088" y="4419600"/>
            <a:ext cx="3667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8" name="Text Box 53"/>
          <p:cNvSpPr txBox="1">
            <a:spLocks noChangeArrowheads="1"/>
          </p:cNvSpPr>
          <p:nvPr/>
        </p:nvSpPr>
        <p:spPr bwMode="auto">
          <a:xfrm>
            <a:off x="2717800" y="4267200"/>
            <a:ext cx="14620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1600"/>
              <a:t>Simula</a:t>
            </a:r>
            <a:r>
              <a:rPr kumimoji="1" lang="en-US" altLang="zh-CN" sz="1600"/>
              <a:t> （1967）</a:t>
            </a:r>
          </a:p>
        </p:txBody>
      </p:sp>
      <p:sp>
        <p:nvSpPr>
          <p:cNvPr id="52279" name="Text Box 54"/>
          <p:cNvSpPr txBox="1">
            <a:spLocks noChangeArrowheads="1"/>
          </p:cNvSpPr>
          <p:nvPr/>
        </p:nvSpPr>
        <p:spPr bwMode="auto">
          <a:xfrm>
            <a:off x="6019800" y="4664075"/>
            <a:ext cx="1306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1600" dirty="0"/>
              <a:t>Pascal(1973)</a:t>
            </a:r>
            <a:endParaRPr kumimoji="1" lang="en-US" altLang="zh-CN" sz="1600" dirty="0"/>
          </a:p>
        </p:txBody>
      </p:sp>
      <p:sp>
        <p:nvSpPr>
          <p:cNvPr id="52280" name="Text Box 55"/>
          <p:cNvSpPr txBox="1">
            <a:spLocks noChangeArrowheads="1"/>
          </p:cNvSpPr>
          <p:nvPr/>
        </p:nvSpPr>
        <p:spPr bwMode="auto">
          <a:xfrm>
            <a:off x="6950075" y="4176713"/>
            <a:ext cx="9921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B(1970)</a:t>
            </a:r>
          </a:p>
        </p:txBody>
      </p:sp>
      <p:sp>
        <p:nvSpPr>
          <p:cNvPr id="52281" name="Text Box 56"/>
          <p:cNvSpPr txBox="1">
            <a:spLocks noChangeArrowheads="1"/>
          </p:cNvSpPr>
          <p:nvPr/>
        </p:nvSpPr>
        <p:spPr bwMode="auto">
          <a:xfrm>
            <a:off x="7105650" y="4973638"/>
            <a:ext cx="1149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   (1972)</a:t>
            </a:r>
          </a:p>
        </p:txBody>
      </p:sp>
      <p:sp>
        <p:nvSpPr>
          <p:cNvPr id="52282" name="Line 57"/>
          <p:cNvSpPr>
            <a:spLocks noChangeShapeType="1"/>
          </p:cNvSpPr>
          <p:nvPr/>
        </p:nvSpPr>
        <p:spPr bwMode="auto">
          <a:xfrm>
            <a:off x="7162800" y="2835275"/>
            <a:ext cx="0" cy="365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3" name="Line 58"/>
          <p:cNvSpPr>
            <a:spLocks noChangeShapeType="1"/>
          </p:cNvSpPr>
          <p:nvPr/>
        </p:nvSpPr>
        <p:spPr bwMode="auto">
          <a:xfrm>
            <a:off x="7315200" y="3581400"/>
            <a:ext cx="0" cy="641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4" name="Line 59"/>
          <p:cNvSpPr>
            <a:spLocks noChangeShapeType="1"/>
          </p:cNvSpPr>
          <p:nvPr/>
        </p:nvSpPr>
        <p:spPr bwMode="auto">
          <a:xfrm>
            <a:off x="7367588" y="4481513"/>
            <a:ext cx="0" cy="547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5" name="Line 60"/>
          <p:cNvSpPr>
            <a:spLocks noChangeShapeType="1"/>
          </p:cNvSpPr>
          <p:nvPr/>
        </p:nvSpPr>
        <p:spPr bwMode="auto">
          <a:xfrm>
            <a:off x="1724025" y="4800600"/>
            <a:ext cx="2508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6" name="Text Box 61"/>
          <p:cNvSpPr txBox="1">
            <a:spLocks noChangeArrowheads="1"/>
          </p:cNvSpPr>
          <p:nvPr/>
        </p:nvSpPr>
        <p:spPr bwMode="auto">
          <a:xfrm>
            <a:off x="4267200" y="4495800"/>
            <a:ext cx="106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1600"/>
              <a:t>并发P</a:t>
            </a:r>
            <a:r>
              <a:rPr kumimoji="1" lang="en-US" altLang="zh-CN" sz="1600"/>
              <a:t>ascal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(1975)</a:t>
            </a:r>
          </a:p>
        </p:txBody>
      </p:sp>
      <p:sp>
        <p:nvSpPr>
          <p:cNvPr id="52287" name="Text Box 62"/>
          <p:cNvSpPr txBox="1">
            <a:spLocks noChangeArrowheads="1"/>
          </p:cNvSpPr>
          <p:nvPr/>
        </p:nvSpPr>
        <p:spPr bwMode="auto">
          <a:xfrm>
            <a:off x="4267200" y="4968875"/>
            <a:ext cx="889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Modula</a:t>
            </a:r>
          </a:p>
        </p:txBody>
      </p:sp>
      <p:sp>
        <p:nvSpPr>
          <p:cNvPr id="52288" name="Text Box 63"/>
          <p:cNvSpPr txBox="1">
            <a:spLocks noChangeArrowheads="1"/>
          </p:cNvSpPr>
          <p:nvPr/>
        </p:nvSpPr>
        <p:spPr bwMode="auto">
          <a:xfrm>
            <a:off x="4267200" y="5203825"/>
            <a:ext cx="11430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CLU(1977)</a:t>
            </a:r>
          </a:p>
        </p:txBody>
      </p:sp>
      <p:sp>
        <p:nvSpPr>
          <p:cNvPr id="52289" name="Line 64"/>
          <p:cNvSpPr>
            <a:spLocks noChangeShapeType="1"/>
          </p:cNvSpPr>
          <p:nvPr/>
        </p:nvSpPr>
        <p:spPr bwMode="auto">
          <a:xfrm>
            <a:off x="1881188" y="5138738"/>
            <a:ext cx="2351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0" name="Line 65"/>
          <p:cNvSpPr>
            <a:spLocks noChangeShapeType="1"/>
          </p:cNvSpPr>
          <p:nvPr/>
        </p:nvSpPr>
        <p:spPr bwMode="auto">
          <a:xfrm>
            <a:off x="3187700" y="5138738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1" name="Line 66"/>
          <p:cNvSpPr>
            <a:spLocks noChangeShapeType="1"/>
          </p:cNvSpPr>
          <p:nvPr/>
        </p:nvSpPr>
        <p:spPr bwMode="auto">
          <a:xfrm>
            <a:off x="3187700" y="5303838"/>
            <a:ext cx="1096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2" name="Text Box 67"/>
          <p:cNvSpPr txBox="1">
            <a:spLocks noChangeArrowheads="1"/>
          </p:cNvSpPr>
          <p:nvPr/>
        </p:nvSpPr>
        <p:spPr bwMode="auto">
          <a:xfrm>
            <a:off x="2403475" y="5632450"/>
            <a:ext cx="1044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Smalltalk</a:t>
            </a:r>
          </a:p>
        </p:txBody>
      </p:sp>
      <p:sp>
        <p:nvSpPr>
          <p:cNvPr id="52293" name="Text Box 68"/>
          <p:cNvSpPr txBox="1">
            <a:spLocks noChangeArrowheads="1"/>
          </p:cNvSpPr>
          <p:nvPr/>
        </p:nvSpPr>
        <p:spPr bwMode="auto">
          <a:xfrm>
            <a:off x="3962400" y="5562600"/>
            <a:ext cx="1096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Ada(1982)</a:t>
            </a:r>
          </a:p>
        </p:txBody>
      </p:sp>
      <p:sp>
        <p:nvSpPr>
          <p:cNvPr id="52294" name="Text Box 69"/>
          <p:cNvSpPr txBox="1">
            <a:spLocks noChangeArrowheads="1"/>
          </p:cNvSpPr>
          <p:nvPr/>
        </p:nvSpPr>
        <p:spPr bwMode="auto">
          <a:xfrm>
            <a:off x="5173663" y="5754688"/>
            <a:ext cx="18288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True BASIC(1980s)</a:t>
            </a:r>
          </a:p>
        </p:txBody>
      </p:sp>
      <p:sp>
        <p:nvSpPr>
          <p:cNvPr id="52295" name="Text Box 70"/>
          <p:cNvSpPr txBox="1">
            <a:spLocks noChangeArrowheads="1"/>
          </p:cNvSpPr>
          <p:nvPr/>
        </p:nvSpPr>
        <p:spPr bwMode="auto">
          <a:xfrm>
            <a:off x="7162800" y="6019800"/>
            <a:ext cx="836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C++</a:t>
            </a:r>
          </a:p>
        </p:txBody>
      </p:sp>
      <p:sp>
        <p:nvSpPr>
          <p:cNvPr id="52296" name="Line 71"/>
          <p:cNvSpPr>
            <a:spLocks noChangeShapeType="1"/>
          </p:cNvSpPr>
          <p:nvPr/>
        </p:nvSpPr>
        <p:spPr bwMode="auto">
          <a:xfrm>
            <a:off x="7367588" y="5238750"/>
            <a:ext cx="23812" cy="70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7" name="Line 72"/>
          <p:cNvSpPr>
            <a:spLocks noChangeShapeType="1"/>
          </p:cNvSpPr>
          <p:nvPr/>
        </p:nvSpPr>
        <p:spPr bwMode="auto">
          <a:xfrm>
            <a:off x="6477000" y="4121150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8" name="Line 73"/>
          <p:cNvSpPr>
            <a:spLocks noChangeShapeType="1"/>
          </p:cNvSpPr>
          <p:nvPr/>
        </p:nvSpPr>
        <p:spPr bwMode="auto">
          <a:xfrm>
            <a:off x="6705600" y="4114800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9" name="Line 74"/>
          <p:cNvSpPr>
            <a:spLocks noChangeShapeType="1"/>
          </p:cNvSpPr>
          <p:nvPr/>
        </p:nvSpPr>
        <p:spPr bwMode="auto">
          <a:xfrm flipH="1">
            <a:off x="4953000" y="4953000"/>
            <a:ext cx="13716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0" name="Line 75"/>
          <p:cNvSpPr>
            <a:spLocks noChangeShapeType="1"/>
          </p:cNvSpPr>
          <p:nvPr/>
        </p:nvSpPr>
        <p:spPr bwMode="auto">
          <a:xfrm>
            <a:off x="1933575" y="5138738"/>
            <a:ext cx="2036763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1" name="Line 76"/>
          <p:cNvSpPr>
            <a:spLocks noChangeShapeType="1"/>
          </p:cNvSpPr>
          <p:nvPr/>
        </p:nvSpPr>
        <p:spPr bwMode="auto">
          <a:xfrm>
            <a:off x="2895600" y="44958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2" name="Line 77"/>
          <p:cNvSpPr>
            <a:spLocks noChangeShapeType="1"/>
          </p:cNvSpPr>
          <p:nvPr/>
        </p:nvSpPr>
        <p:spPr bwMode="auto">
          <a:xfrm>
            <a:off x="3200400" y="5867400"/>
            <a:ext cx="388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3" name="Line 78"/>
          <p:cNvSpPr>
            <a:spLocks noChangeShapeType="1"/>
          </p:cNvSpPr>
          <p:nvPr/>
        </p:nvSpPr>
        <p:spPr bwMode="auto">
          <a:xfrm>
            <a:off x="5538788" y="3081338"/>
            <a:ext cx="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4" name="Line 79"/>
          <p:cNvSpPr>
            <a:spLocks noChangeShapeType="1"/>
          </p:cNvSpPr>
          <p:nvPr/>
        </p:nvSpPr>
        <p:spPr bwMode="auto">
          <a:xfrm>
            <a:off x="7837488" y="2236788"/>
            <a:ext cx="0" cy="271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5" name="Text Box 80"/>
          <p:cNvSpPr txBox="1">
            <a:spLocks noChangeArrowheads="1"/>
          </p:cNvSpPr>
          <p:nvPr/>
        </p:nvSpPr>
        <p:spPr bwMode="auto">
          <a:xfrm>
            <a:off x="381000" y="6280150"/>
            <a:ext cx="731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1995</a:t>
            </a:r>
          </a:p>
        </p:txBody>
      </p:sp>
      <p:sp>
        <p:nvSpPr>
          <p:cNvPr id="52306" name="Text Box 81"/>
          <p:cNvSpPr txBox="1">
            <a:spLocks noChangeArrowheads="1"/>
          </p:cNvSpPr>
          <p:nvPr/>
        </p:nvSpPr>
        <p:spPr bwMode="auto">
          <a:xfrm>
            <a:off x="3344863" y="6296025"/>
            <a:ext cx="10969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Ada(95)</a:t>
            </a:r>
          </a:p>
        </p:txBody>
      </p:sp>
      <p:sp>
        <p:nvSpPr>
          <p:cNvPr id="52307" name="Line 82"/>
          <p:cNvSpPr>
            <a:spLocks noChangeShapeType="1"/>
          </p:cNvSpPr>
          <p:nvPr/>
        </p:nvSpPr>
        <p:spPr bwMode="auto">
          <a:xfrm flipH="1">
            <a:off x="3733800" y="5851525"/>
            <a:ext cx="446088" cy="473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8" name="Line 83"/>
          <p:cNvSpPr>
            <a:spLocks noChangeShapeType="1"/>
          </p:cNvSpPr>
          <p:nvPr/>
        </p:nvSpPr>
        <p:spPr bwMode="auto">
          <a:xfrm>
            <a:off x="6477000" y="49530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9" name="Line 84"/>
          <p:cNvSpPr>
            <a:spLocks noChangeShapeType="1"/>
          </p:cNvSpPr>
          <p:nvPr/>
        </p:nvSpPr>
        <p:spPr bwMode="auto">
          <a:xfrm>
            <a:off x="4724400" y="10668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0" name="Line 85"/>
          <p:cNvSpPr>
            <a:spLocks noChangeShapeType="1"/>
          </p:cNvSpPr>
          <p:nvPr/>
        </p:nvSpPr>
        <p:spPr bwMode="auto">
          <a:xfrm>
            <a:off x="5410200" y="1524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1" name="Line 86"/>
          <p:cNvSpPr>
            <a:spLocks noChangeShapeType="1"/>
          </p:cNvSpPr>
          <p:nvPr/>
        </p:nvSpPr>
        <p:spPr bwMode="auto">
          <a:xfrm>
            <a:off x="5257800" y="1524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2" name="Line 87"/>
          <p:cNvSpPr>
            <a:spLocks noChangeShapeType="1"/>
          </p:cNvSpPr>
          <p:nvPr/>
        </p:nvSpPr>
        <p:spPr bwMode="auto">
          <a:xfrm>
            <a:off x="3048000" y="17526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3" name="Line 88"/>
          <p:cNvSpPr>
            <a:spLocks noChangeShapeType="1"/>
          </p:cNvSpPr>
          <p:nvPr/>
        </p:nvSpPr>
        <p:spPr bwMode="auto">
          <a:xfrm>
            <a:off x="3200400" y="17526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4" name="Line 89"/>
          <p:cNvSpPr>
            <a:spLocks noChangeShapeType="1"/>
          </p:cNvSpPr>
          <p:nvPr/>
        </p:nvSpPr>
        <p:spPr bwMode="auto">
          <a:xfrm flipV="1">
            <a:off x="1905000" y="30480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5" name="Line 90"/>
          <p:cNvSpPr>
            <a:spLocks noChangeShapeType="1"/>
          </p:cNvSpPr>
          <p:nvPr/>
        </p:nvSpPr>
        <p:spPr bwMode="auto">
          <a:xfrm>
            <a:off x="4724400" y="320040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6" name="Line 91"/>
          <p:cNvSpPr>
            <a:spLocks noChangeShapeType="1"/>
          </p:cNvSpPr>
          <p:nvPr/>
        </p:nvSpPr>
        <p:spPr bwMode="auto">
          <a:xfrm>
            <a:off x="5638800" y="3733800"/>
            <a:ext cx="609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7" name="Line 92"/>
          <p:cNvSpPr>
            <a:spLocks noChangeShapeType="1"/>
          </p:cNvSpPr>
          <p:nvPr/>
        </p:nvSpPr>
        <p:spPr bwMode="auto">
          <a:xfrm>
            <a:off x="5029200" y="1524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8" name="Text Box 93"/>
          <p:cNvSpPr txBox="1">
            <a:spLocks noChangeArrowheads="1"/>
          </p:cNvSpPr>
          <p:nvPr/>
        </p:nvSpPr>
        <p:spPr bwMode="auto">
          <a:xfrm>
            <a:off x="914400" y="62484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多范式型</a:t>
            </a:r>
          </a:p>
        </p:txBody>
      </p:sp>
      <p:sp>
        <p:nvSpPr>
          <p:cNvPr id="52319" name="Line 94"/>
          <p:cNvSpPr>
            <a:spLocks noChangeShapeType="1"/>
          </p:cNvSpPr>
          <p:nvPr/>
        </p:nvSpPr>
        <p:spPr bwMode="auto">
          <a:xfrm>
            <a:off x="1828800" y="64325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0" name="Line 95"/>
          <p:cNvSpPr>
            <a:spLocks noChangeShapeType="1"/>
          </p:cNvSpPr>
          <p:nvPr/>
        </p:nvSpPr>
        <p:spPr bwMode="auto">
          <a:xfrm>
            <a:off x="7391400" y="6310313"/>
            <a:ext cx="0" cy="166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1" name="Text Box 96"/>
          <p:cNvSpPr txBox="1">
            <a:spLocks noChangeArrowheads="1"/>
          </p:cNvSpPr>
          <p:nvPr/>
        </p:nvSpPr>
        <p:spPr bwMode="auto">
          <a:xfrm>
            <a:off x="7010400" y="6400800"/>
            <a:ext cx="170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 smtClean="0"/>
              <a:t>Java(1995)</a:t>
            </a:r>
            <a:endParaRPr kumimoji="1" lang="en-US" altLang="zh-CN" sz="2400" dirty="0"/>
          </a:p>
        </p:txBody>
      </p:sp>
      <p:sp>
        <p:nvSpPr>
          <p:cNvPr id="52322" name="Text Box 97"/>
          <p:cNvSpPr txBox="1">
            <a:spLocks noChangeArrowheads="1"/>
          </p:cNvSpPr>
          <p:nvPr/>
        </p:nvSpPr>
        <p:spPr bwMode="auto">
          <a:xfrm>
            <a:off x="304800" y="65214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1996</a:t>
            </a:r>
            <a:endParaRPr kumimoji="1" lang="zh-CN" altLang="en-US" sz="2400"/>
          </a:p>
        </p:txBody>
      </p:sp>
      <p:sp>
        <p:nvSpPr>
          <p:cNvPr id="52323" name="Text Box 98"/>
          <p:cNvSpPr txBox="1">
            <a:spLocks noChangeArrowheads="1"/>
          </p:cNvSpPr>
          <p:nvPr/>
        </p:nvSpPr>
        <p:spPr bwMode="auto">
          <a:xfrm>
            <a:off x="914400" y="65214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/>
              <a:t>平台无关</a:t>
            </a: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4669767" y="6308725"/>
            <a:ext cx="1926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 err="1" smtClean="0"/>
              <a:t>Pyhton</a:t>
            </a:r>
            <a:r>
              <a:rPr kumimoji="1" lang="en-US" altLang="zh-CN" sz="2400" dirty="0" smtClean="0"/>
              <a:t>(1991)</a:t>
            </a:r>
            <a:endParaRPr kumimoji="1" lang="en-US" altLang="zh-CN" sz="2400" dirty="0"/>
          </a:p>
        </p:txBody>
      </p:sp>
      <p:sp>
        <p:nvSpPr>
          <p:cNvPr id="100" name="Line 82"/>
          <p:cNvSpPr>
            <a:spLocks noChangeShapeType="1"/>
          </p:cNvSpPr>
          <p:nvPr/>
        </p:nvSpPr>
        <p:spPr bwMode="auto">
          <a:xfrm>
            <a:off x="4332287" y="6003925"/>
            <a:ext cx="727075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多维数组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1575"/>
              <a:t>声明方法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575"/>
              <a:t>	</a:t>
            </a:r>
            <a:r>
              <a:rPr kumimoji="1" lang="en-US" altLang="zh-CN" sz="1575"/>
              <a:t>int a[ ][ ]; </a:t>
            </a:r>
            <a:r>
              <a:rPr kumimoji="1" lang="zh-CN" altLang="zh-CN" sz="1575"/>
              <a:t>或</a:t>
            </a:r>
            <a:r>
              <a:rPr kumimoji="1" lang="en-US" altLang="zh-CN" sz="1575"/>
              <a:t>int [ ][ ] a;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1575"/>
              <a:t>实例化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 = new int[4][4];  //</a:t>
            </a:r>
            <a:r>
              <a:rPr kumimoji="1" lang="zh-CN" altLang="en-US" sz="1500"/>
              <a:t>直接为每一维分配内存，生成规则数组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 = new int[4][ ];  // </a:t>
            </a:r>
            <a:r>
              <a:rPr kumimoji="1" lang="zh-CN" altLang="en-US" sz="1500"/>
              <a:t>只有最后维可以不给值，其它都要给，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//</a:t>
            </a:r>
            <a:r>
              <a:rPr kumimoji="1" lang="zh-CN" altLang="en-US" sz="1500"/>
              <a:t>以生成不规则数组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a[0] = new int[10] 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a[1] = new int[5];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</a:t>
            </a:r>
            <a:r>
              <a:rPr kumimoji="1" lang="en-US" altLang="zh-CN" sz="1500">
                <a:latin typeface="Arial" panose="020B0604020202020204" pitchFamily="34" charset="0"/>
              </a:rPr>
              <a:t>…</a:t>
            </a:r>
            <a:r>
              <a:rPr kumimoji="1" lang="en-US" altLang="zh-CN" sz="15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1575"/>
              <a:t>数组成员变量</a:t>
            </a:r>
            <a:r>
              <a:rPr kumimoji="1" lang="en-US" altLang="zh-CN" sz="1575"/>
              <a:t>length -- </a:t>
            </a:r>
            <a:r>
              <a:rPr kumimoji="1" lang="zh-CN" altLang="en-US" sz="1575"/>
              <a:t>数组元素个数</a:t>
            </a:r>
            <a:r>
              <a:rPr kumimoji="1" lang="en-US" altLang="zh-CN" sz="1575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 = new int [10][12];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a.length = 10 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a[0].length = 12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75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8A72B5-48C1-42CF-834F-7674B57A704A}" type="slidenum">
              <a:rPr lang="en-US" altLang="zh-CN"/>
              <a:pPr eaLnBrk="1" hangingPunct="1"/>
              <a:t>100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36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数组拷贝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1500"/>
              <a:t>数组一旦创建，其大小不可变，但已有的数组变量可指向全新的数；该数组原指的内容丢失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z="1350"/>
              <a:t>	</a:t>
            </a:r>
            <a:r>
              <a:rPr kumimoji="1" lang="en-US" altLang="zh-CN" sz="1350"/>
              <a:t>int a[ ] = new int[6];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350"/>
              <a:t>	a = new int[10] ; // </a:t>
            </a:r>
            <a:r>
              <a:rPr kumimoji="1" lang="zh-CN" altLang="zh-CN" sz="1350"/>
              <a:t>不必重新声明 </a:t>
            </a:r>
            <a:r>
              <a:rPr kumimoji="1" lang="en-US" altLang="zh-CN" sz="1350"/>
              <a:t>a </a:t>
            </a:r>
          </a:p>
          <a:p>
            <a:pPr eaLnBrk="1" hangingPunct="1"/>
            <a:r>
              <a:rPr kumimoji="1" lang="zh-CN" altLang="en-US" sz="1500"/>
              <a:t>数组变量之间赋值是引用赋值。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350"/>
              <a:t>int a[ ] = new int [6];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350"/>
              <a:t>int b[ 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350"/>
              <a:t>b = a 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500"/>
          </a:p>
        </p:txBody>
      </p:sp>
      <p:sp>
        <p:nvSpPr>
          <p:cNvPr id="44039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975685-27EB-4E62-BDD9-AB3A931ADE92}" type="slidenum">
              <a:rPr lang="en-US" altLang="zh-CN"/>
              <a:pPr eaLnBrk="1" hangingPunct="1"/>
              <a:t>101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106" y="3969546"/>
            <a:ext cx="2583656" cy="1454944"/>
            <a:chOff x="2774" y="2618"/>
            <a:chExt cx="2170" cy="1222"/>
          </a:xfrm>
        </p:grpSpPr>
        <p:sp>
          <p:nvSpPr>
            <p:cNvPr id="44042" name="Rectangle 5"/>
            <p:cNvSpPr>
              <a:spLocks noChangeArrowheads="1"/>
            </p:cNvSpPr>
            <p:nvPr/>
          </p:nvSpPr>
          <p:spPr bwMode="auto">
            <a:xfrm>
              <a:off x="3888" y="2688"/>
              <a:ext cx="1056" cy="115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4043" name="Line 6"/>
            <p:cNvSpPr>
              <a:spLocks noChangeShapeType="1"/>
            </p:cNvSpPr>
            <p:nvPr/>
          </p:nvSpPr>
          <p:spPr bwMode="auto">
            <a:xfrm>
              <a:off x="3888" y="28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>
              <a:off x="3888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45" name="Line 8"/>
            <p:cNvSpPr>
              <a:spLocks noChangeShapeType="1"/>
            </p:cNvSpPr>
            <p:nvPr/>
          </p:nvSpPr>
          <p:spPr bwMode="auto">
            <a:xfrm>
              <a:off x="3888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46" name="Line 9"/>
            <p:cNvSpPr>
              <a:spLocks noChangeShapeType="1"/>
            </p:cNvSpPr>
            <p:nvPr/>
          </p:nvSpPr>
          <p:spPr bwMode="auto">
            <a:xfrm>
              <a:off x="3888" y="34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47" name="Line 10"/>
            <p:cNvSpPr>
              <a:spLocks noChangeShapeType="1"/>
            </p:cNvSpPr>
            <p:nvPr/>
          </p:nvSpPr>
          <p:spPr bwMode="auto">
            <a:xfrm>
              <a:off x="3888" y="36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2774" y="2618"/>
              <a:ext cx="2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49" name="Rectangle 12"/>
            <p:cNvSpPr>
              <a:spLocks noChangeArrowheads="1"/>
            </p:cNvSpPr>
            <p:nvPr/>
          </p:nvSpPr>
          <p:spPr bwMode="auto">
            <a:xfrm>
              <a:off x="2976" y="268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4050" name="Line 13"/>
            <p:cNvSpPr>
              <a:spLocks noChangeShapeType="1"/>
            </p:cNvSpPr>
            <p:nvPr/>
          </p:nvSpPr>
          <p:spPr bwMode="auto">
            <a:xfrm flipV="1">
              <a:off x="3216" y="2688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92106" y="4400553"/>
            <a:ext cx="640556" cy="369094"/>
            <a:chOff x="2774" y="3002"/>
            <a:chExt cx="538" cy="310"/>
          </a:xfrm>
        </p:grpSpPr>
        <p:sp>
          <p:nvSpPr>
            <p:cNvPr id="44040" name="Text Box 15"/>
            <p:cNvSpPr txBox="1">
              <a:spLocks noChangeArrowheads="1"/>
            </p:cNvSpPr>
            <p:nvPr/>
          </p:nvSpPr>
          <p:spPr bwMode="auto">
            <a:xfrm>
              <a:off x="2774" y="3002"/>
              <a:ext cx="25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041" name="Rectangle 16"/>
            <p:cNvSpPr>
              <a:spLocks noChangeArrowheads="1"/>
            </p:cNvSpPr>
            <p:nvPr/>
          </p:nvSpPr>
          <p:spPr bwMode="auto">
            <a:xfrm>
              <a:off x="2976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3977879" y="4076700"/>
            <a:ext cx="8001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数组拷贝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68054" y="2171700"/>
            <a:ext cx="6000750" cy="1310879"/>
          </a:xfrm>
        </p:spPr>
        <p:txBody>
          <a:bodyPr/>
          <a:lstStyle/>
          <a:p>
            <a:pPr eaLnBrk="1" hangingPunct="1"/>
            <a:r>
              <a:rPr kumimoji="1" lang="zh-CN" altLang="en-US" sz="1950"/>
              <a:t>数组数据的复制，通过拷贝数组的函数。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z="1650"/>
              <a:t>    </a:t>
            </a:r>
            <a:r>
              <a:rPr kumimoji="1" lang="en-US" altLang="zh-CN" sz="1650"/>
              <a:t>System.arrayCopy(Object </a:t>
            </a:r>
            <a:r>
              <a:rPr kumimoji="1" lang="en-US" altLang="zh-CN" sz="1650" i="1"/>
              <a:t>source</a:t>
            </a:r>
            <a:r>
              <a:rPr kumimoji="1" lang="en-US" altLang="zh-CN" sz="1650"/>
              <a:t>, int </a:t>
            </a:r>
            <a:r>
              <a:rPr kumimoji="1" lang="en-US" altLang="zh-CN" sz="1650" i="1"/>
              <a:t>srcIndex</a:t>
            </a:r>
            <a:r>
              <a:rPr kumimoji="1" lang="en-US" altLang="zh-CN" sz="1650"/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650"/>
              <a:t>				Object </a:t>
            </a:r>
            <a:r>
              <a:rPr kumimoji="1" lang="en-US" altLang="zh-CN" sz="1650" i="1"/>
              <a:t>dest</a:t>
            </a:r>
            <a:r>
              <a:rPr kumimoji="1" lang="en-US" altLang="zh-CN" sz="1650"/>
              <a:t>, 	int </a:t>
            </a:r>
            <a:r>
              <a:rPr kumimoji="1" lang="en-US" altLang="zh-CN" sz="1650" i="1"/>
              <a:t>destIndex</a:t>
            </a:r>
            <a:r>
              <a:rPr kumimoji="1" lang="en-US" altLang="zh-CN" sz="1650"/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1650"/>
              <a:t>				int </a:t>
            </a:r>
            <a:r>
              <a:rPr kumimoji="1" lang="en-US" altLang="zh-CN" sz="1650" i="1"/>
              <a:t>length</a:t>
            </a:r>
            <a:r>
              <a:rPr kumimoji="1" lang="en-US" altLang="zh-CN" sz="165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65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707C88-33C1-4EEF-AB36-B9415E4C8086}" type="slidenum">
              <a:rPr lang="en-US" altLang="zh-CN"/>
              <a:pPr eaLnBrk="1" hangingPunct="1"/>
              <a:t>102</a:t>
            </a:fld>
            <a:endParaRPr lang="en-US" altLang="zh-CN"/>
          </a:p>
        </p:txBody>
      </p:sp>
      <p:pic>
        <p:nvPicPr>
          <p:cNvPr id="45060" name="Picture 4" descr="10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05153"/>
            <a:ext cx="6057900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225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08013"/>
          </a:xfrm>
        </p:spPr>
        <p:txBody>
          <a:bodyPr/>
          <a:lstStyle/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作业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java,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以及自己喜欢的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IDE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跑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Helloworld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程序一般规范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51552"/>
            <a:ext cx="7886700" cy="479684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包、类、变量、方法等命名：要体现各自的含义。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包名全部小写，</a:t>
            </a:r>
            <a:r>
              <a:rPr kumimoji="1" lang="en-US" altLang="zh-CN" sz="2000" dirty="0" err="1"/>
              <a:t>io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awt</a:t>
            </a:r>
            <a:endParaRPr kumimoji="1"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类名第一个字母要大写，</a:t>
            </a:r>
            <a:r>
              <a:rPr kumimoji="1" lang="en-US" altLang="zh-CN" sz="2000" dirty="0" err="1"/>
              <a:t>HelloWorldApp</a:t>
            </a:r>
            <a:endParaRPr kumimoji="1"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变量名第一个字母要小写，</a:t>
            </a:r>
            <a:r>
              <a:rPr kumimoji="1" lang="en-US" altLang="zh-CN" sz="2000" dirty="0" err="1"/>
              <a:t>userName</a:t>
            </a:r>
            <a:endParaRPr kumimoji="1"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方法名第一个字母要小写，</a:t>
            </a:r>
            <a:r>
              <a:rPr kumimoji="1" lang="en-US" altLang="zh-CN" sz="2000" dirty="0" err="1"/>
              <a:t>setName</a:t>
            </a:r>
            <a:endParaRPr kumimoji="1"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程序书写格式：保证良好的可读性，使程序一目了然。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大括号</a:t>
            </a:r>
            <a:r>
              <a:rPr kumimoji="1" lang="en-US" altLang="zh-CN" sz="2000" dirty="0"/>
              <a:t>{}</a:t>
            </a:r>
            <a:r>
              <a:rPr kumimoji="1" lang="zh-CN" altLang="en-US" sz="2000" dirty="0"/>
              <a:t>的使用与对齐，语句段的对齐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在语句段之间适当空行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程序注释：帮助了解程序的功能。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/>
              <a:t>   类注释                          变量注释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/>
              <a:t>   方法注释                       语句注释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/>
              <a:t>   语句段注释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dirty="0">
                <a:solidFill>
                  <a:schemeClr val="hlink"/>
                </a:solidFill>
              </a:rPr>
              <a:t>形成良好的习惯，例如：一个类一个</a:t>
            </a:r>
            <a:r>
              <a:rPr kumimoji="1" lang="en-US" altLang="zh-CN" sz="2000" b="1" dirty="0">
                <a:solidFill>
                  <a:schemeClr val="hlink"/>
                </a:solidFill>
              </a:rPr>
              <a:t>.java</a:t>
            </a:r>
            <a:r>
              <a:rPr kumimoji="1" lang="zh-CN" altLang="en-US" sz="2000" b="1" dirty="0">
                <a:solidFill>
                  <a:schemeClr val="hlink"/>
                </a:solidFill>
              </a:rPr>
              <a:t>文件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341122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08013"/>
          </a:xfrm>
        </p:spPr>
        <p:txBody>
          <a:bodyPr/>
          <a:lstStyle/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注意事项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一个源程序中可以声明多个类，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但仅允许有一个公共类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，对于包含多个类的应用程序，应把包含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main()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方法的类声明为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类，其它类不能用关键字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修饰。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源程序的文件名和程序中定义的主类名应保持一致，包括字母大小写的匹配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严格区分大小写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，例如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applet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Applet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代表了不同的含义；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语句以分号结束；</a:t>
            </a:r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程序中可加注释，用双斜杠</a:t>
            </a:r>
            <a:r>
              <a:rPr lang="zh-CN" altLang="en-US" sz="2000" b="1" dirty="0"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000" b="1" dirty="0"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引导，</a:t>
            </a:r>
            <a:r>
              <a:rPr lang="zh-CN" altLang="en-US" sz="2000" b="1" dirty="0"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/**/</a:t>
            </a:r>
            <a:r>
              <a:rPr lang="en-US" altLang="zh-CN" sz="2000" b="1" dirty="0"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可包含多行注释；</a:t>
            </a:r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语句体（类体、方法体、结构体等）以大括号界定。</a:t>
            </a:r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保持良好的书写风格，不同级别的语句最好采取缩进的方法来表示它们的差异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608013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常见错误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（编译错误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错误提示内容：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javac: Command not found</a:t>
            </a:r>
          </a:p>
          <a:p>
            <a:pPr lvl="1"/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解释：包含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javac</a:t>
            </a:r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编译器的路径变量设置不正确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错误提示内容：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HelloWorldApp.java:3: Method printl(java.lang.String) not found in class java.io.PrintStream.System.out.printl(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“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Hello World!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”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/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解释： 键入的方法名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printl</a:t>
            </a:r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不正确，方法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println()</a:t>
            </a:r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的名字被写成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printl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错误提示内容：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HelloWorldApp.java:1: Public class 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must be defined in a file called 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“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HelloWorldapp.java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”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.public class HelloWorldapp{</a:t>
            </a:r>
          </a:p>
          <a:p>
            <a:pPr lvl="1"/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解释：文件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HelloWorldApp.java</a:t>
            </a:r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中定义的公有类</a:t>
            </a:r>
            <a:r>
              <a:rPr lang="en-US" altLang="zh-CN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r>
              <a:rPr lang="zh-CN" altLang="en-US" sz="2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的名字和文件名不匹配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415935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2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8013"/>
          </a:xfrm>
        </p:spPr>
        <p:txBody>
          <a:bodyPr/>
          <a:lstStyle/>
          <a:p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常见错误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（运行时错误）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534400" cy="57150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错误提示内容：</a:t>
            </a:r>
            <a:r>
              <a:rPr lang="en-US" altLang="zh-CN" sz="20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Can</a:t>
            </a:r>
            <a:r>
              <a:rPr lang="en-US" altLang="zh-CN" sz="2000" b="1" dirty="0" smtClean="0">
                <a:solidFill>
                  <a:schemeClr val="hlink"/>
                </a:solidFill>
                <a:ea typeface="楷体_GB2312" pitchFamily="49" charset="-122"/>
              </a:rPr>
              <a:t>’</a:t>
            </a:r>
            <a:r>
              <a:rPr lang="en-US" altLang="zh-CN" sz="20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 find class </a:t>
            </a:r>
            <a:r>
              <a:rPr lang="en-US" altLang="zh-CN" sz="2000" b="1" dirty="0" err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endParaRPr lang="en-US" altLang="zh-CN" sz="2000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解释：（当键入</a:t>
            </a:r>
            <a:r>
              <a:rPr lang="en-US" altLang="zh-CN" sz="20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r>
              <a:rPr lang="zh-CN" altLang="en-US" sz="20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时发生该错误。）系统找不到名为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r>
              <a:rPr lang="zh-CN" altLang="en-US" sz="20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的类文件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错误提示内容：</a:t>
            </a:r>
            <a:r>
              <a:rPr lang="en-US" altLang="zh-CN" sz="20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In class </a:t>
            </a:r>
            <a:r>
              <a:rPr lang="en-US" altLang="zh-CN" sz="2000" b="1" dirty="0" err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HelloWorldApp</a:t>
            </a:r>
            <a:r>
              <a:rPr lang="en-US" altLang="zh-CN" sz="20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 main must be public and static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：如果</a:t>
            </a:r>
            <a:r>
              <a:rPr lang="en-US" altLang="zh-CN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方法的左侧缺少</a:t>
            </a:r>
            <a:r>
              <a:rPr lang="en-US" altLang="zh-CN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，会发生这个错误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文件中含有的类个数错误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解释：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lang="en-US" altLang="zh-CN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在一个源文件中最多只能定义一个公有类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否则会发生运行时错误。如果一个应用系统中有多个公有类，则要把它们分别放在各自不同的文件中。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文件中非公有类的个数不限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层次错误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解释：一个</a:t>
            </a:r>
            <a:r>
              <a:rPr lang="en-US" altLang="zh-CN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.java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源文件可以含有三个</a:t>
            </a:r>
            <a:r>
              <a:rPr lang="zh-CN" altLang="en-US" sz="2000" b="1" dirty="0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lang="zh-CN" altLang="en-US" sz="2000" b="1" dirty="0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元素，这三个元素是：</a:t>
            </a:r>
          </a:p>
          <a:p>
            <a:pPr marL="1295400" lvl="2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一个包说明，即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package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语句，包说明是可选的。</a:t>
            </a:r>
          </a:p>
          <a:p>
            <a:pPr marL="1295400" lvl="2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任意多个引入语句，即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import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 marL="1295400" lvl="2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类和接口说明</a:t>
            </a:r>
            <a:endParaRPr lang="zh-CN" altLang="en-US" sz="16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684415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常见错误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238" y="1990725"/>
            <a:ext cx="7777162" cy="4098925"/>
          </a:xfrm>
        </p:spPr>
        <p:txBody>
          <a:bodyPr>
            <a:normAutofit lnSpcReduction="10000"/>
          </a:bodyPr>
          <a:lstStyle/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文件扩展名隐藏导致编译失败	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en-US" altLang="zh-CN" sz="2400" dirty="0" smtClean="0"/>
              <a:t>class</a:t>
            </a:r>
            <a:r>
              <a:rPr lang="zh-CN" altLang="en-US" sz="2400" dirty="0" smtClean="0"/>
              <a:t>写错	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class</a:t>
            </a:r>
            <a:r>
              <a:rPr lang="en-US" altLang="zh-CN" sz="2400" dirty="0" smtClean="0"/>
              <a:t>…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类名格式有问题	暂时全部使用英文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类名后面的大括号匹配不正确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方法格式错误	</a:t>
            </a:r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public static void main(String 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){ }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方法大括号缺失</a:t>
            </a:r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打印语句拼写错误</a:t>
            </a:r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(“”);</a:t>
            </a:r>
            <a:r>
              <a:rPr lang="en-US" altLang="zh-CN" sz="2300" dirty="0" smtClean="0"/>
              <a:t>	</a:t>
            </a:r>
            <a:endParaRPr lang="zh-CN" altLang="en-US" sz="2000" dirty="0" smtClean="0"/>
          </a:p>
          <a:p>
            <a:pPr marL="590550" indent="-590550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引号使用错误，使用成中文全角引号</a:t>
            </a:r>
            <a:endParaRPr lang="en-US" altLang="zh-CN" sz="2800" dirty="0" smtClean="0"/>
          </a:p>
          <a:p>
            <a:pPr marL="952500" lvl="1" indent="-4953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4137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900323"/>
            <a:ext cx="78867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800" dirty="0" smtClean="0"/>
              <a:t>The End</a:t>
            </a:r>
            <a:endParaRPr lang="zh-CN" altLang="en-US" sz="4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996293"/>
            <a:ext cx="7886700" cy="285944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xychen@buaa.edu.cn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4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7" name="Text Box 22"/>
          <p:cNvSpPr txBox="1">
            <a:spLocks noChangeArrowheads="1"/>
          </p:cNvSpPr>
          <p:nvPr/>
        </p:nvSpPr>
        <p:spPr bwMode="auto">
          <a:xfrm>
            <a:off x="4597400" y="1311275"/>
            <a:ext cx="18811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FORTRAN（1956）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4546600" y="2955925"/>
            <a:ext cx="14620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BASIC（1964）</a:t>
            </a:r>
          </a:p>
        </p:txBody>
      </p:sp>
      <p:sp>
        <p:nvSpPr>
          <p:cNvPr id="52279" name="Text Box 54"/>
          <p:cNvSpPr txBox="1">
            <a:spLocks noChangeArrowheads="1"/>
          </p:cNvSpPr>
          <p:nvPr/>
        </p:nvSpPr>
        <p:spPr bwMode="auto">
          <a:xfrm>
            <a:off x="6019800" y="4664075"/>
            <a:ext cx="1306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1600"/>
              <a:t>Pascal(1973)</a:t>
            </a:r>
            <a:endParaRPr kumimoji="1" lang="en-US" altLang="zh-CN" sz="1600"/>
          </a:p>
        </p:txBody>
      </p:sp>
      <p:sp>
        <p:nvSpPr>
          <p:cNvPr id="52281" name="Text Box 56"/>
          <p:cNvSpPr txBox="1">
            <a:spLocks noChangeArrowheads="1"/>
          </p:cNvSpPr>
          <p:nvPr/>
        </p:nvSpPr>
        <p:spPr bwMode="auto">
          <a:xfrm>
            <a:off x="7105650" y="4973638"/>
            <a:ext cx="1149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   (1972)</a:t>
            </a:r>
          </a:p>
        </p:txBody>
      </p:sp>
      <p:sp>
        <p:nvSpPr>
          <p:cNvPr id="52286" name="Text Box 61"/>
          <p:cNvSpPr txBox="1">
            <a:spLocks noChangeArrowheads="1"/>
          </p:cNvSpPr>
          <p:nvPr/>
        </p:nvSpPr>
        <p:spPr bwMode="auto">
          <a:xfrm>
            <a:off x="4267200" y="4495800"/>
            <a:ext cx="106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1600"/>
              <a:t>并发P</a:t>
            </a:r>
            <a:r>
              <a:rPr kumimoji="1" lang="en-US" altLang="zh-CN" sz="1600"/>
              <a:t>ascal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(1975)</a:t>
            </a:r>
          </a:p>
        </p:txBody>
      </p:sp>
      <p:sp>
        <p:nvSpPr>
          <p:cNvPr id="52295" name="Text Box 70"/>
          <p:cNvSpPr txBox="1">
            <a:spLocks noChangeArrowheads="1"/>
          </p:cNvSpPr>
          <p:nvPr/>
        </p:nvSpPr>
        <p:spPr bwMode="auto">
          <a:xfrm>
            <a:off x="7162800" y="6019800"/>
            <a:ext cx="836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C++</a:t>
            </a:r>
          </a:p>
        </p:txBody>
      </p:sp>
      <p:sp>
        <p:nvSpPr>
          <p:cNvPr id="52306" name="Text Box 81"/>
          <p:cNvSpPr txBox="1">
            <a:spLocks noChangeArrowheads="1"/>
          </p:cNvSpPr>
          <p:nvPr/>
        </p:nvSpPr>
        <p:spPr bwMode="auto">
          <a:xfrm>
            <a:off x="3344863" y="6296025"/>
            <a:ext cx="10969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1" tIns="22590" rIns="45181" bIns="22590">
            <a:spAutoFit/>
          </a:bodyPr>
          <a:lstStyle>
            <a:lvl1pPr defTabSz="452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2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2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Ada(95)</a:t>
            </a:r>
          </a:p>
        </p:txBody>
      </p:sp>
      <p:sp>
        <p:nvSpPr>
          <p:cNvPr id="100" name="Text Box 96"/>
          <p:cNvSpPr txBox="1">
            <a:spLocks noChangeArrowheads="1"/>
          </p:cNvSpPr>
          <p:nvPr/>
        </p:nvSpPr>
        <p:spPr bwMode="auto">
          <a:xfrm>
            <a:off x="6988629" y="6400800"/>
            <a:ext cx="1698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2400" b="1" dirty="0"/>
              <a:t>Java(1995)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685800" y="914400"/>
            <a:ext cx="8001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What Remains</a:t>
            </a:r>
            <a:r>
              <a:rPr lang="zh-CN" altLang="en-US" b="1" dirty="0" smtClean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3" name="Text Box 96"/>
          <p:cNvSpPr txBox="1">
            <a:spLocks noChangeArrowheads="1"/>
          </p:cNvSpPr>
          <p:nvPr/>
        </p:nvSpPr>
        <p:spPr bwMode="auto">
          <a:xfrm>
            <a:off x="4669767" y="6308725"/>
            <a:ext cx="1926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 smtClean="0"/>
              <a:t>Pyhton</a:t>
            </a:r>
            <a:r>
              <a:rPr kumimoji="1" lang="en-US" altLang="zh-CN" sz="2400" b="1" dirty="0" smtClean="0"/>
              <a:t>(1991)</a:t>
            </a:r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31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2018.cnblogs.com/blog/1473466/201810/1473466-20181023175309518-191845917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5" y="1825625"/>
            <a:ext cx="7375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449978"/>
            <a:ext cx="8001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533400" y="764178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26605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395288" y="1268413"/>
            <a:ext cx="8497887" cy="5329237"/>
            <a:chOff x="624" y="1008"/>
            <a:chExt cx="4965" cy="3312"/>
          </a:xfrm>
        </p:grpSpPr>
        <p:grpSp>
          <p:nvGrpSpPr>
            <p:cNvPr id="53254" name="Group 5"/>
            <p:cNvGrpSpPr>
              <a:grpSpLocks/>
            </p:cNvGrpSpPr>
            <p:nvPr/>
          </p:nvGrpSpPr>
          <p:grpSpPr bwMode="auto">
            <a:xfrm>
              <a:off x="628" y="1013"/>
              <a:ext cx="2012" cy="379"/>
              <a:chOff x="0" y="0"/>
              <a:chExt cx="1425" cy="374"/>
            </a:xfrm>
          </p:grpSpPr>
          <p:sp>
            <p:nvSpPr>
              <p:cNvPr id="53270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339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ea typeface="黑体" panose="02010609060101010101" pitchFamily="49" charset="-122"/>
                  </a:rPr>
                  <a:t>抽象</a:t>
                </a:r>
                <a:endParaRPr kumimoji="1" lang="zh-CN" altLang="en-US" sz="24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en-US" sz="2400"/>
              </a:p>
            </p:txBody>
          </p:sp>
          <p:sp>
            <p:nvSpPr>
              <p:cNvPr id="5327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</p:grpSp>
        <p:grpSp>
          <p:nvGrpSpPr>
            <p:cNvPr id="53255" name="Group 8"/>
            <p:cNvGrpSpPr>
              <a:grpSpLocks/>
            </p:cNvGrpSpPr>
            <p:nvPr/>
          </p:nvGrpSpPr>
          <p:grpSpPr bwMode="auto">
            <a:xfrm>
              <a:off x="2640" y="1013"/>
              <a:ext cx="864" cy="379"/>
              <a:chOff x="1425" y="0"/>
              <a:chExt cx="844" cy="374"/>
            </a:xfrm>
          </p:grpSpPr>
          <p:sp>
            <p:nvSpPr>
              <p:cNvPr id="53268" name="Rectangle 9"/>
              <p:cNvSpPr>
                <a:spLocks noChangeArrowheads="1"/>
              </p:cNvSpPr>
              <p:nvPr/>
            </p:nvSpPr>
            <p:spPr bwMode="auto">
              <a:xfrm>
                <a:off x="1468" y="0"/>
                <a:ext cx="758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ea typeface="黑体" panose="02010609060101010101" pitchFamily="49" charset="-122"/>
                  </a:rPr>
                  <a:t>理论</a:t>
                </a:r>
                <a:endParaRPr kumimoji="1" lang="zh-CN" altLang="en-US" sz="24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en-US" sz="2400"/>
              </a:p>
            </p:txBody>
          </p:sp>
          <p:sp>
            <p:nvSpPr>
              <p:cNvPr id="53269" name="Rectangle 10"/>
              <p:cNvSpPr>
                <a:spLocks noChangeArrowheads="1"/>
              </p:cNvSpPr>
              <p:nvPr/>
            </p:nvSpPr>
            <p:spPr bwMode="auto">
              <a:xfrm>
                <a:off x="1425" y="0"/>
                <a:ext cx="84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</p:grpSp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3504" y="1013"/>
              <a:ext cx="2012" cy="379"/>
              <a:chOff x="2269" y="0"/>
              <a:chExt cx="1009" cy="374"/>
            </a:xfrm>
          </p:grpSpPr>
          <p:sp>
            <p:nvSpPr>
              <p:cNvPr id="53266" name="Rectangle 12"/>
              <p:cNvSpPr>
                <a:spLocks noChangeArrowheads="1"/>
              </p:cNvSpPr>
              <p:nvPr/>
            </p:nvSpPr>
            <p:spPr bwMode="auto">
              <a:xfrm>
                <a:off x="2312" y="0"/>
                <a:ext cx="923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ea typeface="黑体" panose="02010609060101010101" pitchFamily="49" charset="-122"/>
                  </a:rPr>
                  <a:t>设计</a:t>
                </a:r>
                <a:endParaRPr kumimoji="1" lang="zh-CN" altLang="en-US" sz="24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en-US" sz="2400"/>
              </a:p>
            </p:txBody>
          </p:sp>
          <p:sp>
            <p:nvSpPr>
              <p:cNvPr id="53267" name="Rectangle 13"/>
              <p:cNvSpPr>
                <a:spLocks noChangeArrowheads="1"/>
              </p:cNvSpPr>
              <p:nvPr/>
            </p:nvSpPr>
            <p:spPr bwMode="auto">
              <a:xfrm>
                <a:off x="2269" y="0"/>
                <a:ext cx="100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</p:grpSp>
        <p:grpSp>
          <p:nvGrpSpPr>
            <p:cNvPr id="53257" name="Group 14"/>
            <p:cNvGrpSpPr>
              <a:grpSpLocks/>
            </p:cNvGrpSpPr>
            <p:nvPr/>
          </p:nvGrpSpPr>
          <p:grpSpPr bwMode="auto">
            <a:xfrm>
              <a:off x="624" y="1392"/>
              <a:ext cx="2016" cy="2928"/>
              <a:chOff x="0" y="374"/>
              <a:chExt cx="1425" cy="1664"/>
            </a:xfrm>
          </p:grpSpPr>
          <p:sp>
            <p:nvSpPr>
              <p:cNvPr id="53264" name="Rectangle 15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1339" cy="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/>
                  <a:t>常用的符号：数字</a:t>
                </a:r>
                <a:r>
                  <a:rPr kumimoji="1" lang="en-US" altLang="zh-CN" sz="2000"/>
                  <a:t>(0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</a:t>
                </a:r>
                <a:r>
                  <a:rPr kumimoji="1" lang="en-US" altLang="zh-CN" sz="2000"/>
                  <a:t>9)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，大小写字母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(A</a:t>
                </a:r>
                <a:r>
                  <a:rPr kumimoji="1" lang="en-US" altLang="zh-CN" sz="2000"/>
                  <a:t>Z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、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a</a:t>
                </a:r>
                <a:r>
                  <a:rPr kumimoji="1" lang="en-US" altLang="zh-CN" sz="2000"/>
                  <a:t>z)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，括号，运算符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(+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，</a:t>
                </a:r>
                <a:r>
                  <a:rPr kumimoji="1" lang="zh-CN" altLang="en-US" sz="2000"/>
                  <a:t>，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*，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/)</a:t>
                </a:r>
                <a:r>
                  <a:rPr kumimoji="1" lang="zh-CN" altLang="en-US" sz="2000">
                    <a:sym typeface="Symbol" panose="05050102010706020507" pitchFamily="18" charset="2"/>
                  </a:rPr>
                  <a:t>等</a:t>
                </a:r>
                <a:r>
                  <a:rPr kumimoji="1" lang="en-US" altLang="zh-CN" sz="2000">
                    <a:sym typeface="Symbol" panose="05050102010706020507" pitchFamily="18" charset="2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ym typeface="Symbol" panose="05050102010706020507" pitchFamily="18" charset="2"/>
                  </a:rPr>
                  <a:t>用高级语言对算法进行的描述；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ym typeface="Symbol" panose="05050102010706020507" pitchFamily="18" charset="2"/>
                  </a:rPr>
                  <a:t>语言的分类方法；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ym typeface="Symbol" panose="05050102010706020507" pitchFamily="18" charset="2"/>
                  </a:rPr>
                  <a:t>各种数据类型的抽象实现模型；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ym typeface="Symbol" panose="05050102010706020507" pitchFamily="18" charset="2"/>
                  </a:rPr>
                  <a:t>词法分析、编译、解释和代码优化的方法；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ym typeface="Symbol" panose="05050102010706020507" pitchFamily="18" charset="2"/>
                  </a:rPr>
                  <a:t>词法分析器、扫描器、编译器组件和编译器的自动生成方法</a:t>
                </a:r>
              </a:p>
            </p:txBody>
          </p:sp>
          <p:sp>
            <p:nvSpPr>
              <p:cNvPr id="53265" name="Rectangle 16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1425" cy="16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</p:grpSp>
        <p:grpSp>
          <p:nvGrpSpPr>
            <p:cNvPr id="53258" name="Group 17"/>
            <p:cNvGrpSpPr>
              <a:grpSpLocks/>
            </p:cNvGrpSpPr>
            <p:nvPr/>
          </p:nvGrpSpPr>
          <p:grpSpPr bwMode="auto">
            <a:xfrm>
              <a:off x="2640" y="1392"/>
              <a:ext cx="864" cy="2928"/>
              <a:chOff x="1425" y="374"/>
              <a:chExt cx="844" cy="1664"/>
            </a:xfrm>
          </p:grpSpPr>
          <p:sp>
            <p:nvSpPr>
              <p:cNvPr id="53262" name="Rectangle 18"/>
              <p:cNvSpPr>
                <a:spLocks noChangeArrowheads="1"/>
              </p:cNvSpPr>
              <p:nvPr/>
            </p:nvSpPr>
            <p:spPr bwMode="auto">
              <a:xfrm>
                <a:off x="1468" y="374"/>
                <a:ext cx="758" cy="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230505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305050" algn="ctr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dirty="0"/>
                  <a:t>形式语言和自动机理论；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dirty="0"/>
                  <a:t>形式语义学：操作、指称、公理、代数、并发和分布式程序的形式语义</a:t>
                </a:r>
              </a:p>
            </p:txBody>
          </p:sp>
          <p:sp>
            <p:nvSpPr>
              <p:cNvPr id="53263" name="Rectangle 19"/>
              <p:cNvSpPr>
                <a:spLocks noChangeArrowheads="1"/>
              </p:cNvSpPr>
              <p:nvPr/>
            </p:nvSpPr>
            <p:spPr bwMode="auto">
              <a:xfrm>
                <a:off x="1425" y="374"/>
                <a:ext cx="844" cy="16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</p:grpSp>
        <p:sp>
          <p:nvSpPr>
            <p:cNvPr id="53259" name="Rectangle 20"/>
            <p:cNvSpPr>
              <a:spLocks noChangeArrowheads="1"/>
            </p:cNvSpPr>
            <p:nvPr/>
          </p:nvSpPr>
          <p:spPr bwMode="auto">
            <a:xfrm>
              <a:off x="3456" y="1392"/>
              <a:ext cx="2133" cy="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2305050" algn="ctr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305050" algn="ctr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3050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305050" algn="ctr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/>
                <a:t>特定语言：过程式的</a:t>
              </a:r>
              <a:r>
                <a:rPr kumimoji="1" lang="en-US" altLang="zh-CN" sz="2000"/>
                <a:t>COBOL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FORTURN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ALGOL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Pascal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Ada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C</a:t>
              </a:r>
              <a:r>
                <a:rPr kumimoji="1" lang="zh-CN" altLang="en-US" sz="2000"/>
                <a:t>），函数式的（</a:t>
              </a:r>
              <a:r>
                <a:rPr kumimoji="1" lang="en-US" altLang="zh-CN" sz="2000"/>
                <a:t>LISP</a:t>
              </a:r>
              <a:r>
                <a:rPr kumimoji="1" lang="zh-CN" altLang="en-US" sz="2000"/>
                <a:t>），数据流的（</a:t>
              </a:r>
              <a:r>
                <a:rPr kumimoji="1" lang="en-US" altLang="zh-CN" sz="2000"/>
                <a:t>SISAL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VAL</a:t>
              </a:r>
              <a:r>
                <a:rPr kumimoji="1" lang="zh-CN" altLang="en-US" sz="2000"/>
                <a:t>），面向对象的（</a:t>
              </a:r>
              <a:r>
                <a:rPr kumimoji="1" lang="en-US" altLang="zh-CN" sz="2000"/>
                <a:t>Smalltalk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C++</a:t>
              </a:r>
              <a:r>
                <a:rPr kumimoji="1" lang="zh-CN" altLang="en-US" sz="2000"/>
                <a:t>），逻辑的（</a:t>
              </a:r>
              <a:r>
                <a:rPr kumimoji="1" lang="en-US" altLang="zh-CN" sz="2000"/>
                <a:t>Prolog</a:t>
              </a:r>
              <a:r>
                <a:rPr kumimoji="1" lang="zh-CN" altLang="en-US" sz="2000"/>
                <a:t>），字符串（</a:t>
              </a:r>
              <a:r>
                <a:rPr kumimoji="1" lang="en-US" altLang="zh-CN" sz="2000"/>
                <a:t>SNOBOL</a:t>
              </a:r>
              <a:r>
                <a:rPr kumimoji="1" lang="zh-CN" altLang="en-US" sz="2000"/>
                <a:t>），和并发（</a:t>
              </a:r>
              <a:r>
                <a:rPr kumimoji="1" lang="en-US" altLang="zh-CN" sz="2000"/>
                <a:t>Concurrent Pascal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Modula 2</a:t>
              </a:r>
              <a:r>
                <a:rPr kumimoji="1" lang="zh-CN" altLang="en-US" sz="2000"/>
                <a:t>）等语言；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000"/>
                <a:t>词法分析器和扫描器的产生器（如</a:t>
              </a:r>
              <a:r>
                <a:rPr kumimoji="1" lang="en-US" altLang="zh-CN" sz="2000"/>
                <a:t>YACC</a:t>
              </a:r>
              <a:r>
                <a:rPr kumimoji="1" lang="zh-CN" altLang="en-US" sz="2000"/>
                <a:t>，</a:t>
              </a:r>
              <a:r>
                <a:rPr kumimoji="1" lang="en-US" altLang="zh-CN" sz="2000"/>
                <a:t>LEX</a:t>
              </a:r>
              <a:r>
                <a:rPr kumimoji="1" lang="zh-CN" altLang="en-US" sz="2000"/>
                <a:t>），编译器产生器；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000"/>
                <a:t>语法和语义检查，成型、调试和追踪程序</a:t>
              </a:r>
            </a:p>
          </p:txBody>
        </p:sp>
        <p:sp>
          <p:nvSpPr>
            <p:cNvPr id="53260" name="Rectangle 21"/>
            <p:cNvSpPr>
              <a:spLocks noChangeArrowheads="1"/>
            </p:cNvSpPr>
            <p:nvPr/>
          </p:nvSpPr>
          <p:spPr bwMode="auto">
            <a:xfrm>
              <a:off x="3504" y="1392"/>
              <a:ext cx="2012" cy="292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53261" name="Rectangle 22"/>
            <p:cNvSpPr>
              <a:spLocks noChangeArrowheads="1"/>
            </p:cNvSpPr>
            <p:nvPr/>
          </p:nvSpPr>
          <p:spPr bwMode="auto">
            <a:xfrm>
              <a:off x="624" y="1008"/>
              <a:ext cx="4896" cy="33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sp>
        <p:nvSpPr>
          <p:cNvPr id="24" name="Rectangle 11"/>
          <p:cNvSpPr txBox="1">
            <a:spLocks noChangeArrowheads="1"/>
          </p:cNvSpPr>
          <p:nvPr/>
        </p:nvSpPr>
        <p:spPr>
          <a:xfrm>
            <a:off x="685800" y="446116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高级语言中抽象、理论和设计形态</a:t>
            </a:r>
            <a:endParaRPr lang="zh-CN" altLang="en-US" b="1" dirty="0" smtClean="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新趋</a:t>
            </a:r>
            <a:r>
              <a:rPr lang="zh-CN" altLang="en-US" b="1" kern="0" dirty="0" smtClean="0">
                <a:solidFill>
                  <a:schemeClr val="tx1"/>
                </a:solidFill>
              </a:rPr>
              <a:t>势：并行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6725" y="1314450"/>
            <a:ext cx="3673475" cy="51387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/>
              <a:t>狭义的</a:t>
            </a:r>
            <a:r>
              <a:rPr lang="zh-CN" altLang="en-US" sz="2000" b="1" kern="0" dirty="0" smtClean="0"/>
              <a:t>摩尔定律</a:t>
            </a:r>
            <a:r>
              <a:rPr lang="zh-CN" altLang="en-US" sz="2000" kern="0" dirty="0" smtClean="0"/>
              <a:t>已失效，提高主频的趋势已停止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/>
              <a:t>并行环境已逐渐成为我们周围最常见计算机的基本结构的一部分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/>
              <a:t>如何做并行程序设计的问题变成对每个计算机工作者的挑战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/>
              <a:t>程序设计语言也需要反应这方面的需求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/>
              <a:t>有关并行语言、程序和程序设计的问题，将在今后很多年里成为程序设计语言研究领域里最重要的问题</a:t>
            </a:r>
          </a:p>
        </p:txBody>
      </p:sp>
      <p:pic>
        <p:nvPicPr>
          <p:cNvPr id="30725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6575" y="1314450"/>
            <a:ext cx="4221163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新趋</a:t>
            </a:r>
            <a:r>
              <a:rPr lang="zh-CN" altLang="en-US" b="1" kern="0" dirty="0" smtClean="0">
                <a:solidFill>
                  <a:schemeClr val="tx1"/>
                </a:solidFill>
              </a:rPr>
              <a:t>势：脚本语言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28650" y="1428750"/>
            <a:ext cx="7999961" cy="481410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 dirty="0" smtClean="0"/>
              <a:t>21</a:t>
            </a:r>
            <a:r>
              <a:rPr lang="zh-CN" altLang="en-US" sz="2200" b="1" dirty="0" smtClean="0"/>
              <a:t>世纪</a:t>
            </a:r>
            <a:r>
              <a:rPr lang="zh-CN" altLang="en-US" sz="2200" b="1" dirty="0"/>
              <a:t>以来，脚本语言在计算机应用盛行起来，重要实例：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用于开发</a:t>
            </a:r>
            <a:r>
              <a:rPr lang="en-US" altLang="zh-CN" sz="2200" b="1" dirty="0"/>
              <a:t>Web </a:t>
            </a:r>
            <a:r>
              <a:rPr lang="zh-CN" altLang="en-US" sz="2200" dirty="0"/>
              <a:t>服务端的</a:t>
            </a:r>
            <a:r>
              <a:rPr lang="en-US" altLang="zh-CN" sz="2200" b="1" dirty="0"/>
              <a:t>PHP</a:t>
            </a:r>
            <a:r>
              <a:rPr lang="zh-CN" altLang="en-US" sz="2200" dirty="0"/>
              <a:t>、</a:t>
            </a:r>
            <a:r>
              <a:rPr lang="en-US" altLang="zh-CN" sz="2200" b="1" dirty="0"/>
              <a:t>ASP</a:t>
            </a:r>
            <a:r>
              <a:rPr lang="zh-CN" altLang="en-US" sz="2200" dirty="0"/>
              <a:t>、</a:t>
            </a:r>
            <a:r>
              <a:rPr lang="en-US" altLang="zh-CN" sz="2200" b="1" dirty="0"/>
              <a:t>JSP </a:t>
            </a:r>
            <a:r>
              <a:rPr lang="zh-CN" altLang="en-US" sz="2200" dirty="0"/>
              <a:t>等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用于</a:t>
            </a:r>
            <a:r>
              <a:rPr lang="en-US" altLang="zh-CN" sz="2200" b="1" dirty="0"/>
              <a:t>Web </a:t>
            </a:r>
            <a:r>
              <a:rPr lang="zh-CN" altLang="en-US" sz="2200" dirty="0"/>
              <a:t>客户端网页嵌入应用的</a:t>
            </a:r>
            <a:r>
              <a:rPr lang="en-US" altLang="zh-CN" sz="2200" b="1" dirty="0"/>
              <a:t>JavaScript </a:t>
            </a:r>
            <a:r>
              <a:rPr lang="zh-CN" altLang="en-US" sz="2200" dirty="0"/>
              <a:t>等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用于更广泛的应用开发的</a:t>
            </a:r>
            <a:r>
              <a:rPr lang="en-US" altLang="zh-CN" sz="2200" b="1" dirty="0"/>
              <a:t>Perl</a:t>
            </a:r>
            <a:r>
              <a:rPr lang="zh-CN" altLang="en-US" sz="2200" dirty="0"/>
              <a:t>、</a:t>
            </a:r>
            <a:r>
              <a:rPr lang="en-US" altLang="zh-CN" sz="2200" b="1" dirty="0"/>
              <a:t>Python</a:t>
            </a:r>
            <a:r>
              <a:rPr lang="zh-CN" altLang="en-US" sz="2200" dirty="0"/>
              <a:t>、</a:t>
            </a:r>
            <a:r>
              <a:rPr lang="en-US" altLang="zh-CN" sz="2200" b="1" dirty="0"/>
              <a:t>Ruby </a:t>
            </a:r>
            <a:r>
              <a:rPr lang="zh-CN" altLang="en-US" sz="2200" dirty="0"/>
              <a:t>等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其他各种专门用途的脚本语言，如描述图形界面的</a:t>
            </a:r>
            <a:r>
              <a:rPr lang="en-US" altLang="zh-CN" sz="2200" dirty="0" err="1"/>
              <a:t>Tcl</a:t>
            </a:r>
            <a:r>
              <a:rPr lang="en-US" altLang="zh-CN" sz="2200" dirty="0"/>
              <a:t>/</a:t>
            </a:r>
            <a:r>
              <a:rPr lang="en-US" altLang="zh-CN" sz="2200" dirty="0" err="1"/>
              <a:t>tk</a:t>
            </a:r>
            <a:endParaRPr lang="en-US" altLang="zh-CN" sz="2200" dirty="0"/>
          </a:p>
          <a:p>
            <a:pPr eaLnBrk="0" hangingPunct="0">
              <a:spcBef>
                <a:spcPct val="20000"/>
              </a:spcBef>
            </a:pPr>
            <a:r>
              <a:rPr lang="zh-CN" altLang="en-US" sz="2200" b="1" dirty="0"/>
              <a:t>与通用程序设计语言相比，通用脚本语言有如下特点：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丰富的基础数据结构，灵活的使用方式，支持快速的应用开发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基于解释器的执行，或者解释和编译的结合，可以立即看到开发的效果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通常都没有标准化，随着应用的发展变化和很快地扩充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一些语言形成了很好的社团，开发了大量有用的</a:t>
            </a:r>
            <a:r>
              <a:rPr lang="zh-CN" altLang="en-US" sz="2200" dirty="0" smtClean="0"/>
              <a:t>库</a:t>
            </a:r>
            <a:endParaRPr lang="zh-CN" altLang="en-US" sz="2200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新趋</a:t>
            </a:r>
            <a:r>
              <a:rPr lang="zh-CN" altLang="en-US" b="1" kern="0" dirty="0" smtClean="0">
                <a:solidFill>
                  <a:schemeClr val="tx1"/>
                </a:solidFill>
              </a:rPr>
              <a:t>势：</a:t>
            </a:r>
            <a:r>
              <a:rPr lang="zh-CN" altLang="en-US" b="1" kern="0" dirty="0">
                <a:solidFill>
                  <a:schemeClr val="tx1"/>
                </a:solidFill>
              </a:rPr>
              <a:t>应用</a:t>
            </a:r>
            <a:r>
              <a:rPr lang="zh-CN" altLang="en-US" b="1" kern="0" dirty="0" smtClean="0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6725" y="1314450"/>
            <a:ext cx="8353425" cy="46208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sz="2200" b="1" dirty="0" smtClean="0"/>
              <a:t>近年来，各种框架越来越丰富：</a:t>
            </a:r>
            <a:endParaRPr lang="zh-CN" altLang="en-US" sz="2200" b="1" dirty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用于</a:t>
            </a:r>
            <a:r>
              <a:rPr lang="zh-CN" altLang="en-US" sz="2200" b="1" dirty="0" smtClean="0"/>
              <a:t>深度学习的</a:t>
            </a:r>
            <a:r>
              <a:rPr lang="en-US" altLang="zh-CN" sz="2200" b="1" dirty="0" err="1" smtClean="0"/>
              <a:t>Caffe</a:t>
            </a:r>
            <a:r>
              <a:rPr lang="en-US" altLang="zh-CN" sz="2200" b="1" dirty="0" smtClean="0"/>
              <a:t>, </a:t>
            </a:r>
            <a:r>
              <a:rPr lang="en-US" altLang="zh-CN" sz="2200" b="1" dirty="0" err="1" smtClean="0"/>
              <a:t>tensorflow</a:t>
            </a:r>
            <a:r>
              <a:rPr lang="en-US" altLang="zh-CN" sz="2200" b="1" dirty="0" smtClean="0"/>
              <a:t>, </a:t>
            </a:r>
            <a:r>
              <a:rPr lang="en-US" altLang="zh-CN" sz="2200" b="1" dirty="0" err="1" smtClean="0"/>
              <a:t>pytorch</a:t>
            </a:r>
            <a:r>
              <a:rPr lang="zh-CN" altLang="en-US" sz="2200" dirty="0" smtClean="0"/>
              <a:t>等</a:t>
            </a:r>
            <a:endParaRPr lang="zh-CN" altLang="en-US" sz="2200" dirty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用于</a:t>
            </a:r>
            <a:r>
              <a:rPr lang="zh-CN" altLang="en-US" sz="2200" b="1" dirty="0" smtClean="0"/>
              <a:t>计算机视觉的</a:t>
            </a:r>
            <a:r>
              <a:rPr lang="en-US" altLang="zh-CN" sz="2200" b="1" dirty="0" smtClean="0"/>
              <a:t>OpenCV</a:t>
            </a:r>
            <a:endParaRPr lang="zh-CN" altLang="en-US" sz="2200" dirty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用于</a:t>
            </a:r>
            <a:r>
              <a:rPr lang="zh-CN" altLang="en-US" sz="2200" b="1" dirty="0" smtClean="0"/>
              <a:t>计算机图形学的</a:t>
            </a:r>
            <a:r>
              <a:rPr lang="en-US" altLang="zh-CN" sz="2200" b="1" dirty="0" smtClean="0"/>
              <a:t>OpenGL</a:t>
            </a:r>
            <a:r>
              <a:rPr lang="zh-CN" altLang="en-US" sz="2200" dirty="0" smtClean="0"/>
              <a:t>等</a:t>
            </a:r>
            <a:endParaRPr lang="zh-CN" altLang="en-US" sz="2200" dirty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其他各种专门用途</a:t>
            </a:r>
            <a:r>
              <a:rPr lang="zh-CN" altLang="en-US" sz="2200" dirty="0" smtClean="0"/>
              <a:t>的应用框架</a:t>
            </a:r>
            <a:endParaRPr lang="en-US" altLang="zh-CN" sz="2200" dirty="0"/>
          </a:p>
          <a:p>
            <a:pPr eaLnBrk="0" hangingPunct="0">
              <a:spcBef>
                <a:spcPct val="20000"/>
              </a:spcBef>
            </a:pPr>
            <a:r>
              <a:rPr lang="zh-CN" altLang="en-US" sz="2200" b="1" dirty="0"/>
              <a:t>与通用程序设计语言相比，通用脚本语言有如下特点：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/>
              <a:t>丰富</a:t>
            </a:r>
            <a:r>
              <a:rPr lang="zh-CN" altLang="en-US" sz="2200" dirty="0" smtClean="0"/>
              <a:t>的应用场景</a:t>
            </a:r>
            <a:endParaRPr lang="en-US" altLang="zh-CN" sz="2200" dirty="0" smtClean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完备简洁</a:t>
            </a:r>
            <a:r>
              <a:rPr lang="en-US" altLang="zh-CN" sz="2200" dirty="0" smtClean="0"/>
              <a:t>API</a:t>
            </a:r>
            <a:r>
              <a:rPr lang="zh-CN" altLang="en-US" sz="2200" dirty="0"/>
              <a:t>接口</a:t>
            </a:r>
            <a:r>
              <a:rPr lang="zh-CN" altLang="en-US" sz="2200" dirty="0" smtClean="0"/>
              <a:t>，大大增加了应用开发的效率</a:t>
            </a:r>
            <a:endParaRPr lang="zh-CN" altLang="en-US" sz="2200" dirty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多语言多平台甚至多硬件</a:t>
            </a:r>
            <a:endParaRPr lang="en-US" altLang="zh-CN" sz="2200" dirty="0" smtClean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种类形形色色</a:t>
            </a:r>
            <a:endParaRPr lang="en-US" altLang="zh-CN" sz="2200" dirty="0" smtClean="0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200" dirty="0" smtClean="0"/>
              <a:t>应用开发社区极其成熟</a:t>
            </a:r>
            <a:endParaRPr lang="en-US" altLang="zh-CN" sz="2200" dirty="0" smtClean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078491"/>
            <a:ext cx="7513528" cy="4669290"/>
          </a:xfrm>
          <a:prstGeom prst="rect">
            <a:avLst/>
          </a:prstGeom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5800" y="914400"/>
            <a:ext cx="8001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程序设计语言流行程度</a:t>
            </a:r>
          </a:p>
        </p:txBody>
      </p:sp>
      <p:sp>
        <p:nvSpPr>
          <p:cNvPr id="2" name="矩形 1"/>
          <p:cNvSpPr/>
          <p:nvPr/>
        </p:nvSpPr>
        <p:spPr>
          <a:xfrm>
            <a:off x="1299284" y="586740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16462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0" y="83130"/>
            <a:ext cx="9144000" cy="785813"/>
          </a:xfrm>
        </p:spPr>
        <p:txBody>
          <a:bodyPr/>
          <a:lstStyle/>
          <a:p>
            <a:pPr algn="ctr"/>
            <a:r>
              <a:rPr lang="zh-CN" altLang="en-US" sz="4000" dirty="0" smtClean="0"/>
              <a:t>排名前</a:t>
            </a:r>
            <a:r>
              <a:rPr lang="en-US" altLang="zh-CN" sz="4000" dirty="0" smtClean="0"/>
              <a:t>20</a:t>
            </a:r>
            <a:r>
              <a:rPr lang="zh-CN" altLang="en-US" sz="4000" dirty="0" smtClean="0"/>
              <a:t>语言的初创和发行时间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0588" y="932047"/>
          <a:ext cx="7842824" cy="580822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9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/>
                        <a:t>语言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/>
                        <a:t>诞生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/>
                        <a:t>商用</a:t>
                      </a:r>
                      <a:r>
                        <a:rPr lang="en-US" sz="1400" b="1" kern="100"/>
                        <a:t>/</a:t>
                      </a:r>
                      <a:r>
                        <a:rPr lang="zh-CN" sz="1400" b="1" kern="100"/>
                        <a:t>应用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JAVA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1995 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1996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C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1972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1973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PHP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1995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1997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C++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1983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Visual Basic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Perl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1987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C#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2000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2002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Python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2000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JavaScript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1996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Ruby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1995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2011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Delphi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1999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Pascal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1970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1983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8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Lisp/Scheme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1958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1962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PL/SQL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1985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SAS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1976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ABAP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1985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D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1999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2007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Objective-C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1983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Lua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1993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latin typeface="Calibri"/>
                          <a:ea typeface="宋体"/>
                          <a:cs typeface="Times New Roman"/>
                        </a:rPr>
                        <a:t>1993</a:t>
                      </a:r>
                      <a:endParaRPr lang="en-US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MATLAB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1970</a:t>
                      </a:r>
                      <a:r>
                        <a:rPr lang="zh-CN" sz="1400" b="1" kern="100" dirty="0"/>
                        <a:t>末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Delphi/Object Pascal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1986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1994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Lisp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1958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1962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Transact-SQL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1992+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Visual Basic .NET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2001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2002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Ada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1980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1983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Assembly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666" marR="62666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92975" y="855088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1" name="Line 4"/>
          <p:cNvSpPr>
            <a:spLocks noChangeShapeType="1"/>
          </p:cNvSpPr>
          <p:nvPr/>
        </p:nvSpPr>
        <p:spPr bwMode="auto">
          <a:xfrm>
            <a:off x="685800" y="914400"/>
            <a:ext cx="8001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0866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程序设计语言流行程度</a:t>
            </a:r>
          </a:p>
        </p:txBody>
      </p:sp>
      <p:pic>
        <p:nvPicPr>
          <p:cNvPr id="117774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1330325"/>
            <a:ext cx="9037637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64</a:t>
            </a:r>
            <a:r>
              <a:rPr lang="zh-CN" altLang="en-US" sz="2400" dirty="0" smtClean="0"/>
              <a:t>学时</a:t>
            </a:r>
            <a:endParaRPr lang="en-US" altLang="zh-CN" sz="2400" dirty="0"/>
          </a:p>
          <a:p>
            <a:r>
              <a:rPr lang="zh-CN" altLang="en-US" sz="2400" dirty="0"/>
              <a:t>课上：</a:t>
            </a:r>
            <a:r>
              <a:rPr lang="en-US" altLang="zh-CN" sz="2400" dirty="0"/>
              <a:t>20%</a:t>
            </a:r>
            <a:r>
              <a:rPr lang="zh-CN" altLang="en-US" sz="2400" dirty="0"/>
              <a:t>，出勤和课上作业</a:t>
            </a:r>
            <a:endParaRPr lang="en-US" altLang="zh-CN" sz="2400" dirty="0"/>
          </a:p>
          <a:p>
            <a:r>
              <a:rPr lang="zh-CN" altLang="en-US" sz="2400" dirty="0"/>
              <a:t>课下：</a:t>
            </a:r>
            <a:r>
              <a:rPr lang="en-US" altLang="zh-CN" sz="2400" dirty="0"/>
              <a:t>20%</a:t>
            </a:r>
            <a:r>
              <a:rPr lang="zh-CN" altLang="en-US" sz="2400" dirty="0"/>
              <a:t>，</a:t>
            </a:r>
            <a:r>
              <a:rPr lang="en-US" altLang="zh-CN" sz="2400" dirty="0"/>
              <a:t>n * </a:t>
            </a:r>
            <a:r>
              <a:rPr lang="zh-CN" altLang="en-US" sz="2400" dirty="0"/>
              <a:t>算法编程作业 </a:t>
            </a:r>
            <a:r>
              <a:rPr lang="en-US" altLang="zh-CN" sz="2400" dirty="0"/>
              <a:t>+ 1 * </a:t>
            </a:r>
            <a:r>
              <a:rPr lang="zh-CN" altLang="en-US" sz="2400" dirty="0"/>
              <a:t>应用编程作业</a:t>
            </a:r>
            <a:endParaRPr lang="en-US" altLang="zh-CN" sz="2400" dirty="0"/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 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授课：陈旭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dirty="0" smtClean="0">
                <a:ea typeface="华文行楷" panose="02010800040101010101" pitchFamily="2" charset="-122"/>
                <a:hlinkClick r:id="rId2"/>
              </a:rPr>
              <a:t>xychen@buaa.edu.cn</a:t>
            </a:r>
            <a:endParaRPr lang="en-US" altLang="zh-CN" sz="2400" dirty="0" smtClean="0">
              <a:ea typeface="华文行楷" panose="02010800040101010101" pitchFamily="2" charset="-122"/>
            </a:endParaRPr>
          </a:p>
          <a:p>
            <a:r>
              <a:rPr lang="zh-CN" altLang="en-US" sz="3200" b="1" dirty="0">
                <a:latin typeface="+mn-ea"/>
              </a:rPr>
              <a:t>公</a:t>
            </a:r>
            <a:r>
              <a:rPr lang="zh-CN" altLang="en-US" sz="3200" b="1" dirty="0" smtClean="0">
                <a:latin typeface="+mn-ea"/>
              </a:rPr>
              <a:t>邮：</a:t>
            </a:r>
            <a:r>
              <a:rPr lang="en-US" altLang="zh-CN" sz="3200" b="1" dirty="0" smtClean="0">
                <a:latin typeface="+mn-ea"/>
                <a:hlinkClick r:id="rId3"/>
              </a:rPr>
              <a:t>buaaccejava@163.com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密码：</a:t>
            </a:r>
            <a:r>
              <a:rPr lang="en-US" altLang="zh-CN" sz="3200" b="1" dirty="0" smtClean="0">
                <a:latin typeface="+mn-ea"/>
              </a:rPr>
              <a:t>buaaccejava2019</a:t>
            </a:r>
            <a:endParaRPr lang="zh-CN" altLang="en-US" sz="32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46150" y="1600201"/>
            <a:ext cx="6502054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、随着机器学习与深度学习的迅速发展，</a:t>
            </a:r>
            <a:r>
              <a:rPr lang="en-US" altLang="zh-CN" sz="2800" dirty="0"/>
              <a:t>Python</a:t>
            </a:r>
            <a:r>
              <a:rPr lang="zh-CN" altLang="en-US" sz="2800" dirty="0"/>
              <a:t>首次超越</a:t>
            </a:r>
            <a:r>
              <a:rPr lang="en-US" altLang="zh-CN" sz="2800" dirty="0"/>
              <a:t>C++,</a:t>
            </a:r>
            <a:r>
              <a:rPr lang="zh-CN" altLang="en-US" sz="2800" dirty="0"/>
              <a:t>排名第三；</a:t>
            </a:r>
            <a:endParaRPr lang="en-US" altLang="zh-CN" sz="2800" dirty="0"/>
          </a:p>
          <a:p>
            <a:pPr eaLnBrk="0" hangingPunct="0">
              <a:spcBef>
                <a:spcPct val="300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、智能硬件芯片的推广使得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语言重新活跃</a:t>
            </a:r>
            <a:endParaRPr lang="en-US" altLang="zh-CN" sz="2800" dirty="0" smtClean="0"/>
          </a:p>
          <a:p>
            <a:pPr eaLnBrk="0" hangingPunct="0">
              <a:spcBef>
                <a:spcPct val="300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一直独占鳌头</a:t>
            </a:r>
            <a:endParaRPr lang="zh-CN" altLang="en-US" sz="28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5800" y="914400"/>
            <a:ext cx="8001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程序设计语言流行程度</a:t>
            </a:r>
          </a:p>
        </p:txBody>
      </p:sp>
    </p:spTree>
    <p:extLst>
      <p:ext uri="{BB962C8B-B14F-4D97-AF65-F5344CB8AC3E}">
        <p14:creationId xmlns:p14="http://schemas.microsoft.com/office/powerpoint/2010/main" val="1885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1537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About JAVA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623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About JAVA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30611"/>
            <a:ext cx="3242164" cy="10376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JAVA</a:t>
            </a:r>
            <a:r>
              <a:rPr lang="zh-CN" altLang="en-US" dirty="0"/>
              <a:t>？能吃吗？</a:t>
            </a:r>
            <a:endParaRPr lang="en-US" altLang="zh-CN" dirty="0"/>
          </a:p>
          <a:p>
            <a:pPr lvl="1"/>
            <a:r>
              <a:rPr lang="zh-CN" altLang="en-US" dirty="0"/>
              <a:t>不能，能喝，是一种咖啡</a:t>
            </a:r>
            <a:endParaRPr lang="en-US" altLang="zh-CN" dirty="0"/>
          </a:p>
          <a:p>
            <a:pPr lvl="1"/>
            <a:r>
              <a:rPr lang="en-US" altLang="zh-CN" dirty="0"/>
              <a:t>A Programing Language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14" y="3321111"/>
            <a:ext cx="2857500" cy="2328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58" y="2226469"/>
            <a:ext cx="2657475" cy="312181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127014" y="1628180"/>
            <a:ext cx="3242164" cy="4024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CN" sz="1800" dirty="0"/>
              <a:t>A Programing Language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675468"/>
            <a:ext cx="7886700" cy="915034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About JAVA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01" y="2125266"/>
            <a:ext cx="6987887" cy="326350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How </a:t>
            </a:r>
            <a:r>
              <a:rPr lang="en-US" altLang="zh-CN" sz="2800" dirty="0"/>
              <a:t>to learn JAVA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了解</a:t>
            </a:r>
            <a:r>
              <a:rPr lang="en-US" altLang="zh-CN" sz="2400" dirty="0"/>
              <a:t>JAVA</a:t>
            </a:r>
          </a:p>
          <a:p>
            <a:pPr lvl="2"/>
            <a:r>
              <a:rPr lang="zh-CN" altLang="en-US" sz="1800" dirty="0"/>
              <a:t>了解历史</a:t>
            </a:r>
            <a:endParaRPr lang="en-US" altLang="zh-CN" sz="1800" dirty="0"/>
          </a:p>
          <a:p>
            <a:pPr lvl="2"/>
            <a:r>
              <a:rPr lang="zh-CN" altLang="en-US" sz="1800" dirty="0"/>
              <a:t>了解语法</a:t>
            </a:r>
            <a:endParaRPr lang="en-US" altLang="zh-CN" sz="1800" dirty="0"/>
          </a:p>
          <a:p>
            <a:pPr lvl="2"/>
            <a:r>
              <a:rPr lang="zh-CN" altLang="en-US" sz="1800" dirty="0"/>
              <a:t>了解语言特征</a:t>
            </a:r>
            <a:endParaRPr lang="en-US" altLang="zh-CN" sz="1800" dirty="0"/>
          </a:p>
          <a:p>
            <a:pPr lvl="2"/>
            <a:r>
              <a:rPr lang="zh-CN" altLang="en-US" sz="1800" dirty="0"/>
              <a:t>了解应用技巧</a:t>
            </a:r>
            <a:endParaRPr lang="en-US" altLang="zh-CN" sz="1800" dirty="0"/>
          </a:p>
          <a:p>
            <a:pPr lvl="1"/>
            <a:r>
              <a:rPr lang="zh-CN" altLang="en-US" sz="2400" dirty="0"/>
              <a:t>了解计算机工作原理</a:t>
            </a:r>
            <a:endParaRPr lang="en-US" altLang="zh-CN" sz="2400" dirty="0"/>
          </a:p>
          <a:p>
            <a:pPr lvl="1"/>
            <a:r>
              <a:rPr lang="zh-CN" altLang="en-US" sz="2400" dirty="0"/>
              <a:t>了解编程</a:t>
            </a:r>
            <a:r>
              <a:rPr lang="zh-CN" altLang="en-US" sz="2400" dirty="0" smtClean="0"/>
              <a:t>原理和技巧</a:t>
            </a:r>
            <a:endParaRPr lang="en-US" altLang="zh-CN" sz="2400" dirty="0"/>
          </a:p>
          <a:p>
            <a:pPr lvl="1"/>
            <a:r>
              <a:rPr lang="zh-CN" altLang="en-US" sz="2400" dirty="0"/>
              <a:t>了解应用方法</a:t>
            </a:r>
            <a:endParaRPr lang="en-US" altLang="zh-CN" sz="2400" dirty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590502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3371850" y="2349500"/>
            <a:ext cx="5772150" cy="322262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詹姆斯</a:t>
            </a:r>
            <a:r>
              <a:rPr lang="en-US" altLang="zh-CN" sz="1800" dirty="0"/>
              <a:t>·</a:t>
            </a:r>
            <a:r>
              <a:rPr lang="zh-CN" altLang="en-US" sz="1800" dirty="0"/>
              <a:t>高斯林（</a:t>
            </a:r>
            <a:r>
              <a:rPr lang="en-US" altLang="zh-CN" sz="1800" dirty="0"/>
              <a:t>James Gosling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1977</a:t>
            </a:r>
            <a:r>
              <a:rPr lang="zh-CN" altLang="en-US" sz="1800" dirty="0"/>
              <a:t>年获得了加拿大卡尔加里大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学计算机科学学士学位，</a:t>
            </a:r>
            <a:r>
              <a:rPr lang="en-US" altLang="zh-CN" sz="1800" dirty="0"/>
              <a:t>1983</a:t>
            </a:r>
            <a:r>
              <a:rPr lang="zh-CN" altLang="en-US" sz="1800" dirty="0"/>
              <a:t>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获得了美国卡内基梅隆大学计算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机科学博士学位，毕业后到</a:t>
            </a:r>
            <a:r>
              <a:rPr lang="en-US" altLang="zh-CN" sz="1800" dirty="0"/>
              <a:t>IBM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工作，设计</a:t>
            </a:r>
            <a:r>
              <a:rPr lang="en-US" altLang="zh-CN" sz="1800" dirty="0"/>
              <a:t>IBM</a:t>
            </a:r>
            <a:r>
              <a:rPr lang="zh-CN" altLang="en-US" sz="1800" dirty="0"/>
              <a:t>第一代工作站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NeWS</a:t>
            </a:r>
            <a:r>
              <a:rPr lang="zh-CN" altLang="en-US" sz="1800" dirty="0"/>
              <a:t>系统，但不受重视。后来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转至</a:t>
            </a:r>
            <a:r>
              <a:rPr lang="en-US" altLang="zh-CN" sz="1800" dirty="0"/>
              <a:t>Sun</a:t>
            </a:r>
            <a:r>
              <a:rPr lang="zh-CN" altLang="en-US" sz="1800" dirty="0"/>
              <a:t>公司，</a:t>
            </a:r>
            <a:r>
              <a:rPr lang="en-US" altLang="zh-CN" sz="1800" dirty="0"/>
              <a:t>1990</a:t>
            </a:r>
            <a:r>
              <a:rPr lang="zh-CN" altLang="en-US" sz="1800" dirty="0"/>
              <a:t>年，与</a:t>
            </a:r>
            <a:r>
              <a:rPr lang="en-US" altLang="zh-CN" sz="1800" dirty="0"/>
              <a:t>Patrick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Naughton</a:t>
            </a:r>
            <a:r>
              <a:rPr lang="zh-CN" altLang="en-US" sz="1800" dirty="0"/>
              <a:t>和</a:t>
            </a:r>
            <a:r>
              <a:rPr lang="en-US" altLang="zh-CN" sz="1800" dirty="0"/>
              <a:t>Mike Sheridan</a:t>
            </a:r>
            <a:r>
              <a:rPr lang="zh-CN" altLang="en-US" sz="1800" dirty="0"/>
              <a:t>等人合作“绿色计划”，后来发展一套语言叫做“</a:t>
            </a:r>
            <a:r>
              <a:rPr lang="en-US" altLang="zh-CN" sz="1800" dirty="0"/>
              <a:t>Oak”</a:t>
            </a:r>
            <a:r>
              <a:rPr lang="zh-CN" altLang="en-US" sz="1800" dirty="0"/>
              <a:t>，后改名为</a:t>
            </a:r>
            <a:r>
              <a:rPr lang="en-US" altLang="zh-CN" sz="1800" dirty="0"/>
              <a:t>Java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90000"/>
              </a:lnSpc>
            </a:pPr>
            <a:endParaRPr lang="zh-CN" altLang="en-US" sz="1500" dirty="0"/>
          </a:p>
          <a:p>
            <a:pPr lvl="1"/>
            <a:endParaRPr lang="en-US" altLang="zh-CN" sz="1500" dirty="0"/>
          </a:p>
          <a:p>
            <a:pPr lvl="1"/>
            <a:endParaRPr lang="zh-CN" altLang="en-US" sz="1500" dirty="0"/>
          </a:p>
          <a:p>
            <a:pPr lvl="1"/>
            <a:endParaRPr lang="en-US" altLang="zh-CN" sz="1425" dirty="0"/>
          </a:p>
          <a:p>
            <a:endParaRPr lang="zh-CN" altLang="en-US" sz="1800" dirty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8" y="2633773"/>
            <a:ext cx="1878806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628650" y="647760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History of JAVA</a:t>
            </a:r>
            <a:endParaRPr lang="zh-CN" altLang="en-US" sz="3600" b="1" dirty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490749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20675"/>
            <a:ext cx="8286750" cy="60325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/>
              <a:t>Java Editions</a:t>
            </a:r>
          </a:p>
        </p:txBody>
      </p:sp>
      <p:grpSp>
        <p:nvGrpSpPr>
          <p:cNvPr id="524291" name="Group 3"/>
          <p:cNvGrpSpPr>
            <a:grpSpLocks/>
          </p:cNvGrpSpPr>
          <p:nvPr/>
        </p:nvGrpSpPr>
        <p:grpSpPr bwMode="auto">
          <a:xfrm>
            <a:off x="0" y="2371725"/>
            <a:ext cx="9144000" cy="2514600"/>
            <a:chOff x="0" y="0"/>
            <a:chExt cx="5760" cy="1584"/>
          </a:xfrm>
        </p:grpSpPr>
        <p:sp>
          <p:nvSpPr>
            <p:cNvPr id="52429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42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TW" altLang="en-US" sz="900">
                  <a:solidFill>
                    <a:srgbClr val="000000"/>
                  </a:solidFill>
                  <a:ea typeface="PMingLiU" pitchFamily="18" charset="-120"/>
                </a:rPr>
                <a:t>  </a:t>
              </a:r>
              <a:r>
                <a:rPr kumimoji="1" lang="zh-TW" altLang="en-US" sz="15900">
                  <a:solidFill>
                    <a:srgbClr val="000000"/>
                  </a:solidFill>
                  <a:ea typeface="PMingLiU" pitchFamily="18" charset="-120"/>
                </a:rPr>
                <a:t> </a:t>
              </a:r>
              <a:r>
                <a:rPr kumimoji="1" lang="zh-TW" altLang="en-US" sz="900">
                  <a:solidFill>
                    <a:srgbClr val="000000"/>
                  </a:solidFill>
                  <a:ea typeface="PMingLiU" pitchFamily="18" charset="-12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  </a:r>
            </a:p>
          </p:txBody>
        </p:sp>
      </p:grpSp>
      <p:grpSp>
        <p:nvGrpSpPr>
          <p:cNvPr id="524294" name="Group 6"/>
          <p:cNvGrpSpPr>
            <a:grpSpLocks/>
          </p:cNvGrpSpPr>
          <p:nvPr/>
        </p:nvGrpSpPr>
        <p:grpSpPr bwMode="auto">
          <a:xfrm>
            <a:off x="685800" y="914400"/>
            <a:ext cx="7848600" cy="5257800"/>
            <a:chOff x="624" y="672"/>
            <a:chExt cx="4701" cy="3090"/>
          </a:xfrm>
        </p:grpSpPr>
        <p:pic>
          <p:nvPicPr>
            <p:cNvPr id="524295" name="Picture 7" descr="java2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672"/>
              <a:ext cx="4701" cy="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4296" name="Text Box 8"/>
            <p:cNvSpPr txBox="1">
              <a:spLocks noChangeArrowheads="1"/>
            </p:cNvSpPr>
            <p:nvPr/>
          </p:nvSpPr>
          <p:spPr bwMode="auto">
            <a:xfrm>
              <a:off x="3448" y="1092"/>
              <a:ext cx="182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>
                  <a:ea typeface="PMingLiU" pitchFamily="18" charset="-120"/>
                </a:rPr>
                <a:t>J2EE,  J2SE,  J2ME</a:t>
              </a:r>
            </a:p>
          </p:txBody>
        </p:sp>
        <p:sp>
          <p:nvSpPr>
            <p:cNvPr id="524297" name="Oval 9"/>
            <p:cNvSpPr>
              <a:spLocks noChangeArrowheads="1"/>
            </p:cNvSpPr>
            <p:nvPr/>
          </p:nvSpPr>
          <p:spPr bwMode="auto">
            <a:xfrm>
              <a:off x="3984" y="672"/>
              <a:ext cx="624" cy="1200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4298" name="Line 10"/>
            <p:cNvSpPr>
              <a:spLocks noChangeShapeType="1"/>
            </p:cNvSpPr>
            <p:nvPr/>
          </p:nvSpPr>
          <p:spPr bwMode="auto">
            <a:xfrm flipH="1">
              <a:off x="2592" y="1488"/>
              <a:ext cx="1392" cy="384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28650" y="96705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628650" y="1860175"/>
            <a:ext cx="4616450" cy="32226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ava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evelopment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it</a:t>
            </a:r>
          </a:p>
          <a:p>
            <a:pPr lvl="1"/>
            <a:r>
              <a:rPr lang="en-US" altLang="zh-CN" dirty="0"/>
              <a:t>1.0.2</a:t>
            </a:r>
          </a:p>
          <a:p>
            <a:pPr lvl="1"/>
            <a:r>
              <a:rPr lang="en-US" altLang="zh-CN" dirty="0"/>
              <a:t>1.1.1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1.1.6 </a:t>
            </a:r>
            <a:r>
              <a:rPr lang="en-US" altLang="zh-CN" dirty="0">
                <a:sym typeface="Wingdings" panose="05000000000000000000" pitchFamily="2" charset="2"/>
              </a:rPr>
              <a:t> 1.1.7  1.1.8</a:t>
            </a:r>
          </a:p>
          <a:p>
            <a:pPr lvl="1"/>
            <a:r>
              <a:rPr lang="en-US" altLang="zh-CN" dirty="0"/>
              <a:t>1.2.1</a:t>
            </a:r>
          </a:p>
          <a:p>
            <a:r>
              <a:rPr lang="en-US" altLang="zh-CN" dirty="0"/>
              <a:t>Java 2 SDK</a:t>
            </a:r>
          </a:p>
          <a:p>
            <a:pPr lvl="1"/>
            <a:r>
              <a:rPr lang="en-US" altLang="zh-CN" dirty="0"/>
              <a:t>1.2.2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1.3.0  1.3.1</a:t>
            </a:r>
          </a:p>
          <a:p>
            <a:pPr lvl="1"/>
            <a:r>
              <a:rPr lang="en-US" altLang="zh-CN" dirty="0"/>
              <a:t>1.4.0 </a:t>
            </a:r>
            <a:r>
              <a:rPr lang="en-US" altLang="zh-CN" dirty="0">
                <a:sym typeface="Wingdings" panose="05000000000000000000" pitchFamily="2" charset="2"/>
              </a:rPr>
              <a:t> 1.4.1 1.4.2 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1.5.0(5.0)</a:t>
            </a:r>
            <a:r>
              <a:rPr lang="zh-CN" altLang="en-US" dirty="0">
                <a:sym typeface="Wingdings" panose="05000000000000000000" pitchFamily="2" charset="2"/>
              </a:rPr>
              <a:t> 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1.6.0(6.0) 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1.7.0(7.0)</a:t>
            </a:r>
          </a:p>
          <a:p>
            <a:pPr marL="3429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1.8.0(8.0)</a:t>
            </a:r>
            <a:endParaRPr lang="en-US" altLang="zh-CN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Jdk8 </a:t>
            </a:r>
            <a:endParaRPr lang="en-US" altLang="zh-CN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endParaRPr lang="zh-CN" altLang="en-US" sz="1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664385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JAVA </a:t>
            </a:r>
            <a:r>
              <a:rPr lang="zh-CN" altLang="en-US" sz="3600" b="1" dirty="0" smtClean="0"/>
              <a:t>发行版本变化</a:t>
            </a:r>
            <a:endParaRPr lang="zh-CN" altLang="en-US" sz="3600" b="1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507374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181567" y="2595151"/>
            <a:ext cx="557213" cy="154781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217161" y="3859594"/>
            <a:ext cx="942975" cy="261938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416936" y="4356085"/>
            <a:ext cx="1110853" cy="308372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13740000">
            <a:off x="4845811" y="3783395"/>
            <a:ext cx="720328" cy="144065"/>
          </a:xfrm>
          <a:prstGeom prst="rect">
            <a:avLst/>
          </a:prstGeom>
          <a:gradFill rotWithShape="0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20820000">
            <a:off x="3352767" y="3442876"/>
            <a:ext cx="757238" cy="129778"/>
          </a:xfrm>
          <a:prstGeom prst="rect">
            <a:avLst/>
          </a:prstGeom>
          <a:gradFill rotWithShape="0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56426" y="2441560"/>
            <a:ext cx="1206104" cy="1396604"/>
            <a:chOff x="0" y="-17"/>
            <a:chExt cx="1013" cy="1173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8360000">
              <a:off x="737" y="129"/>
              <a:ext cx="376" cy="83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0" y="155"/>
              <a:ext cx="1013" cy="1001"/>
              <a:chOff x="0" y="0"/>
              <a:chExt cx="1013" cy="1001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4" cy="1002"/>
              </a:xfrm>
              <a:prstGeom prst="ellipse">
                <a:avLst/>
              </a:prstGeom>
              <a:gradFill rotWithShape="0">
                <a:gsLst>
                  <a:gs pos="0">
                    <a:srgbClr val="969696"/>
                  </a:gs>
                  <a:gs pos="100000">
                    <a:srgbClr val="24242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2" name="未知"/>
              <p:cNvSpPr>
                <a:spLocks/>
              </p:cNvSpPr>
              <p:nvPr/>
            </p:nvSpPr>
            <p:spPr bwMode="auto">
              <a:xfrm>
                <a:off x="116" y="16"/>
                <a:ext cx="782" cy="378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45" y="591"/>
              <a:ext cx="70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Java 2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113701" y="1949832"/>
            <a:ext cx="652463" cy="645319"/>
            <a:chOff x="0" y="0"/>
            <a:chExt cx="548" cy="542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0" y="0"/>
              <a:ext cx="548" cy="542"/>
              <a:chOff x="0" y="0"/>
              <a:chExt cx="548" cy="542"/>
            </a:xfrm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9" cy="543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454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63" y="9"/>
                <a:ext cx="424" cy="205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0099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5" y="209"/>
              <a:ext cx="40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105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J2ME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2245486" y="2944004"/>
            <a:ext cx="1307306" cy="1341835"/>
            <a:chOff x="0" y="0"/>
            <a:chExt cx="1098" cy="1127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0" y="0"/>
              <a:ext cx="1098" cy="1127"/>
              <a:chOff x="0" y="0"/>
              <a:chExt cx="1098" cy="1127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9" cy="1128"/>
              </a:xfrm>
              <a:prstGeom prst="ellipse">
                <a:avLst/>
              </a:prstGeom>
              <a:gradFill rotWithShape="0">
                <a:gsLst>
                  <a:gs pos="0">
                    <a:srgbClr val="990000"/>
                  </a:gs>
                  <a:gs pos="100000">
                    <a:srgbClr val="6E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126" y="19"/>
                <a:ext cx="848" cy="426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9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10" y="501"/>
              <a:ext cx="66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21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J2SE</a:t>
              </a: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5062504" y="3889360"/>
            <a:ext cx="1508522" cy="1490663"/>
            <a:chOff x="0" y="0"/>
            <a:chExt cx="1267" cy="1252"/>
          </a:xfrm>
        </p:grpSpPr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0" y="0"/>
              <a:ext cx="1267" cy="1252"/>
              <a:chOff x="0" y="0"/>
              <a:chExt cx="1267" cy="1252"/>
            </a:xfrm>
          </p:grpSpPr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8" cy="1253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37538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145" y="21"/>
                <a:ext cx="978" cy="47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EFEFE"/>
                  </a:gs>
                  <a:gs pos="100000">
                    <a:srgbClr val="66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51" y="543"/>
              <a:ext cx="66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21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J2EE</a:t>
              </a:r>
            </a:p>
          </p:txBody>
        </p:sp>
      </p:grpSp>
      <p:sp>
        <p:nvSpPr>
          <p:cNvPr id="32" name="标题 1"/>
          <p:cNvSpPr txBox="1">
            <a:spLocks/>
          </p:cNvSpPr>
          <p:nvPr/>
        </p:nvSpPr>
        <p:spPr>
          <a:xfrm>
            <a:off x="628650" y="572946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JAVA </a:t>
            </a:r>
            <a:r>
              <a:rPr lang="zh-CN" altLang="en-US" sz="3600" dirty="0" smtClean="0"/>
              <a:t>语言</a:t>
            </a:r>
            <a:r>
              <a:rPr lang="zh-CN" altLang="en-US" sz="3600" dirty="0"/>
              <a:t>平台版本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09600" y="1415935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628650" y="1640725"/>
            <a:ext cx="6356350" cy="44434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100" dirty="0" smtClean="0"/>
              <a:t>J2SE(Java </a:t>
            </a:r>
            <a:r>
              <a:rPr lang="en-US" altLang="zh-CN" sz="2100" dirty="0"/>
              <a:t>2 Platform Standard Edition)</a:t>
            </a:r>
            <a:r>
              <a:rPr lang="zh-CN" altLang="en-US" sz="2100" dirty="0"/>
              <a:t>标准版</a:t>
            </a:r>
          </a:p>
          <a:p>
            <a:pPr lvl="1"/>
            <a:r>
              <a:rPr lang="zh-CN" altLang="en-US" sz="2100" dirty="0"/>
              <a:t>是为开发普通桌面和商务应用程序提供的解决方案</a:t>
            </a:r>
          </a:p>
          <a:p>
            <a:pPr lvl="1"/>
            <a:r>
              <a:rPr lang="zh-CN" altLang="en-US" sz="2100" dirty="0"/>
              <a:t>该技术体系是其他两者的基础，可以完成一些桌面应用程序的开发</a:t>
            </a:r>
            <a:endParaRPr lang="en-US" altLang="zh-CN" sz="2100" dirty="0"/>
          </a:p>
          <a:p>
            <a:r>
              <a:rPr lang="en-US" altLang="zh-CN" dirty="0" smtClean="0"/>
              <a:t>Java EE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100" dirty="0" smtClean="0"/>
              <a:t>J2ME(Java </a:t>
            </a:r>
            <a:r>
              <a:rPr lang="en-US" altLang="zh-CN" sz="2100" dirty="0"/>
              <a:t>2 Platform Micro Edition)</a:t>
            </a:r>
            <a:r>
              <a:rPr lang="zh-CN" altLang="en-US" sz="2100" dirty="0"/>
              <a:t>小型版</a:t>
            </a:r>
          </a:p>
          <a:p>
            <a:pPr lvl="1"/>
            <a:r>
              <a:rPr lang="zh-CN" altLang="en-US" sz="2100" dirty="0"/>
              <a:t>是为开发电子消费产品和嵌入式设备提供的解决方案</a:t>
            </a:r>
            <a:endParaRPr lang="en-US" altLang="zh-CN" sz="2100" dirty="0"/>
          </a:p>
          <a:p>
            <a:r>
              <a:rPr lang="en-US" altLang="zh-CN" dirty="0" smtClean="0"/>
              <a:t>Java EE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100" dirty="0" smtClean="0"/>
              <a:t>J2EE(Java </a:t>
            </a:r>
            <a:r>
              <a:rPr lang="en-US" altLang="zh-CN" sz="2100" dirty="0"/>
              <a:t>2 Platform Enterprise Edition)</a:t>
            </a:r>
            <a:r>
              <a:rPr lang="zh-CN" altLang="en-US" sz="2100" dirty="0"/>
              <a:t>企业版</a:t>
            </a:r>
          </a:p>
          <a:p>
            <a:pPr lvl="1"/>
            <a:r>
              <a:rPr lang="zh-CN" altLang="en-US" sz="2100" dirty="0"/>
              <a:t>是为开发企业环境下的应用程序提供的一套解决方案</a:t>
            </a:r>
          </a:p>
          <a:p>
            <a:pPr lvl="1"/>
            <a:r>
              <a:rPr lang="zh-CN" altLang="en-US" sz="2100" dirty="0"/>
              <a:t>该技术体系中包含的技术如 </a:t>
            </a:r>
            <a:r>
              <a:rPr lang="en-US" altLang="zh-CN" sz="2100" dirty="0"/>
              <a:t>Servlet</a:t>
            </a:r>
            <a:r>
              <a:rPr lang="zh-CN" altLang="en-US" sz="2100" dirty="0"/>
              <a:t>、</a:t>
            </a:r>
            <a:r>
              <a:rPr lang="en-US" altLang="zh-CN" sz="2100" dirty="0" err="1"/>
              <a:t>Jsp</a:t>
            </a:r>
            <a:r>
              <a:rPr lang="zh-CN" altLang="en-US" sz="2100" dirty="0"/>
              <a:t>等，主要针对于</a:t>
            </a:r>
            <a:r>
              <a:rPr lang="en-US" altLang="zh-CN" sz="2100" dirty="0"/>
              <a:t>Web</a:t>
            </a:r>
            <a:r>
              <a:rPr lang="zh-CN" altLang="en-US" sz="2100" dirty="0"/>
              <a:t>应用程序开发</a:t>
            </a:r>
            <a:endParaRPr lang="en-US" altLang="zh-CN" sz="2100" dirty="0"/>
          </a:p>
          <a:p>
            <a:pPr lvl="1">
              <a:lnSpc>
                <a:spcPct val="90000"/>
              </a:lnSpc>
            </a:pPr>
            <a:endParaRPr lang="zh-CN" altLang="en-US" sz="1500" dirty="0"/>
          </a:p>
          <a:p>
            <a:pPr lvl="1"/>
            <a:endParaRPr lang="en-US" altLang="zh-CN" sz="1500" dirty="0"/>
          </a:p>
          <a:p>
            <a:pPr lvl="1"/>
            <a:endParaRPr lang="zh-CN" altLang="en-US" sz="1500" dirty="0"/>
          </a:p>
          <a:p>
            <a:pPr lvl="1"/>
            <a:endParaRPr lang="en-US" altLang="zh-CN" sz="1500" dirty="0"/>
          </a:p>
          <a:p>
            <a:endParaRPr lang="zh-CN" altLang="en-US" sz="15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423949"/>
            <a:ext cx="7886700" cy="8562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JAVA </a:t>
            </a:r>
            <a:r>
              <a:rPr lang="zh-CN" altLang="en-US" sz="3600" dirty="0" smtClean="0"/>
              <a:t>语言</a:t>
            </a:r>
            <a:r>
              <a:rPr lang="zh-CN" altLang="en-US" sz="3600" dirty="0"/>
              <a:t>平台版本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010713_0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62" y="1463039"/>
            <a:ext cx="7127755" cy="451368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JAVA </a:t>
            </a:r>
            <a:r>
              <a:rPr lang="zh-CN" altLang="en-US" sz="3600" dirty="0" smtClean="0"/>
              <a:t>语言</a:t>
            </a:r>
            <a:r>
              <a:rPr lang="zh-CN" altLang="en-US" sz="3600" dirty="0"/>
              <a:t>平台版本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348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Review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2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9091" y="1479940"/>
            <a:ext cx="66335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Sun Certified Java Programmer</a:t>
            </a:r>
            <a:r>
              <a:rPr lang="zh-CN" altLang="en-US" i="1" dirty="0"/>
              <a:t>（</a:t>
            </a:r>
            <a:r>
              <a:rPr lang="en-US" altLang="zh-CN" i="1" dirty="0"/>
              <a:t>SCJP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Java </a:t>
            </a:r>
            <a:r>
              <a:rPr lang="zh-CN" altLang="en-US" dirty="0"/>
              <a:t>程序员认证，测试</a:t>
            </a:r>
            <a:r>
              <a:rPr lang="en-US" altLang="zh-CN" dirty="0"/>
              <a:t>Java </a:t>
            </a:r>
            <a:r>
              <a:rPr lang="zh-CN" altLang="en-US" dirty="0"/>
              <a:t>程序设计的要领和能力，内容侧重于</a:t>
            </a:r>
            <a:r>
              <a:rPr lang="en-US" altLang="zh-CN" dirty="0"/>
              <a:t>Java </a:t>
            </a:r>
            <a:r>
              <a:rPr lang="zh-CN" altLang="en-US" dirty="0"/>
              <a:t>的语法及</a:t>
            </a:r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Sun Certified Java Developer</a:t>
            </a:r>
            <a:r>
              <a:rPr lang="zh-CN" altLang="en-US" dirty="0"/>
              <a:t>（</a:t>
            </a:r>
            <a:r>
              <a:rPr lang="en-US" altLang="zh-CN" dirty="0"/>
              <a:t>SCJD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开发员认证，进一步测试用</a:t>
            </a:r>
            <a:r>
              <a:rPr lang="en-US" altLang="zh-CN" dirty="0"/>
              <a:t>Java </a:t>
            </a:r>
            <a:r>
              <a:rPr lang="zh-CN" altLang="en-US" dirty="0"/>
              <a:t>开发应用程序的能力。必须先完成一个程序设计的项目后，再回答与此项目相关的几个问题。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Sun Certified Web Component Developer for Java 2Platform Enterprise Edition</a:t>
            </a:r>
            <a:r>
              <a:rPr lang="zh-CN" altLang="en-US" dirty="0"/>
              <a:t>（</a:t>
            </a:r>
            <a:r>
              <a:rPr lang="en-US" altLang="zh-CN" dirty="0"/>
              <a:t>SCWD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 smtClean="0"/>
              <a:t>组件开发员认证，测试技术人员对</a:t>
            </a:r>
            <a:r>
              <a:rPr lang="en-US" altLang="zh-CN" dirty="0" smtClean="0"/>
              <a:t>Java Servlets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 Server Page</a:t>
            </a:r>
            <a:r>
              <a:rPr lang="zh-CN" altLang="en-US" dirty="0" smtClean="0"/>
              <a:t>）的程序开发技巧。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Sun Certified Enterprise Architect for J2EE Technology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SCAJ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Java2 </a:t>
            </a:r>
            <a:r>
              <a:rPr lang="zh-CN" altLang="en-US" dirty="0"/>
              <a:t>企业级设计师认证是</a:t>
            </a:r>
            <a:r>
              <a:rPr lang="en-US" altLang="zh-CN" dirty="0"/>
              <a:t>Java </a:t>
            </a:r>
            <a:r>
              <a:rPr lang="zh-CN" altLang="en-US" dirty="0"/>
              <a:t>最高级的认证，测试对</a:t>
            </a:r>
            <a:r>
              <a:rPr lang="en-US" altLang="zh-CN" dirty="0"/>
              <a:t>J2EE </a:t>
            </a:r>
            <a:r>
              <a:rPr lang="zh-CN" altLang="en-US" dirty="0"/>
              <a:t>架构及其他系统整合的相关技术经验及能力。 </a:t>
            </a:r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JAVA </a:t>
            </a:r>
            <a:r>
              <a:rPr lang="zh-CN" altLang="en-US" sz="3600" dirty="0" smtClean="0"/>
              <a:t>语言资格认证</a:t>
            </a:r>
            <a:endParaRPr lang="zh-CN" altLang="en-US" sz="3600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997526" y="1955800"/>
            <a:ext cx="6450678" cy="3222625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Jre</a:t>
            </a:r>
            <a:r>
              <a:rPr lang="en-US" altLang="zh-CN" sz="3600" dirty="0"/>
              <a:t>: java runtime  environment</a:t>
            </a:r>
          </a:p>
          <a:p>
            <a:pPr lvl="1"/>
            <a:r>
              <a:rPr lang="en-US" altLang="zh-CN" sz="2800" dirty="0"/>
              <a:t>Java</a:t>
            </a:r>
            <a:r>
              <a:rPr lang="zh-CN" altLang="en-US" sz="2800" dirty="0"/>
              <a:t>程序的运行环境</a:t>
            </a:r>
            <a:endParaRPr lang="en-US" altLang="zh-CN" sz="2800" dirty="0"/>
          </a:p>
          <a:p>
            <a:r>
              <a:rPr lang="en-US" altLang="zh-CN" sz="3600" dirty="0" err="1"/>
              <a:t>Jdk:java</a:t>
            </a:r>
            <a:r>
              <a:rPr lang="en-US" altLang="zh-CN" sz="3600" dirty="0"/>
              <a:t> development  kits</a:t>
            </a:r>
          </a:p>
          <a:p>
            <a:pPr lvl="1"/>
            <a:r>
              <a:rPr lang="en-US" altLang="zh-CN" sz="2400" dirty="0"/>
              <a:t>Java</a:t>
            </a:r>
            <a:r>
              <a:rPr lang="zh-CN" altLang="en-US" sz="2400" dirty="0"/>
              <a:t>语言的开发 环境</a:t>
            </a:r>
          </a:p>
          <a:p>
            <a:pPr lvl="1"/>
            <a:endParaRPr lang="en-US" altLang="zh-CN" sz="1500" dirty="0"/>
          </a:p>
          <a:p>
            <a:endParaRPr lang="zh-CN" altLang="en-US" sz="15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JAVA </a:t>
            </a:r>
            <a:r>
              <a:rPr lang="zh-CN" altLang="en-US" sz="4000" b="1" dirty="0"/>
              <a:t>开发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628650" y="1720736"/>
            <a:ext cx="6819554" cy="98690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官网：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://www.java.com/en/download/win10.jsp</a:t>
            </a:r>
          </a:p>
          <a:p>
            <a:r>
              <a:rPr lang="en-US" altLang="zh-CN" sz="2000" b="1" dirty="0" err="1" smtClean="0"/>
              <a:t>Jdk:java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development  </a:t>
            </a:r>
            <a:r>
              <a:rPr lang="en-US" altLang="zh-CN" sz="2000" b="1" dirty="0" smtClean="0"/>
              <a:t>kits</a:t>
            </a:r>
            <a:endParaRPr lang="en-US" altLang="zh-CN" sz="1050" b="1" dirty="0"/>
          </a:p>
          <a:p>
            <a:endParaRPr lang="zh-CN" altLang="en-US" sz="105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805702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JAVA </a:t>
            </a:r>
            <a:r>
              <a:rPr lang="zh-CN" altLang="en-US" sz="4000" b="1" dirty="0"/>
              <a:t>下载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64869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9" y="2491681"/>
            <a:ext cx="7044758" cy="34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931024" y="1729048"/>
            <a:ext cx="6450678" cy="257694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新建变量名：</a:t>
            </a:r>
            <a:r>
              <a:rPr lang="en-US" altLang="zh-CN" sz="2400" dirty="0"/>
              <a:t>JAVA_HOME</a:t>
            </a:r>
            <a:r>
              <a:rPr lang="zh-CN" altLang="en-US" sz="2400" dirty="0"/>
              <a:t>，变量值：</a:t>
            </a:r>
            <a:r>
              <a:rPr lang="en-US" altLang="zh-CN" sz="2400" dirty="0"/>
              <a:t>C:\Program Files\Java\jdk1.8.0_11</a:t>
            </a:r>
          </a:p>
          <a:p>
            <a:r>
              <a:rPr lang="zh-CN" altLang="en-US" sz="2400" dirty="0" smtClean="0"/>
              <a:t>打开</a:t>
            </a:r>
            <a:r>
              <a:rPr lang="en-US" altLang="zh-CN" sz="2400" dirty="0"/>
              <a:t>PATH</a:t>
            </a:r>
            <a:r>
              <a:rPr lang="zh-CN" altLang="en-US" sz="2400" dirty="0"/>
              <a:t>，添加变量值：</a:t>
            </a:r>
            <a:r>
              <a:rPr lang="en-US" altLang="zh-CN" sz="2400" dirty="0"/>
              <a:t>%JAVA_HOME%\bin;%JAVA_HOME%\</a:t>
            </a:r>
            <a:r>
              <a:rPr lang="en-US" altLang="zh-CN" sz="2400" dirty="0" err="1"/>
              <a:t>jre</a:t>
            </a:r>
            <a:r>
              <a:rPr lang="en-US" altLang="zh-CN" sz="2400" dirty="0"/>
              <a:t>\bin</a:t>
            </a:r>
          </a:p>
          <a:p>
            <a:r>
              <a:rPr lang="zh-CN" altLang="en-US" sz="2400" dirty="0" smtClean="0"/>
              <a:t>新建</a:t>
            </a:r>
            <a:r>
              <a:rPr lang="zh-CN" altLang="en-US" sz="2400" dirty="0"/>
              <a:t>变量名：</a:t>
            </a:r>
            <a:r>
              <a:rPr lang="en-US" altLang="zh-CN" sz="2400" dirty="0"/>
              <a:t>CLASSPATH</a:t>
            </a:r>
            <a:r>
              <a:rPr lang="zh-CN" altLang="en-US" sz="2400" dirty="0"/>
              <a:t>，变量值：</a:t>
            </a:r>
            <a:r>
              <a:rPr lang="en-US" altLang="zh-CN" sz="2400" dirty="0"/>
              <a:t>.;%JAVA_HOME%\lib\dt.jar;%JAVA_HOME</a:t>
            </a:r>
            <a:r>
              <a:rPr lang="en-US" altLang="zh-CN" sz="2400" dirty="0" smtClean="0"/>
              <a:t>%\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597885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JAVA </a:t>
            </a:r>
            <a:r>
              <a:rPr lang="zh-CN" altLang="en-US" sz="4000" b="1" dirty="0" smtClean="0"/>
              <a:t>环境变量配置</a:t>
            </a:r>
            <a:endParaRPr lang="zh-CN" altLang="en-US" sz="4000" b="1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440874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 descr="https://images0.cnblogs.com/blog/45031/201309/10220512-333abd29876447959e4b0f7b1fc7d4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1" y="4508528"/>
            <a:ext cx="34004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2641"/>
            <a:ext cx="6405563" cy="1064622"/>
          </a:xfrm>
        </p:spPr>
        <p:txBody>
          <a:bodyPr>
            <a:normAutofit/>
          </a:bodyPr>
          <a:lstStyle/>
          <a:p>
            <a:pPr marL="742950" lvl="1" indent="-400050"/>
            <a:r>
              <a:rPr lang="en-US" altLang="zh-CN" sz="2400" b="1" dirty="0">
                <a:ea typeface="隶书" panose="02010509060101010101" pitchFamily="49" charset="-122"/>
              </a:rPr>
              <a:t>Eclipse</a:t>
            </a:r>
            <a:r>
              <a:rPr kumimoji="1" lang="en-US" altLang="zh-CN" sz="2400" b="1" dirty="0"/>
              <a:t> </a:t>
            </a:r>
            <a:r>
              <a:rPr kumimoji="1" lang="zh-CN" altLang="en-US" sz="2400" b="1" dirty="0"/>
              <a:t>：最受欢迎</a:t>
            </a:r>
            <a:endParaRPr kumimoji="1" lang="en-US" altLang="zh-CN" sz="2400" b="1" dirty="0"/>
          </a:p>
          <a:p>
            <a:pPr marL="742950" lvl="1" indent="-400050"/>
            <a:r>
              <a:rPr lang="en-US" altLang="zh-CN" sz="2400" b="1" dirty="0" err="1">
                <a:ea typeface="隶书" panose="02010509060101010101" pitchFamily="49" charset="-122"/>
              </a:rPr>
              <a:t>Myeclipse</a:t>
            </a:r>
            <a:r>
              <a:rPr lang="zh-CN" altLang="en-US" sz="2400" b="1" dirty="0">
                <a:ea typeface="隶书" panose="02010509060101010101" pitchFamily="49" charset="-122"/>
              </a:rPr>
              <a:t>：</a:t>
            </a:r>
            <a:r>
              <a:rPr kumimoji="1" lang="zh-CN" altLang="en-US" sz="2400" b="1" dirty="0"/>
              <a:t>包含极丰富的类库</a:t>
            </a:r>
            <a:r>
              <a:rPr kumimoji="1" lang="en-US" altLang="zh-CN" sz="2400" b="1" dirty="0"/>
              <a:t> </a:t>
            </a:r>
          </a:p>
        </p:txBody>
      </p:sp>
      <p:pic>
        <p:nvPicPr>
          <p:cNvPr id="3074" name="Picture 2" descr="https://ss2.bdstatic.com/70cFvnSh_Q1YnxGkpoWK1HF6hhy/it/u=1541976856,750122182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58904"/>
            <a:ext cx="3571875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51285133280&amp;di=2fe84b6cd09908e207121dd17fe51214&amp;imgtype=0&amp;src=http%3A%2F%2Fwww.xz7.com%2Fup%2FUploadPic%2F2012-6%2F201261914483456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56" y="2309602"/>
            <a:ext cx="3549832" cy="22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81087" y="5190953"/>
            <a:ext cx="6405563" cy="6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zh-CN" altLang="en-US" sz="2400" b="1" dirty="0" smtClean="0">
                <a:ea typeface="隶书" panose="02010509060101010101" pitchFamily="49" charset="-122"/>
              </a:rPr>
              <a:t>便于包的管理，便于</a:t>
            </a:r>
            <a:r>
              <a:rPr kumimoji="1" lang="en-US" altLang="zh-CN" sz="3200" b="1" dirty="0" smtClean="0">
                <a:ea typeface="隶书" panose="02010509060101010101" pitchFamily="49" charset="-122"/>
              </a:rPr>
              <a:t>debug!!!</a:t>
            </a:r>
            <a:endParaRPr kumimoji="1" lang="en-US" altLang="zh-CN" sz="3200" b="1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8650" y="456570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JAVA </a:t>
            </a:r>
            <a:r>
              <a:rPr lang="zh-CN" altLang="en-US" sz="4000" b="1" dirty="0"/>
              <a:t>常用</a:t>
            </a:r>
            <a:r>
              <a:rPr lang="en-US" altLang="zh-CN" sz="4000" b="1" dirty="0"/>
              <a:t>IDE</a:t>
            </a:r>
            <a:endParaRPr lang="zh-CN" altLang="en-US" sz="4000" b="1" dirty="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2641"/>
            <a:ext cx="6405563" cy="614101"/>
          </a:xfrm>
        </p:spPr>
        <p:txBody>
          <a:bodyPr>
            <a:normAutofit/>
          </a:bodyPr>
          <a:lstStyle/>
          <a:p>
            <a:pPr marL="742950" lvl="1" indent="-400050"/>
            <a:r>
              <a:rPr lang="en-US" altLang="zh-CN" sz="2400" b="1" dirty="0" smtClean="0">
                <a:ea typeface="隶书" panose="02010509060101010101" pitchFamily="49" charset="-122"/>
              </a:rPr>
              <a:t>IDEA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err="1" smtClean="0"/>
              <a:t>Jetbrains</a:t>
            </a:r>
            <a:r>
              <a:rPr kumimoji="1" lang="zh-CN" altLang="en-US" sz="2400" b="1" dirty="0" smtClean="0"/>
              <a:t>公司</a:t>
            </a:r>
            <a:endParaRPr kumimoji="1" lang="en-US" altLang="zh-CN" sz="24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06025" y="5182640"/>
            <a:ext cx="6405563" cy="106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zh-CN" altLang="en-US" sz="2400" b="1" dirty="0" smtClean="0">
                <a:ea typeface="隶书" panose="02010509060101010101" pitchFamily="49" charset="-122"/>
              </a:rPr>
              <a:t>不用</a:t>
            </a:r>
            <a:r>
              <a:rPr lang="en-US" altLang="zh-CN" sz="2400" b="1" dirty="0" smtClean="0">
                <a:ea typeface="隶书" panose="02010509060101010101" pitchFamily="49" charset="-122"/>
              </a:rPr>
              <a:t>IDE</a:t>
            </a:r>
            <a:r>
              <a:rPr lang="zh-CN" altLang="en-US" sz="2400" b="1" dirty="0" smtClean="0">
                <a:ea typeface="隶书" panose="02010509060101010101" pitchFamily="49" charset="-122"/>
              </a:rPr>
              <a:t>：</a:t>
            </a:r>
            <a:r>
              <a:rPr lang="en-US" altLang="zh-CN" sz="2400" b="1" dirty="0" smtClean="0">
                <a:ea typeface="隶书" panose="02010509060101010101" pitchFamily="49" charset="-122"/>
              </a:rPr>
              <a:t>TXT</a:t>
            </a:r>
          </a:p>
          <a:p>
            <a:pPr marL="342900" lvl="1" indent="0">
              <a:buNone/>
            </a:pPr>
            <a:r>
              <a:rPr kumimoji="1" lang="zh-CN" altLang="en-US" sz="3200" b="1" dirty="0" smtClean="0">
                <a:ea typeface="隶书" panose="02010509060101010101" pitchFamily="49" charset="-122"/>
              </a:rPr>
              <a:t>用眼睛</a:t>
            </a:r>
            <a:r>
              <a:rPr kumimoji="1" lang="en-US" altLang="zh-CN" sz="3200" b="1" dirty="0" smtClean="0">
                <a:ea typeface="隶书" panose="02010509060101010101" pitchFamily="49" charset="-122"/>
              </a:rPr>
              <a:t>debug!!!</a:t>
            </a:r>
            <a:endParaRPr kumimoji="1" lang="en-US" altLang="zh-CN" sz="3200" b="1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JAVA </a:t>
            </a:r>
            <a:r>
              <a:rPr lang="zh-CN" altLang="en-US" sz="4000" b="1" dirty="0"/>
              <a:t>常用</a:t>
            </a:r>
            <a:r>
              <a:rPr lang="en-US" altLang="zh-CN" sz="4000" b="1" dirty="0"/>
              <a:t>IDE</a:t>
            </a:r>
            <a:endParaRPr lang="zh-CN" altLang="en-US" sz="4000" b="1" dirty="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 descr="https://www.jetbrains.com/idea/download/screenshots/idea_tips_smart_comple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08" y="2316907"/>
            <a:ext cx="3581603" cy="22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3" y="2316907"/>
            <a:ext cx="3566911" cy="2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1" defTabSz="685800">
              <a:lnSpc>
                <a:spcPct val="90000"/>
              </a:lnSpc>
              <a:spcBef>
                <a:spcPts val="375"/>
              </a:spcBef>
            </a:pPr>
            <a:r>
              <a:rPr kumimoji="1" lang="zh-CN" altLang="en-US" sz="5400" b="1" dirty="0">
                <a:ea typeface="隶书" panose="02010509060101010101" pitchFamily="49" charset="-122"/>
              </a:rPr>
              <a:t>不用</a:t>
            </a:r>
            <a:r>
              <a:rPr kumimoji="1" lang="en-US" altLang="zh-CN" sz="5400" b="1" dirty="0">
                <a:ea typeface="隶书" panose="02010509060101010101" pitchFamily="49" charset="-122"/>
              </a:rPr>
              <a:t>IDE</a:t>
            </a:r>
            <a:r>
              <a:rPr kumimoji="1" lang="zh-CN" altLang="en-US" sz="5400" b="1" dirty="0">
                <a:ea typeface="隶书" panose="02010509060101010101" pitchFamily="49" charset="-122"/>
              </a:rPr>
              <a:t>？？</a:t>
            </a:r>
            <a:r>
              <a:rPr kumimoji="1" lang="en-US" altLang="zh-CN" sz="5400" b="1" dirty="0">
                <a:ea typeface="隶书" panose="02010509060101010101" pitchFamily="49" charset="-122"/>
              </a:rPr>
              <a:t>WTF</a:t>
            </a:r>
            <a:r>
              <a:rPr kumimoji="1" lang="zh-CN" altLang="en-US" sz="5400" b="1" dirty="0">
                <a:ea typeface="隶书" panose="02010509060101010101" pitchFamily="49" charset="-122"/>
              </a:rPr>
              <a:t>？？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217" y="1559618"/>
            <a:ext cx="7886700" cy="2671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800" dirty="0" smtClean="0"/>
              <a:t>代码的就是一段文本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文件，后缀名改为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用随便一个文本编辑器，修改为合法的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代码内容</a:t>
            </a:r>
            <a:endParaRPr lang="en-US" altLang="zh-CN" dirty="0" smtClean="0"/>
          </a:p>
          <a:p>
            <a:r>
              <a:rPr lang="zh-CN" altLang="en-US" dirty="0"/>
              <a:t>打开</a:t>
            </a:r>
            <a:r>
              <a:rPr lang="zh-CN" altLang="en-US" dirty="0" smtClean="0"/>
              <a:t>命令行，切换到文件所在目录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helloworld.java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: java </a:t>
            </a:r>
            <a:r>
              <a:rPr lang="en-US" altLang="zh-CN" dirty="0" err="1" smtClean="0"/>
              <a:t>helloworld.class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89" y="1468841"/>
            <a:ext cx="3990111" cy="2055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7" y="4082068"/>
            <a:ext cx="5880215" cy="195785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3217" y="1559618"/>
            <a:ext cx="3220143" cy="21036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极其不推荐</a:t>
            </a:r>
            <a:r>
              <a:rPr lang="en-US" altLang="zh-CN" dirty="0" smtClean="0"/>
              <a:t>windows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自带的文本文档</a:t>
            </a:r>
            <a:endParaRPr lang="en-US" altLang="zh-CN" dirty="0" smtClean="0"/>
          </a:p>
          <a:p>
            <a:r>
              <a:rPr lang="en-US" altLang="zh-CN" dirty="0" smtClean="0"/>
              <a:t>Notepad++</a:t>
            </a:r>
            <a:r>
              <a:rPr lang="zh-CN" altLang="en-US" dirty="0" smtClean="0"/>
              <a:t>好用得多</a:t>
            </a:r>
            <a:endParaRPr lang="en-US" altLang="zh-CN" dirty="0" smtClean="0"/>
          </a:p>
          <a:p>
            <a:r>
              <a:rPr lang="en-US" altLang="zh-CN" dirty="0" smtClean="0"/>
              <a:t>Linux: </a:t>
            </a:r>
            <a:r>
              <a:rPr lang="en-US" altLang="zh-CN" dirty="0" err="1" smtClean="0"/>
              <a:t>Atom,Vim</a:t>
            </a:r>
            <a:endParaRPr lang="en-US" altLang="zh-CN" dirty="0"/>
          </a:p>
          <a:p>
            <a:r>
              <a:rPr lang="en-US" altLang="zh-CN" dirty="0" err="1" smtClean="0"/>
              <a:t>MacOS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常用文本编辑器</a:t>
            </a:r>
            <a:endParaRPr lang="zh-CN" altLang="en-US" sz="4000" b="1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86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97" y="4082068"/>
            <a:ext cx="5880215" cy="195785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3217" y="1559618"/>
            <a:ext cx="3220143" cy="21036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极其不推荐</a:t>
            </a:r>
            <a:r>
              <a:rPr lang="en-US" altLang="zh-CN" dirty="0" smtClean="0"/>
              <a:t>windows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自带的文本文档</a:t>
            </a:r>
            <a:endParaRPr lang="en-US" altLang="zh-CN" dirty="0" smtClean="0"/>
          </a:p>
          <a:p>
            <a:r>
              <a:rPr lang="en-US" altLang="zh-CN" dirty="0" smtClean="0"/>
              <a:t>Notepad++</a:t>
            </a:r>
            <a:r>
              <a:rPr lang="zh-CN" altLang="en-US" dirty="0" smtClean="0"/>
              <a:t>好用得多</a:t>
            </a:r>
            <a:endParaRPr lang="en-US" altLang="zh-CN" dirty="0" smtClean="0"/>
          </a:p>
          <a:p>
            <a:r>
              <a:rPr lang="en-US" altLang="zh-CN" dirty="0" smtClean="0"/>
              <a:t>Linux: </a:t>
            </a:r>
            <a:r>
              <a:rPr lang="en-US" altLang="zh-CN" dirty="0" err="1" smtClean="0"/>
              <a:t>Atom,Vim</a:t>
            </a:r>
            <a:endParaRPr lang="en-US" altLang="zh-CN" dirty="0"/>
          </a:p>
          <a:p>
            <a:r>
              <a:rPr lang="en-US" altLang="zh-CN" dirty="0" err="1" smtClean="0"/>
              <a:t>MacOS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常用文本编辑器</a:t>
            </a:r>
            <a:endParaRPr lang="zh-CN" altLang="en-US" sz="4000" b="1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4" descr="https://timgsa.baidu.com/timg?image&amp;quality=80&amp;size=b9999_10000&amp;sec=1551548303857&amp;di=0148849d90ed0edd24b258e54129d741&amp;imgtype=0&amp;src=http%3A%2F%2Fwww.lwen.org%2Fd%2Ffile%2Fxinwen%2F2018-09-21%2Fd2d90d77c21e18a0fa77c351c1aa819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29932" r="44169" b="17145"/>
          <a:stretch/>
        </p:blipFill>
        <p:spPr bwMode="auto">
          <a:xfrm>
            <a:off x="4239488" y="1468841"/>
            <a:ext cx="3990111" cy="20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67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r>
              <a:rPr lang="zh-CN" altLang="en-US" dirty="0" smtClean="0"/>
              <a:t>健壮（鲁棒的）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动态性</a:t>
            </a:r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平台无关性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267348" y="2034523"/>
            <a:ext cx="5005388" cy="3157538"/>
            <a:chOff x="264" y="569"/>
            <a:chExt cx="4204" cy="265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64" y="2386"/>
              <a:ext cx="3504" cy="835"/>
            </a:xfrm>
            <a:prstGeom prst="ellipse">
              <a:avLst/>
            </a:prstGeom>
            <a:gradFill rotWithShape="0">
              <a:gsLst>
                <a:gs pos="0">
                  <a:srgbClr val="F7F9F2"/>
                </a:gs>
                <a:gs pos="100000">
                  <a:srgbClr val="C0C0C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20580000">
              <a:off x="507" y="1055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ADADAD"/>
                </a:gs>
                <a:gs pos="50000">
                  <a:srgbClr val="808080"/>
                </a:gs>
                <a:gs pos="100000">
                  <a:srgbClr val="ADADA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 rot="20580000">
              <a:off x="543" y="953"/>
              <a:ext cx="3504" cy="1841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2791BB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20580000">
              <a:off x="490" y="938"/>
              <a:ext cx="3590" cy="1856"/>
            </a:xfrm>
            <a:custGeom>
              <a:avLst/>
              <a:gdLst>
                <a:gd name="G0" fmla="sin 10800 -3431658"/>
                <a:gd name="G1" fmla="+- G0 10800 0"/>
                <a:gd name="G2" fmla="cos 10800 -3431658"/>
                <a:gd name="G3" fmla="+- G2 10800 0"/>
                <a:gd name="G4" fmla="sin 10800 2199548"/>
                <a:gd name="G5" fmla="+- G4 10800 0"/>
                <a:gd name="G6" fmla="cos 10800 2199548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0799 w 21600"/>
                <a:gd name="T13" fmla="*/ 2306 h 21600"/>
                <a:gd name="T14" fmla="*/ 21599 w 21600"/>
                <a:gd name="T15" fmla="*/ 1672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7394" y="2247"/>
                  </a:moveTo>
                  <a:cubicBezTo>
                    <a:pt x="20046" y="4292"/>
                    <a:pt x="21600" y="7451"/>
                    <a:pt x="21600" y="10800"/>
                  </a:cubicBezTo>
                  <a:cubicBezTo>
                    <a:pt x="21600" y="12923"/>
                    <a:pt x="20973" y="15000"/>
                    <a:pt x="19799" y="1677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7394" y="2247"/>
                  </a:moveTo>
                  <a:cubicBezTo>
                    <a:pt x="20046" y="4292"/>
                    <a:pt x="21600" y="7451"/>
                    <a:pt x="21600" y="10800"/>
                  </a:cubicBezTo>
                  <a:cubicBezTo>
                    <a:pt x="21600" y="12923"/>
                    <a:pt x="20973" y="15000"/>
                    <a:pt x="19799" y="16770"/>
                  </a:cubicBez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9DBDF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20580000" flipH="1">
              <a:off x="523" y="940"/>
              <a:ext cx="3575" cy="1860"/>
            </a:xfrm>
            <a:custGeom>
              <a:avLst/>
              <a:gdLst>
                <a:gd name="G0" fmla="sin 10800 435006"/>
                <a:gd name="G1" fmla="+- G0 10800 0"/>
                <a:gd name="G2" fmla="cos 10800 435006"/>
                <a:gd name="G3" fmla="+- G2 10800 0"/>
                <a:gd name="G4" fmla="sin 10800 6537381"/>
                <a:gd name="G5" fmla="+- G4 10800 0"/>
                <a:gd name="G6" fmla="cos 10800 6537381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9047 w 21600"/>
                <a:gd name="T13" fmla="*/ 10799 h 21600"/>
                <a:gd name="T14" fmla="*/ 21536 w 21600"/>
                <a:gd name="T15" fmla="*/ 215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21527" y="12048"/>
                  </a:moveTo>
                  <a:cubicBezTo>
                    <a:pt x="20894" y="17493"/>
                    <a:pt x="16281" y="21599"/>
                    <a:pt x="10800" y="21599"/>
                  </a:cubicBezTo>
                  <a:cubicBezTo>
                    <a:pt x="10186" y="21599"/>
                    <a:pt x="9574" y="21547"/>
                    <a:pt x="8969" y="21443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21527" y="12048"/>
                  </a:moveTo>
                  <a:cubicBezTo>
                    <a:pt x="20894" y="17493"/>
                    <a:pt x="16281" y="21599"/>
                    <a:pt x="10800" y="21599"/>
                  </a:cubicBezTo>
                  <a:cubicBezTo>
                    <a:pt x="10186" y="21599"/>
                    <a:pt x="9574" y="21547"/>
                    <a:pt x="8969" y="21443"/>
                  </a:cubicBezTo>
                </a:path>
              </a:pathLst>
            </a:custGeom>
            <a:gradFill rotWithShape="0">
              <a:gsLst>
                <a:gs pos="0">
                  <a:srgbClr val="009999"/>
                </a:gs>
                <a:gs pos="100000">
                  <a:srgbClr val="006A6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 rot="20580000">
              <a:off x="506" y="950"/>
              <a:ext cx="3562" cy="1786"/>
            </a:xfrm>
            <a:custGeom>
              <a:avLst/>
              <a:gdLst>
                <a:gd name="G0" fmla="sin 10800 -7674811"/>
                <a:gd name="G1" fmla="+- G0 10800 0"/>
                <a:gd name="G2" fmla="cos 10800 -7674811"/>
                <a:gd name="G3" fmla="+- G2 10800 0"/>
                <a:gd name="G4" fmla="sin 10800 -3086079"/>
                <a:gd name="G5" fmla="+- G4 10800 0"/>
                <a:gd name="G6" fmla="cos 10800 -3086079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5836 w 21600"/>
                <a:gd name="T13" fmla="*/ 0 h 21600"/>
                <a:gd name="T14" fmla="*/ 18171 w 21600"/>
                <a:gd name="T15" fmla="*/ 107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5878" y="1186"/>
                  </a:moveTo>
                  <a:cubicBezTo>
                    <a:pt x="7401" y="406"/>
                    <a:pt x="9088" y="0"/>
                    <a:pt x="10800" y="0"/>
                  </a:cubicBezTo>
                  <a:cubicBezTo>
                    <a:pt x="13527" y="0"/>
                    <a:pt x="16154" y="1032"/>
                    <a:pt x="18152" y="2889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5878" y="1186"/>
                  </a:moveTo>
                  <a:cubicBezTo>
                    <a:pt x="7401" y="406"/>
                    <a:pt x="9088" y="0"/>
                    <a:pt x="10800" y="0"/>
                  </a:cubicBezTo>
                  <a:cubicBezTo>
                    <a:pt x="13527" y="0"/>
                    <a:pt x="16154" y="1032"/>
                    <a:pt x="18152" y="2889"/>
                  </a:cubicBezTo>
                </a:path>
              </a:pathLst>
            </a:custGeom>
            <a:gradFill rotWithShape="0">
              <a:gsLst>
                <a:gs pos="0">
                  <a:srgbClr val="496EB8"/>
                </a:gs>
                <a:gs pos="100000">
                  <a:srgbClr val="6699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20580000" flipH="1">
              <a:off x="501" y="944"/>
              <a:ext cx="3592" cy="1850"/>
            </a:xfrm>
            <a:custGeom>
              <a:avLst/>
              <a:gdLst>
                <a:gd name="G0" fmla="sin 10800 -4418729"/>
                <a:gd name="G1" fmla="+- G0 10800 0"/>
                <a:gd name="G2" fmla="cos 10800 -4418729"/>
                <a:gd name="G3" fmla="+- G2 10800 0"/>
                <a:gd name="G4" fmla="sin 10800 1910808"/>
                <a:gd name="G5" fmla="+- G4 10800 0"/>
                <a:gd name="G6" fmla="cos 10800 1910808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0799 w 21600"/>
                <a:gd name="T13" fmla="*/ 885 h 21600"/>
                <a:gd name="T14" fmla="*/ 21599 w 21600"/>
                <a:gd name="T15" fmla="*/ 160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4945" y="827"/>
                  </a:moveTo>
                  <a:cubicBezTo>
                    <a:pt x="18974" y="2502"/>
                    <a:pt x="21600" y="6436"/>
                    <a:pt x="21600" y="10800"/>
                  </a:cubicBezTo>
                  <a:cubicBezTo>
                    <a:pt x="21600" y="12641"/>
                    <a:pt x="21128" y="14452"/>
                    <a:pt x="20231" y="16061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4945" y="827"/>
                  </a:moveTo>
                  <a:cubicBezTo>
                    <a:pt x="18974" y="2502"/>
                    <a:pt x="21600" y="6436"/>
                    <a:pt x="21600" y="10800"/>
                  </a:cubicBezTo>
                  <a:cubicBezTo>
                    <a:pt x="21600" y="12641"/>
                    <a:pt x="21128" y="14452"/>
                    <a:pt x="20231" y="16061"/>
                  </a:cubicBezTo>
                </a:path>
              </a:pathLst>
            </a:custGeom>
            <a:gradFill rotWithShape="0">
              <a:gsLst>
                <a:gs pos="0">
                  <a:srgbClr val="754617"/>
                </a:gs>
                <a:gs pos="100000">
                  <a:srgbClr val="FF99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059" y="1855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56565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 rot="20520000">
              <a:off x="264" y="569"/>
              <a:ext cx="4111" cy="2381"/>
            </a:xfrm>
            <a:custGeom>
              <a:avLst/>
              <a:gdLst>
                <a:gd name="G0" fmla="sin 10800 2194128"/>
                <a:gd name="G1" fmla="+- G0 10800 0"/>
                <a:gd name="G2" fmla="cos 10800 2194128"/>
                <a:gd name="G3" fmla="+- G2 10800 0"/>
                <a:gd name="G4" fmla="sin 10800 5252739"/>
                <a:gd name="G5" fmla="+- G4 10800 0"/>
                <a:gd name="G6" fmla="cos 10800 5252739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0799 w 21600"/>
                <a:gd name="T13" fmla="*/ 10799 h 21600"/>
                <a:gd name="T14" fmla="*/ 19831 w 21600"/>
                <a:gd name="T15" fmla="*/ 2142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9808" y="16757"/>
                  </a:moveTo>
                  <a:cubicBezTo>
                    <a:pt x="18167" y="19237"/>
                    <a:pt x="15577" y="20932"/>
                    <a:pt x="12647" y="2144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9808" y="16757"/>
                  </a:moveTo>
                  <a:cubicBezTo>
                    <a:pt x="18167" y="19237"/>
                    <a:pt x="15577" y="20932"/>
                    <a:pt x="12647" y="21440"/>
                  </a:cubicBez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2436" y="2069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63636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 rot="20580000">
              <a:off x="1463" y="1404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00000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31" y="1825"/>
              <a:ext cx="91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Platform</a:t>
              </a:r>
              <a:r>
                <a:rPr lang="zh-CN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 </a:t>
              </a:r>
            </a:p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independent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011" y="1057"/>
              <a:ext cx="54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Simple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114" y="1249"/>
              <a:ext cx="6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Object</a:t>
              </a:r>
            </a:p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oriented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82" y="2023"/>
              <a:ext cx="1789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en-US" sz="13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      </a:t>
              </a:r>
              <a:r>
                <a:rPr lang="en-US" altLang="en-US" sz="10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Distributed</a:t>
              </a:r>
              <a:r>
                <a:rPr lang="zh-CN" altLang="en-US" sz="10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、</a:t>
              </a:r>
              <a:r>
                <a:rPr lang="en-US" altLang="en-US" sz="10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Dynamic</a:t>
              </a:r>
              <a:endParaRPr lang="en-US" altLang="en-US" sz="135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  <a:p>
              <a:pPr eaLnBrk="0" hangingPunct="0"/>
              <a:r>
                <a:rPr lang="en-US" altLang="en-US" sz="13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      </a:t>
              </a:r>
              <a:r>
                <a:rPr lang="en-US" altLang="en-US" sz="10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Reliable</a:t>
              </a:r>
              <a:r>
                <a:rPr lang="en-US" altLang="en-US" sz="13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、</a:t>
              </a:r>
              <a:r>
                <a:rPr lang="zh-CN" altLang="en-US" sz="10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Security</a:t>
              </a:r>
            </a:p>
            <a:p>
              <a:pPr eaLnBrk="0" hangingPunct="0"/>
              <a:r>
                <a:rPr lang="en-US" altLang="en-US" sz="1350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         </a:t>
              </a:r>
              <a:r>
                <a:rPr lang="en-US" altLang="en-US" sz="1350" b="1" dirty="0">
                  <a:solidFill>
                    <a:srgbClr val="FFFFFF"/>
                  </a:solidFill>
                </a:rPr>
                <a:t>……</a:t>
              </a:r>
              <a:endParaRPr lang="en-US" altLang="en-US" sz="135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327" y="2449"/>
              <a:ext cx="1050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en-US" sz="1050" b="1">
                  <a:solidFill>
                    <a:srgbClr val="FFFFFF"/>
                  </a:solidFill>
                  <a:latin typeface="Verdana" panose="020B0604030504040204" pitchFamily="34" charset="0"/>
                </a:rPr>
                <a:t>Multithreading</a:t>
              </a: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2385" y="2205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98BAFE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 rot="20580000">
              <a:off x="1527" y="1563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628650" y="564632"/>
            <a:ext cx="7886700" cy="915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Why JAVA</a:t>
            </a:r>
            <a:r>
              <a:rPr lang="zh-CN" altLang="en-US" sz="4000" b="1" dirty="0" smtClean="0"/>
              <a:t>？？</a:t>
            </a:r>
            <a:endParaRPr lang="zh-CN" altLang="en-US" sz="4000" b="1" dirty="0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93738" y="1571625"/>
            <a:ext cx="8270875" cy="44719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“</a:t>
            </a:r>
            <a:r>
              <a:rPr lang="en-US" altLang="zh-CN" sz="3200" dirty="0" smtClean="0"/>
              <a:t>0”</a:t>
            </a:r>
            <a:r>
              <a:rPr lang="zh-CN" altLang="en-US" sz="3200" dirty="0" smtClean="0"/>
              <a:t>和“</a:t>
            </a:r>
            <a:r>
              <a:rPr lang="en-US" altLang="zh-CN" sz="3200" dirty="0" smtClean="0"/>
              <a:t>1”</a:t>
            </a:r>
            <a:r>
              <a:rPr lang="zh-CN" altLang="en-US" sz="3200" dirty="0" smtClean="0"/>
              <a:t>只有形式的意义</a:t>
            </a:r>
            <a:endParaRPr lang="en-US" altLang="zh-CN" sz="3200" dirty="0" smtClean="0"/>
          </a:p>
          <a:p>
            <a:pPr eaLnBrk="1" hangingPunct="1"/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二进制机器本质：</a:t>
            </a:r>
            <a:r>
              <a:rPr lang="zh-CN" altLang="en-US" sz="3200" b="1" dirty="0" smtClean="0"/>
              <a:t>真与假</a:t>
            </a:r>
            <a:endParaRPr lang="en-US" altLang="zh-CN" sz="3200" b="1" dirty="0" smtClean="0"/>
          </a:p>
          <a:p>
            <a:pPr eaLnBrk="1" hangingPunct="1"/>
            <a:endParaRPr lang="en-US" altLang="zh-CN" sz="3200" b="1" dirty="0"/>
          </a:p>
          <a:p>
            <a:pPr eaLnBrk="1" hangingPunct="1"/>
            <a:r>
              <a:rPr lang="zh-CN" altLang="en-US" sz="3200" dirty="0" smtClean="0"/>
              <a:t>搭建计算机的理论可行性</a:t>
            </a:r>
            <a:endParaRPr lang="en-US" altLang="zh-CN" sz="3200" dirty="0" smtClean="0"/>
          </a:p>
          <a:p>
            <a:r>
              <a:rPr lang="zh-CN" altLang="en-US" sz="3200" b="1" dirty="0"/>
              <a:t>精髓：</a:t>
            </a:r>
            <a:endParaRPr lang="en-US" altLang="zh-CN" sz="3200" b="1" dirty="0"/>
          </a:p>
          <a:p>
            <a:pPr eaLnBrk="1" hangingPunct="1"/>
            <a:endParaRPr lang="zh-CN" altLang="en-US" sz="3200" dirty="0" smtClean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图灵机的意义</a:t>
            </a:r>
            <a:endParaRPr lang="zh-CN" altLang="en-US" b="1" dirty="0" smtClean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06680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4276" y="4576853"/>
            <a:ext cx="3566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输入集合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输出集合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内部状态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固定</a:t>
            </a:r>
            <a:r>
              <a:rPr lang="zh-CN" altLang="en-US" sz="2400" b="1" dirty="0"/>
              <a:t>的程序指令！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1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简单的</a:t>
            </a:r>
            <a:endParaRPr lang="en-US" altLang="zh-CN" b="1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Has a small set of Language Constructs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Borrows the C and C++ syntax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Is free from pointers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Uses garbage collection for memory management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Does not use header files and preprocessors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42495"/>
          </a:xfrm>
        </p:spPr>
        <p:txBody>
          <a:bodyPr/>
          <a:lstStyle/>
          <a:p>
            <a:r>
              <a:rPr lang="zh-CN" altLang="en-US" sz="4000" b="1" dirty="0" smtClean="0"/>
              <a:t>面向对象的</a:t>
            </a:r>
            <a:endParaRPr lang="en-US" altLang="zh-CN" b="1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40750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纯粹面向对象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Not </a:t>
            </a:r>
            <a:r>
              <a:rPr lang="en-US" altLang="zh-CN" b="1" dirty="0"/>
              <a:t>hybrid like C</a:t>
            </a:r>
            <a:r>
              <a:rPr lang="en-US" altLang="zh-CN" b="1" dirty="0" smtClean="0"/>
              <a:t>++(</a:t>
            </a:r>
            <a:r>
              <a:rPr lang="zh-CN" altLang="en-US" b="1" dirty="0" smtClean="0"/>
              <a:t>不混杂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支持面向对象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抽象性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模块化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丰富性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层次性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典型性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并发性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持久性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58404" name="Picture 4" descr="java%20object%20orie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28194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500900"/>
            <a:ext cx="7886700" cy="79034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面向对象的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192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18057"/>
            <a:ext cx="7886700" cy="7570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1" dirty="0"/>
              <a:t>分布的</a:t>
            </a:r>
            <a:r>
              <a:rPr kumimoji="1" lang="en-US" altLang="zh-CN" sz="3600" b="1" dirty="0"/>
              <a:t>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/>
              <a:t>工作于多平台</a:t>
            </a:r>
            <a:endParaRPr lang="en-US" altLang="zh-CN" b="1" dirty="0" smtClean="0"/>
          </a:p>
          <a:p>
            <a:r>
              <a:rPr lang="zh-CN" altLang="en-US" b="1" dirty="0" smtClean="0"/>
              <a:t>提供多种支持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网络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internet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Remote Method Invocation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CORBA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Common </a:t>
            </a:r>
            <a:r>
              <a:rPr lang="en-US" altLang="zh-CN" b="1" dirty="0">
                <a:solidFill>
                  <a:srgbClr val="FF0000"/>
                </a:solidFill>
              </a:rPr>
              <a:t>Object Request Broker Architecture,</a:t>
            </a:r>
            <a:r>
              <a:rPr lang="zh-CN" altLang="en-US" b="1" dirty="0">
                <a:solidFill>
                  <a:srgbClr val="FF0000"/>
                </a:solidFill>
              </a:rPr>
              <a:t>公共对象请求代理体系结构，通用对象请求代理体系结构</a:t>
            </a:r>
            <a:r>
              <a:rPr lang="zh-CN" altLang="en-US" b="1" dirty="0" smtClean="0">
                <a:solidFill>
                  <a:srgbClr val="FF0000"/>
                </a:solidFill>
              </a:rPr>
              <a:t>）由</a:t>
            </a:r>
            <a:r>
              <a:rPr lang="en-US" altLang="zh-CN" b="1" dirty="0">
                <a:solidFill>
                  <a:srgbClr val="FF0000"/>
                </a:solidFill>
              </a:rPr>
              <a:t>OMG</a:t>
            </a:r>
            <a:r>
              <a:rPr lang="zh-CN" altLang="en-US" b="1" dirty="0">
                <a:solidFill>
                  <a:srgbClr val="FF0000"/>
                </a:solidFill>
              </a:rPr>
              <a:t>组织制订的一种标准的面向对象应用程序体系规范。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59429" name="Picture 5" descr="java%20distribu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53" y="1375149"/>
            <a:ext cx="213518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09600" y="1532312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701039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b="1" dirty="0" smtClean="0"/>
              <a:t>解释型</a:t>
            </a:r>
            <a:endParaRPr kumimoji="1" lang="en-US" altLang="zh-CN" sz="4000" b="1" dirty="0" smtClean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4" descr="java%20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"/>
            <a:ext cx="19050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83920"/>
            <a:ext cx="7395556" cy="53340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 smtClean="0"/>
              <a:t>解释型</a:t>
            </a:r>
            <a:endParaRPr kumimoji="1" lang="en-US" altLang="zh-CN" sz="4000" b="1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85000" y="2287387"/>
            <a:ext cx="8540750" cy="1519844"/>
          </a:xfrm>
        </p:spPr>
        <p:txBody>
          <a:bodyPr/>
          <a:lstStyle/>
          <a:p>
            <a:r>
              <a:rPr kumimoji="1" lang="en-US" altLang="zh-CN" sz="2800" b="1" dirty="0"/>
              <a:t>The complier translates Java source code into </a:t>
            </a:r>
            <a:r>
              <a:rPr kumimoji="1" lang="en-US" altLang="zh-CN" sz="2800" b="1" i="1" dirty="0"/>
              <a:t>bytecode; </a:t>
            </a:r>
            <a:r>
              <a:rPr kumimoji="1" lang="en-US" altLang="zh-CN" sz="2800" b="1" dirty="0"/>
              <a:t>the interpreter processes bytecode when you run a Java  program</a:t>
            </a:r>
          </a:p>
          <a:p>
            <a:endParaRPr kumimoji="1" lang="en-US" altLang="zh-CN" b="1" dirty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09600" y="1590502"/>
            <a:ext cx="6603175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4" descr="java%20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"/>
            <a:ext cx="19050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4988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1" dirty="0"/>
              <a:t>安全性</a:t>
            </a:r>
            <a:endParaRPr kumimoji="1" lang="en-US" altLang="zh-CN" sz="3600" b="1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943302" cy="18745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字节</a:t>
            </a:r>
            <a:r>
              <a:rPr lang="zh-CN" altLang="en-US" sz="2800" b="1" dirty="0" smtClean="0"/>
              <a:t>码</a:t>
            </a:r>
            <a:r>
              <a:rPr lang="zh-CN" altLang="en-US" sz="2800" b="1" dirty="0"/>
              <a:t>是</a:t>
            </a:r>
            <a:r>
              <a:rPr lang="zh-CN" altLang="en-US" sz="2800" b="1" dirty="0" smtClean="0"/>
              <a:t>解释执行的，</a:t>
            </a:r>
            <a:r>
              <a:rPr lang="zh-CN" altLang="en-US" sz="2800" b="1" dirty="0"/>
              <a:t>防止编译程序的无意或故意破坏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安全性已被多层次考虑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507-2CF3-4C38-A37C-0F543D412D21}" type="datetime1">
              <a:rPr lang="zh-CN" altLang="en-US"/>
              <a:pPr/>
              <a:t>2019/3/12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www.beihangsoft.cn(Penny Shen)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BED-ED81-4DAF-99AD-4DD3ABB68667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362500" name="Picture 4" descr="java%20sec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02" y="1600200"/>
            <a:ext cx="2667000" cy="36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329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75335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1" dirty="0"/>
              <a:t>鲁棒性</a:t>
            </a:r>
            <a:r>
              <a:rPr kumimoji="1" lang="en-US" altLang="zh-CN" sz="3600" b="1" dirty="0"/>
              <a:t> 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7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强类型语言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内部异常和错误处理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内置多任务容器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内置内存保护和管理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允许模块化编程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编译中的类型检查</a:t>
            </a:r>
            <a:endParaRPr lang="en-US" altLang="zh-CN" b="1" dirty="0"/>
          </a:p>
        </p:txBody>
      </p:sp>
      <p:pic>
        <p:nvPicPr>
          <p:cNvPr id="361476" name="Picture 4" descr="java%20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"/>
            <a:ext cx="19050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22960"/>
            <a:ext cx="8229600" cy="7315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1" dirty="0"/>
              <a:t>自然的</a:t>
            </a:r>
            <a:endParaRPr kumimoji="1" lang="en-US" altLang="zh-CN" sz="3600" b="1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70364"/>
            <a:ext cx="8458200" cy="15586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/>
              <a:t>Bytecode can run on any JVM on any platform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"Write Once run Anywhere“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JVM implementation on many platforms</a:t>
            </a:r>
            <a:r>
              <a:rPr lang="en-US" altLang="zh-CN" sz="2800" b="1" dirty="0"/>
              <a:t>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FB2F-98D9-4F07-94B4-57C696967DD4}" type="datetime1">
              <a:rPr lang="zh-CN" altLang="en-US"/>
              <a:pPr/>
              <a:t>2019/3/12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www.beihangsoft.cn(Penny Shen)  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762-006B-4861-B055-64BDAFD3C985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364548" name="Picture 4" descr="java%20architectural%20neutral%20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58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59050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1" dirty="0"/>
              <a:t>可移植的</a:t>
            </a:r>
            <a:endParaRPr kumimoji="1" lang="en-US" altLang="zh-CN" sz="36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7988"/>
            <a:ext cx="8153400" cy="3405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任何操作系统的虚拟机都可以运行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字节码</a:t>
            </a:r>
            <a:r>
              <a:rPr lang="en-US" altLang="zh-CN" b="1" dirty="0" smtClean="0"/>
              <a:t>: </a:t>
            </a:r>
            <a:endParaRPr lang="en-US" altLang="zh-CN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MacOS</a:t>
            </a:r>
            <a:r>
              <a:rPr lang="en-US" altLang="zh-CN" b="1" dirty="0"/>
              <a:t>, Windows95/98/NT/CE, Solaris, OS2, Linux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相当于直接运行于任何硬件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3EB-87F0-42DF-96F7-CF346F0C6B73}" type="datetime1">
              <a:rPr lang="zh-CN" altLang="en-US"/>
              <a:pPr/>
              <a:t>2019/3/12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www.beihangsoft.cn(Penny Shen)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D534-C61F-4E22-AC4F-9F08B718AA1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40762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21945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12" y="1406728"/>
            <a:ext cx="7277719" cy="4854034"/>
          </a:xfrm>
          <a:prstGeom prst="rect">
            <a:avLst/>
          </a:prstGeom>
        </p:spPr>
      </p:pic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685800" y="421181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b="1" kern="0" dirty="0"/>
              <a:t>冯</a:t>
            </a:r>
            <a:r>
              <a:rPr lang="en-US" altLang="zh-CN" sz="4000" b="1" kern="0" dirty="0"/>
              <a:t>·</a:t>
            </a:r>
            <a:r>
              <a:rPr lang="zh-CN" altLang="en-US" sz="4000" b="1" kern="0" dirty="0"/>
              <a:t>诺依曼型</a:t>
            </a:r>
            <a:r>
              <a:rPr lang="zh-CN" altLang="en-US" sz="4000" b="1" kern="0" dirty="0" smtClean="0"/>
              <a:t>计算机的组织结构 </a:t>
            </a:r>
            <a:endParaRPr lang="zh-CN" altLang="en-US" sz="4000" b="1" kern="0" dirty="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9600" y="1183181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JSP </a:t>
            </a:r>
            <a:r>
              <a:rPr lang="zh-CN" altLang="en-US" dirty="0"/>
              <a:t>网页开发</a:t>
            </a:r>
          </a:p>
          <a:p>
            <a:r>
              <a:rPr lang="en-US" altLang="zh-CN" dirty="0"/>
              <a:t>J2EE </a:t>
            </a:r>
            <a:r>
              <a:rPr lang="zh-CN" altLang="en-US" dirty="0"/>
              <a:t>企业信息系统</a:t>
            </a:r>
          </a:p>
          <a:p>
            <a:pPr lvl="1"/>
            <a:r>
              <a:rPr lang="zh-CN" altLang="en-US" dirty="0"/>
              <a:t>轻量级网络开发</a:t>
            </a:r>
          </a:p>
          <a:p>
            <a:pPr lvl="1"/>
            <a:r>
              <a:rPr lang="zh-CN" altLang="en-US" dirty="0"/>
              <a:t>企业级开发</a:t>
            </a:r>
          </a:p>
          <a:p>
            <a:pPr lvl="1"/>
            <a:r>
              <a:rPr lang="zh-CN" altLang="en-US" dirty="0"/>
              <a:t>架构师</a:t>
            </a:r>
          </a:p>
          <a:p>
            <a:r>
              <a:rPr lang="en-US" altLang="zh-CN" dirty="0"/>
              <a:t>Web Service </a:t>
            </a:r>
            <a:r>
              <a:rPr lang="zh-CN" altLang="en-US" dirty="0"/>
              <a:t>应用</a:t>
            </a:r>
          </a:p>
          <a:p>
            <a:r>
              <a:rPr lang="en-US" altLang="zh-CN" dirty="0"/>
              <a:t>SOA </a:t>
            </a:r>
            <a:r>
              <a:rPr lang="zh-CN" altLang="en-US" dirty="0"/>
              <a:t>环境下的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</a:p>
          <a:p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706581"/>
            <a:ext cx="7886700" cy="57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kumimoji="1" lang="en-US" altLang="zh-CN" sz="3600" b="1" dirty="0"/>
              <a:t>JAVA </a:t>
            </a:r>
            <a:r>
              <a:rPr kumimoji="1" lang="zh-CN" altLang="en-US" sz="3600" b="1" dirty="0"/>
              <a:t>语言应用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1950" b="1" dirty="0"/>
              <a:t>Java</a:t>
            </a:r>
            <a:r>
              <a:rPr kumimoji="1" lang="zh-CN" altLang="en-US" sz="1950" b="1" dirty="0"/>
              <a:t>程序的</a:t>
            </a:r>
            <a:r>
              <a:rPr kumimoji="1" lang="zh-CN" altLang="en-US" sz="1950" b="1" dirty="0" smtClean="0"/>
              <a:t>组成：</a:t>
            </a:r>
            <a:endParaRPr kumimoji="1" lang="zh-CN" altLang="en-US" sz="1950" b="1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1650" dirty="0"/>
              <a:t> </a:t>
            </a:r>
            <a:r>
              <a:rPr kumimoji="1" lang="en-US" altLang="zh-CN" sz="1650" dirty="0"/>
              <a:t>package</a:t>
            </a:r>
            <a:r>
              <a:rPr kumimoji="1" lang="zh-CN" altLang="en-US" sz="1650" dirty="0"/>
              <a:t>语句：零个或多个，必须放在文件开始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1650" dirty="0"/>
              <a:t> </a:t>
            </a:r>
            <a:r>
              <a:rPr kumimoji="1" lang="en-US" altLang="zh-CN" sz="1650" dirty="0"/>
              <a:t>import</a:t>
            </a:r>
            <a:r>
              <a:rPr kumimoji="1" lang="zh-CN" altLang="en-US" sz="1650" dirty="0"/>
              <a:t>语句：零个或多个，必须放在所有类定义之前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1650" dirty="0"/>
              <a:t> </a:t>
            </a:r>
            <a:r>
              <a:rPr kumimoji="1" lang="en-US" altLang="zh-CN" sz="2100" b="1" dirty="0"/>
              <a:t>public </a:t>
            </a:r>
            <a:r>
              <a:rPr kumimoji="1" lang="en-US" altLang="zh-CN" sz="2100" b="1" dirty="0" err="1"/>
              <a:t>ClassDefinition</a:t>
            </a:r>
            <a:r>
              <a:rPr kumimoji="1" lang="zh-CN" altLang="en-US" b="1" dirty="0"/>
              <a:t>：</a:t>
            </a:r>
            <a:r>
              <a:rPr kumimoji="1" lang="zh-CN" altLang="en-US" sz="2100" b="1" dirty="0"/>
              <a:t>零个或一个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1650" dirty="0"/>
              <a:t> </a:t>
            </a:r>
            <a:r>
              <a:rPr kumimoji="1" lang="en-US" altLang="zh-CN" sz="1650" dirty="0" err="1"/>
              <a:t>ClassDefinition</a:t>
            </a:r>
            <a:r>
              <a:rPr kumimoji="1" lang="zh-CN" altLang="en-US" sz="1650" dirty="0"/>
              <a:t>：零个或多个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1650" dirty="0"/>
              <a:t> </a:t>
            </a:r>
            <a:r>
              <a:rPr kumimoji="1" lang="en-US" altLang="zh-CN" sz="1650" dirty="0" err="1"/>
              <a:t>InterfaceDefinition</a:t>
            </a:r>
            <a:r>
              <a:rPr kumimoji="1" lang="zh-CN" altLang="en-US" sz="1650" dirty="0"/>
              <a:t>：零个或多个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950" dirty="0"/>
              <a:t>类个数：至少一个类，最多只能有一个</a:t>
            </a:r>
            <a:r>
              <a:rPr kumimoji="1" lang="en-US" altLang="zh-CN" sz="1950" dirty="0"/>
              <a:t>public</a:t>
            </a:r>
            <a:r>
              <a:rPr kumimoji="1" lang="zh-CN" altLang="en-US" sz="1950" dirty="0"/>
              <a:t>类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950" dirty="0"/>
              <a:t>源文件命名：若有</a:t>
            </a:r>
            <a:r>
              <a:rPr kumimoji="1" lang="en-US" altLang="zh-CN" sz="1950" dirty="0"/>
              <a:t>public</a:t>
            </a:r>
            <a:r>
              <a:rPr kumimoji="1" lang="zh-CN" altLang="en-US" sz="1950" dirty="0"/>
              <a:t>类，源文件必须按该类命名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950" dirty="0"/>
              <a:t>标识符：区分大小写</a:t>
            </a:r>
            <a:endParaRPr lang="zh-CN" altLang="en-US" sz="195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698269"/>
            <a:ext cx="7886700" cy="5818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kumimoji="1" lang="en-US" altLang="zh-CN" sz="3600" b="1" dirty="0"/>
              <a:t>JAVA </a:t>
            </a:r>
            <a:r>
              <a:rPr kumimoji="1" lang="zh-CN" altLang="en-US" sz="3600" b="1" dirty="0"/>
              <a:t>程序组成结构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4500" b="1" dirty="0" smtClean="0">
                <a:solidFill>
                  <a:schemeClr val="tx1"/>
                </a:solidFill>
              </a:rPr>
              <a:t>Java </a:t>
            </a:r>
            <a:r>
              <a:rPr lang="zh-CN" altLang="en-US" sz="4500" b="1" dirty="0" smtClean="0">
                <a:solidFill>
                  <a:schemeClr val="tx1"/>
                </a:solidFill>
              </a:rPr>
              <a:t>与</a:t>
            </a:r>
            <a:r>
              <a:rPr lang="en-US" altLang="zh-CN" sz="4500" b="1" dirty="0" smtClean="0">
                <a:solidFill>
                  <a:schemeClr val="tx1"/>
                </a:solidFill>
              </a:rPr>
              <a:t>C</a:t>
            </a:r>
            <a:r>
              <a:rPr lang="en-US" altLang="zh-CN" sz="4500" b="1" dirty="0">
                <a:solidFill>
                  <a:schemeClr val="tx1"/>
                </a:solidFill>
              </a:rPr>
              <a:t>++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6781800" y="4419600"/>
            <a:ext cx="1981200" cy="1676400"/>
            <a:chOff x="3627" y="2688"/>
            <a:chExt cx="1174" cy="977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4137" y="2688"/>
              <a:ext cx="664" cy="970"/>
              <a:chOff x="4137" y="2688"/>
              <a:chExt cx="664" cy="970"/>
            </a:xfrm>
          </p:grpSpPr>
          <p:sp>
            <p:nvSpPr>
              <p:cNvPr id="18440" name="Freeform 8"/>
              <p:cNvSpPr>
                <a:spLocks/>
              </p:cNvSpPr>
              <p:nvPr/>
            </p:nvSpPr>
            <p:spPr bwMode="auto">
              <a:xfrm>
                <a:off x="4430" y="3093"/>
                <a:ext cx="371" cy="553"/>
              </a:xfrm>
              <a:custGeom>
                <a:avLst/>
                <a:gdLst>
                  <a:gd name="T0" fmla="*/ 0 w 371"/>
                  <a:gd name="T1" fmla="*/ 260 h 553"/>
                  <a:gd name="T2" fmla="*/ 105 w 371"/>
                  <a:gd name="T3" fmla="*/ 205 h 553"/>
                  <a:gd name="T4" fmla="*/ 222 w 371"/>
                  <a:gd name="T5" fmla="*/ 11 h 553"/>
                  <a:gd name="T6" fmla="*/ 226 w 371"/>
                  <a:gd name="T7" fmla="*/ 8 h 553"/>
                  <a:gd name="T8" fmla="*/ 235 w 371"/>
                  <a:gd name="T9" fmla="*/ 3 h 553"/>
                  <a:gd name="T10" fmla="*/ 244 w 371"/>
                  <a:gd name="T11" fmla="*/ 2 h 553"/>
                  <a:gd name="T12" fmla="*/ 256 w 371"/>
                  <a:gd name="T13" fmla="*/ 0 h 553"/>
                  <a:gd name="T14" fmla="*/ 267 w 371"/>
                  <a:gd name="T15" fmla="*/ 2 h 553"/>
                  <a:gd name="T16" fmla="*/ 278 w 371"/>
                  <a:gd name="T17" fmla="*/ 5 h 553"/>
                  <a:gd name="T18" fmla="*/ 291 w 371"/>
                  <a:gd name="T19" fmla="*/ 11 h 553"/>
                  <a:gd name="T20" fmla="*/ 307 w 371"/>
                  <a:gd name="T21" fmla="*/ 19 h 553"/>
                  <a:gd name="T22" fmla="*/ 320 w 371"/>
                  <a:gd name="T23" fmla="*/ 27 h 553"/>
                  <a:gd name="T24" fmla="*/ 332 w 371"/>
                  <a:gd name="T25" fmla="*/ 35 h 553"/>
                  <a:gd name="T26" fmla="*/ 340 w 371"/>
                  <a:gd name="T27" fmla="*/ 42 h 553"/>
                  <a:gd name="T28" fmla="*/ 348 w 371"/>
                  <a:gd name="T29" fmla="*/ 52 h 553"/>
                  <a:gd name="T30" fmla="*/ 358 w 371"/>
                  <a:gd name="T31" fmla="*/ 65 h 553"/>
                  <a:gd name="T32" fmla="*/ 363 w 371"/>
                  <a:gd name="T33" fmla="*/ 75 h 553"/>
                  <a:gd name="T34" fmla="*/ 368 w 371"/>
                  <a:gd name="T35" fmla="*/ 89 h 553"/>
                  <a:gd name="T36" fmla="*/ 370 w 371"/>
                  <a:gd name="T37" fmla="*/ 105 h 553"/>
                  <a:gd name="T38" fmla="*/ 370 w 371"/>
                  <a:gd name="T39" fmla="*/ 129 h 553"/>
                  <a:gd name="T40" fmla="*/ 366 w 371"/>
                  <a:gd name="T41" fmla="*/ 156 h 553"/>
                  <a:gd name="T42" fmla="*/ 361 w 371"/>
                  <a:gd name="T43" fmla="*/ 182 h 553"/>
                  <a:gd name="T44" fmla="*/ 351 w 371"/>
                  <a:gd name="T45" fmla="*/ 213 h 553"/>
                  <a:gd name="T46" fmla="*/ 341 w 371"/>
                  <a:gd name="T47" fmla="*/ 238 h 553"/>
                  <a:gd name="T48" fmla="*/ 333 w 371"/>
                  <a:gd name="T49" fmla="*/ 255 h 553"/>
                  <a:gd name="T50" fmla="*/ 320 w 371"/>
                  <a:gd name="T51" fmla="*/ 274 h 553"/>
                  <a:gd name="T52" fmla="*/ 309 w 371"/>
                  <a:gd name="T53" fmla="*/ 287 h 553"/>
                  <a:gd name="T54" fmla="*/ 298 w 371"/>
                  <a:gd name="T55" fmla="*/ 301 h 553"/>
                  <a:gd name="T56" fmla="*/ 286 w 371"/>
                  <a:gd name="T57" fmla="*/ 316 h 553"/>
                  <a:gd name="T58" fmla="*/ 274 w 371"/>
                  <a:gd name="T59" fmla="*/ 324 h 553"/>
                  <a:gd name="T60" fmla="*/ 44 w 371"/>
                  <a:gd name="T61" fmla="*/ 308 h 553"/>
                  <a:gd name="T62" fmla="*/ 34 w 371"/>
                  <a:gd name="T63" fmla="*/ 328 h 553"/>
                  <a:gd name="T64" fmla="*/ 34 w 371"/>
                  <a:gd name="T65" fmla="*/ 473 h 553"/>
                  <a:gd name="T66" fmla="*/ 36 w 371"/>
                  <a:gd name="T67" fmla="*/ 487 h 553"/>
                  <a:gd name="T68" fmla="*/ 38 w 371"/>
                  <a:gd name="T69" fmla="*/ 496 h 553"/>
                  <a:gd name="T70" fmla="*/ 43 w 371"/>
                  <a:gd name="T71" fmla="*/ 505 h 553"/>
                  <a:gd name="T72" fmla="*/ 48 w 371"/>
                  <a:gd name="T73" fmla="*/ 512 h 553"/>
                  <a:gd name="T74" fmla="*/ 56 w 371"/>
                  <a:gd name="T75" fmla="*/ 518 h 553"/>
                  <a:gd name="T76" fmla="*/ 64 w 371"/>
                  <a:gd name="T77" fmla="*/ 522 h 553"/>
                  <a:gd name="T78" fmla="*/ 72 w 371"/>
                  <a:gd name="T79" fmla="*/ 524 h 553"/>
                  <a:gd name="T80" fmla="*/ 81 w 371"/>
                  <a:gd name="T81" fmla="*/ 526 h 553"/>
                  <a:gd name="T82" fmla="*/ 331 w 371"/>
                  <a:gd name="T83" fmla="*/ 525 h 553"/>
                  <a:gd name="T84" fmla="*/ 332 w 371"/>
                  <a:gd name="T85" fmla="*/ 552 h 553"/>
                  <a:gd name="T86" fmla="*/ 75 w 371"/>
                  <a:gd name="T87" fmla="*/ 551 h 553"/>
                  <a:gd name="T88" fmla="*/ 61 w 371"/>
                  <a:gd name="T89" fmla="*/ 550 h 553"/>
                  <a:gd name="T90" fmla="*/ 52 w 371"/>
                  <a:gd name="T91" fmla="*/ 549 h 553"/>
                  <a:gd name="T92" fmla="*/ 42 w 371"/>
                  <a:gd name="T93" fmla="*/ 547 h 553"/>
                  <a:gd name="T94" fmla="*/ 34 w 371"/>
                  <a:gd name="T95" fmla="*/ 543 h 553"/>
                  <a:gd name="T96" fmla="*/ 26 w 371"/>
                  <a:gd name="T97" fmla="*/ 537 h 553"/>
                  <a:gd name="T98" fmla="*/ 18 w 371"/>
                  <a:gd name="T99" fmla="*/ 527 h 553"/>
                  <a:gd name="T100" fmla="*/ 12 w 371"/>
                  <a:gd name="T101" fmla="*/ 518 h 553"/>
                  <a:gd name="T102" fmla="*/ 7 w 371"/>
                  <a:gd name="T103" fmla="*/ 508 h 553"/>
                  <a:gd name="T104" fmla="*/ 4 w 371"/>
                  <a:gd name="T105" fmla="*/ 497 h 553"/>
                  <a:gd name="T106" fmla="*/ 1 w 371"/>
                  <a:gd name="T107" fmla="*/ 485 h 553"/>
                  <a:gd name="T108" fmla="*/ 0 w 371"/>
                  <a:gd name="T109" fmla="*/ 470 h 553"/>
                  <a:gd name="T110" fmla="*/ 0 w 371"/>
                  <a:gd name="T111" fmla="*/ 26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1" h="553">
                    <a:moveTo>
                      <a:pt x="0" y="260"/>
                    </a:moveTo>
                    <a:lnTo>
                      <a:pt x="105" y="205"/>
                    </a:lnTo>
                    <a:lnTo>
                      <a:pt x="222" y="11"/>
                    </a:lnTo>
                    <a:lnTo>
                      <a:pt x="226" y="8"/>
                    </a:lnTo>
                    <a:lnTo>
                      <a:pt x="235" y="3"/>
                    </a:lnTo>
                    <a:lnTo>
                      <a:pt x="244" y="2"/>
                    </a:lnTo>
                    <a:lnTo>
                      <a:pt x="256" y="0"/>
                    </a:lnTo>
                    <a:lnTo>
                      <a:pt x="267" y="2"/>
                    </a:lnTo>
                    <a:lnTo>
                      <a:pt x="278" y="5"/>
                    </a:lnTo>
                    <a:lnTo>
                      <a:pt x="291" y="11"/>
                    </a:lnTo>
                    <a:lnTo>
                      <a:pt x="307" y="19"/>
                    </a:lnTo>
                    <a:lnTo>
                      <a:pt x="320" y="27"/>
                    </a:lnTo>
                    <a:lnTo>
                      <a:pt x="332" y="35"/>
                    </a:lnTo>
                    <a:lnTo>
                      <a:pt x="340" y="42"/>
                    </a:lnTo>
                    <a:lnTo>
                      <a:pt x="348" y="52"/>
                    </a:lnTo>
                    <a:lnTo>
                      <a:pt x="358" y="65"/>
                    </a:lnTo>
                    <a:lnTo>
                      <a:pt x="363" y="75"/>
                    </a:lnTo>
                    <a:lnTo>
                      <a:pt x="368" y="89"/>
                    </a:lnTo>
                    <a:lnTo>
                      <a:pt x="370" y="105"/>
                    </a:lnTo>
                    <a:lnTo>
                      <a:pt x="370" y="129"/>
                    </a:lnTo>
                    <a:lnTo>
                      <a:pt x="366" y="156"/>
                    </a:lnTo>
                    <a:lnTo>
                      <a:pt x="361" y="182"/>
                    </a:lnTo>
                    <a:lnTo>
                      <a:pt x="351" y="213"/>
                    </a:lnTo>
                    <a:lnTo>
                      <a:pt x="341" y="238"/>
                    </a:lnTo>
                    <a:lnTo>
                      <a:pt x="333" y="255"/>
                    </a:lnTo>
                    <a:lnTo>
                      <a:pt x="320" y="274"/>
                    </a:lnTo>
                    <a:lnTo>
                      <a:pt x="309" y="287"/>
                    </a:lnTo>
                    <a:lnTo>
                      <a:pt x="298" y="301"/>
                    </a:lnTo>
                    <a:lnTo>
                      <a:pt x="286" y="316"/>
                    </a:lnTo>
                    <a:lnTo>
                      <a:pt x="274" y="324"/>
                    </a:lnTo>
                    <a:lnTo>
                      <a:pt x="44" y="308"/>
                    </a:lnTo>
                    <a:lnTo>
                      <a:pt x="34" y="328"/>
                    </a:lnTo>
                    <a:lnTo>
                      <a:pt x="34" y="473"/>
                    </a:lnTo>
                    <a:lnTo>
                      <a:pt x="36" y="487"/>
                    </a:lnTo>
                    <a:lnTo>
                      <a:pt x="38" y="496"/>
                    </a:lnTo>
                    <a:lnTo>
                      <a:pt x="43" y="505"/>
                    </a:lnTo>
                    <a:lnTo>
                      <a:pt x="48" y="512"/>
                    </a:lnTo>
                    <a:lnTo>
                      <a:pt x="56" y="518"/>
                    </a:lnTo>
                    <a:lnTo>
                      <a:pt x="64" y="522"/>
                    </a:lnTo>
                    <a:lnTo>
                      <a:pt x="72" y="524"/>
                    </a:lnTo>
                    <a:lnTo>
                      <a:pt x="81" y="526"/>
                    </a:lnTo>
                    <a:lnTo>
                      <a:pt x="331" y="525"/>
                    </a:lnTo>
                    <a:lnTo>
                      <a:pt x="332" y="552"/>
                    </a:lnTo>
                    <a:lnTo>
                      <a:pt x="75" y="551"/>
                    </a:lnTo>
                    <a:lnTo>
                      <a:pt x="61" y="550"/>
                    </a:lnTo>
                    <a:lnTo>
                      <a:pt x="52" y="549"/>
                    </a:lnTo>
                    <a:lnTo>
                      <a:pt x="42" y="547"/>
                    </a:lnTo>
                    <a:lnTo>
                      <a:pt x="34" y="543"/>
                    </a:lnTo>
                    <a:lnTo>
                      <a:pt x="26" y="537"/>
                    </a:lnTo>
                    <a:lnTo>
                      <a:pt x="18" y="527"/>
                    </a:lnTo>
                    <a:lnTo>
                      <a:pt x="12" y="518"/>
                    </a:lnTo>
                    <a:lnTo>
                      <a:pt x="7" y="508"/>
                    </a:lnTo>
                    <a:lnTo>
                      <a:pt x="4" y="497"/>
                    </a:lnTo>
                    <a:lnTo>
                      <a:pt x="1" y="485"/>
                    </a:lnTo>
                    <a:lnTo>
                      <a:pt x="0" y="470"/>
                    </a:lnTo>
                    <a:lnTo>
                      <a:pt x="0" y="260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1" name="Group 9"/>
              <p:cNvGrpSpPr>
                <a:grpSpLocks/>
              </p:cNvGrpSpPr>
              <p:nvPr/>
            </p:nvGrpSpPr>
            <p:grpSpPr bwMode="auto">
              <a:xfrm>
                <a:off x="4137" y="2688"/>
                <a:ext cx="583" cy="970"/>
                <a:chOff x="4137" y="2688"/>
                <a:chExt cx="583" cy="970"/>
              </a:xfrm>
            </p:grpSpPr>
            <p:sp>
              <p:nvSpPr>
                <p:cNvPr id="18442" name="Freeform 10"/>
                <p:cNvSpPr>
                  <a:spLocks/>
                </p:cNvSpPr>
                <p:nvPr/>
              </p:nvSpPr>
              <p:spPr bwMode="auto">
                <a:xfrm>
                  <a:off x="4137" y="2688"/>
                  <a:ext cx="583" cy="970"/>
                </a:xfrm>
                <a:custGeom>
                  <a:avLst/>
                  <a:gdLst>
                    <a:gd name="T0" fmla="*/ 527 w 583"/>
                    <a:gd name="T1" fmla="*/ 120 h 970"/>
                    <a:gd name="T2" fmla="*/ 479 w 583"/>
                    <a:gd name="T3" fmla="*/ 112 h 970"/>
                    <a:gd name="T4" fmla="*/ 480 w 583"/>
                    <a:gd name="T5" fmla="*/ 100 h 970"/>
                    <a:gd name="T6" fmla="*/ 428 w 583"/>
                    <a:gd name="T7" fmla="*/ 117 h 970"/>
                    <a:gd name="T8" fmla="*/ 430 w 583"/>
                    <a:gd name="T9" fmla="*/ 89 h 970"/>
                    <a:gd name="T10" fmla="*/ 448 w 583"/>
                    <a:gd name="T11" fmla="*/ 41 h 970"/>
                    <a:gd name="T12" fmla="*/ 402 w 583"/>
                    <a:gd name="T13" fmla="*/ 79 h 970"/>
                    <a:gd name="T14" fmla="*/ 406 w 583"/>
                    <a:gd name="T15" fmla="*/ 38 h 970"/>
                    <a:gd name="T16" fmla="*/ 391 w 583"/>
                    <a:gd name="T17" fmla="*/ 38 h 970"/>
                    <a:gd name="T18" fmla="*/ 373 w 583"/>
                    <a:gd name="T19" fmla="*/ 41 h 970"/>
                    <a:gd name="T20" fmla="*/ 349 w 583"/>
                    <a:gd name="T21" fmla="*/ 65 h 970"/>
                    <a:gd name="T22" fmla="*/ 330 w 583"/>
                    <a:gd name="T23" fmla="*/ 42 h 970"/>
                    <a:gd name="T24" fmla="*/ 310 w 583"/>
                    <a:gd name="T25" fmla="*/ 63 h 970"/>
                    <a:gd name="T26" fmla="*/ 284 w 583"/>
                    <a:gd name="T27" fmla="*/ 19 h 970"/>
                    <a:gd name="T28" fmla="*/ 267 w 583"/>
                    <a:gd name="T29" fmla="*/ 57 h 970"/>
                    <a:gd name="T30" fmla="*/ 259 w 583"/>
                    <a:gd name="T31" fmla="*/ 82 h 970"/>
                    <a:gd name="T32" fmla="*/ 230 w 583"/>
                    <a:gd name="T33" fmla="*/ 28 h 970"/>
                    <a:gd name="T34" fmla="*/ 237 w 583"/>
                    <a:gd name="T35" fmla="*/ 77 h 970"/>
                    <a:gd name="T36" fmla="*/ 218 w 583"/>
                    <a:gd name="T37" fmla="*/ 116 h 970"/>
                    <a:gd name="T38" fmla="*/ 177 w 583"/>
                    <a:gd name="T39" fmla="*/ 156 h 970"/>
                    <a:gd name="T40" fmla="*/ 127 w 583"/>
                    <a:gd name="T41" fmla="*/ 215 h 970"/>
                    <a:gd name="T42" fmla="*/ 110 w 583"/>
                    <a:gd name="T43" fmla="*/ 246 h 970"/>
                    <a:gd name="T44" fmla="*/ 121 w 583"/>
                    <a:gd name="T45" fmla="*/ 260 h 970"/>
                    <a:gd name="T46" fmla="*/ 156 w 583"/>
                    <a:gd name="T47" fmla="*/ 266 h 970"/>
                    <a:gd name="T48" fmla="*/ 152 w 583"/>
                    <a:gd name="T49" fmla="*/ 369 h 970"/>
                    <a:gd name="T50" fmla="*/ 164 w 583"/>
                    <a:gd name="T51" fmla="*/ 385 h 970"/>
                    <a:gd name="T52" fmla="*/ 192 w 583"/>
                    <a:gd name="T53" fmla="*/ 391 h 970"/>
                    <a:gd name="T54" fmla="*/ 239 w 583"/>
                    <a:gd name="T55" fmla="*/ 377 h 970"/>
                    <a:gd name="T56" fmla="*/ 210 w 583"/>
                    <a:gd name="T57" fmla="*/ 533 h 970"/>
                    <a:gd name="T58" fmla="*/ 218 w 583"/>
                    <a:gd name="T59" fmla="*/ 556 h 970"/>
                    <a:gd name="T60" fmla="*/ 245 w 583"/>
                    <a:gd name="T61" fmla="*/ 567 h 970"/>
                    <a:gd name="T62" fmla="*/ 282 w 583"/>
                    <a:gd name="T63" fmla="*/ 564 h 970"/>
                    <a:gd name="T64" fmla="*/ 213 w 583"/>
                    <a:gd name="T65" fmla="*/ 646 h 970"/>
                    <a:gd name="T66" fmla="*/ 196 w 583"/>
                    <a:gd name="T67" fmla="*/ 776 h 970"/>
                    <a:gd name="T68" fmla="*/ 173 w 583"/>
                    <a:gd name="T69" fmla="*/ 865 h 970"/>
                    <a:gd name="T70" fmla="*/ 148 w 583"/>
                    <a:gd name="T71" fmla="*/ 884 h 970"/>
                    <a:gd name="T72" fmla="*/ 52 w 583"/>
                    <a:gd name="T73" fmla="*/ 917 h 970"/>
                    <a:gd name="T74" fmla="*/ 6 w 583"/>
                    <a:gd name="T75" fmla="*/ 942 h 970"/>
                    <a:gd name="T76" fmla="*/ 0 w 583"/>
                    <a:gd name="T77" fmla="*/ 961 h 970"/>
                    <a:gd name="T78" fmla="*/ 106 w 583"/>
                    <a:gd name="T79" fmla="*/ 965 h 970"/>
                    <a:gd name="T80" fmla="*/ 190 w 583"/>
                    <a:gd name="T81" fmla="*/ 965 h 970"/>
                    <a:gd name="T82" fmla="*/ 269 w 583"/>
                    <a:gd name="T83" fmla="*/ 964 h 970"/>
                    <a:gd name="T84" fmla="*/ 307 w 583"/>
                    <a:gd name="T85" fmla="*/ 957 h 970"/>
                    <a:gd name="T86" fmla="*/ 305 w 583"/>
                    <a:gd name="T87" fmla="*/ 773 h 970"/>
                    <a:gd name="T88" fmla="*/ 313 w 583"/>
                    <a:gd name="T89" fmla="*/ 696 h 970"/>
                    <a:gd name="T90" fmla="*/ 387 w 583"/>
                    <a:gd name="T91" fmla="*/ 681 h 970"/>
                    <a:gd name="T92" fmla="*/ 474 w 583"/>
                    <a:gd name="T93" fmla="*/ 683 h 970"/>
                    <a:gd name="T94" fmla="*/ 536 w 583"/>
                    <a:gd name="T95" fmla="*/ 678 h 970"/>
                    <a:gd name="T96" fmla="*/ 562 w 583"/>
                    <a:gd name="T97" fmla="*/ 650 h 970"/>
                    <a:gd name="T98" fmla="*/ 577 w 583"/>
                    <a:gd name="T99" fmla="*/ 605 h 970"/>
                    <a:gd name="T100" fmla="*/ 580 w 583"/>
                    <a:gd name="T101" fmla="*/ 550 h 970"/>
                    <a:gd name="T102" fmla="*/ 562 w 583"/>
                    <a:gd name="T103" fmla="*/ 493 h 970"/>
                    <a:gd name="T104" fmla="*/ 528 w 583"/>
                    <a:gd name="T105" fmla="*/ 428 h 970"/>
                    <a:gd name="T106" fmla="*/ 496 w 583"/>
                    <a:gd name="T107" fmla="*/ 370 h 970"/>
                    <a:gd name="T108" fmla="*/ 463 w 583"/>
                    <a:gd name="T109" fmla="*/ 294 h 970"/>
                    <a:gd name="T110" fmla="*/ 452 w 583"/>
                    <a:gd name="T111" fmla="*/ 238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3" h="970">
                      <a:moveTo>
                        <a:pt x="464" y="142"/>
                      </a:moveTo>
                      <a:lnTo>
                        <a:pt x="494" y="126"/>
                      </a:lnTo>
                      <a:lnTo>
                        <a:pt x="527" y="120"/>
                      </a:lnTo>
                      <a:lnTo>
                        <a:pt x="490" y="121"/>
                      </a:lnTo>
                      <a:lnTo>
                        <a:pt x="461" y="135"/>
                      </a:lnTo>
                      <a:lnTo>
                        <a:pt x="479" y="112"/>
                      </a:lnTo>
                      <a:lnTo>
                        <a:pt x="457" y="122"/>
                      </a:lnTo>
                      <a:lnTo>
                        <a:pt x="447" y="121"/>
                      </a:lnTo>
                      <a:lnTo>
                        <a:pt x="480" y="100"/>
                      </a:lnTo>
                      <a:lnTo>
                        <a:pt x="498" y="74"/>
                      </a:lnTo>
                      <a:lnTo>
                        <a:pt x="472" y="97"/>
                      </a:lnTo>
                      <a:lnTo>
                        <a:pt x="428" y="117"/>
                      </a:lnTo>
                      <a:lnTo>
                        <a:pt x="434" y="98"/>
                      </a:lnTo>
                      <a:lnTo>
                        <a:pt x="458" y="67"/>
                      </a:lnTo>
                      <a:lnTo>
                        <a:pt x="430" y="89"/>
                      </a:lnTo>
                      <a:lnTo>
                        <a:pt x="465" y="41"/>
                      </a:lnTo>
                      <a:lnTo>
                        <a:pt x="480" y="6"/>
                      </a:lnTo>
                      <a:lnTo>
                        <a:pt x="448" y="41"/>
                      </a:lnTo>
                      <a:lnTo>
                        <a:pt x="407" y="97"/>
                      </a:lnTo>
                      <a:lnTo>
                        <a:pt x="437" y="40"/>
                      </a:lnTo>
                      <a:lnTo>
                        <a:pt x="402" y="79"/>
                      </a:lnTo>
                      <a:lnTo>
                        <a:pt x="396" y="80"/>
                      </a:lnTo>
                      <a:lnTo>
                        <a:pt x="420" y="24"/>
                      </a:lnTo>
                      <a:lnTo>
                        <a:pt x="406" y="38"/>
                      </a:lnTo>
                      <a:lnTo>
                        <a:pt x="386" y="71"/>
                      </a:lnTo>
                      <a:lnTo>
                        <a:pt x="401" y="26"/>
                      </a:lnTo>
                      <a:lnTo>
                        <a:pt x="391" y="38"/>
                      </a:lnTo>
                      <a:lnTo>
                        <a:pt x="392" y="0"/>
                      </a:lnTo>
                      <a:lnTo>
                        <a:pt x="376" y="52"/>
                      </a:lnTo>
                      <a:lnTo>
                        <a:pt x="373" y="41"/>
                      </a:lnTo>
                      <a:lnTo>
                        <a:pt x="363" y="59"/>
                      </a:lnTo>
                      <a:lnTo>
                        <a:pt x="374" y="3"/>
                      </a:lnTo>
                      <a:lnTo>
                        <a:pt x="349" y="65"/>
                      </a:lnTo>
                      <a:lnTo>
                        <a:pt x="336" y="66"/>
                      </a:lnTo>
                      <a:lnTo>
                        <a:pt x="345" y="12"/>
                      </a:lnTo>
                      <a:lnTo>
                        <a:pt x="330" y="42"/>
                      </a:lnTo>
                      <a:lnTo>
                        <a:pt x="318" y="65"/>
                      </a:lnTo>
                      <a:lnTo>
                        <a:pt x="319" y="45"/>
                      </a:lnTo>
                      <a:lnTo>
                        <a:pt x="310" y="63"/>
                      </a:lnTo>
                      <a:lnTo>
                        <a:pt x="312" y="16"/>
                      </a:lnTo>
                      <a:lnTo>
                        <a:pt x="294" y="79"/>
                      </a:lnTo>
                      <a:lnTo>
                        <a:pt x="284" y="19"/>
                      </a:lnTo>
                      <a:lnTo>
                        <a:pt x="282" y="59"/>
                      </a:lnTo>
                      <a:lnTo>
                        <a:pt x="276" y="79"/>
                      </a:lnTo>
                      <a:lnTo>
                        <a:pt x="267" y="57"/>
                      </a:lnTo>
                      <a:lnTo>
                        <a:pt x="257" y="27"/>
                      </a:lnTo>
                      <a:lnTo>
                        <a:pt x="261" y="61"/>
                      </a:lnTo>
                      <a:lnTo>
                        <a:pt x="259" y="82"/>
                      </a:lnTo>
                      <a:lnTo>
                        <a:pt x="248" y="31"/>
                      </a:lnTo>
                      <a:lnTo>
                        <a:pt x="246" y="69"/>
                      </a:lnTo>
                      <a:lnTo>
                        <a:pt x="230" y="28"/>
                      </a:lnTo>
                      <a:lnTo>
                        <a:pt x="210" y="11"/>
                      </a:lnTo>
                      <a:lnTo>
                        <a:pt x="225" y="36"/>
                      </a:lnTo>
                      <a:lnTo>
                        <a:pt x="237" y="77"/>
                      </a:lnTo>
                      <a:lnTo>
                        <a:pt x="237" y="101"/>
                      </a:lnTo>
                      <a:lnTo>
                        <a:pt x="229" y="107"/>
                      </a:lnTo>
                      <a:lnTo>
                        <a:pt x="218" y="116"/>
                      </a:lnTo>
                      <a:lnTo>
                        <a:pt x="207" y="127"/>
                      </a:lnTo>
                      <a:lnTo>
                        <a:pt x="192" y="141"/>
                      </a:lnTo>
                      <a:lnTo>
                        <a:pt x="177" y="156"/>
                      </a:lnTo>
                      <a:lnTo>
                        <a:pt x="159" y="176"/>
                      </a:lnTo>
                      <a:lnTo>
                        <a:pt x="142" y="198"/>
                      </a:lnTo>
                      <a:lnTo>
                        <a:pt x="127" y="215"/>
                      </a:lnTo>
                      <a:lnTo>
                        <a:pt x="115" y="231"/>
                      </a:lnTo>
                      <a:lnTo>
                        <a:pt x="112" y="238"/>
                      </a:lnTo>
                      <a:lnTo>
                        <a:pt x="110" y="246"/>
                      </a:lnTo>
                      <a:lnTo>
                        <a:pt x="113" y="253"/>
                      </a:lnTo>
                      <a:lnTo>
                        <a:pt x="115" y="257"/>
                      </a:lnTo>
                      <a:lnTo>
                        <a:pt x="121" y="260"/>
                      </a:lnTo>
                      <a:lnTo>
                        <a:pt x="129" y="262"/>
                      </a:lnTo>
                      <a:lnTo>
                        <a:pt x="146" y="264"/>
                      </a:lnTo>
                      <a:lnTo>
                        <a:pt x="156" y="266"/>
                      </a:lnTo>
                      <a:lnTo>
                        <a:pt x="156" y="300"/>
                      </a:lnTo>
                      <a:lnTo>
                        <a:pt x="150" y="355"/>
                      </a:lnTo>
                      <a:lnTo>
                        <a:pt x="152" y="369"/>
                      </a:lnTo>
                      <a:lnTo>
                        <a:pt x="154" y="376"/>
                      </a:lnTo>
                      <a:lnTo>
                        <a:pt x="157" y="381"/>
                      </a:lnTo>
                      <a:lnTo>
                        <a:pt x="164" y="385"/>
                      </a:lnTo>
                      <a:lnTo>
                        <a:pt x="171" y="388"/>
                      </a:lnTo>
                      <a:lnTo>
                        <a:pt x="180" y="391"/>
                      </a:lnTo>
                      <a:lnTo>
                        <a:pt x="192" y="391"/>
                      </a:lnTo>
                      <a:lnTo>
                        <a:pt x="210" y="388"/>
                      </a:lnTo>
                      <a:lnTo>
                        <a:pt x="226" y="383"/>
                      </a:lnTo>
                      <a:lnTo>
                        <a:pt x="239" y="377"/>
                      </a:lnTo>
                      <a:lnTo>
                        <a:pt x="230" y="433"/>
                      </a:lnTo>
                      <a:lnTo>
                        <a:pt x="219" y="488"/>
                      </a:lnTo>
                      <a:lnTo>
                        <a:pt x="210" y="533"/>
                      </a:lnTo>
                      <a:lnTo>
                        <a:pt x="212" y="543"/>
                      </a:lnTo>
                      <a:lnTo>
                        <a:pt x="214" y="550"/>
                      </a:lnTo>
                      <a:lnTo>
                        <a:pt x="218" y="556"/>
                      </a:lnTo>
                      <a:lnTo>
                        <a:pt x="223" y="560"/>
                      </a:lnTo>
                      <a:lnTo>
                        <a:pt x="228" y="564"/>
                      </a:lnTo>
                      <a:lnTo>
                        <a:pt x="245" y="567"/>
                      </a:lnTo>
                      <a:lnTo>
                        <a:pt x="264" y="570"/>
                      </a:lnTo>
                      <a:lnTo>
                        <a:pt x="272" y="568"/>
                      </a:lnTo>
                      <a:lnTo>
                        <a:pt x="282" y="564"/>
                      </a:lnTo>
                      <a:lnTo>
                        <a:pt x="275" y="602"/>
                      </a:lnTo>
                      <a:lnTo>
                        <a:pt x="228" y="634"/>
                      </a:lnTo>
                      <a:lnTo>
                        <a:pt x="213" y="646"/>
                      </a:lnTo>
                      <a:lnTo>
                        <a:pt x="213" y="672"/>
                      </a:lnTo>
                      <a:lnTo>
                        <a:pt x="204" y="733"/>
                      </a:lnTo>
                      <a:lnTo>
                        <a:pt x="196" y="776"/>
                      </a:lnTo>
                      <a:lnTo>
                        <a:pt x="188" y="829"/>
                      </a:lnTo>
                      <a:lnTo>
                        <a:pt x="183" y="846"/>
                      </a:lnTo>
                      <a:lnTo>
                        <a:pt x="173" y="865"/>
                      </a:lnTo>
                      <a:lnTo>
                        <a:pt x="167" y="870"/>
                      </a:lnTo>
                      <a:lnTo>
                        <a:pt x="157" y="878"/>
                      </a:lnTo>
                      <a:lnTo>
                        <a:pt x="148" y="884"/>
                      </a:lnTo>
                      <a:lnTo>
                        <a:pt x="125" y="893"/>
                      </a:lnTo>
                      <a:lnTo>
                        <a:pt x="91" y="903"/>
                      </a:lnTo>
                      <a:lnTo>
                        <a:pt x="52" y="917"/>
                      </a:lnTo>
                      <a:lnTo>
                        <a:pt x="15" y="931"/>
                      </a:lnTo>
                      <a:lnTo>
                        <a:pt x="9" y="937"/>
                      </a:lnTo>
                      <a:lnTo>
                        <a:pt x="6" y="942"/>
                      </a:lnTo>
                      <a:lnTo>
                        <a:pt x="2" y="949"/>
                      </a:lnTo>
                      <a:lnTo>
                        <a:pt x="0" y="955"/>
                      </a:lnTo>
                      <a:lnTo>
                        <a:pt x="0" y="961"/>
                      </a:lnTo>
                      <a:lnTo>
                        <a:pt x="25" y="966"/>
                      </a:lnTo>
                      <a:lnTo>
                        <a:pt x="71" y="969"/>
                      </a:lnTo>
                      <a:lnTo>
                        <a:pt x="106" y="965"/>
                      </a:lnTo>
                      <a:lnTo>
                        <a:pt x="142" y="959"/>
                      </a:lnTo>
                      <a:lnTo>
                        <a:pt x="159" y="961"/>
                      </a:lnTo>
                      <a:lnTo>
                        <a:pt x="190" y="965"/>
                      </a:lnTo>
                      <a:lnTo>
                        <a:pt x="219" y="966"/>
                      </a:lnTo>
                      <a:lnTo>
                        <a:pt x="239" y="966"/>
                      </a:lnTo>
                      <a:lnTo>
                        <a:pt x="269" y="964"/>
                      </a:lnTo>
                      <a:lnTo>
                        <a:pt x="300" y="964"/>
                      </a:lnTo>
                      <a:lnTo>
                        <a:pt x="305" y="961"/>
                      </a:lnTo>
                      <a:lnTo>
                        <a:pt x="307" y="957"/>
                      </a:lnTo>
                      <a:lnTo>
                        <a:pt x="306" y="912"/>
                      </a:lnTo>
                      <a:lnTo>
                        <a:pt x="303" y="830"/>
                      </a:lnTo>
                      <a:lnTo>
                        <a:pt x="305" y="773"/>
                      </a:lnTo>
                      <a:lnTo>
                        <a:pt x="308" y="721"/>
                      </a:lnTo>
                      <a:lnTo>
                        <a:pt x="310" y="707"/>
                      </a:lnTo>
                      <a:lnTo>
                        <a:pt x="313" y="696"/>
                      </a:lnTo>
                      <a:lnTo>
                        <a:pt x="317" y="689"/>
                      </a:lnTo>
                      <a:lnTo>
                        <a:pt x="321" y="685"/>
                      </a:lnTo>
                      <a:lnTo>
                        <a:pt x="387" y="681"/>
                      </a:lnTo>
                      <a:lnTo>
                        <a:pt x="414" y="682"/>
                      </a:lnTo>
                      <a:lnTo>
                        <a:pt x="439" y="685"/>
                      </a:lnTo>
                      <a:lnTo>
                        <a:pt x="474" y="683"/>
                      </a:lnTo>
                      <a:lnTo>
                        <a:pt x="502" y="682"/>
                      </a:lnTo>
                      <a:lnTo>
                        <a:pt x="524" y="680"/>
                      </a:lnTo>
                      <a:lnTo>
                        <a:pt x="536" y="678"/>
                      </a:lnTo>
                      <a:lnTo>
                        <a:pt x="548" y="674"/>
                      </a:lnTo>
                      <a:lnTo>
                        <a:pt x="554" y="662"/>
                      </a:lnTo>
                      <a:lnTo>
                        <a:pt x="562" y="650"/>
                      </a:lnTo>
                      <a:lnTo>
                        <a:pt x="568" y="633"/>
                      </a:lnTo>
                      <a:lnTo>
                        <a:pt x="573" y="619"/>
                      </a:lnTo>
                      <a:lnTo>
                        <a:pt x="577" y="605"/>
                      </a:lnTo>
                      <a:lnTo>
                        <a:pt x="581" y="587"/>
                      </a:lnTo>
                      <a:lnTo>
                        <a:pt x="582" y="570"/>
                      </a:lnTo>
                      <a:lnTo>
                        <a:pt x="580" y="550"/>
                      </a:lnTo>
                      <a:lnTo>
                        <a:pt x="576" y="533"/>
                      </a:lnTo>
                      <a:lnTo>
                        <a:pt x="570" y="515"/>
                      </a:lnTo>
                      <a:lnTo>
                        <a:pt x="562" y="493"/>
                      </a:lnTo>
                      <a:lnTo>
                        <a:pt x="553" y="475"/>
                      </a:lnTo>
                      <a:lnTo>
                        <a:pt x="540" y="450"/>
                      </a:lnTo>
                      <a:lnTo>
                        <a:pt x="528" y="428"/>
                      </a:lnTo>
                      <a:lnTo>
                        <a:pt x="518" y="410"/>
                      </a:lnTo>
                      <a:lnTo>
                        <a:pt x="509" y="393"/>
                      </a:lnTo>
                      <a:lnTo>
                        <a:pt x="496" y="370"/>
                      </a:lnTo>
                      <a:lnTo>
                        <a:pt x="485" y="347"/>
                      </a:lnTo>
                      <a:lnTo>
                        <a:pt x="474" y="324"/>
                      </a:lnTo>
                      <a:lnTo>
                        <a:pt x="463" y="294"/>
                      </a:lnTo>
                      <a:lnTo>
                        <a:pt x="456" y="273"/>
                      </a:lnTo>
                      <a:lnTo>
                        <a:pt x="453" y="256"/>
                      </a:lnTo>
                      <a:lnTo>
                        <a:pt x="452" y="238"/>
                      </a:lnTo>
                      <a:lnTo>
                        <a:pt x="464" y="142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43" name="Group 11"/>
                <p:cNvGrpSpPr>
                  <a:grpSpLocks/>
                </p:cNvGrpSpPr>
                <p:nvPr/>
              </p:nvGrpSpPr>
              <p:grpSpPr bwMode="auto">
                <a:xfrm>
                  <a:off x="4365" y="2834"/>
                  <a:ext cx="213" cy="420"/>
                  <a:chOff x="4365" y="2834"/>
                  <a:chExt cx="213" cy="420"/>
                </a:xfrm>
              </p:grpSpPr>
              <p:sp>
                <p:nvSpPr>
                  <p:cNvPr id="184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834"/>
                    <a:ext cx="1" cy="60"/>
                  </a:xfrm>
                  <a:prstGeom prst="ellipse">
                    <a:avLst/>
                  </a:prstGeom>
                  <a:solidFill>
                    <a:srgbClr val="DFD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365" y="2966"/>
                    <a:ext cx="213" cy="288"/>
                    <a:chOff x="4365" y="2966"/>
                    <a:chExt cx="213" cy="288"/>
                  </a:xfrm>
                </p:grpSpPr>
                <p:sp>
                  <p:nvSpPr>
                    <p:cNvPr id="18446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4365" y="2966"/>
                      <a:ext cx="182" cy="207"/>
                    </a:xfrm>
                    <a:custGeom>
                      <a:avLst/>
                      <a:gdLst>
                        <a:gd name="T0" fmla="*/ 12 w 182"/>
                        <a:gd name="T1" fmla="*/ 98 h 207"/>
                        <a:gd name="T2" fmla="*/ 7 w 182"/>
                        <a:gd name="T3" fmla="*/ 85 h 207"/>
                        <a:gd name="T4" fmla="*/ 2 w 182"/>
                        <a:gd name="T5" fmla="*/ 67 h 207"/>
                        <a:gd name="T6" fmla="*/ 0 w 182"/>
                        <a:gd name="T7" fmla="*/ 53 h 207"/>
                        <a:gd name="T8" fmla="*/ 1 w 182"/>
                        <a:gd name="T9" fmla="*/ 40 h 207"/>
                        <a:gd name="T10" fmla="*/ 2 w 182"/>
                        <a:gd name="T11" fmla="*/ 26 h 207"/>
                        <a:gd name="T12" fmla="*/ 4 w 182"/>
                        <a:gd name="T13" fmla="*/ 24 h 207"/>
                        <a:gd name="T14" fmla="*/ 7 w 182"/>
                        <a:gd name="T15" fmla="*/ 23 h 207"/>
                        <a:gd name="T16" fmla="*/ 11 w 182"/>
                        <a:gd name="T17" fmla="*/ 24 h 207"/>
                        <a:gd name="T18" fmla="*/ 19 w 182"/>
                        <a:gd name="T19" fmla="*/ 27 h 207"/>
                        <a:gd name="T20" fmla="*/ 29 w 182"/>
                        <a:gd name="T21" fmla="*/ 31 h 207"/>
                        <a:gd name="T22" fmla="*/ 36 w 182"/>
                        <a:gd name="T23" fmla="*/ 31 h 207"/>
                        <a:gd name="T24" fmla="*/ 44 w 182"/>
                        <a:gd name="T25" fmla="*/ 31 h 207"/>
                        <a:gd name="T26" fmla="*/ 56 w 182"/>
                        <a:gd name="T27" fmla="*/ 21 h 207"/>
                        <a:gd name="T28" fmla="*/ 69 w 182"/>
                        <a:gd name="T29" fmla="*/ 11 h 207"/>
                        <a:gd name="T30" fmla="*/ 79 w 182"/>
                        <a:gd name="T31" fmla="*/ 1 h 207"/>
                        <a:gd name="T32" fmla="*/ 82 w 182"/>
                        <a:gd name="T33" fmla="*/ 0 h 207"/>
                        <a:gd name="T34" fmla="*/ 87 w 182"/>
                        <a:gd name="T35" fmla="*/ 1 h 207"/>
                        <a:gd name="T36" fmla="*/ 96 w 182"/>
                        <a:gd name="T37" fmla="*/ 8 h 207"/>
                        <a:gd name="T38" fmla="*/ 104 w 182"/>
                        <a:gd name="T39" fmla="*/ 15 h 207"/>
                        <a:gd name="T40" fmla="*/ 112 w 182"/>
                        <a:gd name="T41" fmla="*/ 18 h 207"/>
                        <a:gd name="T42" fmla="*/ 121 w 182"/>
                        <a:gd name="T43" fmla="*/ 21 h 207"/>
                        <a:gd name="T44" fmla="*/ 130 w 182"/>
                        <a:gd name="T45" fmla="*/ 16 h 207"/>
                        <a:gd name="T46" fmla="*/ 137 w 182"/>
                        <a:gd name="T47" fmla="*/ 14 h 207"/>
                        <a:gd name="T48" fmla="*/ 145 w 182"/>
                        <a:gd name="T49" fmla="*/ 16 h 207"/>
                        <a:gd name="T50" fmla="*/ 149 w 182"/>
                        <a:gd name="T51" fmla="*/ 17 h 207"/>
                        <a:gd name="T52" fmla="*/ 154 w 182"/>
                        <a:gd name="T53" fmla="*/ 21 h 207"/>
                        <a:gd name="T54" fmla="*/ 159 w 182"/>
                        <a:gd name="T55" fmla="*/ 26 h 207"/>
                        <a:gd name="T56" fmla="*/ 161 w 182"/>
                        <a:gd name="T57" fmla="*/ 31 h 207"/>
                        <a:gd name="T58" fmla="*/ 164 w 182"/>
                        <a:gd name="T59" fmla="*/ 40 h 207"/>
                        <a:gd name="T60" fmla="*/ 171 w 182"/>
                        <a:gd name="T61" fmla="*/ 41 h 207"/>
                        <a:gd name="T62" fmla="*/ 176 w 182"/>
                        <a:gd name="T63" fmla="*/ 43 h 207"/>
                        <a:gd name="T64" fmla="*/ 179 w 182"/>
                        <a:gd name="T65" fmla="*/ 45 h 207"/>
                        <a:gd name="T66" fmla="*/ 181 w 182"/>
                        <a:gd name="T67" fmla="*/ 47 h 207"/>
                        <a:gd name="T68" fmla="*/ 179 w 182"/>
                        <a:gd name="T69" fmla="*/ 52 h 207"/>
                        <a:gd name="T70" fmla="*/ 174 w 182"/>
                        <a:gd name="T71" fmla="*/ 70 h 207"/>
                        <a:gd name="T72" fmla="*/ 165 w 182"/>
                        <a:gd name="T73" fmla="*/ 88 h 207"/>
                        <a:gd name="T74" fmla="*/ 151 w 182"/>
                        <a:gd name="T75" fmla="*/ 111 h 207"/>
                        <a:gd name="T76" fmla="*/ 132 w 182"/>
                        <a:gd name="T77" fmla="*/ 131 h 207"/>
                        <a:gd name="T78" fmla="*/ 118 w 182"/>
                        <a:gd name="T79" fmla="*/ 151 h 207"/>
                        <a:gd name="T80" fmla="*/ 104 w 182"/>
                        <a:gd name="T81" fmla="*/ 171 h 207"/>
                        <a:gd name="T82" fmla="*/ 91 w 182"/>
                        <a:gd name="T83" fmla="*/ 184 h 207"/>
                        <a:gd name="T84" fmla="*/ 72 w 182"/>
                        <a:gd name="T85" fmla="*/ 206 h 207"/>
                        <a:gd name="T86" fmla="*/ 89 w 182"/>
                        <a:gd name="T87" fmla="*/ 187 h 207"/>
                        <a:gd name="T88" fmla="*/ 99 w 182"/>
                        <a:gd name="T89" fmla="*/ 180 h 207"/>
                        <a:gd name="T90" fmla="*/ 109 w 182"/>
                        <a:gd name="T91" fmla="*/ 173 h 207"/>
                        <a:gd name="T92" fmla="*/ 118 w 182"/>
                        <a:gd name="T93" fmla="*/ 168 h 207"/>
                        <a:gd name="T94" fmla="*/ 130 w 182"/>
                        <a:gd name="T95" fmla="*/ 166 h 207"/>
                        <a:gd name="T96" fmla="*/ 141 w 182"/>
                        <a:gd name="T97" fmla="*/ 163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82" h="207">
                          <a:moveTo>
                            <a:pt x="12" y="98"/>
                          </a:moveTo>
                          <a:lnTo>
                            <a:pt x="7" y="85"/>
                          </a:lnTo>
                          <a:lnTo>
                            <a:pt x="2" y="67"/>
                          </a:lnTo>
                          <a:lnTo>
                            <a:pt x="0" y="53"/>
                          </a:lnTo>
                          <a:lnTo>
                            <a:pt x="1" y="40"/>
                          </a:lnTo>
                          <a:lnTo>
                            <a:pt x="2" y="26"/>
                          </a:lnTo>
                          <a:lnTo>
                            <a:pt x="4" y="24"/>
                          </a:lnTo>
                          <a:lnTo>
                            <a:pt x="7" y="23"/>
                          </a:lnTo>
                          <a:lnTo>
                            <a:pt x="11" y="24"/>
                          </a:lnTo>
                          <a:lnTo>
                            <a:pt x="19" y="27"/>
                          </a:lnTo>
                          <a:lnTo>
                            <a:pt x="29" y="31"/>
                          </a:lnTo>
                          <a:lnTo>
                            <a:pt x="36" y="31"/>
                          </a:lnTo>
                          <a:lnTo>
                            <a:pt x="44" y="31"/>
                          </a:lnTo>
                          <a:lnTo>
                            <a:pt x="56" y="21"/>
                          </a:lnTo>
                          <a:lnTo>
                            <a:pt x="69" y="11"/>
                          </a:lnTo>
                          <a:lnTo>
                            <a:pt x="79" y="1"/>
                          </a:lnTo>
                          <a:lnTo>
                            <a:pt x="82" y="0"/>
                          </a:lnTo>
                          <a:lnTo>
                            <a:pt x="87" y="1"/>
                          </a:lnTo>
                          <a:lnTo>
                            <a:pt x="96" y="8"/>
                          </a:lnTo>
                          <a:lnTo>
                            <a:pt x="104" y="15"/>
                          </a:lnTo>
                          <a:lnTo>
                            <a:pt x="112" y="18"/>
                          </a:lnTo>
                          <a:lnTo>
                            <a:pt x="121" y="21"/>
                          </a:lnTo>
                          <a:lnTo>
                            <a:pt x="130" y="16"/>
                          </a:lnTo>
                          <a:lnTo>
                            <a:pt x="137" y="14"/>
                          </a:lnTo>
                          <a:lnTo>
                            <a:pt x="145" y="16"/>
                          </a:lnTo>
                          <a:lnTo>
                            <a:pt x="149" y="17"/>
                          </a:lnTo>
                          <a:lnTo>
                            <a:pt x="154" y="21"/>
                          </a:lnTo>
                          <a:lnTo>
                            <a:pt x="159" y="26"/>
                          </a:lnTo>
                          <a:lnTo>
                            <a:pt x="161" y="31"/>
                          </a:lnTo>
                          <a:lnTo>
                            <a:pt x="164" y="40"/>
                          </a:lnTo>
                          <a:lnTo>
                            <a:pt x="171" y="41"/>
                          </a:lnTo>
                          <a:lnTo>
                            <a:pt x="176" y="43"/>
                          </a:lnTo>
                          <a:lnTo>
                            <a:pt x="179" y="45"/>
                          </a:lnTo>
                          <a:lnTo>
                            <a:pt x="181" y="47"/>
                          </a:lnTo>
                          <a:lnTo>
                            <a:pt x="179" y="52"/>
                          </a:lnTo>
                          <a:lnTo>
                            <a:pt x="174" y="70"/>
                          </a:lnTo>
                          <a:lnTo>
                            <a:pt x="165" y="88"/>
                          </a:lnTo>
                          <a:lnTo>
                            <a:pt x="151" y="111"/>
                          </a:lnTo>
                          <a:lnTo>
                            <a:pt x="132" y="131"/>
                          </a:lnTo>
                          <a:lnTo>
                            <a:pt x="118" y="151"/>
                          </a:lnTo>
                          <a:lnTo>
                            <a:pt x="104" y="171"/>
                          </a:lnTo>
                          <a:lnTo>
                            <a:pt x="91" y="184"/>
                          </a:lnTo>
                          <a:lnTo>
                            <a:pt x="72" y="206"/>
                          </a:lnTo>
                          <a:lnTo>
                            <a:pt x="89" y="187"/>
                          </a:lnTo>
                          <a:lnTo>
                            <a:pt x="99" y="180"/>
                          </a:lnTo>
                          <a:lnTo>
                            <a:pt x="109" y="173"/>
                          </a:lnTo>
                          <a:lnTo>
                            <a:pt x="118" y="168"/>
                          </a:lnTo>
                          <a:lnTo>
                            <a:pt x="130" y="166"/>
                          </a:lnTo>
                          <a:lnTo>
                            <a:pt x="141" y="16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7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4418" y="3149"/>
                      <a:ext cx="160" cy="105"/>
                    </a:xfrm>
                    <a:custGeom>
                      <a:avLst/>
                      <a:gdLst>
                        <a:gd name="T0" fmla="*/ 159 w 160"/>
                        <a:gd name="T1" fmla="*/ 0 h 105"/>
                        <a:gd name="T2" fmla="*/ 154 w 160"/>
                        <a:gd name="T3" fmla="*/ 10 h 105"/>
                        <a:gd name="T4" fmla="*/ 149 w 160"/>
                        <a:gd name="T5" fmla="*/ 17 h 105"/>
                        <a:gd name="T6" fmla="*/ 129 w 160"/>
                        <a:gd name="T7" fmla="*/ 28 h 105"/>
                        <a:gd name="T8" fmla="*/ 101 w 160"/>
                        <a:gd name="T9" fmla="*/ 42 h 105"/>
                        <a:gd name="T10" fmla="*/ 78 w 160"/>
                        <a:gd name="T11" fmla="*/ 54 h 105"/>
                        <a:gd name="T12" fmla="*/ 61 w 160"/>
                        <a:gd name="T13" fmla="*/ 65 h 105"/>
                        <a:gd name="T14" fmla="*/ 40 w 160"/>
                        <a:gd name="T15" fmla="*/ 78 h 105"/>
                        <a:gd name="T16" fmla="*/ 18 w 160"/>
                        <a:gd name="T17" fmla="*/ 92 h 105"/>
                        <a:gd name="T18" fmla="*/ 0 w 160"/>
                        <a:gd name="T19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0" h="105">
                          <a:moveTo>
                            <a:pt x="159" y="0"/>
                          </a:moveTo>
                          <a:lnTo>
                            <a:pt x="154" y="10"/>
                          </a:lnTo>
                          <a:lnTo>
                            <a:pt x="149" y="17"/>
                          </a:lnTo>
                          <a:lnTo>
                            <a:pt x="129" y="28"/>
                          </a:lnTo>
                          <a:lnTo>
                            <a:pt x="101" y="42"/>
                          </a:lnTo>
                          <a:lnTo>
                            <a:pt x="78" y="54"/>
                          </a:lnTo>
                          <a:lnTo>
                            <a:pt x="61" y="65"/>
                          </a:lnTo>
                          <a:lnTo>
                            <a:pt x="40" y="78"/>
                          </a:lnTo>
                          <a:lnTo>
                            <a:pt x="18" y="92"/>
                          </a:lnTo>
                          <a:lnTo>
                            <a:pt x="0" y="10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8448" name="Group 16"/>
            <p:cNvGrpSpPr>
              <a:grpSpLocks/>
            </p:cNvGrpSpPr>
            <p:nvPr/>
          </p:nvGrpSpPr>
          <p:grpSpPr bwMode="auto">
            <a:xfrm>
              <a:off x="3627" y="2773"/>
              <a:ext cx="784" cy="892"/>
              <a:chOff x="3627" y="2773"/>
              <a:chExt cx="784" cy="892"/>
            </a:xfrm>
          </p:grpSpPr>
          <p:sp>
            <p:nvSpPr>
              <p:cNvPr id="18449" name="Freeform 17"/>
              <p:cNvSpPr>
                <a:spLocks/>
              </p:cNvSpPr>
              <p:nvPr/>
            </p:nvSpPr>
            <p:spPr bwMode="auto">
              <a:xfrm>
                <a:off x="3815" y="3197"/>
                <a:ext cx="596" cy="468"/>
              </a:xfrm>
              <a:custGeom>
                <a:avLst/>
                <a:gdLst>
                  <a:gd name="T0" fmla="*/ 0 w 596"/>
                  <a:gd name="T1" fmla="*/ 466 h 468"/>
                  <a:gd name="T2" fmla="*/ 0 w 596"/>
                  <a:gd name="T3" fmla="*/ 226 h 468"/>
                  <a:gd name="T4" fmla="*/ 8 w 596"/>
                  <a:gd name="T5" fmla="*/ 34 h 468"/>
                  <a:gd name="T6" fmla="*/ 300 w 596"/>
                  <a:gd name="T7" fmla="*/ 0 h 468"/>
                  <a:gd name="T8" fmla="*/ 535 w 596"/>
                  <a:gd name="T9" fmla="*/ 38 h 468"/>
                  <a:gd name="T10" fmla="*/ 538 w 596"/>
                  <a:gd name="T11" fmla="*/ 43 h 468"/>
                  <a:gd name="T12" fmla="*/ 540 w 596"/>
                  <a:gd name="T13" fmla="*/ 47 h 468"/>
                  <a:gd name="T14" fmla="*/ 545 w 596"/>
                  <a:gd name="T15" fmla="*/ 52 h 468"/>
                  <a:gd name="T16" fmla="*/ 550 w 596"/>
                  <a:gd name="T17" fmla="*/ 55 h 468"/>
                  <a:gd name="T18" fmla="*/ 560 w 596"/>
                  <a:gd name="T19" fmla="*/ 57 h 468"/>
                  <a:gd name="T20" fmla="*/ 570 w 596"/>
                  <a:gd name="T21" fmla="*/ 59 h 468"/>
                  <a:gd name="T22" fmla="*/ 577 w 596"/>
                  <a:gd name="T23" fmla="*/ 59 h 468"/>
                  <a:gd name="T24" fmla="*/ 586 w 596"/>
                  <a:gd name="T25" fmla="*/ 60 h 468"/>
                  <a:gd name="T26" fmla="*/ 589 w 596"/>
                  <a:gd name="T27" fmla="*/ 60 h 468"/>
                  <a:gd name="T28" fmla="*/ 595 w 596"/>
                  <a:gd name="T29" fmla="*/ 226 h 468"/>
                  <a:gd name="T30" fmla="*/ 595 w 596"/>
                  <a:gd name="T31" fmla="*/ 463 h 468"/>
                  <a:gd name="T32" fmla="*/ 546 w 596"/>
                  <a:gd name="T33" fmla="*/ 463 h 468"/>
                  <a:gd name="T34" fmla="*/ 540 w 596"/>
                  <a:gd name="T35" fmla="*/ 125 h 468"/>
                  <a:gd name="T36" fmla="*/ 55 w 596"/>
                  <a:gd name="T37" fmla="*/ 125 h 468"/>
                  <a:gd name="T38" fmla="*/ 50 w 596"/>
                  <a:gd name="T39" fmla="*/ 467 h 468"/>
                  <a:gd name="T40" fmla="*/ 0 w 596"/>
                  <a:gd name="T41" fmla="*/ 46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6" h="468">
                    <a:moveTo>
                      <a:pt x="0" y="466"/>
                    </a:moveTo>
                    <a:lnTo>
                      <a:pt x="0" y="226"/>
                    </a:lnTo>
                    <a:lnTo>
                      <a:pt x="8" y="34"/>
                    </a:lnTo>
                    <a:lnTo>
                      <a:pt x="300" y="0"/>
                    </a:lnTo>
                    <a:lnTo>
                      <a:pt x="535" y="38"/>
                    </a:lnTo>
                    <a:lnTo>
                      <a:pt x="538" y="43"/>
                    </a:lnTo>
                    <a:lnTo>
                      <a:pt x="540" y="47"/>
                    </a:lnTo>
                    <a:lnTo>
                      <a:pt x="545" y="52"/>
                    </a:lnTo>
                    <a:lnTo>
                      <a:pt x="550" y="55"/>
                    </a:lnTo>
                    <a:lnTo>
                      <a:pt x="560" y="57"/>
                    </a:lnTo>
                    <a:lnTo>
                      <a:pt x="570" y="59"/>
                    </a:lnTo>
                    <a:lnTo>
                      <a:pt x="577" y="59"/>
                    </a:lnTo>
                    <a:lnTo>
                      <a:pt x="586" y="60"/>
                    </a:lnTo>
                    <a:lnTo>
                      <a:pt x="589" y="60"/>
                    </a:lnTo>
                    <a:lnTo>
                      <a:pt x="595" y="226"/>
                    </a:lnTo>
                    <a:lnTo>
                      <a:pt x="595" y="463"/>
                    </a:lnTo>
                    <a:lnTo>
                      <a:pt x="546" y="463"/>
                    </a:lnTo>
                    <a:lnTo>
                      <a:pt x="540" y="125"/>
                    </a:lnTo>
                    <a:lnTo>
                      <a:pt x="55" y="125"/>
                    </a:lnTo>
                    <a:lnTo>
                      <a:pt x="50" y="467"/>
                    </a:lnTo>
                    <a:lnTo>
                      <a:pt x="0" y="466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0" name="Group 18"/>
              <p:cNvGrpSpPr>
                <a:grpSpLocks/>
              </p:cNvGrpSpPr>
              <p:nvPr/>
            </p:nvGrpSpPr>
            <p:grpSpPr bwMode="auto">
              <a:xfrm>
                <a:off x="3627" y="2773"/>
                <a:ext cx="712" cy="697"/>
                <a:chOff x="3627" y="2773"/>
                <a:chExt cx="712" cy="697"/>
              </a:xfrm>
            </p:grpSpPr>
            <p:grpSp>
              <p:nvGrpSpPr>
                <p:cNvPr id="18451" name="Group 19"/>
                <p:cNvGrpSpPr>
                  <a:grpSpLocks/>
                </p:cNvGrpSpPr>
                <p:nvPr/>
              </p:nvGrpSpPr>
              <p:grpSpPr bwMode="auto">
                <a:xfrm>
                  <a:off x="4088" y="3185"/>
                  <a:ext cx="251" cy="151"/>
                  <a:chOff x="4088" y="3185"/>
                  <a:chExt cx="251" cy="151"/>
                </a:xfrm>
              </p:grpSpPr>
              <p:grpSp>
                <p:nvGrpSpPr>
                  <p:cNvPr id="1845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088" y="3185"/>
                    <a:ext cx="251" cy="151"/>
                    <a:chOff x="4088" y="3185"/>
                    <a:chExt cx="251" cy="151"/>
                  </a:xfrm>
                </p:grpSpPr>
                <p:sp>
                  <p:nvSpPr>
                    <p:cNvPr id="18453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88" y="3185"/>
                      <a:ext cx="248" cy="126"/>
                    </a:xfrm>
                    <a:custGeom>
                      <a:avLst/>
                      <a:gdLst>
                        <a:gd name="T0" fmla="*/ 247 w 248"/>
                        <a:gd name="T1" fmla="*/ 28 h 126"/>
                        <a:gd name="T2" fmla="*/ 133 w 248"/>
                        <a:gd name="T3" fmla="*/ 0 h 126"/>
                        <a:gd name="T4" fmla="*/ 0 w 248"/>
                        <a:gd name="T5" fmla="*/ 90 h 126"/>
                        <a:gd name="T6" fmla="*/ 117 w 248"/>
                        <a:gd name="T7" fmla="*/ 125 h 126"/>
                        <a:gd name="T8" fmla="*/ 179 w 248"/>
                        <a:gd name="T9" fmla="*/ 74 h 126"/>
                        <a:gd name="T10" fmla="*/ 199 w 248"/>
                        <a:gd name="T11" fmla="*/ 59 h 126"/>
                        <a:gd name="T12" fmla="*/ 247 w 248"/>
                        <a:gd name="T13" fmla="*/ 28 h 1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8" h="126">
                          <a:moveTo>
                            <a:pt x="247" y="28"/>
                          </a:moveTo>
                          <a:lnTo>
                            <a:pt x="133" y="0"/>
                          </a:lnTo>
                          <a:lnTo>
                            <a:pt x="0" y="90"/>
                          </a:lnTo>
                          <a:lnTo>
                            <a:pt x="117" y="125"/>
                          </a:lnTo>
                          <a:lnTo>
                            <a:pt x="179" y="74"/>
                          </a:lnTo>
                          <a:lnTo>
                            <a:pt x="199" y="59"/>
                          </a:lnTo>
                          <a:lnTo>
                            <a:pt x="247" y="2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88" y="3275"/>
                      <a:ext cx="123" cy="61"/>
                    </a:xfrm>
                    <a:custGeom>
                      <a:avLst/>
                      <a:gdLst>
                        <a:gd name="T0" fmla="*/ 116 w 123"/>
                        <a:gd name="T1" fmla="*/ 35 h 61"/>
                        <a:gd name="T2" fmla="*/ 0 w 123"/>
                        <a:gd name="T3" fmla="*/ 0 h 61"/>
                        <a:gd name="T4" fmla="*/ 0 w 123"/>
                        <a:gd name="T5" fmla="*/ 16 h 61"/>
                        <a:gd name="T6" fmla="*/ 122 w 123"/>
                        <a:gd name="T7" fmla="*/ 60 h 61"/>
                        <a:gd name="T8" fmla="*/ 116 w 123"/>
                        <a:gd name="T9" fmla="*/ 35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3" h="61">
                          <a:moveTo>
                            <a:pt x="116" y="35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22" y="60"/>
                          </a:lnTo>
                          <a:lnTo>
                            <a:pt x="116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205" y="3212"/>
                      <a:ext cx="134" cy="124"/>
                    </a:xfrm>
                    <a:custGeom>
                      <a:avLst/>
                      <a:gdLst>
                        <a:gd name="T0" fmla="*/ 77 w 134"/>
                        <a:gd name="T1" fmla="*/ 35 h 124"/>
                        <a:gd name="T2" fmla="*/ 33 w 134"/>
                        <a:gd name="T3" fmla="*/ 69 h 124"/>
                        <a:gd name="T4" fmla="*/ 0 w 134"/>
                        <a:gd name="T5" fmla="*/ 97 h 124"/>
                        <a:gd name="T6" fmla="*/ 6 w 134"/>
                        <a:gd name="T7" fmla="*/ 123 h 124"/>
                        <a:gd name="T8" fmla="*/ 52 w 134"/>
                        <a:gd name="T9" fmla="*/ 87 h 124"/>
                        <a:gd name="T10" fmla="*/ 94 w 134"/>
                        <a:gd name="T11" fmla="*/ 55 h 124"/>
                        <a:gd name="T12" fmla="*/ 133 w 134"/>
                        <a:gd name="T13" fmla="*/ 26 h 124"/>
                        <a:gd name="T14" fmla="*/ 130 w 134"/>
                        <a:gd name="T15" fmla="*/ 0 h 124"/>
                        <a:gd name="T16" fmla="*/ 106 w 134"/>
                        <a:gd name="T17" fmla="*/ 16 h 124"/>
                        <a:gd name="T18" fmla="*/ 77 w 134"/>
                        <a:gd name="T19" fmla="*/ 35 h 1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34" h="124">
                          <a:moveTo>
                            <a:pt x="77" y="35"/>
                          </a:moveTo>
                          <a:lnTo>
                            <a:pt x="33" y="69"/>
                          </a:lnTo>
                          <a:lnTo>
                            <a:pt x="0" y="97"/>
                          </a:lnTo>
                          <a:lnTo>
                            <a:pt x="6" y="123"/>
                          </a:lnTo>
                          <a:lnTo>
                            <a:pt x="52" y="87"/>
                          </a:lnTo>
                          <a:lnTo>
                            <a:pt x="94" y="55"/>
                          </a:lnTo>
                          <a:lnTo>
                            <a:pt x="133" y="26"/>
                          </a:lnTo>
                          <a:lnTo>
                            <a:pt x="130" y="0"/>
                          </a:lnTo>
                          <a:lnTo>
                            <a:pt x="106" y="16"/>
                          </a:lnTo>
                          <a:lnTo>
                            <a:pt x="77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45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133" y="3201"/>
                    <a:ext cx="171" cy="94"/>
                    <a:chOff x="4133" y="3201"/>
                    <a:chExt cx="171" cy="94"/>
                  </a:xfrm>
                </p:grpSpPr>
                <p:grpSp>
                  <p:nvGrpSpPr>
                    <p:cNvPr id="18457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211"/>
                      <a:ext cx="149" cy="80"/>
                      <a:chOff x="4140" y="3211"/>
                      <a:chExt cx="149" cy="80"/>
                    </a:xfrm>
                  </p:grpSpPr>
                  <p:sp>
                    <p:nvSpPr>
                      <p:cNvPr id="1845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40" y="3211"/>
                        <a:ext cx="89" cy="67"/>
                      </a:xfrm>
                      <a:custGeom>
                        <a:avLst/>
                        <a:gdLst>
                          <a:gd name="T0" fmla="*/ 88 w 89"/>
                          <a:gd name="T1" fmla="*/ 0 h 67"/>
                          <a:gd name="T2" fmla="*/ 54 w 89"/>
                          <a:gd name="T3" fmla="*/ 28 h 67"/>
                          <a:gd name="T4" fmla="*/ 0 w 89"/>
                          <a:gd name="T5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9" h="67">
                            <a:moveTo>
                              <a:pt x="88" y="0"/>
                            </a:moveTo>
                            <a:lnTo>
                              <a:pt x="54" y="28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59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1" y="3216"/>
                        <a:ext cx="85" cy="66"/>
                      </a:xfrm>
                      <a:custGeom>
                        <a:avLst/>
                        <a:gdLst>
                          <a:gd name="T0" fmla="*/ 84 w 85"/>
                          <a:gd name="T1" fmla="*/ 0 h 66"/>
                          <a:gd name="T2" fmla="*/ 38 w 85"/>
                          <a:gd name="T3" fmla="*/ 36 h 66"/>
                          <a:gd name="T4" fmla="*/ 0 w 85"/>
                          <a:gd name="T5" fmla="*/ 65 h 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5" h="66">
                            <a:moveTo>
                              <a:pt x="84" y="0"/>
                            </a:moveTo>
                            <a:lnTo>
                              <a:pt x="38" y="36"/>
                            </a:lnTo>
                            <a:lnTo>
                              <a:pt x="0" y="65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0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7" y="3224"/>
                        <a:ext cx="102" cy="67"/>
                      </a:xfrm>
                      <a:custGeom>
                        <a:avLst/>
                        <a:gdLst>
                          <a:gd name="T0" fmla="*/ 101 w 102"/>
                          <a:gd name="T1" fmla="*/ 0 h 67"/>
                          <a:gd name="T2" fmla="*/ 55 w 102"/>
                          <a:gd name="T3" fmla="*/ 25 h 67"/>
                          <a:gd name="T4" fmla="*/ 26 w 102"/>
                          <a:gd name="T5" fmla="*/ 46 h 67"/>
                          <a:gd name="T6" fmla="*/ 0 w 102"/>
                          <a:gd name="T7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1" y="0"/>
                            </a:moveTo>
                            <a:lnTo>
                              <a:pt x="55" y="25"/>
                            </a:lnTo>
                            <a:lnTo>
                              <a:pt x="26" y="46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8461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33" y="3201"/>
                      <a:ext cx="171" cy="94"/>
                      <a:chOff x="4133" y="3201"/>
                      <a:chExt cx="171" cy="94"/>
                    </a:xfrm>
                  </p:grpSpPr>
                  <p:sp>
                    <p:nvSpPr>
                      <p:cNvPr id="18462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20" y="3201"/>
                        <a:ext cx="84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3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99" y="3218"/>
                        <a:ext cx="77" cy="2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79" y="3228"/>
                        <a:ext cx="74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5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65" y="3242"/>
                        <a:ext cx="70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44" y="3250"/>
                        <a:ext cx="70" cy="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33" y="3268"/>
                        <a:ext cx="73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8468" name="Group 36"/>
                <p:cNvGrpSpPr>
                  <a:grpSpLocks/>
                </p:cNvGrpSpPr>
                <p:nvPr/>
              </p:nvGrpSpPr>
              <p:grpSpPr bwMode="auto">
                <a:xfrm>
                  <a:off x="3627" y="2773"/>
                  <a:ext cx="558" cy="697"/>
                  <a:chOff x="3627" y="2773"/>
                  <a:chExt cx="558" cy="697"/>
                </a:xfrm>
              </p:grpSpPr>
              <p:sp>
                <p:nvSpPr>
                  <p:cNvPr id="18469" name="Freeform 37"/>
                  <p:cNvSpPr>
                    <a:spLocks/>
                  </p:cNvSpPr>
                  <p:nvPr/>
                </p:nvSpPr>
                <p:spPr bwMode="auto">
                  <a:xfrm>
                    <a:off x="4016" y="3280"/>
                    <a:ext cx="128" cy="74"/>
                  </a:xfrm>
                  <a:custGeom>
                    <a:avLst/>
                    <a:gdLst>
                      <a:gd name="T0" fmla="*/ 127 w 128"/>
                      <a:gd name="T1" fmla="*/ 21 h 74"/>
                      <a:gd name="T2" fmla="*/ 125 w 128"/>
                      <a:gd name="T3" fmla="*/ 35 h 74"/>
                      <a:gd name="T4" fmla="*/ 121 w 128"/>
                      <a:gd name="T5" fmla="*/ 48 h 74"/>
                      <a:gd name="T6" fmla="*/ 113 w 128"/>
                      <a:gd name="T7" fmla="*/ 59 h 74"/>
                      <a:gd name="T8" fmla="*/ 102 w 128"/>
                      <a:gd name="T9" fmla="*/ 67 h 74"/>
                      <a:gd name="T10" fmla="*/ 87 w 128"/>
                      <a:gd name="T11" fmla="*/ 71 h 74"/>
                      <a:gd name="T12" fmla="*/ 73 w 128"/>
                      <a:gd name="T13" fmla="*/ 73 h 74"/>
                      <a:gd name="T14" fmla="*/ 57 w 128"/>
                      <a:gd name="T15" fmla="*/ 70 h 74"/>
                      <a:gd name="T16" fmla="*/ 43 w 128"/>
                      <a:gd name="T17" fmla="*/ 62 h 74"/>
                      <a:gd name="T18" fmla="*/ 32 w 128"/>
                      <a:gd name="T19" fmla="*/ 47 h 74"/>
                      <a:gd name="T20" fmla="*/ 29 w 128"/>
                      <a:gd name="T21" fmla="*/ 33 h 74"/>
                      <a:gd name="T22" fmla="*/ 21 w 128"/>
                      <a:gd name="T23" fmla="*/ 21 h 74"/>
                      <a:gd name="T24" fmla="*/ 12 w 128"/>
                      <a:gd name="T25" fmla="*/ 9 h 74"/>
                      <a:gd name="T26" fmla="*/ 0 w 128"/>
                      <a:gd name="T27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8" h="74">
                        <a:moveTo>
                          <a:pt x="127" y="21"/>
                        </a:moveTo>
                        <a:lnTo>
                          <a:pt x="125" y="35"/>
                        </a:lnTo>
                        <a:lnTo>
                          <a:pt x="121" y="48"/>
                        </a:lnTo>
                        <a:lnTo>
                          <a:pt x="113" y="59"/>
                        </a:lnTo>
                        <a:lnTo>
                          <a:pt x="102" y="67"/>
                        </a:lnTo>
                        <a:lnTo>
                          <a:pt x="87" y="71"/>
                        </a:lnTo>
                        <a:lnTo>
                          <a:pt x="73" y="73"/>
                        </a:lnTo>
                        <a:lnTo>
                          <a:pt x="57" y="70"/>
                        </a:lnTo>
                        <a:lnTo>
                          <a:pt x="43" y="62"/>
                        </a:lnTo>
                        <a:lnTo>
                          <a:pt x="32" y="47"/>
                        </a:lnTo>
                        <a:lnTo>
                          <a:pt x="29" y="33"/>
                        </a:lnTo>
                        <a:lnTo>
                          <a:pt x="21" y="21"/>
                        </a:lnTo>
                        <a:lnTo>
                          <a:pt x="12" y="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7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627" y="2773"/>
                    <a:ext cx="558" cy="697"/>
                    <a:chOff x="3627" y="2773"/>
                    <a:chExt cx="558" cy="697"/>
                  </a:xfrm>
                </p:grpSpPr>
                <p:grpSp>
                  <p:nvGrpSpPr>
                    <p:cNvPr id="18471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27" y="2773"/>
                      <a:ext cx="558" cy="532"/>
                      <a:chOff x="3627" y="2773"/>
                      <a:chExt cx="558" cy="532"/>
                    </a:xfrm>
                  </p:grpSpPr>
                  <p:sp>
                    <p:nvSpPr>
                      <p:cNvPr id="18472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7" y="2773"/>
                        <a:ext cx="558" cy="532"/>
                      </a:xfrm>
                      <a:custGeom>
                        <a:avLst/>
                        <a:gdLst>
                          <a:gd name="T0" fmla="*/ 453 w 558"/>
                          <a:gd name="T1" fmla="*/ 107 h 532"/>
                          <a:gd name="T2" fmla="*/ 440 w 558"/>
                          <a:gd name="T3" fmla="*/ 71 h 532"/>
                          <a:gd name="T4" fmla="*/ 431 w 558"/>
                          <a:gd name="T5" fmla="*/ 48 h 532"/>
                          <a:gd name="T6" fmla="*/ 428 w 558"/>
                          <a:gd name="T7" fmla="*/ 41 h 532"/>
                          <a:gd name="T8" fmla="*/ 423 w 558"/>
                          <a:gd name="T9" fmla="*/ 35 h 532"/>
                          <a:gd name="T10" fmla="*/ 420 w 558"/>
                          <a:gd name="T11" fmla="*/ 32 h 532"/>
                          <a:gd name="T12" fmla="*/ 414 w 558"/>
                          <a:gd name="T13" fmla="*/ 31 h 532"/>
                          <a:gd name="T14" fmla="*/ 344 w 558"/>
                          <a:gd name="T15" fmla="*/ 17 h 532"/>
                          <a:gd name="T16" fmla="*/ 268 w 558"/>
                          <a:gd name="T17" fmla="*/ 5 h 532"/>
                          <a:gd name="T18" fmla="*/ 199 w 558"/>
                          <a:gd name="T19" fmla="*/ 0 h 532"/>
                          <a:gd name="T20" fmla="*/ 161 w 558"/>
                          <a:gd name="T21" fmla="*/ 0 h 532"/>
                          <a:gd name="T22" fmla="*/ 80 w 558"/>
                          <a:gd name="T23" fmla="*/ 4 h 532"/>
                          <a:gd name="T24" fmla="*/ 21 w 558"/>
                          <a:gd name="T25" fmla="*/ 7 h 532"/>
                          <a:gd name="T26" fmla="*/ 12 w 558"/>
                          <a:gd name="T27" fmla="*/ 8 h 532"/>
                          <a:gd name="T28" fmla="*/ 7 w 558"/>
                          <a:gd name="T29" fmla="*/ 10 h 532"/>
                          <a:gd name="T30" fmla="*/ 3 w 558"/>
                          <a:gd name="T31" fmla="*/ 12 h 532"/>
                          <a:gd name="T32" fmla="*/ 1 w 558"/>
                          <a:gd name="T33" fmla="*/ 16 h 532"/>
                          <a:gd name="T34" fmla="*/ 0 w 558"/>
                          <a:gd name="T35" fmla="*/ 21 h 532"/>
                          <a:gd name="T36" fmla="*/ 4 w 558"/>
                          <a:gd name="T37" fmla="*/ 36 h 532"/>
                          <a:gd name="T38" fmla="*/ 15 w 558"/>
                          <a:gd name="T39" fmla="*/ 84 h 532"/>
                          <a:gd name="T40" fmla="*/ 23 w 558"/>
                          <a:gd name="T41" fmla="*/ 119 h 532"/>
                          <a:gd name="T42" fmla="*/ 43 w 558"/>
                          <a:gd name="T43" fmla="*/ 199 h 532"/>
                          <a:gd name="T44" fmla="*/ 55 w 558"/>
                          <a:gd name="T45" fmla="*/ 249 h 532"/>
                          <a:gd name="T46" fmla="*/ 88 w 558"/>
                          <a:gd name="T47" fmla="*/ 365 h 532"/>
                          <a:gd name="T48" fmla="*/ 120 w 558"/>
                          <a:gd name="T49" fmla="*/ 458 h 532"/>
                          <a:gd name="T50" fmla="*/ 126 w 558"/>
                          <a:gd name="T51" fmla="*/ 475 h 532"/>
                          <a:gd name="T52" fmla="*/ 129 w 558"/>
                          <a:gd name="T53" fmla="*/ 486 h 532"/>
                          <a:gd name="T54" fmla="*/ 132 w 558"/>
                          <a:gd name="T55" fmla="*/ 495 h 532"/>
                          <a:gd name="T56" fmla="*/ 137 w 558"/>
                          <a:gd name="T57" fmla="*/ 501 h 532"/>
                          <a:gd name="T58" fmla="*/ 142 w 558"/>
                          <a:gd name="T59" fmla="*/ 507 h 532"/>
                          <a:gd name="T60" fmla="*/ 147 w 558"/>
                          <a:gd name="T61" fmla="*/ 510 h 532"/>
                          <a:gd name="T62" fmla="*/ 158 w 558"/>
                          <a:gd name="T63" fmla="*/ 512 h 532"/>
                          <a:gd name="T64" fmla="*/ 177 w 558"/>
                          <a:gd name="T65" fmla="*/ 514 h 532"/>
                          <a:gd name="T66" fmla="*/ 209 w 558"/>
                          <a:gd name="T67" fmla="*/ 514 h 532"/>
                          <a:gd name="T68" fmla="*/ 236 w 558"/>
                          <a:gd name="T69" fmla="*/ 516 h 532"/>
                          <a:gd name="T70" fmla="*/ 270 w 558"/>
                          <a:gd name="T71" fmla="*/ 522 h 532"/>
                          <a:gd name="T72" fmla="*/ 307 w 558"/>
                          <a:gd name="T73" fmla="*/ 528 h 532"/>
                          <a:gd name="T74" fmla="*/ 332 w 558"/>
                          <a:gd name="T75" fmla="*/ 531 h 532"/>
                          <a:gd name="T76" fmla="*/ 362 w 558"/>
                          <a:gd name="T77" fmla="*/ 531 h 532"/>
                          <a:gd name="T78" fmla="*/ 369 w 558"/>
                          <a:gd name="T79" fmla="*/ 528 h 532"/>
                          <a:gd name="T80" fmla="*/ 540 w 558"/>
                          <a:gd name="T81" fmla="*/ 422 h 532"/>
                          <a:gd name="T82" fmla="*/ 549 w 558"/>
                          <a:gd name="T83" fmla="*/ 415 h 532"/>
                          <a:gd name="T84" fmla="*/ 555 w 558"/>
                          <a:gd name="T85" fmla="*/ 408 h 532"/>
                          <a:gd name="T86" fmla="*/ 557 w 558"/>
                          <a:gd name="T87" fmla="*/ 400 h 532"/>
                          <a:gd name="T88" fmla="*/ 557 w 558"/>
                          <a:gd name="T89" fmla="*/ 390 h 532"/>
                          <a:gd name="T90" fmla="*/ 555 w 558"/>
                          <a:gd name="T91" fmla="*/ 382 h 532"/>
                          <a:gd name="T92" fmla="*/ 506 w 558"/>
                          <a:gd name="T93" fmla="*/ 251 h 532"/>
                          <a:gd name="T94" fmla="*/ 475 w 558"/>
                          <a:gd name="T95" fmla="*/ 168 h 532"/>
                          <a:gd name="T96" fmla="*/ 453 w 558"/>
                          <a:gd name="T97" fmla="*/ 107 h 5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558" h="532">
                            <a:moveTo>
                              <a:pt x="453" y="107"/>
                            </a:moveTo>
                            <a:lnTo>
                              <a:pt x="440" y="71"/>
                            </a:lnTo>
                            <a:lnTo>
                              <a:pt x="431" y="48"/>
                            </a:lnTo>
                            <a:lnTo>
                              <a:pt x="428" y="41"/>
                            </a:lnTo>
                            <a:lnTo>
                              <a:pt x="423" y="35"/>
                            </a:lnTo>
                            <a:lnTo>
                              <a:pt x="420" y="32"/>
                            </a:lnTo>
                            <a:lnTo>
                              <a:pt x="414" y="31"/>
                            </a:lnTo>
                            <a:lnTo>
                              <a:pt x="344" y="17"/>
                            </a:lnTo>
                            <a:lnTo>
                              <a:pt x="268" y="5"/>
                            </a:lnTo>
                            <a:lnTo>
                              <a:pt x="199" y="0"/>
                            </a:lnTo>
                            <a:lnTo>
                              <a:pt x="161" y="0"/>
                            </a:lnTo>
                            <a:lnTo>
                              <a:pt x="80" y="4"/>
                            </a:lnTo>
                            <a:lnTo>
                              <a:pt x="21" y="7"/>
                            </a:lnTo>
                            <a:lnTo>
                              <a:pt x="12" y="8"/>
                            </a:lnTo>
                            <a:lnTo>
                              <a:pt x="7" y="10"/>
                            </a:lnTo>
                            <a:lnTo>
                              <a:pt x="3" y="12"/>
                            </a:lnTo>
                            <a:lnTo>
                              <a:pt x="1" y="16"/>
                            </a:lnTo>
                            <a:lnTo>
                              <a:pt x="0" y="21"/>
                            </a:lnTo>
                            <a:lnTo>
                              <a:pt x="4" y="36"/>
                            </a:lnTo>
                            <a:lnTo>
                              <a:pt x="15" y="84"/>
                            </a:lnTo>
                            <a:lnTo>
                              <a:pt x="23" y="119"/>
                            </a:lnTo>
                            <a:lnTo>
                              <a:pt x="43" y="199"/>
                            </a:lnTo>
                            <a:lnTo>
                              <a:pt x="55" y="249"/>
                            </a:lnTo>
                            <a:lnTo>
                              <a:pt x="88" y="365"/>
                            </a:lnTo>
                            <a:lnTo>
                              <a:pt x="120" y="458"/>
                            </a:lnTo>
                            <a:lnTo>
                              <a:pt x="126" y="475"/>
                            </a:lnTo>
                            <a:lnTo>
                              <a:pt x="129" y="486"/>
                            </a:lnTo>
                            <a:lnTo>
                              <a:pt x="132" y="495"/>
                            </a:lnTo>
                            <a:lnTo>
                              <a:pt x="137" y="501"/>
                            </a:lnTo>
                            <a:lnTo>
                              <a:pt x="142" y="507"/>
                            </a:lnTo>
                            <a:lnTo>
                              <a:pt x="147" y="510"/>
                            </a:lnTo>
                            <a:lnTo>
                              <a:pt x="158" y="512"/>
                            </a:lnTo>
                            <a:lnTo>
                              <a:pt x="177" y="514"/>
                            </a:lnTo>
                            <a:lnTo>
                              <a:pt x="209" y="514"/>
                            </a:lnTo>
                            <a:lnTo>
                              <a:pt x="236" y="516"/>
                            </a:lnTo>
                            <a:lnTo>
                              <a:pt x="270" y="522"/>
                            </a:lnTo>
                            <a:lnTo>
                              <a:pt x="307" y="528"/>
                            </a:lnTo>
                            <a:lnTo>
                              <a:pt x="332" y="531"/>
                            </a:lnTo>
                            <a:lnTo>
                              <a:pt x="362" y="531"/>
                            </a:lnTo>
                            <a:lnTo>
                              <a:pt x="369" y="528"/>
                            </a:lnTo>
                            <a:lnTo>
                              <a:pt x="540" y="422"/>
                            </a:lnTo>
                            <a:lnTo>
                              <a:pt x="549" y="415"/>
                            </a:lnTo>
                            <a:lnTo>
                              <a:pt x="555" y="408"/>
                            </a:lnTo>
                            <a:lnTo>
                              <a:pt x="557" y="400"/>
                            </a:lnTo>
                            <a:lnTo>
                              <a:pt x="557" y="390"/>
                            </a:lnTo>
                            <a:lnTo>
                              <a:pt x="555" y="382"/>
                            </a:lnTo>
                            <a:lnTo>
                              <a:pt x="506" y="251"/>
                            </a:lnTo>
                            <a:lnTo>
                              <a:pt x="475" y="168"/>
                            </a:lnTo>
                            <a:lnTo>
                              <a:pt x="453" y="10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3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5" y="2825"/>
                        <a:ext cx="331" cy="406"/>
                      </a:xfrm>
                      <a:custGeom>
                        <a:avLst/>
                        <a:gdLst>
                          <a:gd name="T0" fmla="*/ 255 w 331"/>
                          <a:gd name="T1" fmla="*/ 122 h 406"/>
                          <a:gd name="T2" fmla="*/ 231 w 331"/>
                          <a:gd name="T3" fmla="*/ 63 h 406"/>
                          <a:gd name="T4" fmla="*/ 209 w 331"/>
                          <a:gd name="T5" fmla="*/ 11 h 406"/>
                          <a:gd name="T6" fmla="*/ 206 w 331"/>
                          <a:gd name="T7" fmla="*/ 9 h 406"/>
                          <a:gd name="T8" fmla="*/ 203 w 331"/>
                          <a:gd name="T9" fmla="*/ 8 h 406"/>
                          <a:gd name="T10" fmla="*/ 196 w 331"/>
                          <a:gd name="T11" fmla="*/ 7 h 406"/>
                          <a:gd name="T12" fmla="*/ 101 w 331"/>
                          <a:gd name="T13" fmla="*/ 1 h 406"/>
                          <a:gd name="T14" fmla="*/ 9 w 331"/>
                          <a:gd name="T15" fmla="*/ 0 h 406"/>
                          <a:gd name="T16" fmla="*/ 4 w 331"/>
                          <a:gd name="T17" fmla="*/ 1 h 406"/>
                          <a:gd name="T18" fmla="*/ 2 w 331"/>
                          <a:gd name="T19" fmla="*/ 3 h 406"/>
                          <a:gd name="T20" fmla="*/ 0 w 331"/>
                          <a:gd name="T21" fmla="*/ 8 h 406"/>
                          <a:gd name="T22" fmla="*/ 7 w 331"/>
                          <a:gd name="T23" fmla="*/ 45 h 406"/>
                          <a:gd name="T24" fmla="*/ 21 w 331"/>
                          <a:gd name="T25" fmla="*/ 76 h 406"/>
                          <a:gd name="T26" fmla="*/ 46 w 331"/>
                          <a:gd name="T27" fmla="*/ 135 h 406"/>
                          <a:gd name="T28" fmla="*/ 92 w 331"/>
                          <a:gd name="T29" fmla="*/ 234 h 406"/>
                          <a:gd name="T30" fmla="*/ 134 w 331"/>
                          <a:gd name="T31" fmla="*/ 321 h 406"/>
                          <a:gd name="T32" fmla="*/ 144 w 331"/>
                          <a:gd name="T33" fmla="*/ 353 h 406"/>
                          <a:gd name="T34" fmla="*/ 151 w 331"/>
                          <a:gd name="T35" fmla="*/ 375 h 406"/>
                          <a:gd name="T36" fmla="*/ 157 w 331"/>
                          <a:gd name="T37" fmla="*/ 388 h 406"/>
                          <a:gd name="T38" fmla="*/ 163 w 331"/>
                          <a:gd name="T39" fmla="*/ 397 h 406"/>
                          <a:gd name="T40" fmla="*/ 167 w 331"/>
                          <a:gd name="T41" fmla="*/ 402 h 406"/>
                          <a:gd name="T42" fmla="*/ 171 w 331"/>
                          <a:gd name="T43" fmla="*/ 404 h 406"/>
                          <a:gd name="T44" fmla="*/ 177 w 331"/>
                          <a:gd name="T45" fmla="*/ 405 h 406"/>
                          <a:gd name="T46" fmla="*/ 182 w 331"/>
                          <a:gd name="T47" fmla="*/ 403 h 406"/>
                          <a:gd name="T48" fmla="*/ 191 w 331"/>
                          <a:gd name="T49" fmla="*/ 398 h 406"/>
                          <a:gd name="T50" fmla="*/ 202 w 331"/>
                          <a:gd name="T51" fmla="*/ 392 h 406"/>
                          <a:gd name="T52" fmla="*/ 211 w 331"/>
                          <a:gd name="T53" fmla="*/ 384 h 406"/>
                          <a:gd name="T54" fmla="*/ 222 w 331"/>
                          <a:gd name="T55" fmla="*/ 375 h 406"/>
                          <a:gd name="T56" fmla="*/ 232 w 331"/>
                          <a:gd name="T57" fmla="*/ 368 h 406"/>
                          <a:gd name="T58" fmla="*/ 325 w 331"/>
                          <a:gd name="T59" fmla="*/ 332 h 406"/>
                          <a:gd name="T60" fmla="*/ 328 w 331"/>
                          <a:gd name="T61" fmla="*/ 331 h 406"/>
                          <a:gd name="T62" fmla="*/ 330 w 331"/>
                          <a:gd name="T63" fmla="*/ 327 h 406"/>
                          <a:gd name="T64" fmla="*/ 329 w 331"/>
                          <a:gd name="T65" fmla="*/ 323 h 406"/>
                          <a:gd name="T66" fmla="*/ 327 w 331"/>
                          <a:gd name="T67" fmla="*/ 318 h 406"/>
                          <a:gd name="T68" fmla="*/ 255 w 331"/>
                          <a:gd name="T69" fmla="*/ 122 h 4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</a:cxnLst>
                        <a:rect l="0" t="0" r="r" b="b"/>
                        <a:pathLst>
                          <a:path w="331" h="406">
                            <a:moveTo>
                              <a:pt x="255" y="122"/>
                            </a:moveTo>
                            <a:lnTo>
                              <a:pt x="231" y="63"/>
                            </a:lnTo>
                            <a:lnTo>
                              <a:pt x="209" y="11"/>
                            </a:lnTo>
                            <a:lnTo>
                              <a:pt x="206" y="9"/>
                            </a:lnTo>
                            <a:lnTo>
                              <a:pt x="203" y="8"/>
                            </a:lnTo>
                            <a:lnTo>
                              <a:pt x="196" y="7"/>
                            </a:lnTo>
                            <a:lnTo>
                              <a:pt x="101" y="1"/>
                            </a:lnTo>
                            <a:lnTo>
                              <a:pt x="9" y="0"/>
                            </a:lnTo>
                            <a:lnTo>
                              <a:pt x="4" y="1"/>
                            </a:lnTo>
                            <a:lnTo>
                              <a:pt x="2" y="3"/>
                            </a:lnTo>
                            <a:lnTo>
                              <a:pt x="0" y="8"/>
                            </a:lnTo>
                            <a:lnTo>
                              <a:pt x="7" y="45"/>
                            </a:lnTo>
                            <a:lnTo>
                              <a:pt x="21" y="76"/>
                            </a:lnTo>
                            <a:lnTo>
                              <a:pt x="46" y="135"/>
                            </a:lnTo>
                            <a:lnTo>
                              <a:pt x="92" y="234"/>
                            </a:lnTo>
                            <a:lnTo>
                              <a:pt x="134" y="321"/>
                            </a:lnTo>
                            <a:lnTo>
                              <a:pt x="144" y="353"/>
                            </a:lnTo>
                            <a:lnTo>
                              <a:pt x="151" y="375"/>
                            </a:lnTo>
                            <a:lnTo>
                              <a:pt x="157" y="388"/>
                            </a:lnTo>
                            <a:lnTo>
                              <a:pt x="163" y="397"/>
                            </a:lnTo>
                            <a:lnTo>
                              <a:pt x="167" y="402"/>
                            </a:lnTo>
                            <a:lnTo>
                              <a:pt x="171" y="404"/>
                            </a:lnTo>
                            <a:lnTo>
                              <a:pt x="177" y="405"/>
                            </a:lnTo>
                            <a:lnTo>
                              <a:pt x="182" y="403"/>
                            </a:lnTo>
                            <a:lnTo>
                              <a:pt x="191" y="398"/>
                            </a:lnTo>
                            <a:lnTo>
                              <a:pt x="202" y="392"/>
                            </a:lnTo>
                            <a:lnTo>
                              <a:pt x="211" y="384"/>
                            </a:lnTo>
                            <a:lnTo>
                              <a:pt x="222" y="375"/>
                            </a:lnTo>
                            <a:lnTo>
                              <a:pt x="232" y="368"/>
                            </a:lnTo>
                            <a:lnTo>
                              <a:pt x="325" y="332"/>
                            </a:lnTo>
                            <a:lnTo>
                              <a:pt x="328" y="331"/>
                            </a:lnTo>
                            <a:lnTo>
                              <a:pt x="330" y="327"/>
                            </a:lnTo>
                            <a:lnTo>
                              <a:pt x="329" y="323"/>
                            </a:lnTo>
                            <a:lnTo>
                              <a:pt x="327" y="318"/>
                            </a:lnTo>
                            <a:lnTo>
                              <a:pt x="255" y="122"/>
                            </a:lnTo>
                          </a:path>
                        </a:pathLst>
                      </a:custGeom>
                      <a:solidFill>
                        <a:srgbClr val="005F5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8474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6" y="3243"/>
                      <a:ext cx="86" cy="227"/>
                      <a:chOff x="3696" y="3243"/>
                      <a:chExt cx="86" cy="227"/>
                    </a:xfrm>
                  </p:grpSpPr>
                  <p:sp>
                    <p:nvSpPr>
                      <p:cNvPr id="18475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6" y="3249"/>
                        <a:ext cx="82" cy="221"/>
                      </a:xfrm>
                      <a:custGeom>
                        <a:avLst/>
                        <a:gdLst>
                          <a:gd name="T0" fmla="*/ 81 w 82"/>
                          <a:gd name="T1" fmla="*/ 0 h 221"/>
                          <a:gd name="T2" fmla="*/ 78 w 82"/>
                          <a:gd name="T3" fmla="*/ 15 h 221"/>
                          <a:gd name="T4" fmla="*/ 74 w 82"/>
                          <a:gd name="T5" fmla="*/ 26 h 221"/>
                          <a:gd name="T6" fmla="*/ 68 w 82"/>
                          <a:gd name="T7" fmla="*/ 36 h 221"/>
                          <a:gd name="T8" fmla="*/ 57 w 82"/>
                          <a:gd name="T9" fmla="*/ 42 h 221"/>
                          <a:gd name="T10" fmla="*/ 44 w 82"/>
                          <a:gd name="T11" fmla="*/ 47 h 221"/>
                          <a:gd name="T12" fmla="*/ 34 w 82"/>
                          <a:gd name="T13" fmla="*/ 55 h 221"/>
                          <a:gd name="T14" fmla="*/ 25 w 82"/>
                          <a:gd name="T15" fmla="*/ 66 h 221"/>
                          <a:gd name="T16" fmla="*/ 16 w 82"/>
                          <a:gd name="T17" fmla="*/ 84 h 221"/>
                          <a:gd name="T18" fmla="*/ 13 w 82"/>
                          <a:gd name="T19" fmla="*/ 99 h 221"/>
                          <a:gd name="T20" fmla="*/ 16 w 82"/>
                          <a:gd name="T21" fmla="*/ 110 h 221"/>
                          <a:gd name="T22" fmla="*/ 25 w 82"/>
                          <a:gd name="T23" fmla="*/ 120 h 221"/>
                          <a:gd name="T24" fmla="*/ 33 w 82"/>
                          <a:gd name="T25" fmla="*/ 131 h 221"/>
                          <a:gd name="T26" fmla="*/ 38 w 82"/>
                          <a:gd name="T27" fmla="*/ 141 h 221"/>
                          <a:gd name="T28" fmla="*/ 43 w 82"/>
                          <a:gd name="T29" fmla="*/ 154 h 221"/>
                          <a:gd name="T30" fmla="*/ 45 w 82"/>
                          <a:gd name="T31" fmla="*/ 168 h 221"/>
                          <a:gd name="T32" fmla="*/ 40 w 82"/>
                          <a:gd name="T33" fmla="*/ 182 h 221"/>
                          <a:gd name="T34" fmla="*/ 34 w 82"/>
                          <a:gd name="T35" fmla="*/ 191 h 221"/>
                          <a:gd name="T36" fmla="*/ 23 w 82"/>
                          <a:gd name="T37" fmla="*/ 203 h 221"/>
                          <a:gd name="T38" fmla="*/ 13 w 82"/>
                          <a:gd name="T39" fmla="*/ 211 h 221"/>
                          <a:gd name="T40" fmla="*/ 0 w 82"/>
                          <a:gd name="T41" fmla="*/ 22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2" h="221">
                            <a:moveTo>
                              <a:pt x="81" y="0"/>
                            </a:moveTo>
                            <a:lnTo>
                              <a:pt x="78" y="15"/>
                            </a:lnTo>
                            <a:lnTo>
                              <a:pt x="74" y="26"/>
                            </a:lnTo>
                            <a:lnTo>
                              <a:pt x="68" y="36"/>
                            </a:lnTo>
                            <a:lnTo>
                              <a:pt x="57" y="42"/>
                            </a:lnTo>
                            <a:lnTo>
                              <a:pt x="44" y="47"/>
                            </a:lnTo>
                            <a:lnTo>
                              <a:pt x="34" y="55"/>
                            </a:lnTo>
                            <a:lnTo>
                              <a:pt x="25" y="66"/>
                            </a:lnTo>
                            <a:lnTo>
                              <a:pt x="16" y="84"/>
                            </a:lnTo>
                            <a:lnTo>
                              <a:pt x="13" y="99"/>
                            </a:lnTo>
                            <a:lnTo>
                              <a:pt x="16" y="110"/>
                            </a:lnTo>
                            <a:lnTo>
                              <a:pt x="25" y="120"/>
                            </a:lnTo>
                            <a:lnTo>
                              <a:pt x="33" y="131"/>
                            </a:lnTo>
                            <a:lnTo>
                              <a:pt x="38" y="141"/>
                            </a:lnTo>
                            <a:lnTo>
                              <a:pt x="43" y="154"/>
                            </a:lnTo>
                            <a:lnTo>
                              <a:pt x="45" y="168"/>
                            </a:lnTo>
                            <a:lnTo>
                              <a:pt x="40" y="182"/>
                            </a:lnTo>
                            <a:lnTo>
                              <a:pt x="34" y="191"/>
                            </a:lnTo>
                            <a:lnTo>
                              <a:pt x="23" y="203"/>
                            </a:lnTo>
                            <a:lnTo>
                              <a:pt x="13" y="211"/>
                            </a:lnTo>
                            <a:lnTo>
                              <a:pt x="0" y="22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6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0" y="3243"/>
                        <a:ext cx="2" cy="2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35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9600" y="152400"/>
            <a:ext cx="8334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r>
              <a:rPr lang="en-US" altLang="zh-CN" b="1" dirty="0">
                <a:solidFill>
                  <a:schemeClr val="tx1"/>
                </a:solidFill>
              </a:rPr>
              <a:t>, C</a:t>
            </a:r>
            <a:r>
              <a:rPr lang="en-US" altLang="zh-CN" b="1" dirty="0" smtClean="0">
                <a:solidFill>
                  <a:schemeClr val="tx1"/>
                </a:solidFill>
              </a:rPr>
              <a:t>++ 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Java</a:t>
            </a:r>
          </a:p>
        </p:txBody>
      </p: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143000" y="1828800"/>
            <a:ext cx="7162800" cy="4114800"/>
            <a:chOff x="720" y="1440"/>
            <a:chExt cx="3456" cy="2304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720" y="1440"/>
              <a:ext cx="2208" cy="230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248" y="1968"/>
              <a:ext cx="1152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1147" y="1788"/>
              <a:ext cx="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ahoma" panose="020B0604030504040204" pitchFamily="34" charset="0"/>
                </a:rPr>
                <a:t>C++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2112" y="1440"/>
              <a:ext cx="2064" cy="2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2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209" y="2316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9600" y="120811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642850" y="152400"/>
            <a:ext cx="8196349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TW" sz="4000" b="1" dirty="0">
                <a:solidFill>
                  <a:schemeClr val="tx1"/>
                </a:solidFill>
              </a:rPr>
              <a:t>Removed Features from C++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762000" y="1305098"/>
            <a:ext cx="7696200" cy="501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/>
              <a:t>没有类型定义，预处理，宏定义</a:t>
            </a:r>
            <a:r>
              <a:rPr lang="en-US" altLang="en-AU" sz="2800" b="1" dirty="0" smtClean="0"/>
              <a:t> </a:t>
            </a:r>
          </a:p>
          <a:p>
            <a:r>
              <a:rPr lang="zh-CN" altLang="en-US" sz="2800" b="1" dirty="0" smtClean="0"/>
              <a:t>没有全局变量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没有</a:t>
            </a:r>
            <a:r>
              <a:rPr lang="en-US" altLang="zh-CN" sz="2800" b="1" dirty="0" err="1" smtClean="0"/>
              <a:t>Goto</a:t>
            </a:r>
            <a:r>
              <a:rPr lang="zh-CN" altLang="en-US" sz="2800" b="1" dirty="0" smtClean="0"/>
              <a:t>语句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没有指针</a:t>
            </a:r>
            <a:r>
              <a:rPr lang="en-US" altLang="en-AU" sz="2800" b="1" dirty="0" smtClean="0">
                <a:solidFill>
                  <a:srgbClr val="FF0000"/>
                </a:solidFill>
              </a:rPr>
              <a:t>Pointers</a:t>
            </a:r>
          </a:p>
          <a:p>
            <a:r>
              <a:rPr lang="zh-CN" altLang="en-US" sz="2800" b="1" dirty="0" smtClean="0"/>
              <a:t>结构安全性提升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没有多重继承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数据类型安全性提升</a:t>
            </a:r>
            <a:endParaRPr lang="en-US" altLang="en-AU" sz="2800" b="1" dirty="0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163783" y="5029199"/>
            <a:ext cx="6280265" cy="98367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TW" sz="3600" b="1" dirty="0">
                <a:solidFill>
                  <a:srgbClr val="000000"/>
                </a:solidFill>
              </a:rPr>
              <a:t>Java == C++--++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42851" y="102523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850" y="228600"/>
            <a:ext cx="8043949" cy="6858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Added Features from C++</a:t>
            </a:r>
            <a:endParaRPr lang="en-US" altLang="zh-CN" sz="4000" b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0036"/>
            <a:ext cx="8458200" cy="45387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数据类型</a:t>
            </a:r>
            <a:r>
              <a:rPr lang="en-US" altLang="zh-TW" sz="2800" b="1" dirty="0" smtClean="0"/>
              <a:t>: </a:t>
            </a:r>
            <a:endParaRPr lang="en-US" altLang="zh-TW" sz="2800" b="1" dirty="0"/>
          </a:p>
          <a:p>
            <a:pPr lvl="1">
              <a:lnSpc>
                <a:spcPct val="80000"/>
              </a:lnSpc>
            </a:pPr>
            <a:r>
              <a:rPr lang="en-US" altLang="zh-TW" b="1" dirty="0" err="1">
                <a:solidFill>
                  <a:srgbClr val="FF0000"/>
                </a:solidFill>
              </a:rPr>
              <a:t>boolean</a:t>
            </a:r>
            <a:r>
              <a:rPr lang="en-US" altLang="zh-TW" b="1" dirty="0">
                <a:solidFill>
                  <a:srgbClr val="FF0000"/>
                </a:solidFill>
              </a:rPr>
              <a:t> (1bit), byte (8 bit signed), char (16 bit, Unicode), </a:t>
            </a:r>
          </a:p>
          <a:p>
            <a:pPr lvl="1">
              <a:lnSpc>
                <a:spcPct val="8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short(16bit), </a:t>
            </a:r>
            <a:r>
              <a:rPr lang="en-US" altLang="zh-TW" b="1" dirty="0" err="1">
                <a:solidFill>
                  <a:srgbClr val="FF0000"/>
                </a:solidFill>
              </a:rPr>
              <a:t>int</a:t>
            </a:r>
            <a:r>
              <a:rPr lang="en-US" altLang="zh-TW" b="1" dirty="0">
                <a:solidFill>
                  <a:srgbClr val="FF0000"/>
                </a:solidFill>
              </a:rPr>
              <a:t> (32bit), long (64bit), float, double,</a:t>
            </a:r>
          </a:p>
          <a:p>
            <a:pPr lvl="1">
              <a:lnSpc>
                <a:spcPct val="8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String, Array (as object)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多重中断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接口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包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自动垃圾收集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多线程与同步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异常处理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运行中类型检查</a:t>
            </a:r>
            <a:endParaRPr lang="en-US" altLang="zh-TW" sz="2800" b="1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42851" y="99752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4500" b="1" dirty="0" smtClean="0">
                <a:solidFill>
                  <a:schemeClr val="tx1"/>
                </a:solidFill>
              </a:rPr>
              <a:t>Java </a:t>
            </a:r>
            <a:r>
              <a:rPr lang="zh-CN" altLang="en-US" sz="4500" b="1" dirty="0" smtClean="0">
                <a:solidFill>
                  <a:schemeClr val="tx1"/>
                </a:solidFill>
              </a:rPr>
              <a:t>与 </a:t>
            </a:r>
            <a:r>
              <a:rPr lang="en-US" altLang="zh-CN" sz="4500" b="1" dirty="0" smtClean="0">
                <a:solidFill>
                  <a:schemeClr val="tx1"/>
                </a:solidFill>
              </a:rPr>
              <a:t>Python</a:t>
            </a:r>
            <a:endParaRPr lang="en-US" altLang="zh-CN" sz="4500" b="1" dirty="0">
              <a:solidFill>
                <a:schemeClr val="tx1"/>
              </a:solidFill>
            </a:endParaRP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6781800" y="4419600"/>
            <a:ext cx="1981200" cy="1676400"/>
            <a:chOff x="3627" y="2688"/>
            <a:chExt cx="1174" cy="977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4137" y="2688"/>
              <a:ext cx="664" cy="970"/>
              <a:chOff x="4137" y="2688"/>
              <a:chExt cx="664" cy="970"/>
            </a:xfrm>
          </p:grpSpPr>
          <p:sp>
            <p:nvSpPr>
              <p:cNvPr id="18440" name="Freeform 8"/>
              <p:cNvSpPr>
                <a:spLocks/>
              </p:cNvSpPr>
              <p:nvPr/>
            </p:nvSpPr>
            <p:spPr bwMode="auto">
              <a:xfrm>
                <a:off x="4430" y="3093"/>
                <a:ext cx="371" cy="553"/>
              </a:xfrm>
              <a:custGeom>
                <a:avLst/>
                <a:gdLst>
                  <a:gd name="T0" fmla="*/ 0 w 371"/>
                  <a:gd name="T1" fmla="*/ 260 h 553"/>
                  <a:gd name="T2" fmla="*/ 105 w 371"/>
                  <a:gd name="T3" fmla="*/ 205 h 553"/>
                  <a:gd name="T4" fmla="*/ 222 w 371"/>
                  <a:gd name="T5" fmla="*/ 11 h 553"/>
                  <a:gd name="T6" fmla="*/ 226 w 371"/>
                  <a:gd name="T7" fmla="*/ 8 h 553"/>
                  <a:gd name="T8" fmla="*/ 235 w 371"/>
                  <a:gd name="T9" fmla="*/ 3 h 553"/>
                  <a:gd name="T10" fmla="*/ 244 w 371"/>
                  <a:gd name="T11" fmla="*/ 2 h 553"/>
                  <a:gd name="T12" fmla="*/ 256 w 371"/>
                  <a:gd name="T13" fmla="*/ 0 h 553"/>
                  <a:gd name="T14" fmla="*/ 267 w 371"/>
                  <a:gd name="T15" fmla="*/ 2 h 553"/>
                  <a:gd name="T16" fmla="*/ 278 w 371"/>
                  <a:gd name="T17" fmla="*/ 5 h 553"/>
                  <a:gd name="T18" fmla="*/ 291 w 371"/>
                  <a:gd name="T19" fmla="*/ 11 h 553"/>
                  <a:gd name="T20" fmla="*/ 307 w 371"/>
                  <a:gd name="T21" fmla="*/ 19 h 553"/>
                  <a:gd name="T22" fmla="*/ 320 w 371"/>
                  <a:gd name="T23" fmla="*/ 27 h 553"/>
                  <a:gd name="T24" fmla="*/ 332 w 371"/>
                  <a:gd name="T25" fmla="*/ 35 h 553"/>
                  <a:gd name="T26" fmla="*/ 340 w 371"/>
                  <a:gd name="T27" fmla="*/ 42 h 553"/>
                  <a:gd name="T28" fmla="*/ 348 w 371"/>
                  <a:gd name="T29" fmla="*/ 52 h 553"/>
                  <a:gd name="T30" fmla="*/ 358 w 371"/>
                  <a:gd name="T31" fmla="*/ 65 h 553"/>
                  <a:gd name="T32" fmla="*/ 363 w 371"/>
                  <a:gd name="T33" fmla="*/ 75 h 553"/>
                  <a:gd name="T34" fmla="*/ 368 w 371"/>
                  <a:gd name="T35" fmla="*/ 89 h 553"/>
                  <a:gd name="T36" fmla="*/ 370 w 371"/>
                  <a:gd name="T37" fmla="*/ 105 h 553"/>
                  <a:gd name="T38" fmla="*/ 370 w 371"/>
                  <a:gd name="T39" fmla="*/ 129 h 553"/>
                  <a:gd name="T40" fmla="*/ 366 w 371"/>
                  <a:gd name="T41" fmla="*/ 156 h 553"/>
                  <a:gd name="T42" fmla="*/ 361 w 371"/>
                  <a:gd name="T43" fmla="*/ 182 h 553"/>
                  <a:gd name="T44" fmla="*/ 351 w 371"/>
                  <a:gd name="T45" fmla="*/ 213 h 553"/>
                  <a:gd name="T46" fmla="*/ 341 w 371"/>
                  <a:gd name="T47" fmla="*/ 238 h 553"/>
                  <a:gd name="T48" fmla="*/ 333 w 371"/>
                  <a:gd name="T49" fmla="*/ 255 h 553"/>
                  <a:gd name="T50" fmla="*/ 320 w 371"/>
                  <a:gd name="T51" fmla="*/ 274 h 553"/>
                  <a:gd name="T52" fmla="*/ 309 w 371"/>
                  <a:gd name="T53" fmla="*/ 287 h 553"/>
                  <a:gd name="T54" fmla="*/ 298 w 371"/>
                  <a:gd name="T55" fmla="*/ 301 h 553"/>
                  <a:gd name="T56" fmla="*/ 286 w 371"/>
                  <a:gd name="T57" fmla="*/ 316 h 553"/>
                  <a:gd name="T58" fmla="*/ 274 w 371"/>
                  <a:gd name="T59" fmla="*/ 324 h 553"/>
                  <a:gd name="T60" fmla="*/ 44 w 371"/>
                  <a:gd name="T61" fmla="*/ 308 h 553"/>
                  <a:gd name="T62" fmla="*/ 34 w 371"/>
                  <a:gd name="T63" fmla="*/ 328 h 553"/>
                  <a:gd name="T64" fmla="*/ 34 w 371"/>
                  <a:gd name="T65" fmla="*/ 473 h 553"/>
                  <a:gd name="T66" fmla="*/ 36 w 371"/>
                  <a:gd name="T67" fmla="*/ 487 h 553"/>
                  <a:gd name="T68" fmla="*/ 38 w 371"/>
                  <a:gd name="T69" fmla="*/ 496 h 553"/>
                  <a:gd name="T70" fmla="*/ 43 w 371"/>
                  <a:gd name="T71" fmla="*/ 505 h 553"/>
                  <a:gd name="T72" fmla="*/ 48 w 371"/>
                  <a:gd name="T73" fmla="*/ 512 h 553"/>
                  <a:gd name="T74" fmla="*/ 56 w 371"/>
                  <a:gd name="T75" fmla="*/ 518 h 553"/>
                  <a:gd name="T76" fmla="*/ 64 w 371"/>
                  <a:gd name="T77" fmla="*/ 522 h 553"/>
                  <a:gd name="T78" fmla="*/ 72 w 371"/>
                  <a:gd name="T79" fmla="*/ 524 h 553"/>
                  <a:gd name="T80" fmla="*/ 81 w 371"/>
                  <a:gd name="T81" fmla="*/ 526 h 553"/>
                  <a:gd name="T82" fmla="*/ 331 w 371"/>
                  <a:gd name="T83" fmla="*/ 525 h 553"/>
                  <a:gd name="T84" fmla="*/ 332 w 371"/>
                  <a:gd name="T85" fmla="*/ 552 h 553"/>
                  <a:gd name="T86" fmla="*/ 75 w 371"/>
                  <a:gd name="T87" fmla="*/ 551 h 553"/>
                  <a:gd name="T88" fmla="*/ 61 w 371"/>
                  <a:gd name="T89" fmla="*/ 550 h 553"/>
                  <a:gd name="T90" fmla="*/ 52 w 371"/>
                  <a:gd name="T91" fmla="*/ 549 h 553"/>
                  <a:gd name="T92" fmla="*/ 42 w 371"/>
                  <a:gd name="T93" fmla="*/ 547 h 553"/>
                  <a:gd name="T94" fmla="*/ 34 w 371"/>
                  <a:gd name="T95" fmla="*/ 543 h 553"/>
                  <a:gd name="T96" fmla="*/ 26 w 371"/>
                  <a:gd name="T97" fmla="*/ 537 h 553"/>
                  <a:gd name="T98" fmla="*/ 18 w 371"/>
                  <a:gd name="T99" fmla="*/ 527 h 553"/>
                  <a:gd name="T100" fmla="*/ 12 w 371"/>
                  <a:gd name="T101" fmla="*/ 518 h 553"/>
                  <a:gd name="T102" fmla="*/ 7 w 371"/>
                  <a:gd name="T103" fmla="*/ 508 h 553"/>
                  <a:gd name="T104" fmla="*/ 4 w 371"/>
                  <a:gd name="T105" fmla="*/ 497 h 553"/>
                  <a:gd name="T106" fmla="*/ 1 w 371"/>
                  <a:gd name="T107" fmla="*/ 485 h 553"/>
                  <a:gd name="T108" fmla="*/ 0 w 371"/>
                  <a:gd name="T109" fmla="*/ 470 h 553"/>
                  <a:gd name="T110" fmla="*/ 0 w 371"/>
                  <a:gd name="T111" fmla="*/ 26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1" h="553">
                    <a:moveTo>
                      <a:pt x="0" y="260"/>
                    </a:moveTo>
                    <a:lnTo>
                      <a:pt x="105" y="205"/>
                    </a:lnTo>
                    <a:lnTo>
                      <a:pt x="222" y="11"/>
                    </a:lnTo>
                    <a:lnTo>
                      <a:pt x="226" y="8"/>
                    </a:lnTo>
                    <a:lnTo>
                      <a:pt x="235" y="3"/>
                    </a:lnTo>
                    <a:lnTo>
                      <a:pt x="244" y="2"/>
                    </a:lnTo>
                    <a:lnTo>
                      <a:pt x="256" y="0"/>
                    </a:lnTo>
                    <a:lnTo>
                      <a:pt x="267" y="2"/>
                    </a:lnTo>
                    <a:lnTo>
                      <a:pt x="278" y="5"/>
                    </a:lnTo>
                    <a:lnTo>
                      <a:pt x="291" y="11"/>
                    </a:lnTo>
                    <a:lnTo>
                      <a:pt x="307" y="19"/>
                    </a:lnTo>
                    <a:lnTo>
                      <a:pt x="320" y="27"/>
                    </a:lnTo>
                    <a:lnTo>
                      <a:pt x="332" y="35"/>
                    </a:lnTo>
                    <a:lnTo>
                      <a:pt x="340" y="42"/>
                    </a:lnTo>
                    <a:lnTo>
                      <a:pt x="348" y="52"/>
                    </a:lnTo>
                    <a:lnTo>
                      <a:pt x="358" y="65"/>
                    </a:lnTo>
                    <a:lnTo>
                      <a:pt x="363" y="75"/>
                    </a:lnTo>
                    <a:lnTo>
                      <a:pt x="368" y="89"/>
                    </a:lnTo>
                    <a:lnTo>
                      <a:pt x="370" y="105"/>
                    </a:lnTo>
                    <a:lnTo>
                      <a:pt x="370" y="129"/>
                    </a:lnTo>
                    <a:lnTo>
                      <a:pt x="366" y="156"/>
                    </a:lnTo>
                    <a:lnTo>
                      <a:pt x="361" y="182"/>
                    </a:lnTo>
                    <a:lnTo>
                      <a:pt x="351" y="213"/>
                    </a:lnTo>
                    <a:lnTo>
                      <a:pt x="341" y="238"/>
                    </a:lnTo>
                    <a:lnTo>
                      <a:pt x="333" y="255"/>
                    </a:lnTo>
                    <a:lnTo>
                      <a:pt x="320" y="274"/>
                    </a:lnTo>
                    <a:lnTo>
                      <a:pt x="309" y="287"/>
                    </a:lnTo>
                    <a:lnTo>
                      <a:pt x="298" y="301"/>
                    </a:lnTo>
                    <a:lnTo>
                      <a:pt x="286" y="316"/>
                    </a:lnTo>
                    <a:lnTo>
                      <a:pt x="274" y="324"/>
                    </a:lnTo>
                    <a:lnTo>
                      <a:pt x="44" y="308"/>
                    </a:lnTo>
                    <a:lnTo>
                      <a:pt x="34" y="328"/>
                    </a:lnTo>
                    <a:lnTo>
                      <a:pt x="34" y="473"/>
                    </a:lnTo>
                    <a:lnTo>
                      <a:pt x="36" y="487"/>
                    </a:lnTo>
                    <a:lnTo>
                      <a:pt x="38" y="496"/>
                    </a:lnTo>
                    <a:lnTo>
                      <a:pt x="43" y="505"/>
                    </a:lnTo>
                    <a:lnTo>
                      <a:pt x="48" y="512"/>
                    </a:lnTo>
                    <a:lnTo>
                      <a:pt x="56" y="518"/>
                    </a:lnTo>
                    <a:lnTo>
                      <a:pt x="64" y="522"/>
                    </a:lnTo>
                    <a:lnTo>
                      <a:pt x="72" y="524"/>
                    </a:lnTo>
                    <a:lnTo>
                      <a:pt x="81" y="526"/>
                    </a:lnTo>
                    <a:lnTo>
                      <a:pt x="331" y="525"/>
                    </a:lnTo>
                    <a:lnTo>
                      <a:pt x="332" y="552"/>
                    </a:lnTo>
                    <a:lnTo>
                      <a:pt x="75" y="551"/>
                    </a:lnTo>
                    <a:lnTo>
                      <a:pt x="61" y="550"/>
                    </a:lnTo>
                    <a:lnTo>
                      <a:pt x="52" y="549"/>
                    </a:lnTo>
                    <a:lnTo>
                      <a:pt x="42" y="547"/>
                    </a:lnTo>
                    <a:lnTo>
                      <a:pt x="34" y="543"/>
                    </a:lnTo>
                    <a:lnTo>
                      <a:pt x="26" y="537"/>
                    </a:lnTo>
                    <a:lnTo>
                      <a:pt x="18" y="527"/>
                    </a:lnTo>
                    <a:lnTo>
                      <a:pt x="12" y="518"/>
                    </a:lnTo>
                    <a:lnTo>
                      <a:pt x="7" y="508"/>
                    </a:lnTo>
                    <a:lnTo>
                      <a:pt x="4" y="497"/>
                    </a:lnTo>
                    <a:lnTo>
                      <a:pt x="1" y="485"/>
                    </a:lnTo>
                    <a:lnTo>
                      <a:pt x="0" y="470"/>
                    </a:lnTo>
                    <a:lnTo>
                      <a:pt x="0" y="260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1" name="Group 9"/>
              <p:cNvGrpSpPr>
                <a:grpSpLocks/>
              </p:cNvGrpSpPr>
              <p:nvPr/>
            </p:nvGrpSpPr>
            <p:grpSpPr bwMode="auto">
              <a:xfrm>
                <a:off x="4137" y="2688"/>
                <a:ext cx="583" cy="970"/>
                <a:chOff x="4137" y="2688"/>
                <a:chExt cx="583" cy="970"/>
              </a:xfrm>
            </p:grpSpPr>
            <p:sp>
              <p:nvSpPr>
                <p:cNvPr id="18442" name="Freeform 10"/>
                <p:cNvSpPr>
                  <a:spLocks/>
                </p:cNvSpPr>
                <p:nvPr/>
              </p:nvSpPr>
              <p:spPr bwMode="auto">
                <a:xfrm>
                  <a:off x="4137" y="2688"/>
                  <a:ext cx="583" cy="970"/>
                </a:xfrm>
                <a:custGeom>
                  <a:avLst/>
                  <a:gdLst>
                    <a:gd name="T0" fmla="*/ 527 w 583"/>
                    <a:gd name="T1" fmla="*/ 120 h 970"/>
                    <a:gd name="T2" fmla="*/ 479 w 583"/>
                    <a:gd name="T3" fmla="*/ 112 h 970"/>
                    <a:gd name="T4" fmla="*/ 480 w 583"/>
                    <a:gd name="T5" fmla="*/ 100 h 970"/>
                    <a:gd name="T6" fmla="*/ 428 w 583"/>
                    <a:gd name="T7" fmla="*/ 117 h 970"/>
                    <a:gd name="T8" fmla="*/ 430 w 583"/>
                    <a:gd name="T9" fmla="*/ 89 h 970"/>
                    <a:gd name="T10" fmla="*/ 448 w 583"/>
                    <a:gd name="T11" fmla="*/ 41 h 970"/>
                    <a:gd name="T12" fmla="*/ 402 w 583"/>
                    <a:gd name="T13" fmla="*/ 79 h 970"/>
                    <a:gd name="T14" fmla="*/ 406 w 583"/>
                    <a:gd name="T15" fmla="*/ 38 h 970"/>
                    <a:gd name="T16" fmla="*/ 391 w 583"/>
                    <a:gd name="T17" fmla="*/ 38 h 970"/>
                    <a:gd name="T18" fmla="*/ 373 w 583"/>
                    <a:gd name="T19" fmla="*/ 41 h 970"/>
                    <a:gd name="T20" fmla="*/ 349 w 583"/>
                    <a:gd name="T21" fmla="*/ 65 h 970"/>
                    <a:gd name="T22" fmla="*/ 330 w 583"/>
                    <a:gd name="T23" fmla="*/ 42 h 970"/>
                    <a:gd name="T24" fmla="*/ 310 w 583"/>
                    <a:gd name="T25" fmla="*/ 63 h 970"/>
                    <a:gd name="T26" fmla="*/ 284 w 583"/>
                    <a:gd name="T27" fmla="*/ 19 h 970"/>
                    <a:gd name="T28" fmla="*/ 267 w 583"/>
                    <a:gd name="T29" fmla="*/ 57 h 970"/>
                    <a:gd name="T30" fmla="*/ 259 w 583"/>
                    <a:gd name="T31" fmla="*/ 82 h 970"/>
                    <a:gd name="T32" fmla="*/ 230 w 583"/>
                    <a:gd name="T33" fmla="*/ 28 h 970"/>
                    <a:gd name="T34" fmla="*/ 237 w 583"/>
                    <a:gd name="T35" fmla="*/ 77 h 970"/>
                    <a:gd name="T36" fmla="*/ 218 w 583"/>
                    <a:gd name="T37" fmla="*/ 116 h 970"/>
                    <a:gd name="T38" fmla="*/ 177 w 583"/>
                    <a:gd name="T39" fmla="*/ 156 h 970"/>
                    <a:gd name="T40" fmla="*/ 127 w 583"/>
                    <a:gd name="T41" fmla="*/ 215 h 970"/>
                    <a:gd name="T42" fmla="*/ 110 w 583"/>
                    <a:gd name="T43" fmla="*/ 246 h 970"/>
                    <a:gd name="T44" fmla="*/ 121 w 583"/>
                    <a:gd name="T45" fmla="*/ 260 h 970"/>
                    <a:gd name="T46" fmla="*/ 156 w 583"/>
                    <a:gd name="T47" fmla="*/ 266 h 970"/>
                    <a:gd name="T48" fmla="*/ 152 w 583"/>
                    <a:gd name="T49" fmla="*/ 369 h 970"/>
                    <a:gd name="T50" fmla="*/ 164 w 583"/>
                    <a:gd name="T51" fmla="*/ 385 h 970"/>
                    <a:gd name="T52" fmla="*/ 192 w 583"/>
                    <a:gd name="T53" fmla="*/ 391 h 970"/>
                    <a:gd name="T54" fmla="*/ 239 w 583"/>
                    <a:gd name="T55" fmla="*/ 377 h 970"/>
                    <a:gd name="T56" fmla="*/ 210 w 583"/>
                    <a:gd name="T57" fmla="*/ 533 h 970"/>
                    <a:gd name="T58" fmla="*/ 218 w 583"/>
                    <a:gd name="T59" fmla="*/ 556 h 970"/>
                    <a:gd name="T60" fmla="*/ 245 w 583"/>
                    <a:gd name="T61" fmla="*/ 567 h 970"/>
                    <a:gd name="T62" fmla="*/ 282 w 583"/>
                    <a:gd name="T63" fmla="*/ 564 h 970"/>
                    <a:gd name="T64" fmla="*/ 213 w 583"/>
                    <a:gd name="T65" fmla="*/ 646 h 970"/>
                    <a:gd name="T66" fmla="*/ 196 w 583"/>
                    <a:gd name="T67" fmla="*/ 776 h 970"/>
                    <a:gd name="T68" fmla="*/ 173 w 583"/>
                    <a:gd name="T69" fmla="*/ 865 h 970"/>
                    <a:gd name="T70" fmla="*/ 148 w 583"/>
                    <a:gd name="T71" fmla="*/ 884 h 970"/>
                    <a:gd name="T72" fmla="*/ 52 w 583"/>
                    <a:gd name="T73" fmla="*/ 917 h 970"/>
                    <a:gd name="T74" fmla="*/ 6 w 583"/>
                    <a:gd name="T75" fmla="*/ 942 h 970"/>
                    <a:gd name="T76" fmla="*/ 0 w 583"/>
                    <a:gd name="T77" fmla="*/ 961 h 970"/>
                    <a:gd name="T78" fmla="*/ 106 w 583"/>
                    <a:gd name="T79" fmla="*/ 965 h 970"/>
                    <a:gd name="T80" fmla="*/ 190 w 583"/>
                    <a:gd name="T81" fmla="*/ 965 h 970"/>
                    <a:gd name="T82" fmla="*/ 269 w 583"/>
                    <a:gd name="T83" fmla="*/ 964 h 970"/>
                    <a:gd name="T84" fmla="*/ 307 w 583"/>
                    <a:gd name="T85" fmla="*/ 957 h 970"/>
                    <a:gd name="T86" fmla="*/ 305 w 583"/>
                    <a:gd name="T87" fmla="*/ 773 h 970"/>
                    <a:gd name="T88" fmla="*/ 313 w 583"/>
                    <a:gd name="T89" fmla="*/ 696 h 970"/>
                    <a:gd name="T90" fmla="*/ 387 w 583"/>
                    <a:gd name="T91" fmla="*/ 681 h 970"/>
                    <a:gd name="T92" fmla="*/ 474 w 583"/>
                    <a:gd name="T93" fmla="*/ 683 h 970"/>
                    <a:gd name="T94" fmla="*/ 536 w 583"/>
                    <a:gd name="T95" fmla="*/ 678 h 970"/>
                    <a:gd name="T96" fmla="*/ 562 w 583"/>
                    <a:gd name="T97" fmla="*/ 650 h 970"/>
                    <a:gd name="T98" fmla="*/ 577 w 583"/>
                    <a:gd name="T99" fmla="*/ 605 h 970"/>
                    <a:gd name="T100" fmla="*/ 580 w 583"/>
                    <a:gd name="T101" fmla="*/ 550 h 970"/>
                    <a:gd name="T102" fmla="*/ 562 w 583"/>
                    <a:gd name="T103" fmla="*/ 493 h 970"/>
                    <a:gd name="T104" fmla="*/ 528 w 583"/>
                    <a:gd name="T105" fmla="*/ 428 h 970"/>
                    <a:gd name="T106" fmla="*/ 496 w 583"/>
                    <a:gd name="T107" fmla="*/ 370 h 970"/>
                    <a:gd name="T108" fmla="*/ 463 w 583"/>
                    <a:gd name="T109" fmla="*/ 294 h 970"/>
                    <a:gd name="T110" fmla="*/ 452 w 583"/>
                    <a:gd name="T111" fmla="*/ 238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3" h="970">
                      <a:moveTo>
                        <a:pt x="464" y="142"/>
                      </a:moveTo>
                      <a:lnTo>
                        <a:pt x="494" y="126"/>
                      </a:lnTo>
                      <a:lnTo>
                        <a:pt x="527" y="120"/>
                      </a:lnTo>
                      <a:lnTo>
                        <a:pt x="490" y="121"/>
                      </a:lnTo>
                      <a:lnTo>
                        <a:pt x="461" y="135"/>
                      </a:lnTo>
                      <a:lnTo>
                        <a:pt x="479" y="112"/>
                      </a:lnTo>
                      <a:lnTo>
                        <a:pt x="457" y="122"/>
                      </a:lnTo>
                      <a:lnTo>
                        <a:pt x="447" y="121"/>
                      </a:lnTo>
                      <a:lnTo>
                        <a:pt x="480" y="100"/>
                      </a:lnTo>
                      <a:lnTo>
                        <a:pt x="498" y="74"/>
                      </a:lnTo>
                      <a:lnTo>
                        <a:pt x="472" y="97"/>
                      </a:lnTo>
                      <a:lnTo>
                        <a:pt x="428" y="117"/>
                      </a:lnTo>
                      <a:lnTo>
                        <a:pt x="434" y="98"/>
                      </a:lnTo>
                      <a:lnTo>
                        <a:pt x="458" y="67"/>
                      </a:lnTo>
                      <a:lnTo>
                        <a:pt x="430" y="89"/>
                      </a:lnTo>
                      <a:lnTo>
                        <a:pt x="465" y="41"/>
                      </a:lnTo>
                      <a:lnTo>
                        <a:pt x="480" y="6"/>
                      </a:lnTo>
                      <a:lnTo>
                        <a:pt x="448" y="41"/>
                      </a:lnTo>
                      <a:lnTo>
                        <a:pt x="407" y="97"/>
                      </a:lnTo>
                      <a:lnTo>
                        <a:pt x="437" y="40"/>
                      </a:lnTo>
                      <a:lnTo>
                        <a:pt x="402" y="79"/>
                      </a:lnTo>
                      <a:lnTo>
                        <a:pt x="396" y="80"/>
                      </a:lnTo>
                      <a:lnTo>
                        <a:pt x="420" y="24"/>
                      </a:lnTo>
                      <a:lnTo>
                        <a:pt x="406" y="38"/>
                      </a:lnTo>
                      <a:lnTo>
                        <a:pt x="386" y="71"/>
                      </a:lnTo>
                      <a:lnTo>
                        <a:pt x="401" y="26"/>
                      </a:lnTo>
                      <a:lnTo>
                        <a:pt x="391" y="38"/>
                      </a:lnTo>
                      <a:lnTo>
                        <a:pt x="392" y="0"/>
                      </a:lnTo>
                      <a:lnTo>
                        <a:pt x="376" y="52"/>
                      </a:lnTo>
                      <a:lnTo>
                        <a:pt x="373" y="41"/>
                      </a:lnTo>
                      <a:lnTo>
                        <a:pt x="363" y="59"/>
                      </a:lnTo>
                      <a:lnTo>
                        <a:pt x="374" y="3"/>
                      </a:lnTo>
                      <a:lnTo>
                        <a:pt x="349" y="65"/>
                      </a:lnTo>
                      <a:lnTo>
                        <a:pt x="336" y="66"/>
                      </a:lnTo>
                      <a:lnTo>
                        <a:pt x="345" y="12"/>
                      </a:lnTo>
                      <a:lnTo>
                        <a:pt x="330" y="42"/>
                      </a:lnTo>
                      <a:lnTo>
                        <a:pt x="318" y="65"/>
                      </a:lnTo>
                      <a:lnTo>
                        <a:pt x="319" y="45"/>
                      </a:lnTo>
                      <a:lnTo>
                        <a:pt x="310" y="63"/>
                      </a:lnTo>
                      <a:lnTo>
                        <a:pt x="312" y="16"/>
                      </a:lnTo>
                      <a:lnTo>
                        <a:pt x="294" y="79"/>
                      </a:lnTo>
                      <a:lnTo>
                        <a:pt x="284" y="19"/>
                      </a:lnTo>
                      <a:lnTo>
                        <a:pt x="282" y="59"/>
                      </a:lnTo>
                      <a:lnTo>
                        <a:pt x="276" y="79"/>
                      </a:lnTo>
                      <a:lnTo>
                        <a:pt x="267" y="57"/>
                      </a:lnTo>
                      <a:lnTo>
                        <a:pt x="257" y="27"/>
                      </a:lnTo>
                      <a:lnTo>
                        <a:pt x="261" y="61"/>
                      </a:lnTo>
                      <a:lnTo>
                        <a:pt x="259" y="82"/>
                      </a:lnTo>
                      <a:lnTo>
                        <a:pt x="248" y="31"/>
                      </a:lnTo>
                      <a:lnTo>
                        <a:pt x="246" y="69"/>
                      </a:lnTo>
                      <a:lnTo>
                        <a:pt x="230" y="28"/>
                      </a:lnTo>
                      <a:lnTo>
                        <a:pt x="210" y="11"/>
                      </a:lnTo>
                      <a:lnTo>
                        <a:pt x="225" y="36"/>
                      </a:lnTo>
                      <a:lnTo>
                        <a:pt x="237" y="77"/>
                      </a:lnTo>
                      <a:lnTo>
                        <a:pt x="237" y="101"/>
                      </a:lnTo>
                      <a:lnTo>
                        <a:pt x="229" y="107"/>
                      </a:lnTo>
                      <a:lnTo>
                        <a:pt x="218" y="116"/>
                      </a:lnTo>
                      <a:lnTo>
                        <a:pt x="207" y="127"/>
                      </a:lnTo>
                      <a:lnTo>
                        <a:pt x="192" y="141"/>
                      </a:lnTo>
                      <a:lnTo>
                        <a:pt x="177" y="156"/>
                      </a:lnTo>
                      <a:lnTo>
                        <a:pt x="159" y="176"/>
                      </a:lnTo>
                      <a:lnTo>
                        <a:pt x="142" y="198"/>
                      </a:lnTo>
                      <a:lnTo>
                        <a:pt x="127" y="215"/>
                      </a:lnTo>
                      <a:lnTo>
                        <a:pt x="115" y="231"/>
                      </a:lnTo>
                      <a:lnTo>
                        <a:pt x="112" y="238"/>
                      </a:lnTo>
                      <a:lnTo>
                        <a:pt x="110" y="246"/>
                      </a:lnTo>
                      <a:lnTo>
                        <a:pt x="113" y="253"/>
                      </a:lnTo>
                      <a:lnTo>
                        <a:pt x="115" y="257"/>
                      </a:lnTo>
                      <a:lnTo>
                        <a:pt x="121" y="260"/>
                      </a:lnTo>
                      <a:lnTo>
                        <a:pt x="129" y="262"/>
                      </a:lnTo>
                      <a:lnTo>
                        <a:pt x="146" y="264"/>
                      </a:lnTo>
                      <a:lnTo>
                        <a:pt x="156" y="266"/>
                      </a:lnTo>
                      <a:lnTo>
                        <a:pt x="156" y="300"/>
                      </a:lnTo>
                      <a:lnTo>
                        <a:pt x="150" y="355"/>
                      </a:lnTo>
                      <a:lnTo>
                        <a:pt x="152" y="369"/>
                      </a:lnTo>
                      <a:lnTo>
                        <a:pt x="154" y="376"/>
                      </a:lnTo>
                      <a:lnTo>
                        <a:pt x="157" y="381"/>
                      </a:lnTo>
                      <a:lnTo>
                        <a:pt x="164" y="385"/>
                      </a:lnTo>
                      <a:lnTo>
                        <a:pt x="171" y="388"/>
                      </a:lnTo>
                      <a:lnTo>
                        <a:pt x="180" y="391"/>
                      </a:lnTo>
                      <a:lnTo>
                        <a:pt x="192" y="391"/>
                      </a:lnTo>
                      <a:lnTo>
                        <a:pt x="210" y="388"/>
                      </a:lnTo>
                      <a:lnTo>
                        <a:pt x="226" y="383"/>
                      </a:lnTo>
                      <a:lnTo>
                        <a:pt x="239" y="377"/>
                      </a:lnTo>
                      <a:lnTo>
                        <a:pt x="230" y="433"/>
                      </a:lnTo>
                      <a:lnTo>
                        <a:pt x="219" y="488"/>
                      </a:lnTo>
                      <a:lnTo>
                        <a:pt x="210" y="533"/>
                      </a:lnTo>
                      <a:lnTo>
                        <a:pt x="212" y="543"/>
                      </a:lnTo>
                      <a:lnTo>
                        <a:pt x="214" y="550"/>
                      </a:lnTo>
                      <a:lnTo>
                        <a:pt x="218" y="556"/>
                      </a:lnTo>
                      <a:lnTo>
                        <a:pt x="223" y="560"/>
                      </a:lnTo>
                      <a:lnTo>
                        <a:pt x="228" y="564"/>
                      </a:lnTo>
                      <a:lnTo>
                        <a:pt x="245" y="567"/>
                      </a:lnTo>
                      <a:lnTo>
                        <a:pt x="264" y="570"/>
                      </a:lnTo>
                      <a:lnTo>
                        <a:pt x="272" y="568"/>
                      </a:lnTo>
                      <a:lnTo>
                        <a:pt x="282" y="564"/>
                      </a:lnTo>
                      <a:lnTo>
                        <a:pt x="275" y="602"/>
                      </a:lnTo>
                      <a:lnTo>
                        <a:pt x="228" y="634"/>
                      </a:lnTo>
                      <a:lnTo>
                        <a:pt x="213" y="646"/>
                      </a:lnTo>
                      <a:lnTo>
                        <a:pt x="213" y="672"/>
                      </a:lnTo>
                      <a:lnTo>
                        <a:pt x="204" y="733"/>
                      </a:lnTo>
                      <a:lnTo>
                        <a:pt x="196" y="776"/>
                      </a:lnTo>
                      <a:lnTo>
                        <a:pt x="188" y="829"/>
                      </a:lnTo>
                      <a:lnTo>
                        <a:pt x="183" y="846"/>
                      </a:lnTo>
                      <a:lnTo>
                        <a:pt x="173" y="865"/>
                      </a:lnTo>
                      <a:lnTo>
                        <a:pt x="167" y="870"/>
                      </a:lnTo>
                      <a:lnTo>
                        <a:pt x="157" y="878"/>
                      </a:lnTo>
                      <a:lnTo>
                        <a:pt x="148" y="884"/>
                      </a:lnTo>
                      <a:lnTo>
                        <a:pt x="125" y="893"/>
                      </a:lnTo>
                      <a:lnTo>
                        <a:pt x="91" y="903"/>
                      </a:lnTo>
                      <a:lnTo>
                        <a:pt x="52" y="917"/>
                      </a:lnTo>
                      <a:lnTo>
                        <a:pt x="15" y="931"/>
                      </a:lnTo>
                      <a:lnTo>
                        <a:pt x="9" y="937"/>
                      </a:lnTo>
                      <a:lnTo>
                        <a:pt x="6" y="942"/>
                      </a:lnTo>
                      <a:lnTo>
                        <a:pt x="2" y="949"/>
                      </a:lnTo>
                      <a:lnTo>
                        <a:pt x="0" y="955"/>
                      </a:lnTo>
                      <a:lnTo>
                        <a:pt x="0" y="961"/>
                      </a:lnTo>
                      <a:lnTo>
                        <a:pt x="25" y="966"/>
                      </a:lnTo>
                      <a:lnTo>
                        <a:pt x="71" y="969"/>
                      </a:lnTo>
                      <a:lnTo>
                        <a:pt x="106" y="965"/>
                      </a:lnTo>
                      <a:lnTo>
                        <a:pt x="142" y="959"/>
                      </a:lnTo>
                      <a:lnTo>
                        <a:pt x="159" y="961"/>
                      </a:lnTo>
                      <a:lnTo>
                        <a:pt x="190" y="965"/>
                      </a:lnTo>
                      <a:lnTo>
                        <a:pt x="219" y="966"/>
                      </a:lnTo>
                      <a:lnTo>
                        <a:pt x="239" y="966"/>
                      </a:lnTo>
                      <a:lnTo>
                        <a:pt x="269" y="964"/>
                      </a:lnTo>
                      <a:lnTo>
                        <a:pt x="300" y="964"/>
                      </a:lnTo>
                      <a:lnTo>
                        <a:pt x="305" y="961"/>
                      </a:lnTo>
                      <a:lnTo>
                        <a:pt x="307" y="957"/>
                      </a:lnTo>
                      <a:lnTo>
                        <a:pt x="306" y="912"/>
                      </a:lnTo>
                      <a:lnTo>
                        <a:pt x="303" y="830"/>
                      </a:lnTo>
                      <a:lnTo>
                        <a:pt x="305" y="773"/>
                      </a:lnTo>
                      <a:lnTo>
                        <a:pt x="308" y="721"/>
                      </a:lnTo>
                      <a:lnTo>
                        <a:pt x="310" y="707"/>
                      </a:lnTo>
                      <a:lnTo>
                        <a:pt x="313" y="696"/>
                      </a:lnTo>
                      <a:lnTo>
                        <a:pt x="317" y="689"/>
                      </a:lnTo>
                      <a:lnTo>
                        <a:pt x="321" y="685"/>
                      </a:lnTo>
                      <a:lnTo>
                        <a:pt x="387" y="681"/>
                      </a:lnTo>
                      <a:lnTo>
                        <a:pt x="414" y="682"/>
                      </a:lnTo>
                      <a:lnTo>
                        <a:pt x="439" y="685"/>
                      </a:lnTo>
                      <a:lnTo>
                        <a:pt x="474" y="683"/>
                      </a:lnTo>
                      <a:lnTo>
                        <a:pt x="502" y="682"/>
                      </a:lnTo>
                      <a:lnTo>
                        <a:pt x="524" y="680"/>
                      </a:lnTo>
                      <a:lnTo>
                        <a:pt x="536" y="678"/>
                      </a:lnTo>
                      <a:lnTo>
                        <a:pt x="548" y="674"/>
                      </a:lnTo>
                      <a:lnTo>
                        <a:pt x="554" y="662"/>
                      </a:lnTo>
                      <a:lnTo>
                        <a:pt x="562" y="650"/>
                      </a:lnTo>
                      <a:lnTo>
                        <a:pt x="568" y="633"/>
                      </a:lnTo>
                      <a:lnTo>
                        <a:pt x="573" y="619"/>
                      </a:lnTo>
                      <a:lnTo>
                        <a:pt x="577" y="605"/>
                      </a:lnTo>
                      <a:lnTo>
                        <a:pt x="581" y="587"/>
                      </a:lnTo>
                      <a:lnTo>
                        <a:pt x="582" y="570"/>
                      </a:lnTo>
                      <a:lnTo>
                        <a:pt x="580" y="550"/>
                      </a:lnTo>
                      <a:lnTo>
                        <a:pt x="576" y="533"/>
                      </a:lnTo>
                      <a:lnTo>
                        <a:pt x="570" y="515"/>
                      </a:lnTo>
                      <a:lnTo>
                        <a:pt x="562" y="493"/>
                      </a:lnTo>
                      <a:lnTo>
                        <a:pt x="553" y="475"/>
                      </a:lnTo>
                      <a:lnTo>
                        <a:pt x="540" y="450"/>
                      </a:lnTo>
                      <a:lnTo>
                        <a:pt x="528" y="428"/>
                      </a:lnTo>
                      <a:lnTo>
                        <a:pt x="518" y="410"/>
                      </a:lnTo>
                      <a:lnTo>
                        <a:pt x="509" y="393"/>
                      </a:lnTo>
                      <a:lnTo>
                        <a:pt x="496" y="370"/>
                      </a:lnTo>
                      <a:lnTo>
                        <a:pt x="485" y="347"/>
                      </a:lnTo>
                      <a:lnTo>
                        <a:pt x="474" y="324"/>
                      </a:lnTo>
                      <a:lnTo>
                        <a:pt x="463" y="294"/>
                      </a:lnTo>
                      <a:lnTo>
                        <a:pt x="456" y="273"/>
                      </a:lnTo>
                      <a:lnTo>
                        <a:pt x="453" y="256"/>
                      </a:lnTo>
                      <a:lnTo>
                        <a:pt x="452" y="238"/>
                      </a:lnTo>
                      <a:lnTo>
                        <a:pt x="464" y="142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43" name="Group 11"/>
                <p:cNvGrpSpPr>
                  <a:grpSpLocks/>
                </p:cNvGrpSpPr>
                <p:nvPr/>
              </p:nvGrpSpPr>
              <p:grpSpPr bwMode="auto">
                <a:xfrm>
                  <a:off x="4365" y="2834"/>
                  <a:ext cx="213" cy="420"/>
                  <a:chOff x="4365" y="2834"/>
                  <a:chExt cx="213" cy="420"/>
                </a:xfrm>
              </p:grpSpPr>
              <p:sp>
                <p:nvSpPr>
                  <p:cNvPr id="184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834"/>
                    <a:ext cx="1" cy="60"/>
                  </a:xfrm>
                  <a:prstGeom prst="ellipse">
                    <a:avLst/>
                  </a:prstGeom>
                  <a:solidFill>
                    <a:srgbClr val="DFD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365" y="2966"/>
                    <a:ext cx="213" cy="288"/>
                    <a:chOff x="4365" y="2966"/>
                    <a:chExt cx="213" cy="288"/>
                  </a:xfrm>
                </p:grpSpPr>
                <p:sp>
                  <p:nvSpPr>
                    <p:cNvPr id="18446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4365" y="2966"/>
                      <a:ext cx="182" cy="207"/>
                    </a:xfrm>
                    <a:custGeom>
                      <a:avLst/>
                      <a:gdLst>
                        <a:gd name="T0" fmla="*/ 12 w 182"/>
                        <a:gd name="T1" fmla="*/ 98 h 207"/>
                        <a:gd name="T2" fmla="*/ 7 w 182"/>
                        <a:gd name="T3" fmla="*/ 85 h 207"/>
                        <a:gd name="T4" fmla="*/ 2 w 182"/>
                        <a:gd name="T5" fmla="*/ 67 h 207"/>
                        <a:gd name="T6" fmla="*/ 0 w 182"/>
                        <a:gd name="T7" fmla="*/ 53 h 207"/>
                        <a:gd name="T8" fmla="*/ 1 w 182"/>
                        <a:gd name="T9" fmla="*/ 40 h 207"/>
                        <a:gd name="T10" fmla="*/ 2 w 182"/>
                        <a:gd name="T11" fmla="*/ 26 h 207"/>
                        <a:gd name="T12" fmla="*/ 4 w 182"/>
                        <a:gd name="T13" fmla="*/ 24 h 207"/>
                        <a:gd name="T14" fmla="*/ 7 w 182"/>
                        <a:gd name="T15" fmla="*/ 23 h 207"/>
                        <a:gd name="T16" fmla="*/ 11 w 182"/>
                        <a:gd name="T17" fmla="*/ 24 h 207"/>
                        <a:gd name="T18" fmla="*/ 19 w 182"/>
                        <a:gd name="T19" fmla="*/ 27 h 207"/>
                        <a:gd name="T20" fmla="*/ 29 w 182"/>
                        <a:gd name="T21" fmla="*/ 31 h 207"/>
                        <a:gd name="T22" fmla="*/ 36 w 182"/>
                        <a:gd name="T23" fmla="*/ 31 h 207"/>
                        <a:gd name="T24" fmla="*/ 44 w 182"/>
                        <a:gd name="T25" fmla="*/ 31 h 207"/>
                        <a:gd name="T26" fmla="*/ 56 w 182"/>
                        <a:gd name="T27" fmla="*/ 21 h 207"/>
                        <a:gd name="T28" fmla="*/ 69 w 182"/>
                        <a:gd name="T29" fmla="*/ 11 h 207"/>
                        <a:gd name="T30" fmla="*/ 79 w 182"/>
                        <a:gd name="T31" fmla="*/ 1 h 207"/>
                        <a:gd name="T32" fmla="*/ 82 w 182"/>
                        <a:gd name="T33" fmla="*/ 0 h 207"/>
                        <a:gd name="T34" fmla="*/ 87 w 182"/>
                        <a:gd name="T35" fmla="*/ 1 h 207"/>
                        <a:gd name="T36" fmla="*/ 96 w 182"/>
                        <a:gd name="T37" fmla="*/ 8 h 207"/>
                        <a:gd name="T38" fmla="*/ 104 w 182"/>
                        <a:gd name="T39" fmla="*/ 15 h 207"/>
                        <a:gd name="T40" fmla="*/ 112 w 182"/>
                        <a:gd name="T41" fmla="*/ 18 h 207"/>
                        <a:gd name="T42" fmla="*/ 121 w 182"/>
                        <a:gd name="T43" fmla="*/ 21 h 207"/>
                        <a:gd name="T44" fmla="*/ 130 w 182"/>
                        <a:gd name="T45" fmla="*/ 16 h 207"/>
                        <a:gd name="T46" fmla="*/ 137 w 182"/>
                        <a:gd name="T47" fmla="*/ 14 h 207"/>
                        <a:gd name="T48" fmla="*/ 145 w 182"/>
                        <a:gd name="T49" fmla="*/ 16 h 207"/>
                        <a:gd name="T50" fmla="*/ 149 w 182"/>
                        <a:gd name="T51" fmla="*/ 17 h 207"/>
                        <a:gd name="T52" fmla="*/ 154 w 182"/>
                        <a:gd name="T53" fmla="*/ 21 h 207"/>
                        <a:gd name="T54" fmla="*/ 159 w 182"/>
                        <a:gd name="T55" fmla="*/ 26 h 207"/>
                        <a:gd name="T56" fmla="*/ 161 w 182"/>
                        <a:gd name="T57" fmla="*/ 31 h 207"/>
                        <a:gd name="T58" fmla="*/ 164 w 182"/>
                        <a:gd name="T59" fmla="*/ 40 h 207"/>
                        <a:gd name="T60" fmla="*/ 171 w 182"/>
                        <a:gd name="T61" fmla="*/ 41 h 207"/>
                        <a:gd name="T62" fmla="*/ 176 w 182"/>
                        <a:gd name="T63" fmla="*/ 43 h 207"/>
                        <a:gd name="T64" fmla="*/ 179 w 182"/>
                        <a:gd name="T65" fmla="*/ 45 h 207"/>
                        <a:gd name="T66" fmla="*/ 181 w 182"/>
                        <a:gd name="T67" fmla="*/ 47 h 207"/>
                        <a:gd name="T68" fmla="*/ 179 w 182"/>
                        <a:gd name="T69" fmla="*/ 52 h 207"/>
                        <a:gd name="T70" fmla="*/ 174 w 182"/>
                        <a:gd name="T71" fmla="*/ 70 h 207"/>
                        <a:gd name="T72" fmla="*/ 165 w 182"/>
                        <a:gd name="T73" fmla="*/ 88 h 207"/>
                        <a:gd name="T74" fmla="*/ 151 w 182"/>
                        <a:gd name="T75" fmla="*/ 111 h 207"/>
                        <a:gd name="T76" fmla="*/ 132 w 182"/>
                        <a:gd name="T77" fmla="*/ 131 h 207"/>
                        <a:gd name="T78" fmla="*/ 118 w 182"/>
                        <a:gd name="T79" fmla="*/ 151 h 207"/>
                        <a:gd name="T80" fmla="*/ 104 w 182"/>
                        <a:gd name="T81" fmla="*/ 171 h 207"/>
                        <a:gd name="T82" fmla="*/ 91 w 182"/>
                        <a:gd name="T83" fmla="*/ 184 h 207"/>
                        <a:gd name="T84" fmla="*/ 72 w 182"/>
                        <a:gd name="T85" fmla="*/ 206 h 207"/>
                        <a:gd name="T86" fmla="*/ 89 w 182"/>
                        <a:gd name="T87" fmla="*/ 187 h 207"/>
                        <a:gd name="T88" fmla="*/ 99 w 182"/>
                        <a:gd name="T89" fmla="*/ 180 h 207"/>
                        <a:gd name="T90" fmla="*/ 109 w 182"/>
                        <a:gd name="T91" fmla="*/ 173 h 207"/>
                        <a:gd name="T92" fmla="*/ 118 w 182"/>
                        <a:gd name="T93" fmla="*/ 168 h 207"/>
                        <a:gd name="T94" fmla="*/ 130 w 182"/>
                        <a:gd name="T95" fmla="*/ 166 h 207"/>
                        <a:gd name="T96" fmla="*/ 141 w 182"/>
                        <a:gd name="T97" fmla="*/ 163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82" h="207">
                          <a:moveTo>
                            <a:pt x="12" y="98"/>
                          </a:moveTo>
                          <a:lnTo>
                            <a:pt x="7" y="85"/>
                          </a:lnTo>
                          <a:lnTo>
                            <a:pt x="2" y="67"/>
                          </a:lnTo>
                          <a:lnTo>
                            <a:pt x="0" y="53"/>
                          </a:lnTo>
                          <a:lnTo>
                            <a:pt x="1" y="40"/>
                          </a:lnTo>
                          <a:lnTo>
                            <a:pt x="2" y="26"/>
                          </a:lnTo>
                          <a:lnTo>
                            <a:pt x="4" y="24"/>
                          </a:lnTo>
                          <a:lnTo>
                            <a:pt x="7" y="23"/>
                          </a:lnTo>
                          <a:lnTo>
                            <a:pt x="11" y="24"/>
                          </a:lnTo>
                          <a:lnTo>
                            <a:pt x="19" y="27"/>
                          </a:lnTo>
                          <a:lnTo>
                            <a:pt x="29" y="31"/>
                          </a:lnTo>
                          <a:lnTo>
                            <a:pt x="36" y="31"/>
                          </a:lnTo>
                          <a:lnTo>
                            <a:pt x="44" y="31"/>
                          </a:lnTo>
                          <a:lnTo>
                            <a:pt x="56" y="21"/>
                          </a:lnTo>
                          <a:lnTo>
                            <a:pt x="69" y="11"/>
                          </a:lnTo>
                          <a:lnTo>
                            <a:pt x="79" y="1"/>
                          </a:lnTo>
                          <a:lnTo>
                            <a:pt x="82" y="0"/>
                          </a:lnTo>
                          <a:lnTo>
                            <a:pt x="87" y="1"/>
                          </a:lnTo>
                          <a:lnTo>
                            <a:pt x="96" y="8"/>
                          </a:lnTo>
                          <a:lnTo>
                            <a:pt x="104" y="15"/>
                          </a:lnTo>
                          <a:lnTo>
                            <a:pt x="112" y="18"/>
                          </a:lnTo>
                          <a:lnTo>
                            <a:pt x="121" y="21"/>
                          </a:lnTo>
                          <a:lnTo>
                            <a:pt x="130" y="16"/>
                          </a:lnTo>
                          <a:lnTo>
                            <a:pt x="137" y="14"/>
                          </a:lnTo>
                          <a:lnTo>
                            <a:pt x="145" y="16"/>
                          </a:lnTo>
                          <a:lnTo>
                            <a:pt x="149" y="17"/>
                          </a:lnTo>
                          <a:lnTo>
                            <a:pt x="154" y="21"/>
                          </a:lnTo>
                          <a:lnTo>
                            <a:pt x="159" y="26"/>
                          </a:lnTo>
                          <a:lnTo>
                            <a:pt x="161" y="31"/>
                          </a:lnTo>
                          <a:lnTo>
                            <a:pt x="164" y="40"/>
                          </a:lnTo>
                          <a:lnTo>
                            <a:pt x="171" y="41"/>
                          </a:lnTo>
                          <a:lnTo>
                            <a:pt x="176" y="43"/>
                          </a:lnTo>
                          <a:lnTo>
                            <a:pt x="179" y="45"/>
                          </a:lnTo>
                          <a:lnTo>
                            <a:pt x="181" y="47"/>
                          </a:lnTo>
                          <a:lnTo>
                            <a:pt x="179" y="52"/>
                          </a:lnTo>
                          <a:lnTo>
                            <a:pt x="174" y="70"/>
                          </a:lnTo>
                          <a:lnTo>
                            <a:pt x="165" y="88"/>
                          </a:lnTo>
                          <a:lnTo>
                            <a:pt x="151" y="111"/>
                          </a:lnTo>
                          <a:lnTo>
                            <a:pt x="132" y="131"/>
                          </a:lnTo>
                          <a:lnTo>
                            <a:pt x="118" y="151"/>
                          </a:lnTo>
                          <a:lnTo>
                            <a:pt x="104" y="171"/>
                          </a:lnTo>
                          <a:lnTo>
                            <a:pt x="91" y="184"/>
                          </a:lnTo>
                          <a:lnTo>
                            <a:pt x="72" y="206"/>
                          </a:lnTo>
                          <a:lnTo>
                            <a:pt x="89" y="187"/>
                          </a:lnTo>
                          <a:lnTo>
                            <a:pt x="99" y="180"/>
                          </a:lnTo>
                          <a:lnTo>
                            <a:pt x="109" y="173"/>
                          </a:lnTo>
                          <a:lnTo>
                            <a:pt x="118" y="168"/>
                          </a:lnTo>
                          <a:lnTo>
                            <a:pt x="130" y="166"/>
                          </a:lnTo>
                          <a:lnTo>
                            <a:pt x="141" y="16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7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4418" y="3149"/>
                      <a:ext cx="160" cy="105"/>
                    </a:xfrm>
                    <a:custGeom>
                      <a:avLst/>
                      <a:gdLst>
                        <a:gd name="T0" fmla="*/ 159 w 160"/>
                        <a:gd name="T1" fmla="*/ 0 h 105"/>
                        <a:gd name="T2" fmla="*/ 154 w 160"/>
                        <a:gd name="T3" fmla="*/ 10 h 105"/>
                        <a:gd name="T4" fmla="*/ 149 w 160"/>
                        <a:gd name="T5" fmla="*/ 17 h 105"/>
                        <a:gd name="T6" fmla="*/ 129 w 160"/>
                        <a:gd name="T7" fmla="*/ 28 h 105"/>
                        <a:gd name="T8" fmla="*/ 101 w 160"/>
                        <a:gd name="T9" fmla="*/ 42 h 105"/>
                        <a:gd name="T10" fmla="*/ 78 w 160"/>
                        <a:gd name="T11" fmla="*/ 54 h 105"/>
                        <a:gd name="T12" fmla="*/ 61 w 160"/>
                        <a:gd name="T13" fmla="*/ 65 h 105"/>
                        <a:gd name="T14" fmla="*/ 40 w 160"/>
                        <a:gd name="T15" fmla="*/ 78 h 105"/>
                        <a:gd name="T16" fmla="*/ 18 w 160"/>
                        <a:gd name="T17" fmla="*/ 92 h 105"/>
                        <a:gd name="T18" fmla="*/ 0 w 160"/>
                        <a:gd name="T19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0" h="105">
                          <a:moveTo>
                            <a:pt x="159" y="0"/>
                          </a:moveTo>
                          <a:lnTo>
                            <a:pt x="154" y="10"/>
                          </a:lnTo>
                          <a:lnTo>
                            <a:pt x="149" y="17"/>
                          </a:lnTo>
                          <a:lnTo>
                            <a:pt x="129" y="28"/>
                          </a:lnTo>
                          <a:lnTo>
                            <a:pt x="101" y="42"/>
                          </a:lnTo>
                          <a:lnTo>
                            <a:pt x="78" y="54"/>
                          </a:lnTo>
                          <a:lnTo>
                            <a:pt x="61" y="65"/>
                          </a:lnTo>
                          <a:lnTo>
                            <a:pt x="40" y="78"/>
                          </a:lnTo>
                          <a:lnTo>
                            <a:pt x="18" y="92"/>
                          </a:lnTo>
                          <a:lnTo>
                            <a:pt x="0" y="10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8448" name="Group 16"/>
            <p:cNvGrpSpPr>
              <a:grpSpLocks/>
            </p:cNvGrpSpPr>
            <p:nvPr/>
          </p:nvGrpSpPr>
          <p:grpSpPr bwMode="auto">
            <a:xfrm>
              <a:off x="3627" y="2773"/>
              <a:ext cx="784" cy="892"/>
              <a:chOff x="3627" y="2773"/>
              <a:chExt cx="784" cy="892"/>
            </a:xfrm>
          </p:grpSpPr>
          <p:sp>
            <p:nvSpPr>
              <p:cNvPr id="18449" name="Freeform 17"/>
              <p:cNvSpPr>
                <a:spLocks/>
              </p:cNvSpPr>
              <p:nvPr/>
            </p:nvSpPr>
            <p:spPr bwMode="auto">
              <a:xfrm>
                <a:off x="3815" y="3197"/>
                <a:ext cx="596" cy="468"/>
              </a:xfrm>
              <a:custGeom>
                <a:avLst/>
                <a:gdLst>
                  <a:gd name="T0" fmla="*/ 0 w 596"/>
                  <a:gd name="T1" fmla="*/ 466 h 468"/>
                  <a:gd name="T2" fmla="*/ 0 w 596"/>
                  <a:gd name="T3" fmla="*/ 226 h 468"/>
                  <a:gd name="T4" fmla="*/ 8 w 596"/>
                  <a:gd name="T5" fmla="*/ 34 h 468"/>
                  <a:gd name="T6" fmla="*/ 300 w 596"/>
                  <a:gd name="T7" fmla="*/ 0 h 468"/>
                  <a:gd name="T8" fmla="*/ 535 w 596"/>
                  <a:gd name="T9" fmla="*/ 38 h 468"/>
                  <a:gd name="T10" fmla="*/ 538 w 596"/>
                  <a:gd name="T11" fmla="*/ 43 h 468"/>
                  <a:gd name="T12" fmla="*/ 540 w 596"/>
                  <a:gd name="T13" fmla="*/ 47 h 468"/>
                  <a:gd name="T14" fmla="*/ 545 w 596"/>
                  <a:gd name="T15" fmla="*/ 52 h 468"/>
                  <a:gd name="T16" fmla="*/ 550 w 596"/>
                  <a:gd name="T17" fmla="*/ 55 h 468"/>
                  <a:gd name="T18" fmla="*/ 560 w 596"/>
                  <a:gd name="T19" fmla="*/ 57 h 468"/>
                  <a:gd name="T20" fmla="*/ 570 w 596"/>
                  <a:gd name="T21" fmla="*/ 59 h 468"/>
                  <a:gd name="T22" fmla="*/ 577 w 596"/>
                  <a:gd name="T23" fmla="*/ 59 h 468"/>
                  <a:gd name="T24" fmla="*/ 586 w 596"/>
                  <a:gd name="T25" fmla="*/ 60 h 468"/>
                  <a:gd name="T26" fmla="*/ 589 w 596"/>
                  <a:gd name="T27" fmla="*/ 60 h 468"/>
                  <a:gd name="T28" fmla="*/ 595 w 596"/>
                  <a:gd name="T29" fmla="*/ 226 h 468"/>
                  <a:gd name="T30" fmla="*/ 595 w 596"/>
                  <a:gd name="T31" fmla="*/ 463 h 468"/>
                  <a:gd name="T32" fmla="*/ 546 w 596"/>
                  <a:gd name="T33" fmla="*/ 463 h 468"/>
                  <a:gd name="T34" fmla="*/ 540 w 596"/>
                  <a:gd name="T35" fmla="*/ 125 h 468"/>
                  <a:gd name="T36" fmla="*/ 55 w 596"/>
                  <a:gd name="T37" fmla="*/ 125 h 468"/>
                  <a:gd name="T38" fmla="*/ 50 w 596"/>
                  <a:gd name="T39" fmla="*/ 467 h 468"/>
                  <a:gd name="T40" fmla="*/ 0 w 596"/>
                  <a:gd name="T41" fmla="*/ 46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6" h="468">
                    <a:moveTo>
                      <a:pt x="0" y="466"/>
                    </a:moveTo>
                    <a:lnTo>
                      <a:pt x="0" y="226"/>
                    </a:lnTo>
                    <a:lnTo>
                      <a:pt x="8" y="34"/>
                    </a:lnTo>
                    <a:lnTo>
                      <a:pt x="300" y="0"/>
                    </a:lnTo>
                    <a:lnTo>
                      <a:pt x="535" y="38"/>
                    </a:lnTo>
                    <a:lnTo>
                      <a:pt x="538" y="43"/>
                    </a:lnTo>
                    <a:lnTo>
                      <a:pt x="540" y="47"/>
                    </a:lnTo>
                    <a:lnTo>
                      <a:pt x="545" y="52"/>
                    </a:lnTo>
                    <a:lnTo>
                      <a:pt x="550" y="55"/>
                    </a:lnTo>
                    <a:lnTo>
                      <a:pt x="560" y="57"/>
                    </a:lnTo>
                    <a:lnTo>
                      <a:pt x="570" y="59"/>
                    </a:lnTo>
                    <a:lnTo>
                      <a:pt x="577" y="59"/>
                    </a:lnTo>
                    <a:lnTo>
                      <a:pt x="586" y="60"/>
                    </a:lnTo>
                    <a:lnTo>
                      <a:pt x="589" y="60"/>
                    </a:lnTo>
                    <a:lnTo>
                      <a:pt x="595" y="226"/>
                    </a:lnTo>
                    <a:lnTo>
                      <a:pt x="595" y="463"/>
                    </a:lnTo>
                    <a:lnTo>
                      <a:pt x="546" y="463"/>
                    </a:lnTo>
                    <a:lnTo>
                      <a:pt x="540" y="125"/>
                    </a:lnTo>
                    <a:lnTo>
                      <a:pt x="55" y="125"/>
                    </a:lnTo>
                    <a:lnTo>
                      <a:pt x="50" y="467"/>
                    </a:lnTo>
                    <a:lnTo>
                      <a:pt x="0" y="466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0" name="Group 18"/>
              <p:cNvGrpSpPr>
                <a:grpSpLocks/>
              </p:cNvGrpSpPr>
              <p:nvPr/>
            </p:nvGrpSpPr>
            <p:grpSpPr bwMode="auto">
              <a:xfrm>
                <a:off x="3627" y="2773"/>
                <a:ext cx="712" cy="697"/>
                <a:chOff x="3627" y="2773"/>
                <a:chExt cx="712" cy="697"/>
              </a:xfrm>
            </p:grpSpPr>
            <p:grpSp>
              <p:nvGrpSpPr>
                <p:cNvPr id="18451" name="Group 19"/>
                <p:cNvGrpSpPr>
                  <a:grpSpLocks/>
                </p:cNvGrpSpPr>
                <p:nvPr/>
              </p:nvGrpSpPr>
              <p:grpSpPr bwMode="auto">
                <a:xfrm>
                  <a:off x="4088" y="3185"/>
                  <a:ext cx="251" cy="151"/>
                  <a:chOff x="4088" y="3185"/>
                  <a:chExt cx="251" cy="151"/>
                </a:xfrm>
              </p:grpSpPr>
              <p:grpSp>
                <p:nvGrpSpPr>
                  <p:cNvPr id="1845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088" y="3185"/>
                    <a:ext cx="251" cy="151"/>
                    <a:chOff x="4088" y="3185"/>
                    <a:chExt cx="251" cy="151"/>
                  </a:xfrm>
                </p:grpSpPr>
                <p:sp>
                  <p:nvSpPr>
                    <p:cNvPr id="18453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88" y="3185"/>
                      <a:ext cx="248" cy="126"/>
                    </a:xfrm>
                    <a:custGeom>
                      <a:avLst/>
                      <a:gdLst>
                        <a:gd name="T0" fmla="*/ 247 w 248"/>
                        <a:gd name="T1" fmla="*/ 28 h 126"/>
                        <a:gd name="T2" fmla="*/ 133 w 248"/>
                        <a:gd name="T3" fmla="*/ 0 h 126"/>
                        <a:gd name="T4" fmla="*/ 0 w 248"/>
                        <a:gd name="T5" fmla="*/ 90 h 126"/>
                        <a:gd name="T6" fmla="*/ 117 w 248"/>
                        <a:gd name="T7" fmla="*/ 125 h 126"/>
                        <a:gd name="T8" fmla="*/ 179 w 248"/>
                        <a:gd name="T9" fmla="*/ 74 h 126"/>
                        <a:gd name="T10" fmla="*/ 199 w 248"/>
                        <a:gd name="T11" fmla="*/ 59 h 126"/>
                        <a:gd name="T12" fmla="*/ 247 w 248"/>
                        <a:gd name="T13" fmla="*/ 28 h 1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8" h="126">
                          <a:moveTo>
                            <a:pt x="247" y="28"/>
                          </a:moveTo>
                          <a:lnTo>
                            <a:pt x="133" y="0"/>
                          </a:lnTo>
                          <a:lnTo>
                            <a:pt x="0" y="90"/>
                          </a:lnTo>
                          <a:lnTo>
                            <a:pt x="117" y="125"/>
                          </a:lnTo>
                          <a:lnTo>
                            <a:pt x="179" y="74"/>
                          </a:lnTo>
                          <a:lnTo>
                            <a:pt x="199" y="59"/>
                          </a:lnTo>
                          <a:lnTo>
                            <a:pt x="247" y="2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88" y="3275"/>
                      <a:ext cx="123" cy="61"/>
                    </a:xfrm>
                    <a:custGeom>
                      <a:avLst/>
                      <a:gdLst>
                        <a:gd name="T0" fmla="*/ 116 w 123"/>
                        <a:gd name="T1" fmla="*/ 35 h 61"/>
                        <a:gd name="T2" fmla="*/ 0 w 123"/>
                        <a:gd name="T3" fmla="*/ 0 h 61"/>
                        <a:gd name="T4" fmla="*/ 0 w 123"/>
                        <a:gd name="T5" fmla="*/ 16 h 61"/>
                        <a:gd name="T6" fmla="*/ 122 w 123"/>
                        <a:gd name="T7" fmla="*/ 60 h 61"/>
                        <a:gd name="T8" fmla="*/ 116 w 123"/>
                        <a:gd name="T9" fmla="*/ 35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3" h="61">
                          <a:moveTo>
                            <a:pt x="116" y="35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22" y="60"/>
                          </a:lnTo>
                          <a:lnTo>
                            <a:pt x="116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205" y="3212"/>
                      <a:ext cx="134" cy="124"/>
                    </a:xfrm>
                    <a:custGeom>
                      <a:avLst/>
                      <a:gdLst>
                        <a:gd name="T0" fmla="*/ 77 w 134"/>
                        <a:gd name="T1" fmla="*/ 35 h 124"/>
                        <a:gd name="T2" fmla="*/ 33 w 134"/>
                        <a:gd name="T3" fmla="*/ 69 h 124"/>
                        <a:gd name="T4" fmla="*/ 0 w 134"/>
                        <a:gd name="T5" fmla="*/ 97 h 124"/>
                        <a:gd name="T6" fmla="*/ 6 w 134"/>
                        <a:gd name="T7" fmla="*/ 123 h 124"/>
                        <a:gd name="T8" fmla="*/ 52 w 134"/>
                        <a:gd name="T9" fmla="*/ 87 h 124"/>
                        <a:gd name="T10" fmla="*/ 94 w 134"/>
                        <a:gd name="T11" fmla="*/ 55 h 124"/>
                        <a:gd name="T12" fmla="*/ 133 w 134"/>
                        <a:gd name="T13" fmla="*/ 26 h 124"/>
                        <a:gd name="T14" fmla="*/ 130 w 134"/>
                        <a:gd name="T15" fmla="*/ 0 h 124"/>
                        <a:gd name="T16" fmla="*/ 106 w 134"/>
                        <a:gd name="T17" fmla="*/ 16 h 124"/>
                        <a:gd name="T18" fmla="*/ 77 w 134"/>
                        <a:gd name="T19" fmla="*/ 35 h 1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34" h="124">
                          <a:moveTo>
                            <a:pt x="77" y="35"/>
                          </a:moveTo>
                          <a:lnTo>
                            <a:pt x="33" y="69"/>
                          </a:lnTo>
                          <a:lnTo>
                            <a:pt x="0" y="97"/>
                          </a:lnTo>
                          <a:lnTo>
                            <a:pt x="6" y="123"/>
                          </a:lnTo>
                          <a:lnTo>
                            <a:pt x="52" y="87"/>
                          </a:lnTo>
                          <a:lnTo>
                            <a:pt x="94" y="55"/>
                          </a:lnTo>
                          <a:lnTo>
                            <a:pt x="133" y="26"/>
                          </a:lnTo>
                          <a:lnTo>
                            <a:pt x="130" y="0"/>
                          </a:lnTo>
                          <a:lnTo>
                            <a:pt x="106" y="16"/>
                          </a:lnTo>
                          <a:lnTo>
                            <a:pt x="77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45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133" y="3201"/>
                    <a:ext cx="171" cy="94"/>
                    <a:chOff x="4133" y="3201"/>
                    <a:chExt cx="171" cy="94"/>
                  </a:xfrm>
                </p:grpSpPr>
                <p:grpSp>
                  <p:nvGrpSpPr>
                    <p:cNvPr id="18457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211"/>
                      <a:ext cx="149" cy="80"/>
                      <a:chOff x="4140" y="3211"/>
                      <a:chExt cx="149" cy="80"/>
                    </a:xfrm>
                  </p:grpSpPr>
                  <p:sp>
                    <p:nvSpPr>
                      <p:cNvPr id="1845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40" y="3211"/>
                        <a:ext cx="89" cy="67"/>
                      </a:xfrm>
                      <a:custGeom>
                        <a:avLst/>
                        <a:gdLst>
                          <a:gd name="T0" fmla="*/ 88 w 89"/>
                          <a:gd name="T1" fmla="*/ 0 h 67"/>
                          <a:gd name="T2" fmla="*/ 54 w 89"/>
                          <a:gd name="T3" fmla="*/ 28 h 67"/>
                          <a:gd name="T4" fmla="*/ 0 w 89"/>
                          <a:gd name="T5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9" h="67">
                            <a:moveTo>
                              <a:pt x="88" y="0"/>
                            </a:moveTo>
                            <a:lnTo>
                              <a:pt x="54" y="28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59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1" y="3216"/>
                        <a:ext cx="85" cy="66"/>
                      </a:xfrm>
                      <a:custGeom>
                        <a:avLst/>
                        <a:gdLst>
                          <a:gd name="T0" fmla="*/ 84 w 85"/>
                          <a:gd name="T1" fmla="*/ 0 h 66"/>
                          <a:gd name="T2" fmla="*/ 38 w 85"/>
                          <a:gd name="T3" fmla="*/ 36 h 66"/>
                          <a:gd name="T4" fmla="*/ 0 w 85"/>
                          <a:gd name="T5" fmla="*/ 65 h 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5" h="66">
                            <a:moveTo>
                              <a:pt x="84" y="0"/>
                            </a:moveTo>
                            <a:lnTo>
                              <a:pt x="38" y="36"/>
                            </a:lnTo>
                            <a:lnTo>
                              <a:pt x="0" y="65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0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7" y="3224"/>
                        <a:ext cx="102" cy="67"/>
                      </a:xfrm>
                      <a:custGeom>
                        <a:avLst/>
                        <a:gdLst>
                          <a:gd name="T0" fmla="*/ 101 w 102"/>
                          <a:gd name="T1" fmla="*/ 0 h 67"/>
                          <a:gd name="T2" fmla="*/ 55 w 102"/>
                          <a:gd name="T3" fmla="*/ 25 h 67"/>
                          <a:gd name="T4" fmla="*/ 26 w 102"/>
                          <a:gd name="T5" fmla="*/ 46 h 67"/>
                          <a:gd name="T6" fmla="*/ 0 w 102"/>
                          <a:gd name="T7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1" y="0"/>
                            </a:moveTo>
                            <a:lnTo>
                              <a:pt x="55" y="25"/>
                            </a:lnTo>
                            <a:lnTo>
                              <a:pt x="26" y="46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8461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33" y="3201"/>
                      <a:ext cx="171" cy="94"/>
                      <a:chOff x="4133" y="3201"/>
                      <a:chExt cx="171" cy="94"/>
                    </a:xfrm>
                  </p:grpSpPr>
                  <p:sp>
                    <p:nvSpPr>
                      <p:cNvPr id="18462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20" y="3201"/>
                        <a:ext cx="84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3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99" y="3218"/>
                        <a:ext cx="77" cy="2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79" y="3228"/>
                        <a:ext cx="74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5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65" y="3242"/>
                        <a:ext cx="70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44" y="3250"/>
                        <a:ext cx="70" cy="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6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33" y="3268"/>
                        <a:ext cx="73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8468" name="Group 36"/>
                <p:cNvGrpSpPr>
                  <a:grpSpLocks/>
                </p:cNvGrpSpPr>
                <p:nvPr/>
              </p:nvGrpSpPr>
              <p:grpSpPr bwMode="auto">
                <a:xfrm>
                  <a:off x="3627" y="2773"/>
                  <a:ext cx="558" cy="697"/>
                  <a:chOff x="3627" y="2773"/>
                  <a:chExt cx="558" cy="697"/>
                </a:xfrm>
              </p:grpSpPr>
              <p:sp>
                <p:nvSpPr>
                  <p:cNvPr id="18469" name="Freeform 37"/>
                  <p:cNvSpPr>
                    <a:spLocks/>
                  </p:cNvSpPr>
                  <p:nvPr/>
                </p:nvSpPr>
                <p:spPr bwMode="auto">
                  <a:xfrm>
                    <a:off x="4016" y="3280"/>
                    <a:ext cx="128" cy="74"/>
                  </a:xfrm>
                  <a:custGeom>
                    <a:avLst/>
                    <a:gdLst>
                      <a:gd name="T0" fmla="*/ 127 w 128"/>
                      <a:gd name="T1" fmla="*/ 21 h 74"/>
                      <a:gd name="T2" fmla="*/ 125 w 128"/>
                      <a:gd name="T3" fmla="*/ 35 h 74"/>
                      <a:gd name="T4" fmla="*/ 121 w 128"/>
                      <a:gd name="T5" fmla="*/ 48 h 74"/>
                      <a:gd name="T6" fmla="*/ 113 w 128"/>
                      <a:gd name="T7" fmla="*/ 59 h 74"/>
                      <a:gd name="T8" fmla="*/ 102 w 128"/>
                      <a:gd name="T9" fmla="*/ 67 h 74"/>
                      <a:gd name="T10" fmla="*/ 87 w 128"/>
                      <a:gd name="T11" fmla="*/ 71 h 74"/>
                      <a:gd name="T12" fmla="*/ 73 w 128"/>
                      <a:gd name="T13" fmla="*/ 73 h 74"/>
                      <a:gd name="T14" fmla="*/ 57 w 128"/>
                      <a:gd name="T15" fmla="*/ 70 h 74"/>
                      <a:gd name="T16" fmla="*/ 43 w 128"/>
                      <a:gd name="T17" fmla="*/ 62 h 74"/>
                      <a:gd name="T18" fmla="*/ 32 w 128"/>
                      <a:gd name="T19" fmla="*/ 47 h 74"/>
                      <a:gd name="T20" fmla="*/ 29 w 128"/>
                      <a:gd name="T21" fmla="*/ 33 h 74"/>
                      <a:gd name="T22" fmla="*/ 21 w 128"/>
                      <a:gd name="T23" fmla="*/ 21 h 74"/>
                      <a:gd name="T24" fmla="*/ 12 w 128"/>
                      <a:gd name="T25" fmla="*/ 9 h 74"/>
                      <a:gd name="T26" fmla="*/ 0 w 128"/>
                      <a:gd name="T27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8" h="74">
                        <a:moveTo>
                          <a:pt x="127" y="21"/>
                        </a:moveTo>
                        <a:lnTo>
                          <a:pt x="125" y="35"/>
                        </a:lnTo>
                        <a:lnTo>
                          <a:pt x="121" y="48"/>
                        </a:lnTo>
                        <a:lnTo>
                          <a:pt x="113" y="59"/>
                        </a:lnTo>
                        <a:lnTo>
                          <a:pt x="102" y="67"/>
                        </a:lnTo>
                        <a:lnTo>
                          <a:pt x="87" y="71"/>
                        </a:lnTo>
                        <a:lnTo>
                          <a:pt x="73" y="73"/>
                        </a:lnTo>
                        <a:lnTo>
                          <a:pt x="57" y="70"/>
                        </a:lnTo>
                        <a:lnTo>
                          <a:pt x="43" y="62"/>
                        </a:lnTo>
                        <a:lnTo>
                          <a:pt x="32" y="47"/>
                        </a:lnTo>
                        <a:lnTo>
                          <a:pt x="29" y="33"/>
                        </a:lnTo>
                        <a:lnTo>
                          <a:pt x="21" y="21"/>
                        </a:lnTo>
                        <a:lnTo>
                          <a:pt x="12" y="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7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627" y="2773"/>
                    <a:ext cx="558" cy="697"/>
                    <a:chOff x="3627" y="2773"/>
                    <a:chExt cx="558" cy="697"/>
                  </a:xfrm>
                </p:grpSpPr>
                <p:grpSp>
                  <p:nvGrpSpPr>
                    <p:cNvPr id="18471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27" y="2773"/>
                      <a:ext cx="558" cy="532"/>
                      <a:chOff x="3627" y="2773"/>
                      <a:chExt cx="558" cy="532"/>
                    </a:xfrm>
                  </p:grpSpPr>
                  <p:sp>
                    <p:nvSpPr>
                      <p:cNvPr id="18472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7" y="2773"/>
                        <a:ext cx="558" cy="532"/>
                      </a:xfrm>
                      <a:custGeom>
                        <a:avLst/>
                        <a:gdLst>
                          <a:gd name="T0" fmla="*/ 453 w 558"/>
                          <a:gd name="T1" fmla="*/ 107 h 532"/>
                          <a:gd name="T2" fmla="*/ 440 w 558"/>
                          <a:gd name="T3" fmla="*/ 71 h 532"/>
                          <a:gd name="T4" fmla="*/ 431 w 558"/>
                          <a:gd name="T5" fmla="*/ 48 h 532"/>
                          <a:gd name="T6" fmla="*/ 428 w 558"/>
                          <a:gd name="T7" fmla="*/ 41 h 532"/>
                          <a:gd name="T8" fmla="*/ 423 w 558"/>
                          <a:gd name="T9" fmla="*/ 35 h 532"/>
                          <a:gd name="T10" fmla="*/ 420 w 558"/>
                          <a:gd name="T11" fmla="*/ 32 h 532"/>
                          <a:gd name="T12" fmla="*/ 414 w 558"/>
                          <a:gd name="T13" fmla="*/ 31 h 532"/>
                          <a:gd name="T14" fmla="*/ 344 w 558"/>
                          <a:gd name="T15" fmla="*/ 17 h 532"/>
                          <a:gd name="T16" fmla="*/ 268 w 558"/>
                          <a:gd name="T17" fmla="*/ 5 h 532"/>
                          <a:gd name="T18" fmla="*/ 199 w 558"/>
                          <a:gd name="T19" fmla="*/ 0 h 532"/>
                          <a:gd name="T20" fmla="*/ 161 w 558"/>
                          <a:gd name="T21" fmla="*/ 0 h 532"/>
                          <a:gd name="T22" fmla="*/ 80 w 558"/>
                          <a:gd name="T23" fmla="*/ 4 h 532"/>
                          <a:gd name="T24" fmla="*/ 21 w 558"/>
                          <a:gd name="T25" fmla="*/ 7 h 532"/>
                          <a:gd name="T26" fmla="*/ 12 w 558"/>
                          <a:gd name="T27" fmla="*/ 8 h 532"/>
                          <a:gd name="T28" fmla="*/ 7 w 558"/>
                          <a:gd name="T29" fmla="*/ 10 h 532"/>
                          <a:gd name="T30" fmla="*/ 3 w 558"/>
                          <a:gd name="T31" fmla="*/ 12 h 532"/>
                          <a:gd name="T32" fmla="*/ 1 w 558"/>
                          <a:gd name="T33" fmla="*/ 16 h 532"/>
                          <a:gd name="T34" fmla="*/ 0 w 558"/>
                          <a:gd name="T35" fmla="*/ 21 h 532"/>
                          <a:gd name="T36" fmla="*/ 4 w 558"/>
                          <a:gd name="T37" fmla="*/ 36 h 532"/>
                          <a:gd name="T38" fmla="*/ 15 w 558"/>
                          <a:gd name="T39" fmla="*/ 84 h 532"/>
                          <a:gd name="T40" fmla="*/ 23 w 558"/>
                          <a:gd name="T41" fmla="*/ 119 h 532"/>
                          <a:gd name="T42" fmla="*/ 43 w 558"/>
                          <a:gd name="T43" fmla="*/ 199 h 532"/>
                          <a:gd name="T44" fmla="*/ 55 w 558"/>
                          <a:gd name="T45" fmla="*/ 249 h 532"/>
                          <a:gd name="T46" fmla="*/ 88 w 558"/>
                          <a:gd name="T47" fmla="*/ 365 h 532"/>
                          <a:gd name="T48" fmla="*/ 120 w 558"/>
                          <a:gd name="T49" fmla="*/ 458 h 532"/>
                          <a:gd name="T50" fmla="*/ 126 w 558"/>
                          <a:gd name="T51" fmla="*/ 475 h 532"/>
                          <a:gd name="T52" fmla="*/ 129 w 558"/>
                          <a:gd name="T53" fmla="*/ 486 h 532"/>
                          <a:gd name="T54" fmla="*/ 132 w 558"/>
                          <a:gd name="T55" fmla="*/ 495 h 532"/>
                          <a:gd name="T56" fmla="*/ 137 w 558"/>
                          <a:gd name="T57" fmla="*/ 501 h 532"/>
                          <a:gd name="T58" fmla="*/ 142 w 558"/>
                          <a:gd name="T59" fmla="*/ 507 h 532"/>
                          <a:gd name="T60" fmla="*/ 147 w 558"/>
                          <a:gd name="T61" fmla="*/ 510 h 532"/>
                          <a:gd name="T62" fmla="*/ 158 w 558"/>
                          <a:gd name="T63" fmla="*/ 512 h 532"/>
                          <a:gd name="T64" fmla="*/ 177 w 558"/>
                          <a:gd name="T65" fmla="*/ 514 h 532"/>
                          <a:gd name="T66" fmla="*/ 209 w 558"/>
                          <a:gd name="T67" fmla="*/ 514 h 532"/>
                          <a:gd name="T68" fmla="*/ 236 w 558"/>
                          <a:gd name="T69" fmla="*/ 516 h 532"/>
                          <a:gd name="T70" fmla="*/ 270 w 558"/>
                          <a:gd name="T71" fmla="*/ 522 h 532"/>
                          <a:gd name="T72" fmla="*/ 307 w 558"/>
                          <a:gd name="T73" fmla="*/ 528 h 532"/>
                          <a:gd name="T74" fmla="*/ 332 w 558"/>
                          <a:gd name="T75" fmla="*/ 531 h 532"/>
                          <a:gd name="T76" fmla="*/ 362 w 558"/>
                          <a:gd name="T77" fmla="*/ 531 h 532"/>
                          <a:gd name="T78" fmla="*/ 369 w 558"/>
                          <a:gd name="T79" fmla="*/ 528 h 532"/>
                          <a:gd name="T80" fmla="*/ 540 w 558"/>
                          <a:gd name="T81" fmla="*/ 422 h 532"/>
                          <a:gd name="T82" fmla="*/ 549 w 558"/>
                          <a:gd name="T83" fmla="*/ 415 h 532"/>
                          <a:gd name="T84" fmla="*/ 555 w 558"/>
                          <a:gd name="T85" fmla="*/ 408 h 532"/>
                          <a:gd name="T86" fmla="*/ 557 w 558"/>
                          <a:gd name="T87" fmla="*/ 400 h 532"/>
                          <a:gd name="T88" fmla="*/ 557 w 558"/>
                          <a:gd name="T89" fmla="*/ 390 h 532"/>
                          <a:gd name="T90" fmla="*/ 555 w 558"/>
                          <a:gd name="T91" fmla="*/ 382 h 532"/>
                          <a:gd name="T92" fmla="*/ 506 w 558"/>
                          <a:gd name="T93" fmla="*/ 251 h 532"/>
                          <a:gd name="T94" fmla="*/ 475 w 558"/>
                          <a:gd name="T95" fmla="*/ 168 h 532"/>
                          <a:gd name="T96" fmla="*/ 453 w 558"/>
                          <a:gd name="T97" fmla="*/ 107 h 5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558" h="532">
                            <a:moveTo>
                              <a:pt x="453" y="107"/>
                            </a:moveTo>
                            <a:lnTo>
                              <a:pt x="440" y="71"/>
                            </a:lnTo>
                            <a:lnTo>
                              <a:pt x="431" y="48"/>
                            </a:lnTo>
                            <a:lnTo>
                              <a:pt x="428" y="41"/>
                            </a:lnTo>
                            <a:lnTo>
                              <a:pt x="423" y="35"/>
                            </a:lnTo>
                            <a:lnTo>
                              <a:pt x="420" y="32"/>
                            </a:lnTo>
                            <a:lnTo>
                              <a:pt x="414" y="31"/>
                            </a:lnTo>
                            <a:lnTo>
                              <a:pt x="344" y="17"/>
                            </a:lnTo>
                            <a:lnTo>
                              <a:pt x="268" y="5"/>
                            </a:lnTo>
                            <a:lnTo>
                              <a:pt x="199" y="0"/>
                            </a:lnTo>
                            <a:lnTo>
                              <a:pt x="161" y="0"/>
                            </a:lnTo>
                            <a:lnTo>
                              <a:pt x="80" y="4"/>
                            </a:lnTo>
                            <a:lnTo>
                              <a:pt x="21" y="7"/>
                            </a:lnTo>
                            <a:lnTo>
                              <a:pt x="12" y="8"/>
                            </a:lnTo>
                            <a:lnTo>
                              <a:pt x="7" y="10"/>
                            </a:lnTo>
                            <a:lnTo>
                              <a:pt x="3" y="12"/>
                            </a:lnTo>
                            <a:lnTo>
                              <a:pt x="1" y="16"/>
                            </a:lnTo>
                            <a:lnTo>
                              <a:pt x="0" y="21"/>
                            </a:lnTo>
                            <a:lnTo>
                              <a:pt x="4" y="36"/>
                            </a:lnTo>
                            <a:lnTo>
                              <a:pt x="15" y="84"/>
                            </a:lnTo>
                            <a:lnTo>
                              <a:pt x="23" y="119"/>
                            </a:lnTo>
                            <a:lnTo>
                              <a:pt x="43" y="199"/>
                            </a:lnTo>
                            <a:lnTo>
                              <a:pt x="55" y="249"/>
                            </a:lnTo>
                            <a:lnTo>
                              <a:pt x="88" y="365"/>
                            </a:lnTo>
                            <a:lnTo>
                              <a:pt x="120" y="458"/>
                            </a:lnTo>
                            <a:lnTo>
                              <a:pt x="126" y="475"/>
                            </a:lnTo>
                            <a:lnTo>
                              <a:pt x="129" y="486"/>
                            </a:lnTo>
                            <a:lnTo>
                              <a:pt x="132" y="495"/>
                            </a:lnTo>
                            <a:lnTo>
                              <a:pt x="137" y="501"/>
                            </a:lnTo>
                            <a:lnTo>
                              <a:pt x="142" y="507"/>
                            </a:lnTo>
                            <a:lnTo>
                              <a:pt x="147" y="510"/>
                            </a:lnTo>
                            <a:lnTo>
                              <a:pt x="158" y="512"/>
                            </a:lnTo>
                            <a:lnTo>
                              <a:pt x="177" y="514"/>
                            </a:lnTo>
                            <a:lnTo>
                              <a:pt x="209" y="514"/>
                            </a:lnTo>
                            <a:lnTo>
                              <a:pt x="236" y="516"/>
                            </a:lnTo>
                            <a:lnTo>
                              <a:pt x="270" y="522"/>
                            </a:lnTo>
                            <a:lnTo>
                              <a:pt x="307" y="528"/>
                            </a:lnTo>
                            <a:lnTo>
                              <a:pt x="332" y="531"/>
                            </a:lnTo>
                            <a:lnTo>
                              <a:pt x="362" y="531"/>
                            </a:lnTo>
                            <a:lnTo>
                              <a:pt x="369" y="528"/>
                            </a:lnTo>
                            <a:lnTo>
                              <a:pt x="540" y="422"/>
                            </a:lnTo>
                            <a:lnTo>
                              <a:pt x="549" y="415"/>
                            </a:lnTo>
                            <a:lnTo>
                              <a:pt x="555" y="408"/>
                            </a:lnTo>
                            <a:lnTo>
                              <a:pt x="557" y="400"/>
                            </a:lnTo>
                            <a:lnTo>
                              <a:pt x="557" y="390"/>
                            </a:lnTo>
                            <a:lnTo>
                              <a:pt x="555" y="382"/>
                            </a:lnTo>
                            <a:lnTo>
                              <a:pt x="506" y="251"/>
                            </a:lnTo>
                            <a:lnTo>
                              <a:pt x="475" y="168"/>
                            </a:lnTo>
                            <a:lnTo>
                              <a:pt x="453" y="10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3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5" y="2825"/>
                        <a:ext cx="331" cy="406"/>
                      </a:xfrm>
                      <a:custGeom>
                        <a:avLst/>
                        <a:gdLst>
                          <a:gd name="T0" fmla="*/ 255 w 331"/>
                          <a:gd name="T1" fmla="*/ 122 h 406"/>
                          <a:gd name="T2" fmla="*/ 231 w 331"/>
                          <a:gd name="T3" fmla="*/ 63 h 406"/>
                          <a:gd name="T4" fmla="*/ 209 w 331"/>
                          <a:gd name="T5" fmla="*/ 11 h 406"/>
                          <a:gd name="T6" fmla="*/ 206 w 331"/>
                          <a:gd name="T7" fmla="*/ 9 h 406"/>
                          <a:gd name="T8" fmla="*/ 203 w 331"/>
                          <a:gd name="T9" fmla="*/ 8 h 406"/>
                          <a:gd name="T10" fmla="*/ 196 w 331"/>
                          <a:gd name="T11" fmla="*/ 7 h 406"/>
                          <a:gd name="T12" fmla="*/ 101 w 331"/>
                          <a:gd name="T13" fmla="*/ 1 h 406"/>
                          <a:gd name="T14" fmla="*/ 9 w 331"/>
                          <a:gd name="T15" fmla="*/ 0 h 406"/>
                          <a:gd name="T16" fmla="*/ 4 w 331"/>
                          <a:gd name="T17" fmla="*/ 1 h 406"/>
                          <a:gd name="T18" fmla="*/ 2 w 331"/>
                          <a:gd name="T19" fmla="*/ 3 h 406"/>
                          <a:gd name="T20" fmla="*/ 0 w 331"/>
                          <a:gd name="T21" fmla="*/ 8 h 406"/>
                          <a:gd name="T22" fmla="*/ 7 w 331"/>
                          <a:gd name="T23" fmla="*/ 45 h 406"/>
                          <a:gd name="T24" fmla="*/ 21 w 331"/>
                          <a:gd name="T25" fmla="*/ 76 h 406"/>
                          <a:gd name="T26" fmla="*/ 46 w 331"/>
                          <a:gd name="T27" fmla="*/ 135 h 406"/>
                          <a:gd name="T28" fmla="*/ 92 w 331"/>
                          <a:gd name="T29" fmla="*/ 234 h 406"/>
                          <a:gd name="T30" fmla="*/ 134 w 331"/>
                          <a:gd name="T31" fmla="*/ 321 h 406"/>
                          <a:gd name="T32" fmla="*/ 144 w 331"/>
                          <a:gd name="T33" fmla="*/ 353 h 406"/>
                          <a:gd name="T34" fmla="*/ 151 w 331"/>
                          <a:gd name="T35" fmla="*/ 375 h 406"/>
                          <a:gd name="T36" fmla="*/ 157 w 331"/>
                          <a:gd name="T37" fmla="*/ 388 h 406"/>
                          <a:gd name="T38" fmla="*/ 163 w 331"/>
                          <a:gd name="T39" fmla="*/ 397 h 406"/>
                          <a:gd name="T40" fmla="*/ 167 w 331"/>
                          <a:gd name="T41" fmla="*/ 402 h 406"/>
                          <a:gd name="T42" fmla="*/ 171 w 331"/>
                          <a:gd name="T43" fmla="*/ 404 h 406"/>
                          <a:gd name="T44" fmla="*/ 177 w 331"/>
                          <a:gd name="T45" fmla="*/ 405 h 406"/>
                          <a:gd name="T46" fmla="*/ 182 w 331"/>
                          <a:gd name="T47" fmla="*/ 403 h 406"/>
                          <a:gd name="T48" fmla="*/ 191 w 331"/>
                          <a:gd name="T49" fmla="*/ 398 h 406"/>
                          <a:gd name="T50" fmla="*/ 202 w 331"/>
                          <a:gd name="T51" fmla="*/ 392 h 406"/>
                          <a:gd name="T52" fmla="*/ 211 w 331"/>
                          <a:gd name="T53" fmla="*/ 384 h 406"/>
                          <a:gd name="T54" fmla="*/ 222 w 331"/>
                          <a:gd name="T55" fmla="*/ 375 h 406"/>
                          <a:gd name="T56" fmla="*/ 232 w 331"/>
                          <a:gd name="T57" fmla="*/ 368 h 406"/>
                          <a:gd name="T58" fmla="*/ 325 w 331"/>
                          <a:gd name="T59" fmla="*/ 332 h 406"/>
                          <a:gd name="T60" fmla="*/ 328 w 331"/>
                          <a:gd name="T61" fmla="*/ 331 h 406"/>
                          <a:gd name="T62" fmla="*/ 330 w 331"/>
                          <a:gd name="T63" fmla="*/ 327 h 406"/>
                          <a:gd name="T64" fmla="*/ 329 w 331"/>
                          <a:gd name="T65" fmla="*/ 323 h 406"/>
                          <a:gd name="T66" fmla="*/ 327 w 331"/>
                          <a:gd name="T67" fmla="*/ 318 h 406"/>
                          <a:gd name="T68" fmla="*/ 255 w 331"/>
                          <a:gd name="T69" fmla="*/ 122 h 4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</a:cxnLst>
                        <a:rect l="0" t="0" r="r" b="b"/>
                        <a:pathLst>
                          <a:path w="331" h="406">
                            <a:moveTo>
                              <a:pt x="255" y="122"/>
                            </a:moveTo>
                            <a:lnTo>
                              <a:pt x="231" y="63"/>
                            </a:lnTo>
                            <a:lnTo>
                              <a:pt x="209" y="11"/>
                            </a:lnTo>
                            <a:lnTo>
                              <a:pt x="206" y="9"/>
                            </a:lnTo>
                            <a:lnTo>
                              <a:pt x="203" y="8"/>
                            </a:lnTo>
                            <a:lnTo>
                              <a:pt x="196" y="7"/>
                            </a:lnTo>
                            <a:lnTo>
                              <a:pt x="101" y="1"/>
                            </a:lnTo>
                            <a:lnTo>
                              <a:pt x="9" y="0"/>
                            </a:lnTo>
                            <a:lnTo>
                              <a:pt x="4" y="1"/>
                            </a:lnTo>
                            <a:lnTo>
                              <a:pt x="2" y="3"/>
                            </a:lnTo>
                            <a:lnTo>
                              <a:pt x="0" y="8"/>
                            </a:lnTo>
                            <a:lnTo>
                              <a:pt x="7" y="45"/>
                            </a:lnTo>
                            <a:lnTo>
                              <a:pt x="21" y="76"/>
                            </a:lnTo>
                            <a:lnTo>
                              <a:pt x="46" y="135"/>
                            </a:lnTo>
                            <a:lnTo>
                              <a:pt x="92" y="234"/>
                            </a:lnTo>
                            <a:lnTo>
                              <a:pt x="134" y="321"/>
                            </a:lnTo>
                            <a:lnTo>
                              <a:pt x="144" y="353"/>
                            </a:lnTo>
                            <a:lnTo>
                              <a:pt x="151" y="375"/>
                            </a:lnTo>
                            <a:lnTo>
                              <a:pt x="157" y="388"/>
                            </a:lnTo>
                            <a:lnTo>
                              <a:pt x="163" y="397"/>
                            </a:lnTo>
                            <a:lnTo>
                              <a:pt x="167" y="402"/>
                            </a:lnTo>
                            <a:lnTo>
                              <a:pt x="171" y="404"/>
                            </a:lnTo>
                            <a:lnTo>
                              <a:pt x="177" y="405"/>
                            </a:lnTo>
                            <a:lnTo>
                              <a:pt x="182" y="403"/>
                            </a:lnTo>
                            <a:lnTo>
                              <a:pt x="191" y="398"/>
                            </a:lnTo>
                            <a:lnTo>
                              <a:pt x="202" y="392"/>
                            </a:lnTo>
                            <a:lnTo>
                              <a:pt x="211" y="384"/>
                            </a:lnTo>
                            <a:lnTo>
                              <a:pt x="222" y="375"/>
                            </a:lnTo>
                            <a:lnTo>
                              <a:pt x="232" y="368"/>
                            </a:lnTo>
                            <a:lnTo>
                              <a:pt x="325" y="332"/>
                            </a:lnTo>
                            <a:lnTo>
                              <a:pt x="328" y="331"/>
                            </a:lnTo>
                            <a:lnTo>
                              <a:pt x="330" y="327"/>
                            </a:lnTo>
                            <a:lnTo>
                              <a:pt x="329" y="323"/>
                            </a:lnTo>
                            <a:lnTo>
                              <a:pt x="327" y="318"/>
                            </a:lnTo>
                            <a:lnTo>
                              <a:pt x="255" y="122"/>
                            </a:lnTo>
                          </a:path>
                        </a:pathLst>
                      </a:custGeom>
                      <a:solidFill>
                        <a:srgbClr val="005F5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8474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6" y="3243"/>
                      <a:ext cx="86" cy="227"/>
                      <a:chOff x="3696" y="3243"/>
                      <a:chExt cx="86" cy="227"/>
                    </a:xfrm>
                  </p:grpSpPr>
                  <p:sp>
                    <p:nvSpPr>
                      <p:cNvPr id="18475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6" y="3249"/>
                        <a:ext cx="82" cy="221"/>
                      </a:xfrm>
                      <a:custGeom>
                        <a:avLst/>
                        <a:gdLst>
                          <a:gd name="T0" fmla="*/ 81 w 82"/>
                          <a:gd name="T1" fmla="*/ 0 h 221"/>
                          <a:gd name="T2" fmla="*/ 78 w 82"/>
                          <a:gd name="T3" fmla="*/ 15 h 221"/>
                          <a:gd name="T4" fmla="*/ 74 w 82"/>
                          <a:gd name="T5" fmla="*/ 26 h 221"/>
                          <a:gd name="T6" fmla="*/ 68 w 82"/>
                          <a:gd name="T7" fmla="*/ 36 h 221"/>
                          <a:gd name="T8" fmla="*/ 57 w 82"/>
                          <a:gd name="T9" fmla="*/ 42 h 221"/>
                          <a:gd name="T10" fmla="*/ 44 w 82"/>
                          <a:gd name="T11" fmla="*/ 47 h 221"/>
                          <a:gd name="T12" fmla="*/ 34 w 82"/>
                          <a:gd name="T13" fmla="*/ 55 h 221"/>
                          <a:gd name="T14" fmla="*/ 25 w 82"/>
                          <a:gd name="T15" fmla="*/ 66 h 221"/>
                          <a:gd name="T16" fmla="*/ 16 w 82"/>
                          <a:gd name="T17" fmla="*/ 84 h 221"/>
                          <a:gd name="T18" fmla="*/ 13 w 82"/>
                          <a:gd name="T19" fmla="*/ 99 h 221"/>
                          <a:gd name="T20" fmla="*/ 16 w 82"/>
                          <a:gd name="T21" fmla="*/ 110 h 221"/>
                          <a:gd name="T22" fmla="*/ 25 w 82"/>
                          <a:gd name="T23" fmla="*/ 120 h 221"/>
                          <a:gd name="T24" fmla="*/ 33 w 82"/>
                          <a:gd name="T25" fmla="*/ 131 h 221"/>
                          <a:gd name="T26" fmla="*/ 38 w 82"/>
                          <a:gd name="T27" fmla="*/ 141 h 221"/>
                          <a:gd name="T28" fmla="*/ 43 w 82"/>
                          <a:gd name="T29" fmla="*/ 154 h 221"/>
                          <a:gd name="T30" fmla="*/ 45 w 82"/>
                          <a:gd name="T31" fmla="*/ 168 h 221"/>
                          <a:gd name="T32" fmla="*/ 40 w 82"/>
                          <a:gd name="T33" fmla="*/ 182 h 221"/>
                          <a:gd name="T34" fmla="*/ 34 w 82"/>
                          <a:gd name="T35" fmla="*/ 191 h 221"/>
                          <a:gd name="T36" fmla="*/ 23 w 82"/>
                          <a:gd name="T37" fmla="*/ 203 h 221"/>
                          <a:gd name="T38" fmla="*/ 13 w 82"/>
                          <a:gd name="T39" fmla="*/ 211 h 221"/>
                          <a:gd name="T40" fmla="*/ 0 w 82"/>
                          <a:gd name="T41" fmla="*/ 22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2" h="221">
                            <a:moveTo>
                              <a:pt x="81" y="0"/>
                            </a:moveTo>
                            <a:lnTo>
                              <a:pt x="78" y="15"/>
                            </a:lnTo>
                            <a:lnTo>
                              <a:pt x="74" y="26"/>
                            </a:lnTo>
                            <a:lnTo>
                              <a:pt x="68" y="36"/>
                            </a:lnTo>
                            <a:lnTo>
                              <a:pt x="57" y="42"/>
                            </a:lnTo>
                            <a:lnTo>
                              <a:pt x="44" y="47"/>
                            </a:lnTo>
                            <a:lnTo>
                              <a:pt x="34" y="55"/>
                            </a:lnTo>
                            <a:lnTo>
                              <a:pt x="25" y="66"/>
                            </a:lnTo>
                            <a:lnTo>
                              <a:pt x="16" y="84"/>
                            </a:lnTo>
                            <a:lnTo>
                              <a:pt x="13" y="99"/>
                            </a:lnTo>
                            <a:lnTo>
                              <a:pt x="16" y="110"/>
                            </a:lnTo>
                            <a:lnTo>
                              <a:pt x="25" y="120"/>
                            </a:lnTo>
                            <a:lnTo>
                              <a:pt x="33" y="131"/>
                            </a:lnTo>
                            <a:lnTo>
                              <a:pt x="38" y="141"/>
                            </a:lnTo>
                            <a:lnTo>
                              <a:pt x="43" y="154"/>
                            </a:lnTo>
                            <a:lnTo>
                              <a:pt x="45" y="168"/>
                            </a:lnTo>
                            <a:lnTo>
                              <a:pt x="40" y="182"/>
                            </a:lnTo>
                            <a:lnTo>
                              <a:pt x="34" y="191"/>
                            </a:lnTo>
                            <a:lnTo>
                              <a:pt x="23" y="203"/>
                            </a:lnTo>
                            <a:lnTo>
                              <a:pt x="13" y="211"/>
                            </a:lnTo>
                            <a:lnTo>
                              <a:pt x="0" y="22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6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0" y="3243"/>
                        <a:ext cx="2" cy="2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9386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850" y="228600"/>
            <a:ext cx="8043949" cy="6858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 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 </a:t>
            </a:r>
            <a:r>
              <a:rPr lang="en-US" altLang="zh-TW" sz="4000" b="1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Python</a:t>
            </a:r>
            <a:endParaRPr lang="en-US" altLang="zh-CN" sz="4000" b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0036"/>
            <a:ext cx="8458200" cy="45387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一切皆对象</a:t>
            </a:r>
            <a:r>
              <a:rPr lang="en-US" altLang="zh-TW" sz="2800" b="1" dirty="0" smtClean="0"/>
              <a:t> 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还做不到（基本数据类型）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en-US" altLang="zh-CN" sz="2800" b="1" dirty="0" smtClean="0"/>
              <a:t>Python </a:t>
            </a:r>
            <a:r>
              <a:rPr lang="zh-CN" altLang="en-US" sz="2800" b="1" dirty="0" smtClean="0"/>
              <a:t>无类型，</a:t>
            </a:r>
            <a:r>
              <a:rPr lang="en-US" altLang="zh-CN" sz="2800" b="1" dirty="0" smtClean="0"/>
              <a:t>java </a:t>
            </a:r>
            <a:r>
              <a:rPr lang="zh-CN" altLang="en-US" sz="2800" b="1" dirty="0" smtClean="0"/>
              <a:t>做不到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en-US" altLang="zh-CN" sz="2800" b="1" dirty="0" smtClean="0"/>
              <a:t>Python </a:t>
            </a:r>
            <a:r>
              <a:rPr lang="zh-CN" altLang="en-US" sz="2800" b="1" dirty="0" smtClean="0"/>
              <a:t>纯解释， 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做不到</a:t>
            </a:r>
            <a:endParaRPr lang="en-US" altLang="zh-CN" sz="2800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： 你有我运行快吗？</a:t>
            </a:r>
            <a:endParaRPr lang="en-US" altLang="zh-CN" sz="28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Python</a:t>
            </a:r>
            <a:r>
              <a:rPr lang="zh-CN" altLang="en-US" sz="2800" b="1" dirty="0"/>
              <a:t>逃</a:t>
            </a:r>
            <a:endParaRPr lang="en-US" altLang="zh-CN" sz="2800" b="1" dirty="0" smtClean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42851" y="99752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33" y="2870662"/>
            <a:ext cx="2998123" cy="29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819400"/>
          </a:xfrm>
        </p:spPr>
        <p:txBody>
          <a:bodyPr anchor="ctr"/>
          <a:lstStyle/>
          <a:p>
            <a:r>
              <a:rPr lang="en-US" altLang="zh-TW" sz="4100" b="1" dirty="0">
                <a:solidFill>
                  <a:schemeClr val="tx1"/>
                </a:solidFill>
              </a:rPr>
              <a:t>Write once, test everywhere.</a:t>
            </a:r>
            <a:br>
              <a:rPr lang="en-US" altLang="zh-TW" sz="4100" b="1" dirty="0">
                <a:solidFill>
                  <a:schemeClr val="tx1"/>
                </a:solidFill>
              </a:rPr>
            </a:br>
            <a:r>
              <a:rPr lang="en-US" altLang="zh-TW" sz="4100" b="1" dirty="0">
                <a:solidFill>
                  <a:schemeClr val="tx1"/>
                </a:solidFill>
              </a:rPr>
              <a:t>Write once, </a:t>
            </a:r>
            <a:r>
              <a:rPr lang="en-US" altLang="zh-TW" sz="4100" b="1" dirty="0" smtClean="0">
                <a:solidFill>
                  <a:schemeClr val="tx1"/>
                </a:solidFill>
              </a:rPr>
              <a:t>run </a:t>
            </a:r>
            <a:r>
              <a:rPr lang="en-US" altLang="zh-TW" sz="4100" b="1" dirty="0">
                <a:solidFill>
                  <a:schemeClr val="tx1"/>
                </a:solidFill>
              </a:rPr>
              <a:t>everywhere</a:t>
            </a:r>
            <a:r>
              <a:rPr lang="en-US" altLang="zh-TW" sz="4100" b="1" dirty="0"/>
              <a:t>.</a:t>
            </a:r>
            <a:br>
              <a:rPr lang="en-US" altLang="zh-TW" sz="4100" b="1" dirty="0"/>
            </a:br>
            <a:endParaRPr lang="en-US" altLang="zh-CN" sz="4100" b="1" dirty="0"/>
          </a:p>
        </p:txBody>
      </p:sp>
      <p:grpSp>
        <p:nvGrpSpPr>
          <p:cNvPr id="329734" name="Group 6"/>
          <p:cNvGrpSpPr>
            <a:grpSpLocks/>
          </p:cNvGrpSpPr>
          <p:nvPr/>
        </p:nvGrpSpPr>
        <p:grpSpPr bwMode="auto">
          <a:xfrm>
            <a:off x="6705600" y="4343400"/>
            <a:ext cx="2057400" cy="1752600"/>
            <a:chOff x="3627" y="2688"/>
            <a:chExt cx="1174" cy="977"/>
          </a:xfrm>
        </p:grpSpPr>
        <p:grpSp>
          <p:nvGrpSpPr>
            <p:cNvPr id="329735" name="Group 7"/>
            <p:cNvGrpSpPr>
              <a:grpSpLocks/>
            </p:cNvGrpSpPr>
            <p:nvPr/>
          </p:nvGrpSpPr>
          <p:grpSpPr bwMode="auto">
            <a:xfrm>
              <a:off x="4137" y="2688"/>
              <a:ext cx="664" cy="970"/>
              <a:chOff x="4137" y="2688"/>
              <a:chExt cx="664" cy="970"/>
            </a:xfrm>
          </p:grpSpPr>
          <p:sp>
            <p:nvSpPr>
              <p:cNvPr id="329736" name="Freeform 8"/>
              <p:cNvSpPr>
                <a:spLocks/>
              </p:cNvSpPr>
              <p:nvPr/>
            </p:nvSpPr>
            <p:spPr bwMode="auto">
              <a:xfrm>
                <a:off x="4430" y="3093"/>
                <a:ext cx="371" cy="553"/>
              </a:xfrm>
              <a:custGeom>
                <a:avLst/>
                <a:gdLst>
                  <a:gd name="T0" fmla="*/ 0 w 371"/>
                  <a:gd name="T1" fmla="*/ 260 h 553"/>
                  <a:gd name="T2" fmla="*/ 105 w 371"/>
                  <a:gd name="T3" fmla="*/ 205 h 553"/>
                  <a:gd name="T4" fmla="*/ 222 w 371"/>
                  <a:gd name="T5" fmla="*/ 11 h 553"/>
                  <a:gd name="T6" fmla="*/ 226 w 371"/>
                  <a:gd name="T7" fmla="*/ 8 h 553"/>
                  <a:gd name="T8" fmla="*/ 235 w 371"/>
                  <a:gd name="T9" fmla="*/ 3 h 553"/>
                  <a:gd name="T10" fmla="*/ 244 w 371"/>
                  <a:gd name="T11" fmla="*/ 2 h 553"/>
                  <a:gd name="T12" fmla="*/ 256 w 371"/>
                  <a:gd name="T13" fmla="*/ 0 h 553"/>
                  <a:gd name="T14" fmla="*/ 267 w 371"/>
                  <a:gd name="T15" fmla="*/ 2 h 553"/>
                  <a:gd name="T16" fmla="*/ 278 w 371"/>
                  <a:gd name="T17" fmla="*/ 5 h 553"/>
                  <a:gd name="T18" fmla="*/ 291 w 371"/>
                  <a:gd name="T19" fmla="*/ 11 h 553"/>
                  <a:gd name="T20" fmla="*/ 307 w 371"/>
                  <a:gd name="T21" fmla="*/ 19 h 553"/>
                  <a:gd name="T22" fmla="*/ 320 w 371"/>
                  <a:gd name="T23" fmla="*/ 27 h 553"/>
                  <a:gd name="T24" fmla="*/ 332 w 371"/>
                  <a:gd name="T25" fmla="*/ 35 h 553"/>
                  <a:gd name="T26" fmla="*/ 340 w 371"/>
                  <a:gd name="T27" fmla="*/ 42 h 553"/>
                  <a:gd name="T28" fmla="*/ 348 w 371"/>
                  <a:gd name="T29" fmla="*/ 52 h 553"/>
                  <a:gd name="T30" fmla="*/ 358 w 371"/>
                  <a:gd name="T31" fmla="*/ 65 h 553"/>
                  <a:gd name="T32" fmla="*/ 363 w 371"/>
                  <a:gd name="T33" fmla="*/ 75 h 553"/>
                  <a:gd name="T34" fmla="*/ 368 w 371"/>
                  <a:gd name="T35" fmla="*/ 89 h 553"/>
                  <a:gd name="T36" fmla="*/ 370 w 371"/>
                  <a:gd name="T37" fmla="*/ 105 h 553"/>
                  <a:gd name="T38" fmla="*/ 370 w 371"/>
                  <a:gd name="T39" fmla="*/ 129 h 553"/>
                  <a:gd name="T40" fmla="*/ 366 w 371"/>
                  <a:gd name="T41" fmla="*/ 156 h 553"/>
                  <a:gd name="T42" fmla="*/ 361 w 371"/>
                  <a:gd name="T43" fmla="*/ 182 h 553"/>
                  <a:gd name="T44" fmla="*/ 351 w 371"/>
                  <a:gd name="T45" fmla="*/ 213 h 553"/>
                  <a:gd name="T46" fmla="*/ 341 w 371"/>
                  <a:gd name="T47" fmla="*/ 238 h 553"/>
                  <a:gd name="T48" fmla="*/ 333 w 371"/>
                  <a:gd name="T49" fmla="*/ 255 h 553"/>
                  <a:gd name="T50" fmla="*/ 320 w 371"/>
                  <a:gd name="T51" fmla="*/ 274 h 553"/>
                  <a:gd name="T52" fmla="*/ 309 w 371"/>
                  <a:gd name="T53" fmla="*/ 287 h 553"/>
                  <a:gd name="T54" fmla="*/ 298 w 371"/>
                  <a:gd name="T55" fmla="*/ 301 h 553"/>
                  <a:gd name="T56" fmla="*/ 286 w 371"/>
                  <a:gd name="T57" fmla="*/ 316 h 553"/>
                  <a:gd name="T58" fmla="*/ 274 w 371"/>
                  <a:gd name="T59" fmla="*/ 324 h 553"/>
                  <a:gd name="T60" fmla="*/ 44 w 371"/>
                  <a:gd name="T61" fmla="*/ 308 h 553"/>
                  <a:gd name="T62" fmla="*/ 34 w 371"/>
                  <a:gd name="T63" fmla="*/ 328 h 553"/>
                  <a:gd name="T64" fmla="*/ 34 w 371"/>
                  <a:gd name="T65" fmla="*/ 473 h 553"/>
                  <a:gd name="T66" fmla="*/ 36 w 371"/>
                  <a:gd name="T67" fmla="*/ 487 h 553"/>
                  <a:gd name="T68" fmla="*/ 38 w 371"/>
                  <a:gd name="T69" fmla="*/ 496 h 553"/>
                  <a:gd name="T70" fmla="*/ 43 w 371"/>
                  <a:gd name="T71" fmla="*/ 505 h 553"/>
                  <a:gd name="T72" fmla="*/ 48 w 371"/>
                  <a:gd name="T73" fmla="*/ 512 h 553"/>
                  <a:gd name="T74" fmla="*/ 56 w 371"/>
                  <a:gd name="T75" fmla="*/ 518 h 553"/>
                  <a:gd name="T76" fmla="*/ 64 w 371"/>
                  <a:gd name="T77" fmla="*/ 522 h 553"/>
                  <a:gd name="T78" fmla="*/ 72 w 371"/>
                  <a:gd name="T79" fmla="*/ 524 h 553"/>
                  <a:gd name="T80" fmla="*/ 81 w 371"/>
                  <a:gd name="T81" fmla="*/ 526 h 553"/>
                  <a:gd name="T82" fmla="*/ 331 w 371"/>
                  <a:gd name="T83" fmla="*/ 525 h 553"/>
                  <a:gd name="T84" fmla="*/ 332 w 371"/>
                  <a:gd name="T85" fmla="*/ 552 h 553"/>
                  <a:gd name="T86" fmla="*/ 75 w 371"/>
                  <a:gd name="T87" fmla="*/ 551 h 553"/>
                  <a:gd name="T88" fmla="*/ 61 w 371"/>
                  <a:gd name="T89" fmla="*/ 550 h 553"/>
                  <a:gd name="T90" fmla="*/ 52 w 371"/>
                  <a:gd name="T91" fmla="*/ 549 h 553"/>
                  <a:gd name="T92" fmla="*/ 42 w 371"/>
                  <a:gd name="T93" fmla="*/ 547 h 553"/>
                  <a:gd name="T94" fmla="*/ 34 w 371"/>
                  <a:gd name="T95" fmla="*/ 543 h 553"/>
                  <a:gd name="T96" fmla="*/ 26 w 371"/>
                  <a:gd name="T97" fmla="*/ 537 h 553"/>
                  <a:gd name="T98" fmla="*/ 18 w 371"/>
                  <a:gd name="T99" fmla="*/ 527 h 553"/>
                  <a:gd name="T100" fmla="*/ 12 w 371"/>
                  <a:gd name="T101" fmla="*/ 518 h 553"/>
                  <a:gd name="T102" fmla="*/ 7 w 371"/>
                  <a:gd name="T103" fmla="*/ 508 h 553"/>
                  <a:gd name="T104" fmla="*/ 4 w 371"/>
                  <a:gd name="T105" fmla="*/ 497 h 553"/>
                  <a:gd name="T106" fmla="*/ 1 w 371"/>
                  <a:gd name="T107" fmla="*/ 485 h 553"/>
                  <a:gd name="T108" fmla="*/ 0 w 371"/>
                  <a:gd name="T109" fmla="*/ 470 h 553"/>
                  <a:gd name="T110" fmla="*/ 0 w 371"/>
                  <a:gd name="T111" fmla="*/ 26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1" h="553">
                    <a:moveTo>
                      <a:pt x="0" y="260"/>
                    </a:moveTo>
                    <a:lnTo>
                      <a:pt x="105" y="205"/>
                    </a:lnTo>
                    <a:lnTo>
                      <a:pt x="222" y="11"/>
                    </a:lnTo>
                    <a:lnTo>
                      <a:pt x="226" y="8"/>
                    </a:lnTo>
                    <a:lnTo>
                      <a:pt x="235" y="3"/>
                    </a:lnTo>
                    <a:lnTo>
                      <a:pt x="244" y="2"/>
                    </a:lnTo>
                    <a:lnTo>
                      <a:pt x="256" y="0"/>
                    </a:lnTo>
                    <a:lnTo>
                      <a:pt x="267" y="2"/>
                    </a:lnTo>
                    <a:lnTo>
                      <a:pt x="278" y="5"/>
                    </a:lnTo>
                    <a:lnTo>
                      <a:pt x="291" y="11"/>
                    </a:lnTo>
                    <a:lnTo>
                      <a:pt x="307" y="19"/>
                    </a:lnTo>
                    <a:lnTo>
                      <a:pt x="320" y="27"/>
                    </a:lnTo>
                    <a:lnTo>
                      <a:pt x="332" y="35"/>
                    </a:lnTo>
                    <a:lnTo>
                      <a:pt x="340" y="42"/>
                    </a:lnTo>
                    <a:lnTo>
                      <a:pt x="348" y="52"/>
                    </a:lnTo>
                    <a:lnTo>
                      <a:pt x="358" y="65"/>
                    </a:lnTo>
                    <a:lnTo>
                      <a:pt x="363" y="75"/>
                    </a:lnTo>
                    <a:lnTo>
                      <a:pt x="368" y="89"/>
                    </a:lnTo>
                    <a:lnTo>
                      <a:pt x="370" y="105"/>
                    </a:lnTo>
                    <a:lnTo>
                      <a:pt x="370" y="129"/>
                    </a:lnTo>
                    <a:lnTo>
                      <a:pt x="366" y="156"/>
                    </a:lnTo>
                    <a:lnTo>
                      <a:pt x="361" y="182"/>
                    </a:lnTo>
                    <a:lnTo>
                      <a:pt x="351" y="213"/>
                    </a:lnTo>
                    <a:lnTo>
                      <a:pt x="341" y="238"/>
                    </a:lnTo>
                    <a:lnTo>
                      <a:pt x="333" y="255"/>
                    </a:lnTo>
                    <a:lnTo>
                      <a:pt x="320" y="274"/>
                    </a:lnTo>
                    <a:lnTo>
                      <a:pt x="309" y="287"/>
                    </a:lnTo>
                    <a:lnTo>
                      <a:pt x="298" y="301"/>
                    </a:lnTo>
                    <a:lnTo>
                      <a:pt x="286" y="316"/>
                    </a:lnTo>
                    <a:lnTo>
                      <a:pt x="274" y="324"/>
                    </a:lnTo>
                    <a:lnTo>
                      <a:pt x="44" y="308"/>
                    </a:lnTo>
                    <a:lnTo>
                      <a:pt x="34" y="328"/>
                    </a:lnTo>
                    <a:lnTo>
                      <a:pt x="34" y="473"/>
                    </a:lnTo>
                    <a:lnTo>
                      <a:pt x="36" y="487"/>
                    </a:lnTo>
                    <a:lnTo>
                      <a:pt x="38" y="496"/>
                    </a:lnTo>
                    <a:lnTo>
                      <a:pt x="43" y="505"/>
                    </a:lnTo>
                    <a:lnTo>
                      <a:pt x="48" y="512"/>
                    </a:lnTo>
                    <a:lnTo>
                      <a:pt x="56" y="518"/>
                    </a:lnTo>
                    <a:lnTo>
                      <a:pt x="64" y="522"/>
                    </a:lnTo>
                    <a:lnTo>
                      <a:pt x="72" y="524"/>
                    </a:lnTo>
                    <a:lnTo>
                      <a:pt x="81" y="526"/>
                    </a:lnTo>
                    <a:lnTo>
                      <a:pt x="331" y="525"/>
                    </a:lnTo>
                    <a:lnTo>
                      <a:pt x="332" y="552"/>
                    </a:lnTo>
                    <a:lnTo>
                      <a:pt x="75" y="551"/>
                    </a:lnTo>
                    <a:lnTo>
                      <a:pt x="61" y="550"/>
                    </a:lnTo>
                    <a:lnTo>
                      <a:pt x="52" y="549"/>
                    </a:lnTo>
                    <a:lnTo>
                      <a:pt x="42" y="547"/>
                    </a:lnTo>
                    <a:lnTo>
                      <a:pt x="34" y="543"/>
                    </a:lnTo>
                    <a:lnTo>
                      <a:pt x="26" y="537"/>
                    </a:lnTo>
                    <a:lnTo>
                      <a:pt x="18" y="527"/>
                    </a:lnTo>
                    <a:lnTo>
                      <a:pt x="12" y="518"/>
                    </a:lnTo>
                    <a:lnTo>
                      <a:pt x="7" y="508"/>
                    </a:lnTo>
                    <a:lnTo>
                      <a:pt x="4" y="497"/>
                    </a:lnTo>
                    <a:lnTo>
                      <a:pt x="1" y="485"/>
                    </a:lnTo>
                    <a:lnTo>
                      <a:pt x="0" y="470"/>
                    </a:lnTo>
                    <a:lnTo>
                      <a:pt x="0" y="260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9737" name="Group 9"/>
              <p:cNvGrpSpPr>
                <a:grpSpLocks/>
              </p:cNvGrpSpPr>
              <p:nvPr/>
            </p:nvGrpSpPr>
            <p:grpSpPr bwMode="auto">
              <a:xfrm>
                <a:off x="4137" y="2688"/>
                <a:ext cx="583" cy="970"/>
                <a:chOff x="4137" y="2688"/>
                <a:chExt cx="583" cy="970"/>
              </a:xfrm>
            </p:grpSpPr>
            <p:sp>
              <p:nvSpPr>
                <p:cNvPr id="329738" name="Freeform 10"/>
                <p:cNvSpPr>
                  <a:spLocks/>
                </p:cNvSpPr>
                <p:nvPr/>
              </p:nvSpPr>
              <p:spPr bwMode="auto">
                <a:xfrm>
                  <a:off x="4137" y="2688"/>
                  <a:ext cx="583" cy="970"/>
                </a:xfrm>
                <a:custGeom>
                  <a:avLst/>
                  <a:gdLst>
                    <a:gd name="T0" fmla="*/ 527 w 583"/>
                    <a:gd name="T1" fmla="*/ 120 h 970"/>
                    <a:gd name="T2" fmla="*/ 479 w 583"/>
                    <a:gd name="T3" fmla="*/ 112 h 970"/>
                    <a:gd name="T4" fmla="*/ 480 w 583"/>
                    <a:gd name="T5" fmla="*/ 100 h 970"/>
                    <a:gd name="T6" fmla="*/ 428 w 583"/>
                    <a:gd name="T7" fmla="*/ 117 h 970"/>
                    <a:gd name="T8" fmla="*/ 430 w 583"/>
                    <a:gd name="T9" fmla="*/ 89 h 970"/>
                    <a:gd name="T10" fmla="*/ 448 w 583"/>
                    <a:gd name="T11" fmla="*/ 41 h 970"/>
                    <a:gd name="T12" fmla="*/ 402 w 583"/>
                    <a:gd name="T13" fmla="*/ 79 h 970"/>
                    <a:gd name="T14" fmla="*/ 406 w 583"/>
                    <a:gd name="T15" fmla="*/ 38 h 970"/>
                    <a:gd name="T16" fmla="*/ 391 w 583"/>
                    <a:gd name="T17" fmla="*/ 38 h 970"/>
                    <a:gd name="T18" fmla="*/ 373 w 583"/>
                    <a:gd name="T19" fmla="*/ 41 h 970"/>
                    <a:gd name="T20" fmla="*/ 349 w 583"/>
                    <a:gd name="T21" fmla="*/ 65 h 970"/>
                    <a:gd name="T22" fmla="*/ 330 w 583"/>
                    <a:gd name="T23" fmla="*/ 42 h 970"/>
                    <a:gd name="T24" fmla="*/ 310 w 583"/>
                    <a:gd name="T25" fmla="*/ 63 h 970"/>
                    <a:gd name="T26" fmla="*/ 284 w 583"/>
                    <a:gd name="T27" fmla="*/ 19 h 970"/>
                    <a:gd name="T28" fmla="*/ 267 w 583"/>
                    <a:gd name="T29" fmla="*/ 57 h 970"/>
                    <a:gd name="T30" fmla="*/ 259 w 583"/>
                    <a:gd name="T31" fmla="*/ 82 h 970"/>
                    <a:gd name="T32" fmla="*/ 230 w 583"/>
                    <a:gd name="T33" fmla="*/ 28 h 970"/>
                    <a:gd name="T34" fmla="*/ 237 w 583"/>
                    <a:gd name="T35" fmla="*/ 77 h 970"/>
                    <a:gd name="T36" fmla="*/ 218 w 583"/>
                    <a:gd name="T37" fmla="*/ 116 h 970"/>
                    <a:gd name="T38" fmla="*/ 177 w 583"/>
                    <a:gd name="T39" fmla="*/ 156 h 970"/>
                    <a:gd name="T40" fmla="*/ 127 w 583"/>
                    <a:gd name="T41" fmla="*/ 215 h 970"/>
                    <a:gd name="T42" fmla="*/ 110 w 583"/>
                    <a:gd name="T43" fmla="*/ 246 h 970"/>
                    <a:gd name="T44" fmla="*/ 121 w 583"/>
                    <a:gd name="T45" fmla="*/ 260 h 970"/>
                    <a:gd name="T46" fmla="*/ 156 w 583"/>
                    <a:gd name="T47" fmla="*/ 266 h 970"/>
                    <a:gd name="T48" fmla="*/ 152 w 583"/>
                    <a:gd name="T49" fmla="*/ 369 h 970"/>
                    <a:gd name="T50" fmla="*/ 164 w 583"/>
                    <a:gd name="T51" fmla="*/ 385 h 970"/>
                    <a:gd name="T52" fmla="*/ 192 w 583"/>
                    <a:gd name="T53" fmla="*/ 391 h 970"/>
                    <a:gd name="T54" fmla="*/ 239 w 583"/>
                    <a:gd name="T55" fmla="*/ 377 h 970"/>
                    <a:gd name="T56" fmla="*/ 210 w 583"/>
                    <a:gd name="T57" fmla="*/ 533 h 970"/>
                    <a:gd name="T58" fmla="*/ 218 w 583"/>
                    <a:gd name="T59" fmla="*/ 556 h 970"/>
                    <a:gd name="T60" fmla="*/ 245 w 583"/>
                    <a:gd name="T61" fmla="*/ 567 h 970"/>
                    <a:gd name="T62" fmla="*/ 282 w 583"/>
                    <a:gd name="T63" fmla="*/ 564 h 970"/>
                    <a:gd name="T64" fmla="*/ 213 w 583"/>
                    <a:gd name="T65" fmla="*/ 646 h 970"/>
                    <a:gd name="T66" fmla="*/ 196 w 583"/>
                    <a:gd name="T67" fmla="*/ 776 h 970"/>
                    <a:gd name="T68" fmla="*/ 173 w 583"/>
                    <a:gd name="T69" fmla="*/ 865 h 970"/>
                    <a:gd name="T70" fmla="*/ 148 w 583"/>
                    <a:gd name="T71" fmla="*/ 884 h 970"/>
                    <a:gd name="T72" fmla="*/ 52 w 583"/>
                    <a:gd name="T73" fmla="*/ 917 h 970"/>
                    <a:gd name="T74" fmla="*/ 6 w 583"/>
                    <a:gd name="T75" fmla="*/ 942 h 970"/>
                    <a:gd name="T76" fmla="*/ 0 w 583"/>
                    <a:gd name="T77" fmla="*/ 961 h 970"/>
                    <a:gd name="T78" fmla="*/ 106 w 583"/>
                    <a:gd name="T79" fmla="*/ 965 h 970"/>
                    <a:gd name="T80" fmla="*/ 190 w 583"/>
                    <a:gd name="T81" fmla="*/ 965 h 970"/>
                    <a:gd name="T82" fmla="*/ 269 w 583"/>
                    <a:gd name="T83" fmla="*/ 964 h 970"/>
                    <a:gd name="T84" fmla="*/ 307 w 583"/>
                    <a:gd name="T85" fmla="*/ 957 h 970"/>
                    <a:gd name="T86" fmla="*/ 305 w 583"/>
                    <a:gd name="T87" fmla="*/ 773 h 970"/>
                    <a:gd name="T88" fmla="*/ 313 w 583"/>
                    <a:gd name="T89" fmla="*/ 696 h 970"/>
                    <a:gd name="T90" fmla="*/ 387 w 583"/>
                    <a:gd name="T91" fmla="*/ 681 h 970"/>
                    <a:gd name="T92" fmla="*/ 474 w 583"/>
                    <a:gd name="T93" fmla="*/ 683 h 970"/>
                    <a:gd name="T94" fmla="*/ 536 w 583"/>
                    <a:gd name="T95" fmla="*/ 678 h 970"/>
                    <a:gd name="T96" fmla="*/ 562 w 583"/>
                    <a:gd name="T97" fmla="*/ 650 h 970"/>
                    <a:gd name="T98" fmla="*/ 577 w 583"/>
                    <a:gd name="T99" fmla="*/ 605 h 970"/>
                    <a:gd name="T100" fmla="*/ 580 w 583"/>
                    <a:gd name="T101" fmla="*/ 550 h 970"/>
                    <a:gd name="T102" fmla="*/ 562 w 583"/>
                    <a:gd name="T103" fmla="*/ 493 h 970"/>
                    <a:gd name="T104" fmla="*/ 528 w 583"/>
                    <a:gd name="T105" fmla="*/ 428 h 970"/>
                    <a:gd name="T106" fmla="*/ 496 w 583"/>
                    <a:gd name="T107" fmla="*/ 370 h 970"/>
                    <a:gd name="T108" fmla="*/ 463 w 583"/>
                    <a:gd name="T109" fmla="*/ 294 h 970"/>
                    <a:gd name="T110" fmla="*/ 452 w 583"/>
                    <a:gd name="T111" fmla="*/ 238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3" h="970">
                      <a:moveTo>
                        <a:pt x="464" y="142"/>
                      </a:moveTo>
                      <a:lnTo>
                        <a:pt x="494" y="126"/>
                      </a:lnTo>
                      <a:lnTo>
                        <a:pt x="527" y="120"/>
                      </a:lnTo>
                      <a:lnTo>
                        <a:pt x="490" y="121"/>
                      </a:lnTo>
                      <a:lnTo>
                        <a:pt x="461" y="135"/>
                      </a:lnTo>
                      <a:lnTo>
                        <a:pt x="479" y="112"/>
                      </a:lnTo>
                      <a:lnTo>
                        <a:pt x="457" y="122"/>
                      </a:lnTo>
                      <a:lnTo>
                        <a:pt x="447" y="121"/>
                      </a:lnTo>
                      <a:lnTo>
                        <a:pt x="480" y="100"/>
                      </a:lnTo>
                      <a:lnTo>
                        <a:pt x="498" y="74"/>
                      </a:lnTo>
                      <a:lnTo>
                        <a:pt x="472" y="97"/>
                      </a:lnTo>
                      <a:lnTo>
                        <a:pt x="428" y="117"/>
                      </a:lnTo>
                      <a:lnTo>
                        <a:pt x="434" y="98"/>
                      </a:lnTo>
                      <a:lnTo>
                        <a:pt x="458" y="67"/>
                      </a:lnTo>
                      <a:lnTo>
                        <a:pt x="430" y="89"/>
                      </a:lnTo>
                      <a:lnTo>
                        <a:pt x="465" y="41"/>
                      </a:lnTo>
                      <a:lnTo>
                        <a:pt x="480" y="6"/>
                      </a:lnTo>
                      <a:lnTo>
                        <a:pt x="448" y="41"/>
                      </a:lnTo>
                      <a:lnTo>
                        <a:pt x="407" y="97"/>
                      </a:lnTo>
                      <a:lnTo>
                        <a:pt x="437" y="40"/>
                      </a:lnTo>
                      <a:lnTo>
                        <a:pt x="402" y="79"/>
                      </a:lnTo>
                      <a:lnTo>
                        <a:pt x="396" y="80"/>
                      </a:lnTo>
                      <a:lnTo>
                        <a:pt x="420" y="24"/>
                      </a:lnTo>
                      <a:lnTo>
                        <a:pt x="406" y="38"/>
                      </a:lnTo>
                      <a:lnTo>
                        <a:pt x="386" y="71"/>
                      </a:lnTo>
                      <a:lnTo>
                        <a:pt x="401" y="26"/>
                      </a:lnTo>
                      <a:lnTo>
                        <a:pt x="391" y="38"/>
                      </a:lnTo>
                      <a:lnTo>
                        <a:pt x="392" y="0"/>
                      </a:lnTo>
                      <a:lnTo>
                        <a:pt x="376" y="52"/>
                      </a:lnTo>
                      <a:lnTo>
                        <a:pt x="373" y="41"/>
                      </a:lnTo>
                      <a:lnTo>
                        <a:pt x="363" y="59"/>
                      </a:lnTo>
                      <a:lnTo>
                        <a:pt x="374" y="3"/>
                      </a:lnTo>
                      <a:lnTo>
                        <a:pt x="349" y="65"/>
                      </a:lnTo>
                      <a:lnTo>
                        <a:pt x="336" y="66"/>
                      </a:lnTo>
                      <a:lnTo>
                        <a:pt x="345" y="12"/>
                      </a:lnTo>
                      <a:lnTo>
                        <a:pt x="330" y="42"/>
                      </a:lnTo>
                      <a:lnTo>
                        <a:pt x="318" y="65"/>
                      </a:lnTo>
                      <a:lnTo>
                        <a:pt x="319" y="45"/>
                      </a:lnTo>
                      <a:lnTo>
                        <a:pt x="310" y="63"/>
                      </a:lnTo>
                      <a:lnTo>
                        <a:pt x="312" y="16"/>
                      </a:lnTo>
                      <a:lnTo>
                        <a:pt x="294" y="79"/>
                      </a:lnTo>
                      <a:lnTo>
                        <a:pt x="284" y="19"/>
                      </a:lnTo>
                      <a:lnTo>
                        <a:pt x="282" y="59"/>
                      </a:lnTo>
                      <a:lnTo>
                        <a:pt x="276" y="79"/>
                      </a:lnTo>
                      <a:lnTo>
                        <a:pt x="267" y="57"/>
                      </a:lnTo>
                      <a:lnTo>
                        <a:pt x="257" y="27"/>
                      </a:lnTo>
                      <a:lnTo>
                        <a:pt x="261" y="61"/>
                      </a:lnTo>
                      <a:lnTo>
                        <a:pt x="259" y="82"/>
                      </a:lnTo>
                      <a:lnTo>
                        <a:pt x="248" y="31"/>
                      </a:lnTo>
                      <a:lnTo>
                        <a:pt x="246" y="69"/>
                      </a:lnTo>
                      <a:lnTo>
                        <a:pt x="230" y="28"/>
                      </a:lnTo>
                      <a:lnTo>
                        <a:pt x="210" y="11"/>
                      </a:lnTo>
                      <a:lnTo>
                        <a:pt x="225" y="36"/>
                      </a:lnTo>
                      <a:lnTo>
                        <a:pt x="237" y="77"/>
                      </a:lnTo>
                      <a:lnTo>
                        <a:pt x="237" y="101"/>
                      </a:lnTo>
                      <a:lnTo>
                        <a:pt x="229" y="107"/>
                      </a:lnTo>
                      <a:lnTo>
                        <a:pt x="218" y="116"/>
                      </a:lnTo>
                      <a:lnTo>
                        <a:pt x="207" y="127"/>
                      </a:lnTo>
                      <a:lnTo>
                        <a:pt x="192" y="141"/>
                      </a:lnTo>
                      <a:lnTo>
                        <a:pt x="177" y="156"/>
                      </a:lnTo>
                      <a:lnTo>
                        <a:pt x="159" y="176"/>
                      </a:lnTo>
                      <a:lnTo>
                        <a:pt x="142" y="198"/>
                      </a:lnTo>
                      <a:lnTo>
                        <a:pt x="127" y="215"/>
                      </a:lnTo>
                      <a:lnTo>
                        <a:pt x="115" y="231"/>
                      </a:lnTo>
                      <a:lnTo>
                        <a:pt x="112" y="238"/>
                      </a:lnTo>
                      <a:lnTo>
                        <a:pt x="110" y="246"/>
                      </a:lnTo>
                      <a:lnTo>
                        <a:pt x="113" y="253"/>
                      </a:lnTo>
                      <a:lnTo>
                        <a:pt x="115" y="257"/>
                      </a:lnTo>
                      <a:lnTo>
                        <a:pt x="121" y="260"/>
                      </a:lnTo>
                      <a:lnTo>
                        <a:pt x="129" y="262"/>
                      </a:lnTo>
                      <a:lnTo>
                        <a:pt x="146" y="264"/>
                      </a:lnTo>
                      <a:lnTo>
                        <a:pt x="156" y="266"/>
                      </a:lnTo>
                      <a:lnTo>
                        <a:pt x="156" y="300"/>
                      </a:lnTo>
                      <a:lnTo>
                        <a:pt x="150" y="355"/>
                      </a:lnTo>
                      <a:lnTo>
                        <a:pt x="152" y="369"/>
                      </a:lnTo>
                      <a:lnTo>
                        <a:pt x="154" y="376"/>
                      </a:lnTo>
                      <a:lnTo>
                        <a:pt x="157" y="381"/>
                      </a:lnTo>
                      <a:lnTo>
                        <a:pt x="164" y="385"/>
                      </a:lnTo>
                      <a:lnTo>
                        <a:pt x="171" y="388"/>
                      </a:lnTo>
                      <a:lnTo>
                        <a:pt x="180" y="391"/>
                      </a:lnTo>
                      <a:lnTo>
                        <a:pt x="192" y="391"/>
                      </a:lnTo>
                      <a:lnTo>
                        <a:pt x="210" y="388"/>
                      </a:lnTo>
                      <a:lnTo>
                        <a:pt x="226" y="383"/>
                      </a:lnTo>
                      <a:lnTo>
                        <a:pt x="239" y="377"/>
                      </a:lnTo>
                      <a:lnTo>
                        <a:pt x="230" y="433"/>
                      </a:lnTo>
                      <a:lnTo>
                        <a:pt x="219" y="488"/>
                      </a:lnTo>
                      <a:lnTo>
                        <a:pt x="210" y="533"/>
                      </a:lnTo>
                      <a:lnTo>
                        <a:pt x="212" y="543"/>
                      </a:lnTo>
                      <a:lnTo>
                        <a:pt x="214" y="550"/>
                      </a:lnTo>
                      <a:lnTo>
                        <a:pt x="218" y="556"/>
                      </a:lnTo>
                      <a:lnTo>
                        <a:pt x="223" y="560"/>
                      </a:lnTo>
                      <a:lnTo>
                        <a:pt x="228" y="564"/>
                      </a:lnTo>
                      <a:lnTo>
                        <a:pt x="245" y="567"/>
                      </a:lnTo>
                      <a:lnTo>
                        <a:pt x="264" y="570"/>
                      </a:lnTo>
                      <a:lnTo>
                        <a:pt x="272" y="568"/>
                      </a:lnTo>
                      <a:lnTo>
                        <a:pt x="282" y="564"/>
                      </a:lnTo>
                      <a:lnTo>
                        <a:pt x="275" y="602"/>
                      </a:lnTo>
                      <a:lnTo>
                        <a:pt x="228" y="634"/>
                      </a:lnTo>
                      <a:lnTo>
                        <a:pt x="213" y="646"/>
                      </a:lnTo>
                      <a:lnTo>
                        <a:pt x="213" y="672"/>
                      </a:lnTo>
                      <a:lnTo>
                        <a:pt x="204" y="733"/>
                      </a:lnTo>
                      <a:lnTo>
                        <a:pt x="196" y="776"/>
                      </a:lnTo>
                      <a:lnTo>
                        <a:pt x="188" y="829"/>
                      </a:lnTo>
                      <a:lnTo>
                        <a:pt x="183" y="846"/>
                      </a:lnTo>
                      <a:lnTo>
                        <a:pt x="173" y="865"/>
                      </a:lnTo>
                      <a:lnTo>
                        <a:pt x="167" y="870"/>
                      </a:lnTo>
                      <a:lnTo>
                        <a:pt x="157" y="878"/>
                      </a:lnTo>
                      <a:lnTo>
                        <a:pt x="148" y="884"/>
                      </a:lnTo>
                      <a:lnTo>
                        <a:pt x="125" y="893"/>
                      </a:lnTo>
                      <a:lnTo>
                        <a:pt x="91" y="903"/>
                      </a:lnTo>
                      <a:lnTo>
                        <a:pt x="52" y="917"/>
                      </a:lnTo>
                      <a:lnTo>
                        <a:pt x="15" y="931"/>
                      </a:lnTo>
                      <a:lnTo>
                        <a:pt x="9" y="937"/>
                      </a:lnTo>
                      <a:lnTo>
                        <a:pt x="6" y="942"/>
                      </a:lnTo>
                      <a:lnTo>
                        <a:pt x="2" y="949"/>
                      </a:lnTo>
                      <a:lnTo>
                        <a:pt x="0" y="955"/>
                      </a:lnTo>
                      <a:lnTo>
                        <a:pt x="0" y="961"/>
                      </a:lnTo>
                      <a:lnTo>
                        <a:pt x="25" y="966"/>
                      </a:lnTo>
                      <a:lnTo>
                        <a:pt x="71" y="969"/>
                      </a:lnTo>
                      <a:lnTo>
                        <a:pt x="106" y="965"/>
                      </a:lnTo>
                      <a:lnTo>
                        <a:pt x="142" y="959"/>
                      </a:lnTo>
                      <a:lnTo>
                        <a:pt x="159" y="961"/>
                      </a:lnTo>
                      <a:lnTo>
                        <a:pt x="190" y="965"/>
                      </a:lnTo>
                      <a:lnTo>
                        <a:pt x="219" y="966"/>
                      </a:lnTo>
                      <a:lnTo>
                        <a:pt x="239" y="966"/>
                      </a:lnTo>
                      <a:lnTo>
                        <a:pt x="269" y="964"/>
                      </a:lnTo>
                      <a:lnTo>
                        <a:pt x="300" y="964"/>
                      </a:lnTo>
                      <a:lnTo>
                        <a:pt x="305" y="961"/>
                      </a:lnTo>
                      <a:lnTo>
                        <a:pt x="307" y="957"/>
                      </a:lnTo>
                      <a:lnTo>
                        <a:pt x="306" y="912"/>
                      </a:lnTo>
                      <a:lnTo>
                        <a:pt x="303" y="830"/>
                      </a:lnTo>
                      <a:lnTo>
                        <a:pt x="305" y="773"/>
                      </a:lnTo>
                      <a:lnTo>
                        <a:pt x="308" y="721"/>
                      </a:lnTo>
                      <a:lnTo>
                        <a:pt x="310" y="707"/>
                      </a:lnTo>
                      <a:lnTo>
                        <a:pt x="313" y="696"/>
                      </a:lnTo>
                      <a:lnTo>
                        <a:pt x="317" y="689"/>
                      </a:lnTo>
                      <a:lnTo>
                        <a:pt x="321" y="685"/>
                      </a:lnTo>
                      <a:lnTo>
                        <a:pt x="387" y="681"/>
                      </a:lnTo>
                      <a:lnTo>
                        <a:pt x="414" y="682"/>
                      </a:lnTo>
                      <a:lnTo>
                        <a:pt x="439" y="685"/>
                      </a:lnTo>
                      <a:lnTo>
                        <a:pt x="474" y="683"/>
                      </a:lnTo>
                      <a:lnTo>
                        <a:pt x="502" y="682"/>
                      </a:lnTo>
                      <a:lnTo>
                        <a:pt x="524" y="680"/>
                      </a:lnTo>
                      <a:lnTo>
                        <a:pt x="536" y="678"/>
                      </a:lnTo>
                      <a:lnTo>
                        <a:pt x="548" y="674"/>
                      </a:lnTo>
                      <a:lnTo>
                        <a:pt x="554" y="662"/>
                      </a:lnTo>
                      <a:lnTo>
                        <a:pt x="562" y="650"/>
                      </a:lnTo>
                      <a:lnTo>
                        <a:pt x="568" y="633"/>
                      </a:lnTo>
                      <a:lnTo>
                        <a:pt x="573" y="619"/>
                      </a:lnTo>
                      <a:lnTo>
                        <a:pt x="577" y="605"/>
                      </a:lnTo>
                      <a:lnTo>
                        <a:pt x="581" y="587"/>
                      </a:lnTo>
                      <a:lnTo>
                        <a:pt x="582" y="570"/>
                      </a:lnTo>
                      <a:lnTo>
                        <a:pt x="580" y="550"/>
                      </a:lnTo>
                      <a:lnTo>
                        <a:pt x="576" y="533"/>
                      </a:lnTo>
                      <a:lnTo>
                        <a:pt x="570" y="515"/>
                      </a:lnTo>
                      <a:lnTo>
                        <a:pt x="562" y="493"/>
                      </a:lnTo>
                      <a:lnTo>
                        <a:pt x="553" y="475"/>
                      </a:lnTo>
                      <a:lnTo>
                        <a:pt x="540" y="450"/>
                      </a:lnTo>
                      <a:lnTo>
                        <a:pt x="528" y="428"/>
                      </a:lnTo>
                      <a:lnTo>
                        <a:pt x="518" y="410"/>
                      </a:lnTo>
                      <a:lnTo>
                        <a:pt x="509" y="393"/>
                      </a:lnTo>
                      <a:lnTo>
                        <a:pt x="496" y="370"/>
                      </a:lnTo>
                      <a:lnTo>
                        <a:pt x="485" y="347"/>
                      </a:lnTo>
                      <a:lnTo>
                        <a:pt x="474" y="324"/>
                      </a:lnTo>
                      <a:lnTo>
                        <a:pt x="463" y="294"/>
                      </a:lnTo>
                      <a:lnTo>
                        <a:pt x="456" y="273"/>
                      </a:lnTo>
                      <a:lnTo>
                        <a:pt x="453" y="256"/>
                      </a:lnTo>
                      <a:lnTo>
                        <a:pt x="452" y="238"/>
                      </a:lnTo>
                      <a:lnTo>
                        <a:pt x="464" y="142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9739" name="Group 11"/>
                <p:cNvGrpSpPr>
                  <a:grpSpLocks/>
                </p:cNvGrpSpPr>
                <p:nvPr/>
              </p:nvGrpSpPr>
              <p:grpSpPr bwMode="auto">
                <a:xfrm>
                  <a:off x="4365" y="2834"/>
                  <a:ext cx="213" cy="420"/>
                  <a:chOff x="4365" y="2834"/>
                  <a:chExt cx="213" cy="420"/>
                </a:xfrm>
              </p:grpSpPr>
              <p:sp>
                <p:nvSpPr>
                  <p:cNvPr id="3297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834"/>
                    <a:ext cx="1" cy="60"/>
                  </a:xfrm>
                  <a:prstGeom prst="ellipse">
                    <a:avLst/>
                  </a:prstGeom>
                  <a:solidFill>
                    <a:srgbClr val="DFD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97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365" y="2966"/>
                    <a:ext cx="213" cy="288"/>
                    <a:chOff x="4365" y="2966"/>
                    <a:chExt cx="213" cy="288"/>
                  </a:xfrm>
                </p:grpSpPr>
                <p:sp>
                  <p:nvSpPr>
                    <p:cNvPr id="32974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4365" y="2966"/>
                      <a:ext cx="182" cy="207"/>
                    </a:xfrm>
                    <a:custGeom>
                      <a:avLst/>
                      <a:gdLst>
                        <a:gd name="T0" fmla="*/ 12 w 182"/>
                        <a:gd name="T1" fmla="*/ 98 h 207"/>
                        <a:gd name="T2" fmla="*/ 7 w 182"/>
                        <a:gd name="T3" fmla="*/ 85 h 207"/>
                        <a:gd name="T4" fmla="*/ 2 w 182"/>
                        <a:gd name="T5" fmla="*/ 67 h 207"/>
                        <a:gd name="T6" fmla="*/ 0 w 182"/>
                        <a:gd name="T7" fmla="*/ 53 h 207"/>
                        <a:gd name="T8" fmla="*/ 1 w 182"/>
                        <a:gd name="T9" fmla="*/ 40 h 207"/>
                        <a:gd name="T10" fmla="*/ 2 w 182"/>
                        <a:gd name="T11" fmla="*/ 26 h 207"/>
                        <a:gd name="T12" fmla="*/ 4 w 182"/>
                        <a:gd name="T13" fmla="*/ 24 h 207"/>
                        <a:gd name="T14" fmla="*/ 7 w 182"/>
                        <a:gd name="T15" fmla="*/ 23 h 207"/>
                        <a:gd name="T16" fmla="*/ 11 w 182"/>
                        <a:gd name="T17" fmla="*/ 24 h 207"/>
                        <a:gd name="T18" fmla="*/ 19 w 182"/>
                        <a:gd name="T19" fmla="*/ 27 h 207"/>
                        <a:gd name="T20" fmla="*/ 29 w 182"/>
                        <a:gd name="T21" fmla="*/ 31 h 207"/>
                        <a:gd name="T22" fmla="*/ 36 w 182"/>
                        <a:gd name="T23" fmla="*/ 31 h 207"/>
                        <a:gd name="T24" fmla="*/ 44 w 182"/>
                        <a:gd name="T25" fmla="*/ 31 h 207"/>
                        <a:gd name="T26" fmla="*/ 56 w 182"/>
                        <a:gd name="T27" fmla="*/ 21 h 207"/>
                        <a:gd name="T28" fmla="*/ 69 w 182"/>
                        <a:gd name="T29" fmla="*/ 11 h 207"/>
                        <a:gd name="T30" fmla="*/ 79 w 182"/>
                        <a:gd name="T31" fmla="*/ 1 h 207"/>
                        <a:gd name="T32" fmla="*/ 82 w 182"/>
                        <a:gd name="T33" fmla="*/ 0 h 207"/>
                        <a:gd name="T34" fmla="*/ 87 w 182"/>
                        <a:gd name="T35" fmla="*/ 1 h 207"/>
                        <a:gd name="T36" fmla="*/ 96 w 182"/>
                        <a:gd name="T37" fmla="*/ 8 h 207"/>
                        <a:gd name="T38" fmla="*/ 104 w 182"/>
                        <a:gd name="T39" fmla="*/ 15 h 207"/>
                        <a:gd name="T40" fmla="*/ 112 w 182"/>
                        <a:gd name="T41" fmla="*/ 18 h 207"/>
                        <a:gd name="T42" fmla="*/ 121 w 182"/>
                        <a:gd name="T43" fmla="*/ 21 h 207"/>
                        <a:gd name="T44" fmla="*/ 130 w 182"/>
                        <a:gd name="T45" fmla="*/ 16 h 207"/>
                        <a:gd name="T46" fmla="*/ 137 w 182"/>
                        <a:gd name="T47" fmla="*/ 14 h 207"/>
                        <a:gd name="T48" fmla="*/ 145 w 182"/>
                        <a:gd name="T49" fmla="*/ 16 h 207"/>
                        <a:gd name="T50" fmla="*/ 149 w 182"/>
                        <a:gd name="T51" fmla="*/ 17 h 207"/>
                        <a:gd name="T52" fmla="*/ 154 w 182"/>
                        <a:gd name="T53" fmla="*/ 21 h 207"/>
                        <a:gd name="T54" fmla="*/ 159 w 182"/>
                        <a:gd name="T55" fmla="*/ 26 h 207"/>
                        <a:gd name="T56" fmla="*/ 161 w 182"/>
                        <a:gd name="T57" fmla="*/ 31 h 207"/>
                        <a:gd name="T58" fmla="*/ 164 w 182"/>
                        <a:gd name="T59" fmla="*/ 40 h 207"/>
                        <a:gd name="T60" fmla="*/ 171 w 182"/>
                        <a:gd name="T61" fmla="*/ 41 h 207"/>
                        <a:gd name="T62" fmla="*/ 176 w 182"/>
                        <a:gd name="T63" fmla="*/ 43 h 207"/>
                        <a:gd name="T64" fmla="*/ 179 w 182"/>
                        <a:gd name="T65" fmla="*/ 45 h 207"/>
                        <a:gd name="T66" fmla="*/ 181 w 182"/>
                        <a:gd name="T67" fmla="*/ 47 h 207"/>
                        <a:gd name="T68" fmla="*/ 179 w 182"/>
                        <a:gd name="T69" fmla="*/ 52 h 207"/>
                        <a:gd name="T70" fmla="*/ 174 w 182"/>
                        <a:gd name="T71" fmla="*/ 70 h 207"/>
                        <a:gd name="T72" fmla="*/ 165 w 182"/>
                        <a:gd name="T73" fmla="*/ 88 h 207"/>
                        <a:gd name="T74" fmla="*/ 151 w 182"/>
                        <a:gd name="T75" fmla="*/ 111 h 207"/>
                        <a:gd name="T76" fmla="*/ 132 w 182"/>
                        <a:gd name="T77" fmla="*/ 131 h 207"/>
                        <a:gd name="T78" fmla="*/ 118 w 182"/>
                        <a:gd name="T79" fmla="*/ 151 h 207"/>
                        <a:gd name="T80" fmla="*/ 104 w 182"/>
                        <a:gd name="T81" fmla="*/ 171 h 207"/>
                        <a:gd name="T82" fmla="*/ 91 w 182"/>
                        <a:gd name="T83" fmla="*/ 184 h 207"/>
                        <a:gd name="T84" fmla="*/ 72 w 182"/>
                        <a:gd name="T85" fmla="*/ 206 h 207"/>
                        <a:gd name="T86" fmla="*/ 89 w 182"/>
                        <a:gd name="T87" fmla="*/ 187 h 207"/>
                        <a:gd name="T88" fmla="*/ 99 w 182"/>
                        <a:gd name="T89" fmla="*/ 180 h 207"/>
                        <a:gd name="T90" fmla="*/ 109 w 182"/>
                        <a:gd name="T91" fmla="*/ 173 h 207"/>
                        <a:gd name="T92" fmla="*/ 118 w 182"/>
                        <a:gd name="T93" fmla="*/ 168 h 207"/>
                        <a:gd name="T94" fmla="*/ 130 w 182"/>
                        <a:gd name="T95" fmla="*/ 166 h 207"/>
                        <a:gd name="T96" fmla="*/ 141 w 182"/>
                        <a:gd name="T97" fmla="*/ 163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82" h="207">
                          <a:moveTo>
                            <a:pt x="12" y="98"/>
                          </a:moveTo>
                          <a:lnTo>
                            <a:pt x="7" y="85"/>
                          </a:lnTo>
                          <a:lnTo>
                            <a:pt x="2" y="67"/>
                          </a:lnTo>
                          <a:lnTo>
                            <a:pt x="0" y="53"/>
                          </a:lnTo>
                          <a:lnTo>
                            <a:pt x="1" y="40"/>
                          </a:lnTo>
                          <a:lnTo>
                            <a:pt x="2" y="26"/>
                          </a:lnTo>
                          <a:lnTo>
                            <a:pt x="4" y="24"/>
                          </a:lnTo>
                          <a:lnTo>
                            <a:pt x="7" y="23"/>
                          </a:lnTo>
                          <a:lnTo>
                            <a:pt x="11" y="24"/>
                          </a:lnTo>
                          <a:lnTo>
                            <a:pt x="19" y="27"/>
                          </a:lnTo>
                          <a:lnTo>
                            <a:pt x="29" y="31"/>
                          </a:lnTo>
                          <a:lnTo>
                            <a:pt x="36" y="31"/>
                          </a:lnTo>
                          <a:lnTo>
                            <a:pt x="44" y="31"/>
                          </a:lnTo>
                          <a:lnTo>
                            <a:pt x="56" y="21"/>
                          </a:lnTo>
                          <a:lnTo>
                            <a:pt x="69" y="11"/>
                          </a:lnTo>
                          <a:lnTo>
                            <a:pt x="79" y="1"/>
                          </a:lnTo>
                          <a:lnTo>
                            <a:pt x="82" y="0"/>
                          </a:lnTo>
                          <a:lnTo>
                            <a:pt x="87" y="1"/>
                          </a:lnTo>
                          <a:lnTo>
                            <a:pt x="96" y="8"/>
                          </a:lnTo>
                          <a:lnTo>
                            <a:pt x="104" y="15"/>
                          </a:lnTo>
                          <a:lnTo>
                            <a:pt x="112" y="18"/>
                          </a:lnTo>
                          <a:lnTo>
                            <a:pt x="121" y="21"/>
                          </a:lnTo>
                          <a:lnTo>
                            <a:pt x="130" y="16"/>
                          </a:lnTo>
                          <a:lnTo>
                            <a:pt x="137" y="14"/>
                          </a:lnTo>
                          <a:lnTo>
                            <a:pt x="145" y="16"/>
                          </a:lnTo>
                          <a:lnTo>
                            <a:pt x="149" y="17"/>
                          </a:lnTo>
                          <a:lnTo>
                            <a:pt x="154" y="21"/>
                          </a:lnTo>
                          <a:lnTo>
                            <a:pt x="159" y="26"/>
                          </a:lnTo>
                          <a:lnTo>
                            <a:pt x="161" y="31"/>
                          </a:lnTo>
                          <a:lnTo>
                            <a:pt x="164" y="40"/>
                          </a:lnTo>
                          <a:lnTo>
                            <a:pt x="171" y="41"/>
                          </a:lnTo>
                          <a:lnTo>
                            <a:pt x="176" y="43"/>
                          </a:lnTo>
                          <a:lnTo>
                            <a:pt x="179" y="45"/>
                          </a:lnTo>
                          <a:lnTo>
                            <a:pt x="181" y="47"/>
                          </a:lnTo>
                          <a:lnTo>
                            <a:pt x="179" y="52"/>
                          </a:lnTo>
                          <a:lnTo>
                            <a:pt x="174" y="70"/>
                          </a:lnTo>
                          <a:lnTo>
                            <a:pt x="165" y="88"/>
                          </a:lnTo>
                          <a:lnTo>
                            <a:pt x="151" y="111"/>
                          </a:lnTo>
                          <a:lnTo>
                            <a:pt x="132" y="131"/>
                          </a:lnTo>
                          <a:lnTo>
                            <a:pt x="118" y="151"/>
                          </a:lnTo>
                          <a:lnTo>
                            <a:pt x="104" y="171"/>
                          </a:lnTo>
                          <a:lnTo>
                            <a:pt x="91" y="184"/>
                          </a:lnTo>
                          <a:lnTo>
                            <a:pt x="72" y="206"/>
                          </a:lnTo>
                          <a:lnTo>
                            <a:pt x="89" y="187"/>
                          </a:lnTo>
                          <a:lnTo>
                            <a:pt x="99" y="180"/>
                          </a:lnTo>
                          <a:lnTo>
                            <a:pt x="109" y="173"/>
                          </a:lnTo>
                          <a:lnTo>
                            <a:pt x="118" y="168"/>
                          </a:lnTo>
                          <a:lnTo>
                            <a:pt x="130" y="166"/>
                          </a:lnTo>
                          <a:lnTo>
                            <a:pt x="141" y="16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974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4418" y="3149"/>
                      <a:ext cx="160" cy="105"/>
                    </a:xfrm>
                    <a:custGeom>
                      <a:avLst/>
                      <a:gdLst>
                        <a:gd name="T0" fmla="*/ 159 w 160"/>
                        <a:gd name="T1" fmla="*/ 0 h 105"/>
                        <a:gd name="T2" fmla="*/ 154 w 160"/>
                        <a:gd name="T3" fmla="*/ 10 h 105"/>
                        <a:gd name="T4" fmla="*/ 149 w 160"/>
                        <a:gd name="T5" fmla="*/ 17 h 105"/>
                        <a:gd name="T6" fmla="*/ 129 w 160"/>
                        <a:gd name="T7" fmla="*/ 28 h 105"/>
                        <a:gd name="T8" fmla="*/ 101 w 160"/>
                        <a:gd name="T9" fmla="*/ 42 h 105"/>
                        <a:gd name="T10" fmla="*/ 78 w 160"/>
                        <a:gd name="T11" fmla="*/ 54 h 105"/>
                        <a:gd name="T12" fmla="*/ 61 w 160"/>
                        <a:gd name="T13" fmla="*/ 65 h 105"/>
                        <a:gd name="T14" fmla="*/ 40 w 160"/>
                        <a:gd name="T15" fmla="*/ 78 h 105"/>
                        <a:gd name="T16" fmla="*/ 18 w 160"/>
                        <a:gd name="T17" fmla="*/ 92 h 105"/>
                        <a:gd name="T18" fmla="*/ 0 w 160"/>
                        <a:gd name="T19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0" h="105">
                          <a:moveTo>
                            <a:pt x="159" y="0"/>
                          </a:moveTo>
                          <a:lnTo>
                            <a:pt x="154" y="10"/>
                          </a:lnTo>
                          <a:lnTo>
                            <a:pt x="149" y="17"/>
                          </a:lnTo>
                          <a:lnTo>
                            <a:pt x="129" y="28"/>
                          </a:lnTo>
                          <a:lnTo>
                            <a:pt x="101" y="42"/>
                          </a:lnTo>
                          <a:lnTo>
                            <a:pt x="78" y="54"/>
                          </a:lnTo>
                          <a:lnTo>
                            <a:pt x="61" y="65"/>
                          </a:lnTo>
                          <a:lnTo>
                            <a:pt x="40" y="78"/>
                          </a:lnTo>
                          <a:lnTo>
                            <a:pt x="18" y="92"/>
                          </a:lnTo>
                          <a:lnTo>
                            <a:pt x="0" y="10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29744" name="Group 16"/>
            <p:cNvGrpSpPr>
              <a:grpSpLocks/>
            </p:cNvGrpSpPr>
            <p:nvPr/>
          </p:nvGrpSpPr>
          <p:grpSpPr bwMode="auto">
            <a:xfrm>
              <a:off x="3627" y="2773"/>
              <a:ext cx="784" cy="892"/>
              <a:chOff x="3627" y="2773"/>
              <a:chExt cx="784" cy="892"/>
            </a:xfrm>
          </p:grpSpPr>
          <p:sp>
            <p:nvSpPr>
              <p:cNvPr id="329745" name="Freeform 17"/>
              <p:cNvSpPr>
                <a:spLocks/>
              </p:cNvSpPr>
              <p:nvPr/>
            </p:nvSpPr>
            <p:spPr bwMode="auto">
              <a:xfrm>
                <a:off x="3815" y="3197"/>
                <a:ext cx="596" cy="468"/>
              </a:xfrm>
              <a:custGeom>
                <a:avLst/>
                <a:gdLst>
                  <a:gd name="T0" fmla="*/ 0 w 596"/>
                  <a:gd name="T1" fmla="*/ 466 h 468"/>
                  <a:gd name="T2" fmla="*/ 0 w 596"/>
                  <a:gd name="T3" fmla="*/ 226 h 468"/>
                  <a:gd name="T4" fmla="*/ 8 w 596"/>
                  <a:gd name="T5" fmla="*/ 34 h 468"/>
                  <a:gd name="T6" fmla="*/ 300 w 596"/>
                  <a:gd name="T7" fmla="*/ 0 h 468"/>
                  <a:gd name="T8" fmla="*/ 535 w 596"/>
                  <a:gd name="T9" fmla="*/ 38 h 468"/>
                  <a:gd name="T10" fmla="*/ 538 w 596"/>
                  <a:gd name="T11" fmla="*/ 43 h 468"/>
                  <a:gd name="T12" fmla="*/ 540 w 596"/>
                  <a:gd name="T13" fmla="*/ 47 h 468"/>
                  <a:gd name="T14" fmla="*/ 545 w 596"/>
                  <a:gd name="T15" fmla="*/ 52 h 468"/>
                  <a:gd name="T16" fmla="*/ 550 w 596"/>
                  <a:gd name="T17" fmla="*/ 55 h 468"/>
                  <a:gd name="T18" fmla="*/ 560 w 596"/>
                  <a:gd name="T19" fmla="*/ 57 h 468"/>
                  <a:gd name="T20" fmla="*/ 570 w 596"/>
                  <a:gd name="T21" fmla="*/ 59 h 468"/>
                  <a:gd name="T22" fmla="*/ 577 w 596"/>
                  <a:gd name="T23" fmla="*/ 59 h 468"/>
                  <a:gd name="T24" fmla="*/ 586 w 596"/>
                  <a:gd name="T25" fmla="*/ 60 h 468"/>
                  <a:gd name="T26" fmla="*/ 589 w 596"/>
                  <a:gd name="T27" fmla="*/ 60 h 468"/>
                  <a:gd name="T28" fmla="*/ 595 w 596"/>
                  <a:gd name="T29" fmla="*/ 226 h 468"/>
                  <a:gd name="T30" fmla="*/ 595 w 596"/>
                  <a:gd name="T31" fmla="*/ 463 h 468"/>
                  <a:gd name="T32" fmla="*/ 546 w 596"/>
                  <a:gd name="T33" fmla="*/ 463 h 468"/>
                  <a:gd name="T34" fmla="*/ 540 w 596"/>
                  <a:gd name="T35" fmla="*/ 125 h 468"/>
                  <a:gd name="T36" fmla="*/ 55 w 596"/>
                  <a:gd name="T37" fmla="*/ 125 h 468"/>
                  <a:gd name="T38" fmla="*/ 50 w 596"/>
                  <a:gd name="T39" fmla="*/ 467 h 468"/>
                  <a:gd name="T40" fmla="*/ 0 w 596"/>
                  <a:gd name="T41" fmla="*/ 46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6" h="468">
                    <a:moveTo>
                      <a:pt x="0" y="466"/>
                    </a:moveTo>
                    <a:lnTo>
                      <a:pt x="0" y="226"/>
                    </a:lnTo>
                    <a:lnTo>
                      <a:pt x="8" y="34"/>
                    </a:lnTo>
                    <a:lnTo>
                      <a:pt x="300" y="0"/>
                    </a:lnTo>
                    <a:lnTo>
                      <a:pt x="535" y="38"/>
                    </a:lnTo>
                    <a:lnTo>
                      <a:pt x="538" y="43"/>
                    </a:lnTo>
                    <a:lnTo>
                      <a:pt x="540" y="47"/>
                    </a:lnTo>
                    <a:lnTo>
                      <a:pt x="545" y="52"/>
                    </a:lnTo>
                    <a:lnTo>
                      <a:pt x="550" y="55"/>
                    </a:lnTo>
                    <a:lnTo>
                      <a:pt x="560" y="57"/>
                    </a:lnTo>
                    <a:lnTo>
                      <a:pt x="570" y="59"/>
                    </a:lnTo>
                    <a:lnTo>
                      <a:pt x="577" y="59"/>
                    </a:lnTo>
                    <a:lnTo>
                      <a:pt x="586" y="60"/>
                    </a:lnTo>
                    <a:lnTo>
                      <a:pt x="589" y="60"/>
                    </a:lnTo>
                    <a:lnTo>
                      <a:pt x="595" y="226"/>
                    </a:lnTo>
                    <a:lnTo>
                      <a:pt x="595" y="463"/>
                    </a:lnTo>
                    <a:lnTo>
                      <a:pt x="546" y="463"/>
                    </a:lnTo>
                    <a:lnTo>
                      <a:pt x="540" y="125"/>
                    </a:lnTo>
                    <a:lnTo>
                      <a:pt x="55" y="125"/>
                    </a:lnTo>
                    <a:lnTo>
                      <a:pt x="50" y="467"/>
                    </a:lnTo>
                    <a:lnTo>
                      <a:pt x="0" y="466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9746" name="Group 18"/>
              <p:cNvGrpSpPr>
                <a:grpSpLocks/>
              </p:cNvGrpSpPr>
              <p:nvPr/>
            </p:nvGrpSpPr>
            <p:grpSpPr bwMode="auto">
              <a:xfrm>
                <a:off x="3627" y="2773"/>
                <a:ext cx="712" cy="697"/>
                <a:chOff x="3627" y="2773"/>
                <a:chExt cx="712" cy="697"/>
              </a:xfrm>
            </p:grpSpPr>
            <p:grpSp>
              <p:nvGrpSpPr>
                <p:cNvPr id="329747" name="Group 19"/>
                <p:cNvGrpSpPr>
                  <a:grpSpLocks/>
                </p:cNvGrpSpPr>
                <p:nvPr/>
              </p:nvGrpSpPr>
              <p:grpSpPr bwMode="auto">
                <a:xfrm>
                  <a:off x="4088" y="3185"/>
                  <a:ext cx="251" cy="151"/>
                  <a:chOff x="4088" y="3185"/>
                  <a:chExt cx="251" cy="151"/>
                </a:xfrm>
              </p:grpSpPr>
              <p:grpSp>
                <p:nvGrpSpPr>
                  <p:cNvPr id="32974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088" y="3185"/>
                    <a:ext cx="251" cy="151"/>
                    <a:chOff x="4088" y="3185"/>
                    <a:chExt cx="251" cy="151"/>
                  </a:xfrm>
                </p:grpSpPr>
                <p:sp>
                  <p:nvSpPr>
                    <p:cNvPr id="32974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88" y="3185"/>
                      <a:ext cx="248" cy="126"/>
                    </a:xfrm>
                    <a:custGeom>
                      <a:avLst/>
                      <a:gdLst>
                        <a:gd name="T0" fmla="*/ 247 w 248"/>
                        <a:gd name="T1" fmla="*/ 28 h 126"/>
                        <a:gd name="T2" fmla="*/ 133 w 248"/>
                        <a:gd name="T3" fmla="*/ 0 h 126"/>
                        <a:gd name="T4" fmla="*/ 0 w 248"/>
                        <a:gd name="T5" fmla="*/ 90 h 126"/>
                        <a:gd name="T6" fmla="*/ 117 w 248"/>
                        <a:gd name="T7" fmla="*/ 125 h 126"/>
                        <a:gd name="T8" fmla="*/ 179 w 248"/>
                        <a:gd name="T9" fmla="*/ 74 h 126"/>
                        <a:gd name="T10" fmla="*/ 199 w 248"/>
                        <a:gd name="T11" fmla="*/ 59 h 126"/>
                        <a:gd name="T12" fmla="*/ 247 w 248"/>
                        <a:gd name="T13" fmla="*/ 28 h 1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8" h="126">
                          <a:moveTo>
                            <a:pt x="247" y="28"/>
                          </a:moveTo>
                          <a:lnTo>
                            <a:pt x="133" y="0"/>
                          </a:lnTo>
                          <a:lnTo>
                            <a:pt x="0" y="90"/>
                          </a:lnTo>
                          <a:lnTo>
                            <a:pt x="117" y="125"/>
                          </a:lnTo>
                          <a:lnTo>
                            <a:pt x="179" y="74"/>
                          </a:lnTo>
                          <a:lnTo>
                            <a:pt x="199" y="59"/>
                          </a:lnTo>
                          <a:lnTo>
                            <a:pt x="247" y="2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975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88" y="3275"/>
                      <a:ext cx="123" cy="61"/>
                    </a:xfrm>
                    <a:custGeom>
                      <a:avLst/>
                      <a:gdLst>
                        <a:gd name="T0" fmla="*/ 116 w 123"/>
                        <a:gd name="T1" fmla="*/ 35 h 61"/>
                        <a:gd name="T2" fmla="*/ 0 w 123"/>
                        <a:gd name="T3" fmla="*/ 0 h 61"/>
                        <a:gd name="T4" fmla="*/ 0 w 123"/>
                        <a:gd name="T5" fmla="*/ 16 h 61"/>
                        <a:gd name="T6" fmla="*/ 122 w 123"/>
                        <a:gd name="T7" fmla="*/ 60 h 61"/>
                        <a:gd name="T8" fmla="*/ 116 w 123"/>
                        <a:gd name="T9" fmla="*/ 35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3" h="61">
                          <a:moveTo>
                            <a:pt x="116" y="35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22" y="60"/>
                          </a:lnTo>
                          <a:lnTo>
                            <a:pt x="116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975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205" y="3212"/>
                      <a:ext cx="134" cy="124"/>
                    </a:xfrm>
                    <a:custGeom>
                      <a:avLst/>
                      <a:gdLst>
                        <a:gd name="T0" fmla="*/ 77 w 134"/>
                        <a:gd name="T1" fmla="*/ 35 h 124"/>
                        <a:gd name="T2" fmla="*/ 33 w 134"/>
                        <a:gd name="T3" fmla="*/ 69 h 124"/>
                        <a:gd name="T4" fmla="*/ 0 w 134"/>
                        <a:gd name="T5" fmla="*/ 97 h 124"/>
                        <a:gd name="T6" fmla="*/ 6 w 134"/>
                        <a:gd name="T7" fmla="*/ 123 h 124"/>
                        <a:gd name="T8" fmla="*/ 52 w 134"/>
                        <a:gd name="T9" fmla="*/ 87 h 124"/>
                        <a:gd name="T10" fmla="*/ 94 w 134"/>
                        <a:gd name="T11" fmla="*/ 55 h 124"/>
                        <a:gd name="T12" fmla="*/ 133 w 134"/>
                        <a:gd name="T13" fmla="*/ 26 h 124"/>
                        <a:gd name="T14" fmla="*/ 130 w 134"/>
                        <a:gd name="T15" fmla="*/ 0 h 124"/>
                        <a:gd name="T16" fmla="*/ 106 w 134"/>
                        <a:gd name="T17" fmla="*/ 16 h 124"/>
                        <a:gd name="T18" fmla="*/ 77 w 134"/>
                        <a:gd name="T19" fmla="*/ 35 h 1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34" h="124">
                          <a:moveTo>
                            <a:pt x="77" y="35"/>
                          </a:moveTo>
                          <a:lnTo>
                            <a:pt x="33" y="69"/>
                          </a:lnTo>
                          <a:lnTo>
                            <a:pt x="0" y="97"/>
                          </a:lnTo>
                          <a:lnTo>
                            <a:pt x="6" y="123"/>
                          </a:lnTo>
                          <a:lnTo>
                            <a:pt x="52" y="87"/>
                          </a:lnTo>
                          <a:lnTo>
                            <a:pt x="94" y="55"/>
                          </a:lnTo>
                          <a:lnTo>
                            <a:pt x="133" y="26"/>
                          </a:lnTo>
                          <a:lnTo>
                            <a:pt x="130" y="0"/>
                          </a:lnTo>
                          <a:lnTo>
                            <a:pt x="106" y="16"/>
                          </a:lnTo>
                          <a:lnTo>
                            <a:pt x="77" y="3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975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133" y="3201"/>
                    <a:ext cx="171" cy="94"/>
                    <a:chOff x="4133" y="3201"/>
                    <a:chExt cx="171" cy="94"/>
                  </a:xfrm>
                </p:grpSpPr>
                <p:grpSp>
                  <p:nvGrpSpPr>
                    <p:cNvPr id="329753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211"/>
                      <a:ext cx="149" cy="80"/>
                      <a:chOff x="4140" y="3211"/>
                      <a:chExt cx="149" cy="80"/>
                    </a:xfrm>
                  </p:grpSpPr>
                  <p:sp>
                    <p:nvSpPr>
                      <p:cNvPr id="329754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40" y="3211"/>
                        <a:ext cx="89" cy="67"/>
                      </a:xfrm>
                      <a:custGeom>
                        <a:avLst/>
                        <a:gdLst>
                          <a:gd name="T0" fmla="*/ 88 w 89"/>
                          <a:gd name="T1" fmla="*/ 0 h 67"/>
                          <a:gd name="T2" fmla="*/ 54 w 89"/>
                          <a:gd name="T3" fmla="*/ 28 h 67"/>
                          <a:gd name="T4" fmla="*/ 0 w 89"/>
                          <a:gd name="T5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9" h="67">
                            <a:moveTo>
                              <a:pt x="88" y="0"/>
                            </a:moveTo>
                            <a:lnTo>
                              <a:pt x="54" y="28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55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1" y="3216"/>
                        <a:ext cx="85" cy="66"/>
                      </a:xfrm>
                      <a:custGeom>
                        <a:avLst/>
                        <a:gdLst>
                          <a:gd name="T0" fmla="*/ 84 w 85"/>
                          <a:gd name="T1" fmla="*/ 0 h 66"/>
                          <a:gd name="T2" fmla="*/ 38 w 85"/>
                          <a:gd name="T3" fmla="*/ 36 h 66"/>
                          <a:gd name="T4" fmla="*/ 0 w 85"/>
                          <a:gd name="T5" fmla="*/ 65 h 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5" h="66">
                            <a:moveTo>
                              <a:pt x="84" y="0"/>
                            </a:moveTo>
                            <a:lnTo>
                              <a:pt x="38" y="36"/>
                            </a:lnTo>
                            <a:lnTo>
                              <a:pt x="0" y="65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56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7" y="3224"/>
                        <a:ext cx="102" cy="67"/>
                      </a:xfrm>
                      <a:custGeom>
                        <a:avLst/>
                        <a:gdLst>
                          <a:gd name="T0" fmla="*/ 101 w 102"/>
                          <a:gd name="T1" fmla="*/ 0 h 67"/>
                          <a:gd name="T2" fmla="*/ 55 w 102"/>
                          <a:gd name="T3" fmla="*/ 25 h 67"/>
                          <a:gd name="T4" fmla="*/ 26 w 102"/>
                          <a:gd name="T5" fmla="*/ 46 h 67"/>
                          <a:gd name="T6" fmla="*/ 0 w 102"/>
                          <a:gd name="T7" fmla="*/ 66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1" y="0"/>
                            </a:moveTo>
                            <a:lnTo>
                              <a:pt x="55" y="25"/>
                            </a:lnTo>
                            <a:lnTo>
                              <a:pt x="26" y="46"/>
                            </a:lnTo>
                            <a:lnTo>
                              <a:pt x="0" y="6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2975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33" y="3201"/>
                      <a:ext cx="171" cy="94"/>
                      <a:chOff x="4133" y="3201"/>
                      <a:chExt cx="171" cy="94"/>
                    </a:xfrm>
                  </p:grpSpPr>
                  <p:sp>
                    <p:nvSpPr>
                      <p:cNvPr id="32975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20" y="3201"/>
                        <a:ext cx="84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5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99" y="3218"/>
                        <a:ext cx="77" cy="2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6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79" y="3228"/>
                        <a:ext cx="74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6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65" y="3242"/>
                        <a:ext cx="70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62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44" y="3250"/>
                        <a:ext cx="70" cy="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63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33" y="3268"/>
                        <a:ext cx="73" cy="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29764" name="Group 36"/>
                <p:cNvGrpSpPr>
                  <a:grpSpLocks/>
                </p:cNvGrpSpPr>
                <p:nvPr/>
              </p:nvGrpSpPr>
              <p:grpSpPr bwMode="auto">
                <a:xfrm>
                  <a:off x="3627" y="2773"/>
                  <a:ext cx="558" cy="697"/>
                  <a:chOff x="3627" y="2773"/>
                  <a:chExt cx="558" cy="697"/>
                </a:xfrm>
              </p:grpSpPr>
              <p:sp>
                <p:nvSpPr>
                  <p:cNvPr id="329765" name="Freeform 37"/>
                  <p:cNvSpPr>
                    <a:spLocks/>
                  </p:cNvSpPr>
                  <p:nvPr/>
                </p:nvSpPr>
                <p:spPr bwMode="auto">
                  <a:xfrm>
                    <a:off x="4016" y="3280"/>
                    <a:ext cx="128" cy="74"/>
                  </a:xfrm>
                  <a:custGeom>
                    <a:avLst/>
                    <a:gdLst>
                      <a:gd name="T0" fmla="*/ 127 w 128"/>
                      <a:gd name="T1" fmla="*/ 21 h 74"/>
                      <a:gd name="T2" fmla="*/ 125 w 128"/>
                      <a:gd name="T3" fmla="*/ 35 h 74"/>
                      <a:gd name="T4" fmla="*/ 121 w 128"/>
                      <a:gd name="T5" fmla="*/ 48 h 74"/>
                      <a:gd name="T6" fmla="*/ 113 w 128"/>
                      <a:gd name="T7" fmla="*/ 59 h 74"/>
                      <a:gd name="T8" fmla="*/ 102 w 128"/>
                      <a:gd name="T9" fmla="*/ 67 h 74"/>
                      <a:gd name="T10" fmla="*/ 87 w 128"/>
                      <a:gd name="T11" fmla="*/ 71 h 74"/>
                      <a:gd name="T12" fmla="*/ 73 w 128"/>
                      <a:gd name="T13" fmla="*/ 73 h 74"/>
                      <a:gd name="T14" fmla="*/ 57 w 128"/>
                      <a:gd name="T15" fmla="*/ 70 h 74"/>
                      <a:gd name="T16" fmla="*/ 43 w 128"/>
                      <a:gd name="T17" fmla="*/ 62 h 74"/>
                      <a:gd name="T18" fmla="*/ 32 w 128"/>
                      <a:gd name="T19" fmla="*/ 47 h 74"/>
                      <a:gd name="T20" fmla="*/ 29 w 128"/>
                      <a:gd name="T21" fmla="*/ 33 h 74"/>
                      <a:gd name="T22" fmla="*/ 21 w 128"/>
                      <a:gd name="T23" fmla="*/ 21 h 74"/>
                      <a:gd name="T24" fmla="*/ 12 w 128"/>
                      <a:gd name="T25" fmla="*/ 9 h 74"/>
                      <a:gd name="T26" fmla="*/ 0 w 128"/>
                      <a:gd name="T27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8" h="74">
                        <a:moveTo>
                          <a:pt x="127" y="21"/>
                        </a:moveTo>
                        <a:lnTo>
                          <a:pt x="125" y="35"/>
                        </a:lnTo>
                        <a:lnTo>
                          <a:pt x="121" y="48"/>
                        </a:lnTo>
                        <a:lnTo>
                          <a:pt x="113" y="59"/>
                        </a:lnTo>
                        <a:lnTo>
                          <a:pt x="102" y="67"/>
                        </a:lnTo>
                        <a:lnTo>
                          <a:pt x="87" y="71"/>
                        </a:lnTo>
                        <a:lnTo>
                          <a:pt x="73" y="73"/>
                        </a:lnTo>
                        <a:lnTo>
                          <a:pt x="57" y="70"/>
                        </a:lnTo>
                        <a:lnTo>
                          <a:pt x="43" y="62"/>
                        </a:lnTo>
                        <a:lnTo>
                          <a:pt x="32" y="47"/>
                        </a:lnTo>
                        <a:lnTo>
                          <a:pt x="29" y="33"/>
                        </a:lnTo>
                        <a:lnTo>
                          <a:pt x="21" y="21"/>
                        </a:lnTo>
                        <a:lnTo>
                          <a:pt x="12" y="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976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627" y="2773"/>
                    <a:ext cx="558" cy="697"/>
                    <a:chOff x="3627" y="2773"/>
                    <a:chExt cx="558" cy="697"/>
                  </a:xfrm>
                </p:grpSpPr>
                <p:grpSp>
                  <p:nvGrpSpPr>
                    <p:cNvPr id="329767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27" y="2773"/>
                      <a:ext cx="558" cy="532"/>
                      <a:chOff x="3627" y="2773"/>
                      <a:chExt cx="558" cy="532"/>
                    </a:xfrm>
                  </p:grpSpPr>
                  <p:sp>
                    <p:nvSpPr>
                      <p:cNvPr id="32976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7" y="2773"/>
                        <a:ext cx="558" cy="532"/>
                      </a:xfrm>
                      <a:custGeom>
                        <a:avLst/>
                        <a:gdLst>
                          <a:gd name="T0" fmla="*/ 453 w 558"/>
                          <a:gd name="T1" fmla="*/ 107 h 532"/>
                          <a:gd name="T2" fmla="*/ 440 w 558"/>
                          <a:gd name="T3" fmla="*/ 71 h 532"/>
                          <a:gd name="T4" fmla="*/ 431 w 558"/>
                          <a:gd name="T5" fmla="*/ 48 h 532"/>
                          <a:gd name="T6" fmla="*/ 428 w 558"/>
                          <a:gd name="T7" fmla="*/ 41 h 532"/>
                          <a:gd name="T8" fmla="*/ 423 w 558"/>
                          <a:gd name="T9" fmla="*/ 35 h 532"/>
                          <a:gd name="T10" fmla="*/ 420 w 558"/>
                          <a:gd name="T11" fmla="*/ 32 h 532"/>
                          <a:gd name="T12" fmla="*/ 414 w 558"/>
                          <a:gd name="T13" fmla="*/ 31 h 532"/>
                          <a:gd name="T14" fmla="*/ 344 w 558"/>
                          <a:gd name="T15" fmla="*/ 17 h 532"/>
                          <a:gd name="T16" fmla="*/ 268 w 558"/>
                          <a:gd name="T17" fmla="*/ 5 h 532"/>
                          <a:gd name="T18" fmla="*/ 199 w 558"/>
                          <a:gd name="T19" fmla="*/ 0 h 532"/>
                          <a:gd name="T20" fmla="*/ 161 w 558"/>
                          <a:gd name="T21" fmla="*/ 0 h 532"/>
                          <a:gd name="T22" fmla="*/ 80 w 558"/>
                          <a:gd name="T23" fmla="*/ 4 h 532"/>
                          <a:gd name="T24" fmla="*/ 21 w 558"/>
                          <a:gd name="T25" fmla="*/ 7 h 532"/>
                          <a:gd name="T26" fmla="*/ 12 w 558"/>
                          <a:gd name="T27" fmla="*/ 8 h 532"/>
                          <a:gd name="T28" fmla="*/ 7 w 558"/>
                          <a:gd name="T29" fmla="*/ 10 h 532"/>
                          <a:gd name="T30" fmla="*/ 3 w 558"/>
                          <a:gd name="T31" fmla="*/ 12 h 532"/>
                          <a:gd name="T32" fmla="*/ 1 w 558"/>
                          <a:gd name="T33" fmla="*/ 16 h 532"/>
                          <a:gd name="T34" fmla="*/ 0 w 558"/>
                          <a:gd name="T35" fmla="*/ 21 h 532"/>
                          <a:gd name="T36" fmla="*/ 4 w 558"/>
                          <a:gd name="T37" fmla="*/ 36 h 532"/>
                          <a:gd name="T38" fmla="*/ 15 w 558"/>
                          <a:gd name="T39" fmla="*/ 84 h 532"/>
                          <a:gd name="T40" fmla="*/ 23 w 558"/>
                          <a:gd name="T41" fmla="*/ 119 h 532"/>
                          <a:gd name="T42" fmla="*/ 43 w 558"/>
                          <a:gd name="T43" fmla="*/ 199 h 532"/>
                          <a:gd name="T44" fmla="*/ 55 w 558"/>
                          <a:gd name="T45" fmla="*/ 249 h 532"/>
                          <a:gd name="T46" fmla="*/ 88 w 558"/>
                          <a:gd name="T47" fmla="*/ 365 h 532"/>
                          <a:gd name="T48" fmla="*/ 120 w 558"/>
                          <a:gd name="T49" fmla="*/ 458 h 532"/>
                          <a:gd name="T50" fmla="*/ 126 w 558"/>
                          <a:gd name="T51" fmla="*/ 475 h 532"/>
                          <a:gd name="T52" fmla="*/ 129 w 558"/>
                          <a:gd name="T53" fmla="*/ 486 h 532"/>
                          <a:gd name="T54" fmla="*/ 132 w 558"/>
                          <a:gd name="T55" fmla="*/ 495 h 532"/>
                          <a:gd name="T56" fmla="*/ 137 w 558"/>
                          <a:gd name="T57" fmla="*/ 501 h 532"/>
                          <a:gd name="T58" fmla="*/ 142 w 558"/>
                          <a:gd name="T59" fmla="*/ 507 h 532"/>
                          <a:gd name="T60" fmla="*/ 147 w 558"/>
                          <a:gd name="T61" fmla="*/ 510 h 532"/>
                          <a:gd name="T62" fmla="*/ 158 w 558"/>
                          <a:gd name="T63" fmla="*/ 512 h 532"/>
                          <a:gd name="T64" fmla="*/ 177 w 558"/>
                          <a:gd name="T65" fmla="*/ 514 h 532"/>
                          <a:gd name="T66" fmla="*/ 209 w 558"/>
                          <a:gd name="T67" fmla="*/ 514 h 532"/>
                          <a:gd name="T68" fmla="*/ 236 w 558"/>
                          <a:gd name="T69" fmla="*/ 516 h 532"/>
                          <a:gd name="T70" fmla="*/ 270 w 558"/>
                          <a:gd name="T71" fmla="*/ 522 h 532"/>
                          <a:gd name="T72" fmla="*/ 307 w 558"/>
                          <a:gd name="T73" fmla="*/ 528 h 532"/>
                          <a:gd name="T74" fmla="*/ 332 w 558"/>
                          <a:gd name="T75" fmla="*/ 531 h 532"/>
                          <a:gd name="T76" fmla="*/ 362 w 558"/>
                          <a:gd name="T77" fmla="*/ 531 h 532"/>
                          <a:gd name="T78" fmla="*/ 369 w 558"/>
                          <a:gd name="T79" fmla="*/ 528 h 532"/>
                          <a:gd name="T80" fmla="*/ 540 w 558"/>
                          <a:gd name="T81" fmla="*/ 422 h 532"/>
                          <a:gd name="T82" fmla="*/ 549 w 558"/>
                          <a:gd name="T83" fmla="*/ 415 h 532"/>
                          <a:gd name="T84" fmla="*/ 555 w 558"/>
                          <a:gd name="T85" fmla="*/ 408 h 532"/>
                          <a:gd name="T86" fmla="*/ 557 w 558"/>
                          <a:gd name="T87" fmla="*/ 400 h 532"/>
                          <a:gd name="T88" fmla="*/ 557 w 558"/>
                          <a:gd name="T89" fmla="*/ 390 h 532"/>
                          <a:gd name="T90" fmla="*/ 555 w 558"/>
                          <a:gd name="T91" fmla="*/ 382 h 532"/>
                          <a:gd name="T92" fmla="*/ 506 w 558"/>
                          <a:gd name="T93" fmla="*/ 251 h 532"/>
                          <a:gd name="T94" fmla="*/ 475 w 558"/>
                          <a:gd name="T95" fmla="*/ 168 h 532"/>
                          <a:gd name="T96" fmla="*/ 453 w 558"/>
                          <a:gd name="T97" fmla="*/ 107 h 5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558" h="532">
                            <a:moveTo>
                              <a:pt x="453" y="107"/>
                            </a:moveTo>
                            <a:lnTo>
                              <a:pt x="440" y="71"/>
                            </a:lnTo>
                            <a:lnTo>
                              <a:pt x="431" y="48"/>
                            </a:lnTo>
                            <a:lnTo>
                              <a:pt x="428" y="41"/>
                            </a:lnTo>
                            <a:lnTo>
                              <a:pt x="423" y="35"/>
                            </a:lnTo>
                            <a:lnTo>
                              <a:pt x="420" y="32"/>
                            </a:lnTo>
                            <a:lnTo>
                              <a:pt x="414" y="31"/>
                            </a:lnTo>
                            <a:lnTo>
                              <a:pt x="344" y="17"/>
                            </a:lnTo>
                            <a:lnTo>
                              <a:pt x="268" y="5"/>
                            </a:lnTo>
                            <a:lnTo>
                              <a:pt x="199" y="0"/>
                            </a:lnTo>
                            <a:lnTo>
                              <a:pt x="161" y="0"/>
                            </a:lnTo>
                            <a:lnTo>
                              <a:pt x="80" y="4"/>
                            </a:lnTo>
                            <a:lnTo>
                              <a:pt x="21" y="7"/>
                            </a:lnTo>
                            <a:lnTo>
                              <a:pt x="12" y="8"/>
                            </a:lnTo>
                            <a:lnTo>
                              <a:pt x="7" y="10"/>
                            </a:lnTo>
                            <a:lnTo>
                              <a:pt x="3" y="12"/>
                            </a:lnTo>
                            <a:lnTo>
                              <a:pt x="1" y="16"/>
                            </a:lnTo>
                            <a:lnTo>
                              <a:pt x="0" y="21"/>
                            </a:lnTo>
                            <a:lnTo>
                              <a:pt x="4" y="36"/>
                            </a:lnTo>
                            <a:lnTo>
                              <a:pt x="15" y="84"/>
                            </a:lnTo>
                            <a:lnTo>
                              <a:pt x="23" y="119"/>
                            </a:lnTo>
                            <a:lnTo>
                              <a:pt x="43" y="199"/>
                            </a:lnTo>
                            <a:lnTo>
                              <a:pt x="55" y="249"/>
                            </a:lnTo>
                            <a:lnTo>
                              <a:pt x="88" y="365"/>
                            </a:lnTo>
                            <a:lnTo>
                              <a:pt x="120" y="458"/>
                            </a:lnTo>
                            <a:lnTo>
                              <a:pt x="126" y="475"/>
                            </a:lnTo>
                            <a:lnTo>
                              <a:pt x="129" y="486"/>
                            </a:lnTo>
                            <a:lnTo>
                              <a:pt x="132" y="495"/>
                            </a:lnTo>
                            <a:lnTo>
                              <a:pt x="137" y="501"/>
                            </a:lnTo>
                            <a:lnTo>
                              <a:pt x="142" y="507"/>
                            </a:lnTo>
                            <a:lnTo>
                              <a:pt x="147" y="510"/>
                            </a:lnTo>
                            <a:lnTo>
                              <a:pt x="158" y="512"/>
                            </a:lnTo>
                            <a:lnTo>
                              <a:pt x="177" y="514"/>
                            </a:lnTo>
                            <a:lnTo>
                              <a:pt x="209" y="514"/>
                            </a:lnTo>
                            <a:lnTo>
                              <a:pt x="236" y="516"/>
                            </a:lnTo>
                            <a:lnTo>
                              <a:pt x="270" y="522"/>
                            </a:lnTo>
                            <a:lnTo>
                              <a:pt x="307" y="528"/>
                            </a:lnTo>
                            <a:lnTo>
                              <a:pt x="332" y="531"/>
                            </a:lnTo>
                            <a:lnTo>
                              <a:pt x="362" y="531"/>
                            </a:lnTo>
                            <a:lnTo>
                              <a:pt x="369" y="528"/>
                            </a:lnTo>
                            <a:lnTo>
                              <a:pt x="540" y="422"/>
                            </a:lnTo>
                            <a:lnTo>
                              <a:pt x="549" y="415"/>
                            </a:lnTo>
                            <a:lnTo>
                              <a:pt x="555" y="408"/>
                            </a:lnTo>
                            <a:lnTo>
                              <a:pt x="557" y="400"/>
                            </a:lnTo>
                            <a:lnTo>
                              <a:pt x="557" y="390"/>
                            </a:lnTo>
                            <a:lnTo>
                              <a:pt x="555" y="382"/>
                            </a:lnTo>
                            <a:lnTo>
                              <a:pt x="506" y="251"/>
                            </a:lnTo>
                            <a:lnTo>
                              <a:pt x="475" y="168"/>
                            </a:lnTo>
                            <a:lnTo>
                              <a:pt x="453" y="10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6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5" y="2825"/>
                        <a:ext cx="331" cy="406"/>
                      </a:xfrm>
                      <a:custGeom>
                        <a:avLst/>
                        <a:gdLst>
                          <a:gd name="T0" fmla="*/ 255 w 331"/>
                          <a:gd name="T1" fmla="*/ 122 h 406"/>
                          <a:gd name="T2" fmla="*/ 231 w 331"/>
                          <a:gd name="T3" fmla="*/ 63 h 406"/>
                          <a:gd name="T4" fmla="*/ 209 w 331"/>
                          <a:gd name="T5" fmla="*/ 11 h 406"/>
                          <a:gd name="T6" fmla="*/ 206 w 331"/>
                          <a:gd name="T7" fmla="*/ 9 h 406"/>
                          <a:gd name="T8" fmla="*/ 203 w 331"/>
                          <a:gd name="T9" fmla="*/ 8 h 406"/>
                          <a:gd name="T10" fmla="*/ 196 w 331"/>
                          <a:gd name="T11" fmla="*/ 7 h 406"/>
                          <a:gd name="T12" fmla="*/ 101 w 331"/>
                          <a:gd name="T13" fmla="*/ 1 h 406"/>
                          <a:gd name="T14" fmla="*/ 9 w 331"/>
                          <a:gd name="T15" fmla="*/ 0 h 406"/>
                          <a:gd name="T16" fmla="*/ 4 w 331"/>
                          <a:gd name="T17" fmla="*/ 1 h 406"/>
                          <a:gd name="T18" fmla="*/ 2 w 331"/>
                          <a:gd name="T19" fmla="*/ 3 h 406"/>
                          <a:gd name="T20" fmla="*/ 0 w 331"/>
                          <a:gd name="T21" fmla="*/ 8 h 406"/>
                          <a:gd name="T22" fmla="*/ 7 w 331"/>
                          <a:gd name="T23" fmla="*/ 45 h 406"/>
                          <a:gd name="T24" fmla="*/ 21 w 331"/>
                          <a:gd name="T25" fmla="*/ 76 h 406"/>
                          <a:gd name="T26" fmla="*/ 46 w 331"/>
                          <a:gd name="T27" fmla="*/ 135 h 406"/>
                          <a:gd name="T28" fmla="*/ 92 w 331"/>
                          <a:gd name="T29" fmla="*/ 234 h 406"/>
                          <a:gd name="T30" fmla="*/ 134 w 331"/>
                          <a:gd name="T31" fmla="*/ 321 h 406"/>
                          <a:gd name="T32" fmla="*/ 144 w 331"/>
                          <a:gd name="T33" fmla="*/ 353 h 406"/>
                          <a:gd name="T34" fmla="*/ 151 w 331"/>
                          <a:gd name="T35" fmla="*/ 375 h 406"/>
                          <a:gd name="T36" fmla="*/ 157 w 331"/>
                          <a:gd name="T37" fmla="*/ 388 h 406"/>
                          <a:gd name="T38" fmla="*/ 163 w 331"/>
                          <a:gd name="T39" fmla="*/ 397 h 406"/>
                          <a:gd name="T40" fmla="*/ 167 w 331"/>
                          <a:gd name="T41" fmla="*/ 402 h 406"/>
                          <a:gd name="T42" fmla="*/ 171 w 331"/>
                          <a:gd name="T43" fmla="*/ 404 h 406"/>
                          <a:gd name="T44" fmla="*/ 177 w 331"/>
                          <a:gd name="T45" fmla="*/ 405 h 406"/>
                          <a:gd name="T46" fmla="*/ 182 w 331"/>
                          <a:gd name="T47" fmla="*/ 403 h 406"/>
                          <a:gd name="T48" fmla="*/ 191 w 331"/>
                          <a:gd name="T49" fmla="*/ 398 h 406"/>
                          <a:gd name="T50" fmla="*/ 202 w 331"/>
                          <a:gd name="T51" fmla="*/ 392 h 406"/>
                          <a:gd name="T52" fmla="*/ 211 w 331"/>
                          <a:gd name="T53" fmla="*/ 384 h 406"/>
                          <a:gd name="T54" fmla="*/ 222 w 331"/>
                          <a:gd name="T55" fmla="*/ 375 h 406"/>
                          <a:gd name="T56" fmla="*/ 232 w 331"/>
                          <a:gd name="T57" fmla="*/ 368 h 406"/>
                          <a:gd name="T58" fmla="*/ 325 w 331"/>
                          <a:gd name="T59" fmla="*/ 332 h 406"/>
                          <a:gd name="T60" fmla="*/ 328 w 331"/>
                          <a:gd name="T61" fmla="*/ 331 h 406"/>
                          <a:gd name="T62" fmla="*/ 330 w 331"/>
                          <a:gd name="T63" fmla="*/ 327 h 406"/>
                          <a:gd name="T64" fmla="*/ 329 w 331"/>
                          <a:gd name="T65" fmla="*/ 323 h 406"/>
                          <a:gd name="T66" fmla="*/ 327 w 331"/>
                          <a:gd name="T67" fmla="*/ 318 h 406"/>
                          <a:gd name="T68" fmla="*/ 255 w 331"/>
                          <a:gd name="T69" fmla="*/ 122 h 4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</a:cxnLst>
                        <a:rect l="0" t="0" r="r" b="b"/>
                        <a:pathLst>
                          <a:path w="331" h="406">
                            <a:moveTo>
                              <a:pt x="255" y="122"/>
                            </a:moveTo>
                            <a:lnTo>
                              <a:pt x="231" y="63"/>
                            </a:lnTo>
                            <a:lnTo>
                              <a:pt x="209" y="11"/>
                            </a:lnTo>
                            <a:lnTo>
                              <a:pt x="206" y="9"/>
                            </a:lnTo>
                            <a:lnTo>
                              <a:pt x="203" y="8"/>
                            </a:lnTo>
                            <a:lnTo>
                              <a:pt x="196" y="7"/>
                            </a:lnTo>
                            <a:lnTo>
                              <a:pt x="101" y="1"/>
                            </a:lnTo>
                            <a:lnTo>
                              <a:pt x="9" y="0"/>
                            </a:lnTo>
                            <a:lnTo>
                              <a:pt x="4" y="1"/>
                            </a:lnTo>
                            <a:lnTo>
                              <a:pt x="2" y="3"/>
                            </a:lnTo>
                            <a:lnTo>
                              <a:pt x="0" y="8"/>
                            </a:lnTo>
                            <a:lnTo>
                              <a:pt x="7" y="45"/>
                            </a:lnTo>
                            <a:lnTo>
                              <a:pt x="21" y="76"/>
                            </a:lnTo>
                            <a:lnTo>
                              <a:pt x="46" y="135"/>
                            </a:lnTo>
                            <a:lnTo>
                              <a:pt x="92" y="234"/>
                            </a:lnTo>
                            <a:lnTo>
                              <a:pt x="134" y="321"/>
                            </a:lnTo>
                            <a:lnTo>
                              <a:pt x="144" y="353"/>
                            </a:lnTo>
                            <a:lnTo>
                              <a:pt x="151" y="375"/>
                            </a:lnTo>
                            <a:lnTo>
                              <a:pt x="157" y="388"/>
                            </a:lnTo>
                            <a:lnTo>
                              <a:pt x="163" y="397"/>
                            </a:lnTo>
                            <a:lnTo>
                              <a:pt x="167" y="402"/>
                            </a:lnTo>
                            <a:lnTo>
                              <a:pt x="171" y="404"/>
                            </a:lnTo>
                            <a:lnTo>
                              <a:pt x="177" y="405"/>
                            </a:lnTo>
                            <a:lnTo>
                              <a:pt x="182" y="403"/>
                            </a:lnTo>
                            <a:lnTo>
                              <a:pt x="191" y="398"/>
                            </a:lnTo>
                            <a:lnTo>
                              <a:pt x="202" y="392"/>
                            </a:lnTo>
                            <a:lnTo>
                              <a:pt x="211" y="384"/>
                            </a:lnTo>
                            <a:lnTo>
                              <a:pt x="222" y="375"/>
                            </a:lnTo>
                            <a:lnTo>
                              <a:pt x="232" y="368"/>
                            </a:lnTo>
                            <a:lnTo>
                              <a:pt x="325" y="332"/>
                            </a:lnTo>
                            <a:lnTo>
                              <a:pt x="328" y="331"/>
                            </a:lnTo>
                            <a:lnTo>
                              <a:pt x="330" y="327"/>
                            </a:lnTo>
                            <a:lnTo>
                              <a:pt x="329" y="323"/>
                            </a:lnTo>
                            <a:lnTo>
                              <a:pt x="327" y="318"/>
                            </a:lnTo>
                            <a:lnTo>
                              <a:pt x="255" y="122"/>
                            </a:lnTo>
                          </a:path>
                        </a:pathLst>
                      </a:custGeom>
                      <a:solidFill>
                        <a:srgbClr val="005F5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29770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6" y="3243"/>
                      <a:ext cx="86" cy="227"/>
                      <a:chOff x="3696" y="3243"/>
                      <a:chExt cx="86" cy="227"/>
                    </a:xfrm>
                  </p:grpSpPr>
                  <p:sp>
                    <p:nvSpPr>
                      <p:cNvPr id="329771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6" y="3249"/>
                        <a:ext cx="82" cy="221"/>
                      </a:xfrm>
                      <a:custGeom>
                        <a:avLst/>
                        <a:gdLst>
                          <a:gd name="T0" fmla="*/ 81 w 82"/>
                          <a:gd name="T1" fmla="*/ 0 h 221"/>
                          <a:gd name="T2" fmla="*/ 78 w 82"/>
                          <a:gd name="T3" fmla="*/ 15 h 221"/>
                          <a:gd name="T4" fmla="*/ 74 w 82"/>
                          <a:gd name="T5" fmla="*/ 26 h 221"/>
                          <a:gd name="T6" fmla="*/ 68 w 82"/>
                          <a:gd name="T7" fmla="*/ 36 h 221"/>
                          <a:gd name="T8" fmla="*/ 57 w 82"/>
                          <a:gd name="T9" fmla="*/ 42 h 221"/>
                          <a:gd name="T10" fmla="*/ 44 w 82"/>
                          <a:gd name="T11" fmla="*/ 47 h 221"/>
                          <a:gd name="T12" fmla="*/ 34 w 82"/>
                          <a:gd name="T13" fmla="*/ 55 h 221"/>
                          <a:gd name="T14" fmla="*/ 25 w 82"/>
                          <a:gd name="T15" fmla="*/ 66 h 221"/>
                          <a:gd name="T16" fmla="*/ 16 w 82"/>
                          <a:gd name="T17" fmla="*/ 84 h 221"/>
                          <a:gd name="T18" fmla="*/ 13 w 82"/>
                          <a:gd name="T19" fmla="*/ 99 h 221"/>
                          <a:gd name="T20" fmla="*/ 16 w 82"/>
                          <a:gd name="T21" fmla="*/ 110 h 221"/>
                          <a:gd name="T22" fmla="*/ 25 w 82"/>
                          <a:gd name="T23" fmla="*/ 120 h 221"/>
                          <a:gd name="T24" fmla="*/ 33 w 82"/>
                          <a:gd name="T25" fmla="*/ 131 h 221"/>
                          <a:gd name="T26" fmla="*/ 38 w 82"/>
                          <a:gd name="T27" fmla="*/ 141 h 221"/>
                          <a:gd name="T28" fmla="*/ 43 w 82"/>
                          <a:gd name="T29" fmla="*/ 154 h 221"/>
                          <a:gd name="T30" fmla="*/ 45 w 82"/>
                          <a:gd name="T31" fmla="*/ 168 h 221"/>
                          <a:gd name="T32" fmla="*/ 40 w 82"/>
                          <a:gd name="T33" fmla="*/ 182 h 221"/>
                          <a:gd name="T34" fmla="*/ 34 w 82"/>
                          <a:gd name="T35" fmla="*/ 191 h 221"/>
                          <a:gd name="T36" fmla="*/ 23 w 82"/>
                          <a:gd name="T37" fmla="*/ 203 h 221"/>
                          <a:gd name="T38" fmla="*/ 13 w 82"/>
                          <a:gd name="T39" fmla="*/ 211 h 221"/>
                          <a:gd name="T40" fmla="*/ 0 w 82"/>
                          <a:gd name="T41" fmla="*/ 22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2" h="221">
                            <a:moveTo>
                              <a:pt x="81" y="0"/>
                            </a:moveTo>
                            <a:lnTo>
                              <a:pt x="78" y="15"/>
                            </a:lnTo>
                            <a:lnTo>
                              <a:pt x="74" y="26"/>
                            </a:lnTo>
                            <a:lnTo>
                              <a:pt x="68" y="36"/>
                            </a:lnTo>
                            <a:lnTo>
                              <a:pt x="57" y="42"/>
                            </a:lnTo>
                            <a:lnTo>
                              <a:pt x="44" y="47"/>
                            </a:lnTo>
                            <a:lnTo>
                              <a:pt x="34" y="55"/>
                            </a:lnTo>
                            <a:lnTo>
                              <a:pt x="25" y="66"/>
                            </a:lnTo>
                            <a:lnTo>
                              <a:pt x="16" y="84"/>
                            </a:lnTo>
                            <a:lnTo>
                              <a:pt x="13" y="99"/>
                            </a:lnTo>
                            <a:lnTo>
                              <a:pt x="16" y="110"/>
                            </a:lnTo>
                            <a:lnTo>
                              <a:pt x="25" y="120"/>
                            </a:lnTo>
                            <a:lnTo>
                              <a:pt x="33" y="131"/>
                            </a:lnTo>
                            <a:lnTo>
                              <a:pt x="38" y="141"/>
                            </a:lnTo>
                            <a:lnTo>
                              <a:pt x="43" y="154"/>
                            </a:lnTo>
                            <a:lnTo>
                              <a:pt x="45" y="168"/>
                            </a:lnTo>
                            <a:lnTo>
                              <a:pt x="40" y="182"/>
                            </a:lnTo>
                            <a:lnTo>
                              <a:pt x="34" y="191"/>
                            </a:lnTo>
                            <a:lnTo>
                              <a:pt x="23" y="203"/>
                            </a:lnTo>
                            <a:lnTo>
                              <a:pt x="13" y="211"/>
                            </a:lnTo>
                            <a:lnTo>
                              <a:pt x="0" y="22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9772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0" y="3243"/>
                        <a:ext cx="2" cy="2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334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33400" y="1396538"/>
            <a:ext cx="7900988" cy="4835021"/>
            <a:chOff x="470" y="921"/>
            <a:chExt cx="4977" cy="3373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70" y="3974"/>
              <a:ext cx="1090" cy="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dirty="0">
                  <a:solidFill>
                    <a:srgbClr val="FF0000"/>
                  </a:solidFill>
                </a:rPr>
                <a:t>Windows 95</a:t>
              </a: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35" y="921"/>
              <a:ext cx="4912" cy="3373"/>
              <a:chOff x="535" y="921"/>
              <a:chExt cx="4912" cy="3373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535" y="3026"/>
                <a:ext cx="1110" cy="863"/>
                <a:chOff x="535" y="3026"/>
                <a:chExt cx="1110" cy="863"/>
              </a:xfrm>
            </p:grpSpPr>
            <p:sp>
              <p:nvSpPr>
                <p:cNvPr id="180" name="Freeform 7"/>
                <p:cNvSpPr>
                  <a:spLocks/>
                </p:cNvSpPr>
                <p:nvPr/>
              </p:nvSpPr>
              <p:spPr bwMode="auto">
                <a:xfrm>
                  <a:off x="535" y="3690"/>
                  <a:ext cx="109" cy="65"/>
                </a:xfrm>
                <a:custGeom>
                  <a:avLst/>
                  <a:gdLst>
                    <a:gd name="T0" fmla="*/ 106 w 109"/>
                    <a:gd name="T1" fmla="*/ 0 h 65"/>
                    <a:gd name="T2" fmla="*/ 82 w 109"/>
                    <a:gd name="T3" fmla="*/ 0 h 65"/>
                    <a:gd name="T4" fmla="*/ 68 w 109"/>
                    <a:gd name="T5" fmla="*/ 1 h 65"/>
                    <a:gd name="T6" fmla="*/ 54 w 109"/>
                    <a:gd name="T7" fmla="*/ 3 h 65"/>
                    <a:gd name="T8" fmla="*/ 38 w 109"/>
                    <a:gd name="T9" fmla="*/ 6 h 65"/>
                    <a:gd name="T10" fmla="*/ 25 w 109"/>
                    <a:gd name="T11" fmla="*/ 10 h 65"/>
                    <a:gd name="T12" fmla="*/ 17 w 109"/>
                    <a:gd name="T13" fmla="*/ 13 h 65"/>
                    <a:gd name="T14" fmla="*/ 11 w 109"/>
                    <a:gd name="T15" fmla="*/ 16 h 65"/>
                    <a:gd name="T16" fmla="*/ 6 w 109"/>
                    <a:gd name="T17" fmla="*/ 20 h 65"/>
                    <a:gd name="T18" fmla="*/ 2 w 109"/>
                    <a:gd name="T19" fmla="*/ 24 h 65"/>
                    <a:gd name="T20" fmla="*/ 0 w 109"/>
                    <a:gd name="T21" fmla="*/ 29 h 65"/>
                    <a:gd name="T22" fmla="*/ 1 w 109"/>
                    <a:gd name="T23" fmla="*/ 34 h 65"/>
                    <a:gd name="T24" fmla="*/ 4 w 109"/>
                    <a:gd name="T25" fmla="*/ 38 h 65"/>
                    <a:gd name="T26" fmla="*/ 8 w 109"/>
                    <a:gd name="T27" fmla="*/ 41 h 65"/>
                    <a:gd name="T28" fmla="*/ 15 w 109"/>
                    <a:gd name="T29" fmla="*/ 42 h 65"/>
                    <a:gd name="T30" fmla="*/ 24 w 109"/>
                    <a:gd name="T31" fmla="*/ 42 h 65"/>
                    <a:gd name="T32" fmla="*/ 34 w 109"/>
                    <a:gd name="T33" fmla="*/ 41 h 65"/>
                    <a:gd name="T34" fmla="*/ 46 w 109"/>
                    <a:gd name="T35" fmla="*/ 40 h 65"/>
                    <a:gd name="T36" fmla="*/ 57 w 109"/>
                    <a:gd name="T37" fmla="*/ 41 h 65"/>
                    <a:gd name="T38" fmla="*/ 66 w 109"/>
                    <a:gd name="T39" fmla="*/ 42 h 65"/>
                    <a:gd name="T40" fmla="*/ 74 w 109"/>
                    <a:gd name="T41" fmla="*/ 44 h 65"/>
                    <a:gd name="T42" fmla="*/ 83 w 109"/>
                    <a:gd name="T43" fmla="*/ 48 h 65"/>
                    <a:gd name="T44" fmla="*/ 108 w 109"/>
                    <a:gd name="T45" fmla="*/ 64 h 65"/>
                    <a:gd name="T46" fmla="*/ 107 w 109"/>
                    <a:gd name="T47" fmla="*/ 64 h 65"/>
                    <a:gd name="T48" fmla="*/ 108 w 109"/>
                    <a:gd name="T49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65">
                      <a:moveTo>
                        <a:pt x="106" y="0"/>
                      </a:moveTo>
                      <a:lnTo>
                        <a:pt x="82" y="0"/>
                      </a:lnTo>
                      <a:lnTo>
                        <a:pt x="68" y="1"/>
                      </a:lnTo>
                      <a:lnTo>
                        <a:pt x="54" y="3"/>
                      </a:lnTo>
                      <a:lnTo>
                        <a:pt x="38" y="6"/>
                      </a:lnTo>
                      <a:lnTo>
                        <a:pt x="25" y="10"/>
                      </a:lnTo>
                      <a:lnTo>
                        <a:pt x="17" y="13"/>
                      </a:lnTo>
                      <a:lnTo>
                        <a:pt x="11" y="16"/>
                      </a:lnTo>
                      <a:lnTo>
                        <a:pt x="6" y="20"/>
                      </a:lnTo>
                      <a:lnTo>
                        <a:pt x="2" y="24"/>
                      </a:lnTo>
                      <a:lnTo>
                        <a:pt x="0" y="29"/>
                      </a:lnTo>
                      <a:lnTo>
                        <a:pt x="1" y="34"/>
                      </a:lnTo>
                      <a:lnTo>
                        <a:pt x="4" y="38"/>
                      </a:lnTo>
                      <a:lnTo>
                        <a:pt x="8" y="41"/>
                      </a:lnTo>
                      <a:lnTo>
                        <a:pt x="15" y="42"/>
                      </a:lnTo>
                      <a:lnTo>
                        <a:pt x="24" y="42"/>
                      </a:lnTo>
                      <a:lnTo>
                        <a:pt x="34" y="41"/>
                      </a:lnTo>
                      <a:lnTo>
                        <a:pt x="46" y="40"/>
                      </a:lnTo>
                      <a:lnTo>
                        <a:pt x="57" y="41"/>
                      </a:lnTo>
                      <a:lnTo>
                        <a:pt x="66" y="42"/>
                      </a:lnTo>
                      <a:lnTo>
                        <a:pt x="74" y="44"/>
                      </a:lnTo>
                      <a:lnTo>
                        <a:pt x="83" y="48"/>
                      </a:lnTo>
                      <a:lnTo>
                        <a:pt x="108" y="64"/>
                      </a:lnTo>
                      <a:lnTo>
                        <a:pt x="107" y="64"/>
                      </a:lnTo>
                      <a:lnTo>
                        <a:pt x="108" y="63"/>
                      </a:lnTo>
                    </a:path>
                  </a:pathLst>
                </a:custGeom>
                <a:noFill/>
                <a:ln w="25400" cap="rnd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1" name="Group 8"/>
                <p:cNvGrpSpPr>
                  <a:grpSpLocks/>
                </p:cNvGrpSpPr>
                <p:nvPr/>
              </p:nvGrpSpPr>
              <p:grpSpPr bwMode="auto">
                <a:xfrm>
                  <a:off x="628" y="3508"/>
                  <a:ext cx="864" cy="292"/>
                  <a:chOff x="628" y="3508"/>
                  <a:chExt cx="864" cy="292"/>
                </a:xfrm>
              </p:grpSpPr>
              <p:sp>
                <p:nvSpPr>
                  <p:cNvPr id="319" name="Freeform 9"/>
                  <p:cNvSpPr>
                    <a:spLocks/>
                  </p:cNvSpPr>
                  <p:nvPr/>
                </p:nvSpPr>
                <p:spPr bwMode="auto">
                  <a:xfrm>
                    <a:off x="634" y="3658"/>
                    <a:ext cx="858" cy="142"/>
                  </a:xfrm>
                  <a:custGeom>
                    <a:avLst/>
                    <a:gdLst>
                      <a:gd name="T0" fmla="*/ 0 w 858"/>
                      <a:gd name="T1" fmla="*/ 9 h 142"/>
                      <a:gd name="T2" fmla="*/ 0 w 858"/>
                      <a:gd name="T3" fmla="*/ 70 h 142"/>
                      <a:gd name="T4" fmla="*/ 696 w 858"/>
                      <a:gd name="T5" fmla="*/ 141 h 142"/>
                      <a:gd name="T6" fmla="*/ 857 w 858"/>
                      <a:gd name="T7" fmla="*/ 55 h 142"/>
                      <a:gd name="T8" fmla="*/ 857 w 858"/>
                      <a:gd name="T9" fmla="*/ 0 h 142"/>
                      <a:gd name="T10" fmla="*/ 690 w 858"/>
                      <a:gd name="T11" fmla="*/ 74 h 142"/>
                      <a:gd name="T12" fmla="*/ 0 w 858"/>
                      <a:gd name="T13" fmla="*/ 9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8" h="142">
                        <a:moveTo>
                          <a:pt x="0" y="9"/>
                        </a:moveTo>
                        <a:lnTo>
                          <a:pt x="0" y="70"/>
                        </a:lnTo>
                        <a:lnTo>
                          <a:pt x="696" y="141"/>
                        </a:lnTo>
                        <a:lnTo>
                          <a:pt x="857" y="55"/>
                        </a:lnTo>
                        <a:lnTo>
                          <a:pt x="857" y="0"/>
                        </a:lnTo>
                        <a:lnTo>
                          <a:pt x="690" y="74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10"/>
                  <p:cNvSpPr>
                    <a:spLocks/>
                  </p:cNvSpPr>
                  <p:nvPr/>
                </p:nvSpPr>
                <p:spPr bwMode="auto">
                  <a:xfrm>
                    <a:off x="628" y="3508"/>
                    <a:ext cx="698" cy="223"/>
                  </a:xfrm>
                  <a:custGeom>
                    <a:avLst/>
                    <a:gdLst>
                      <a:gd name="T0" fmla="*/ 0 w 698"/>
                      <a:gd name="T1" fmla="*/ 0 h 223"/>
                      <a:gd name="T2" fmla="*/ 697 w 698"/>
                      <a:gd name="T3" fmla="*/ 48 h 223"/>
                      <a:gd name="T4" fmla="*/ 697 w 698"/>
                      <a:gd name="T5" fmla="*/ 222 h 223"/>
                      <a:gd name="T6" fmla="*/ 0 w 698"/>
                      <a:gd name="T7" fmla="*/ 155 h 223"/>
                      <a:gd name="T8" fmla="*/ 0 w 698"/>
                      <a:gd name="T9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8" h="223">
                        <a:moveTo>
                          <a:pt x="0" y="0"/>
                        </a:moveTo>
                        <a:lnTo>
                          <a:pt x="697" y="48"/>
                        </a:lnTo>
                        <a:lnTo>
                          <a:pt x="697" y="222"/>
                        </a:lnTo>
                        <a:lnTo>
                          <a:pt x="0" y="15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30" y="3549"/>
                    <a:ext cx="704" cy="92"/>
                    <a:chOff x="630" y="3549"/>
                    <a:chExt cx="704" cy="92"/>
                  </a:xfrm>
                </p:grpSpPr>
                <p:sp>
                  <p:nvSpPr>
                    <p:cNvPr id="32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" y="3549"/>
                      <a:ext cx="703" cy="5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6" y="3592"/>
                      <a:ext cx="147" cy="1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3" y="3579"/>
                      <a:ext cx="148" cy="1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" y="3580"/>
                      <a:ext cx="704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2" name="Group 16"/>
                <p:cNvGrpSpPr>
                  <a:grpSpLocks/>
                </p:cNvGrpSpPr>
                <p:nvPr/>
              </p:nvGrpSpPr>
              <p:grpSpPr bwMode="auto">
                <a:xfrm>
                  <a:off x="628" y="3476"/>
                  <a:ext cx="866" cy="75"/>
                  <a:chOff x="628" y="3476"/>
                  <a:chExt cx="866" cy="75"/>
                </a:xfrm>
              </p:grpSpPr>
              <p:sp>
                <p:nvSpPr>
                  <p:cNvPr id="317" name="Freeform 17"/>
                  <p:cNvSpPr>
                    <a:spLocks/>
                  </p:cNvSpPr>
                  <p:nvPr/>
                </p:nvSpPr>
                <p:spPr bwMode="auto">
                  <a:xfrm>
                    <a:off x="628" y="3476"/>
                    <a:ext cx="866" cy="75"/>
                  </a:xfrm>
                  <a:custGeom>
                    <a:avLst/>
                    <a:gdLst>
                      <a:gd name="T0" fmla="*/ 0 w 866"/>
                      <a:gd name="T1" fmla="*/ 29 h 75"/>
                      <a:gd name="T2" fmla="*/ 699 w 866"/>
                      <a:gd name="T3" fmla="*/ 74 h 75"/>
                      <a:gd name="T4" fmla="*/ 865 w 866"/>
                      <a:gd name="T5" fmla="*/ 31 h 75"/>
                      <a:gd name="T6" fmla="*/ 807 w 866"/>
                      <a:gd name="T7" fmla="*/ 25 h 75"/>
                      <a:gd name="T8" fmla="*/ 267 w 866"/>
                      <a:gd name="T9" fmla="*/ 0 h 75"/>
                      <a:gd name="T10" fmla="*/ 0 w 866"/>
                      <a:gd name="T11" fmla="*/ 29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66" h="75">
                        <a:moveTo>
                          <a:pt x="0" y="29"/>
                        </a:moveTo>
                        <a:lnTo>
                          <a:pt x="699" y="74"/>
                        </a:lnTo>
                        <a:lnTo>
                          <a:pt x="865" y="31"/>
                        </a:lnTo>
                        <a:lnTo>
                          <a:pt x="807" y="25"/>
                        </a:lnTo>
                        <a:lnTo>
                          <a:pt x="267" y="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18"/>
                  <p:cNvSpPr>
                    <a:spLocks/>
                  </p:cNvSpPr>
                  <p:nvPr/>
                </p:nvSpPr>
                <p:spPr bwMode="auto">
                  <a:xfrm>
                    <a:off x="827" y="3493"/>
                    <a:ext cx="634" cy="46"/>
                  </a:xfrm>
                  <a:custGeom>
                    <a:avLst/>
                    <a:gdLst>
                      <a:gd name="T0" fmla="*/ 51 w 634"/>
                      <a:gd name="T1" fmla="*/ 0 h 46"/>
                      <a:gd name="T2" fmla="*/ 0 w 634"/>
                      <a:gd name="T3" fmla="*/ 17 h 46"/>
                      <a:gd name="T4" fmla="*/ 511 w 634"/>
                      <a:gd name="T5" fmla="*/ 45 h 46"/>
                      <a:gd name="T6" fmla="*/ 594 w 634"/>
                      <a:gd name="T7" fmla="*/ 25 h 46"/>
                      <a:gd name="T8" fmla="*/ 588 w 634"/>
                      <a:gd name="T9" fmla="*/ 22 h 46"/>
                      <a:gd name="T10" fmla="*/ 633 w 634"/>
                      <a:gd name="T11" fmla="*/ 11 h 46"/>
                      <a:gd name="T12" fmla="*/ 605 w 634"/>
                      <a:gd name="T13" fmla="*/ 9 h 46"/>
                      <a:gd name="T14" fmla="*/ 51 w 634"/>
                      <a:gd name="T15" fmla="*/ 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34" h="46">
                        <a:moveTo>
                          <a:pt x="51" y="0"/>
                        </a:moveTo>
                        <a:lnTo>
                          <a:pt x="0" y="17"/>
                        </a:lnTo>
                        <a:lnTo>
                          <a:pt x="511" y="45"/>
                        </a:lnTo>
                        <a:lnTo>
                          <a:pt x="594" y="25"/>
                        </a:lnTo>
                        <a:lnTo>
                          <a:pt x="588" y="22"/>
                        </a:lnTo>
                        <a:lnTo>
                          <a:pt x="633" y="11"/>
                        </a:lnTo>
                        <a:lnTo>
                          <a:pt x="605" y="9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3" name="Group 19"/>
                <p:cNvGrpSpPr>
                  <a:grpSpLocks/>
                </p:cNvGrpSpPr>
                <p:nvPr/>
              </p:nvGrpSpPr>
              <p:grpSpPr bwMode="auto">
                <a:xfrm>
                  <a:off x="1340" y="3036"/>
                  <a:ext cx="158" cy="492"/>
                  <a:chOff x="1340" y="3036"/>
                  <a:chExt cx="158" cy="492"/>
                </a:xfrm>
              </p:grpSpPr>
              <p:grpSp>
                <p:nvGrpSpPr>
                  <p:cNvPr id="28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402" y="3099"/>
                    <a:ext cx="96" cy="412"/>
                    <a:chOff x="1402" y="3099"/>
                    <a:chExt cx="96" cy="412"/>
                  </a:xfrm>
                </p:grpSpPr>
                <p:sp>
                  <p:nvSpPr>
                    <p:cNvPr id="29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402" y="3099"/>
                      <a:ext cx="90" cy="412"/>
                    </a:xfrm>
                    <a:custGeom>
                      <a:avLst/>
                      <a:gdLst>
                        <a:gd name="T0" fmla="*/ 8 w 90"/>
                        <a:gd name="T1" fmla="*/ 0 h 412"/>
                        <a:gd name="T2" fmla="*/ 89 w 90"/>
                        <a:gd name="T3" fmla="*/ 34 h 412"/>
                        <a:gd name="T4" fmla="*/ 82 w 90"/>
                        <a:gd name="T5" fmla="*/ 194 h 412"/>
                        <a:gd name="T6" fmla="*/ 73 w 90"/>
                        <a:gd name="T7" fmla="*/ 386 h 412"/>
                        <a:gd name="T8" fmla="*/ 0 w 90"/>
                        <a:gd name="T9" fmla="*/ 411 h 412"/>
                        <a:gd name="T10" fmla="*/ 8 w 90"/>
                        <a:gd name="T11" fmla="*/ 0 h 4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0" h="412">
                          <a:moveTo>
                            <a:pt x="8" y="0"/>
                          </a:moveTo>
                          <a:lnTo>
                            <a:pt x="89" y="34"/>
                          </a:lnTo>
                          <a:lnTo>
                            <a:pt x="82" y="194"/>
                          </a:lnTo>
                          <a:lnTo>
                            <a:pt x="73" y="386"/>
                          </a:lnTo>
                          <a:lnTo>
                            <a:pt x="0" y="41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92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2" y="3117"/>
                      <a:ext cx="96" cy="352"/>
                      <a:chOff x="1402" y="3117"/>
                      <a:chExt cx="96" cy="352"/>
                    </a:xfrm>
                  </p:grpSpPr>
                  <p:grpSp>
                    <p:nvGrpSpPr>
                      <p:cNvPr id="293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2" y="3117"/>
                        <a:ext cx="96" cy="352"/>
                        <a:chOff x="1402" y="3117"/>
                        <a:chExt cx="96" cy="352"/>
                      </a:xfrm>
                    </p:grpSpPr>
                    <p:grpSp>
                      <p:nvGrpSpPr>
                        <p:cNvPr id="295" name="Group 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02" y="3117"/>
                          <a:ext cx="96" cy="211"/>
                          <a:chOff x="1402" y="3117"/>
                          <a:chExt cx="96" cy="211"/>
                        </a:xfrm>
                      </p:grpSpPr>
                      <p:grpSp>
                        <p:nvGrpSpPr>
                          <p:cNvPr id="305" name="Group 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09" y="3117"/>
                            <a:ext cx="89" cy="113"/>
                            <a:chOff x="1409" y="3117"/>
                            <a:chExt cx="89" cy="113"/>
                          </a:xfrm>
                        </p:grpSpPr>
                        <p:sp>
                          <p:nvSpPr>
                            <p:cNvPr id="311" name="Line 2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12" y="3117"/>
                              <a:ext cx="86" cy="33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12" name="Line 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10" y="3135"/>
                              <a:ext cx="86" cy="30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13" name="Line 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11" y="3154"/>
                              <a:ext cx="85" cy="2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14" name="Line 2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10" y="3172"/>
                              <a:ext cx="86" cy="2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15" name="Line 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09" y="3190"/>
                              <a:ext cx="86" cy="24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16" name="Line 3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409" y="3208"/>
                              <a:ext cx="85" cy="22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306" name="Line 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2" y="3245"/>
                            <a:ext cx="89" cy="1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7" name="Line 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3" y="3263"/>
                            <a:ext cx="8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8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2" y="3282"/>
                            <a:ext cx="87" cy="1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9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3" y="3301"/>
                            <a:ext cx="86" cy="1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0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4" y="3320"/>
                            <a:ext cx="85" cy="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96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03" y="3339"/>
                          <a:ext cx="84" cy="130"/>
                          <a:chOff x="1403" y="3339"/>
                          <a:chExt cx="84" cy="130"/>
                        </a:xfrm>
                      </p:grpSpPr>
                      <p:sp>
                        <p:nvSpPr>
                          <p:cNvPr id="297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4" y="3339"/>
                            <a:ext cx="83" cy="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98" name="Line 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5" y="3357"/>
                            <a:ext cx="81" cy="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99" name="Line 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04" y="3377"/>
                            <a:ext cx="81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0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404" y="3393"/>
                            <a:ext cx="81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1" name="Line 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404" y="3409"/>
                            <a:ext cx="79" cy="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2" name="Line 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404" y="3426"/>
                            <a:ext cx="79" cy="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Line 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403" y="3441"/>
                            <a:ext cx="80" cy="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4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404" y="3458"/>
                            <a:ext cx="77" cy="1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94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7" y="3227"/>
                        <a:ext cx="85" cy="1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8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340" y="3036"/>
                    <a:ext cx="78" cy="492"/>
                    <a:chOff x="1340" y="3036"/>
                    <a:chExt cx="78" cy="492"/>
                  </a:xfrm>
                </p:grpSpPr>
                <p:sp>
                  <p:nvSpPr>
                    <p:cNvPr id="289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340" y="3036"/>
                      <a:ext cx="78" cy="492"/>
                    </a:xfrm>
                    <a:custGeom>
                      <a:avLst/>
                      <a:gdLst>
                        <a:gd name="T0" fmla="*/ 18 w 78"/>
                        <a:gd name="T1" fmla="*/ 0 h 492"/>
                        <a:gd name="T2" fmla="*/ 72 w 78"/>
                        <a:gd name="T3" fmla="*/ 25 h 492"/>
                        <a:gd name="T4" fmla="*/ 77 w 78"/>
                        <a:gd name="T5" fmla="*/ 31 h 492"/>
                        <a:gd name="T6" fmla="*/ 61 w 78"/>
                        <a:gd name="T7" fmla="*/ 471 h 492"/>
                        <a:gd name="T8" fmla="*/ 53 w 78"/>
                        <a:gd name="T9" fmla="*/ 477 h 492"/>
                        <a:gd name="T10" fmla="*/ 0 w 78"/>
                        <a:gd name="T11" fmla="*/ 491 h 492"/>
                        <a:gd name="T12" fmla="*/ 6 w 78"/>
                        <a:gd name="T13" fmla="*/ 483 h 492"/>
                        <a:gd name="T14" fmla="*/ 7 w 78"/>
                        <a:gd name="T15" fmla="*/ 477 h 492"/>
                        <a:gd name="T16" fmla="*/ 18 w 78"/>
                        <a:gd name="T17" fmla="*/ 0 h 4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8" h="492">
                          <a:moveTo>
                            <a:pt x="18" y="0"/>
                          </a:moveTo>
                          <a:lnTo>
                            <a:pt x="72" y="25"/>
                          </a:lnTo>
                          <a:lnTo>
                            <a:pt x="77" y="31"/>
                          </a:lnTo>
                          <a:lnTo>
                            <a:pt x="61" y="471"/>
                          </a:lnTo>
                          <a:lnTo>
                            <a:pt x="53" y="477"/>
                          </a:lnTo>
                          <a:lnTo>
                            <a:pt x="0" y="491"/>
                          </a:lnTo>
                          <a:lnTo>
                            <a:pt x="6" y="483"/>
                          </a:lnTo>
                          <a:lnTo>
                            <a:pt x="7" y="477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0" name="Arc 49"/>
                    <p:cNvSpPr>
                      <a:spLocks/>
                    </p:cNvSpPr>
                    <p:nvPr/>
                  </p:nvSpPr>
                  <p:spPr bwMode="auto">
                    <a:xfrm>
                      <a:off x="1414" y="3061"/>
                      <a:ext cx="4" cy="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252"/>
                        <a:gd name="T1" fmla="*/ 0 h 21600"/>
                        <a:gd name="T2" fmla="*/ 21252 w 21252"/>
                        <a:gd name="T3" fmla="*/ 17736 h 21600"/>
                        <a:gd name="T4" fmla="*/ 0 w 212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252" h="21600" fill="none" extrusionOk="0">
                          <a:moveTo>
                            <a:pt x="0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0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4" name="Group 50"/>
                <p:cNvGrpSpPr>
                  <a:grpSpLocks/>
                </p:cNvGrpSpPr>
                <p:nvPr/>
              </p:nvGrpSpPr>
              <p:grpSpPr bwMode="auto">
                <a:xfrm>
                  <a:off x="1373" y="3788"/>
                  <a:ext cx="272" cy="101"/>
                  <a:chOff x="1373" y="3788"/>
                  <a:chExt cx="272" cy="101"/>
                </a:xfrm>
              </p:grpSpPr>
              <p:sp>
                <p:nvSpPr>
                  <p:cNvPr id="276" name="Freeform 51"/>
                  <p:cNvSpPr>
                    <a:spLocks/>
                  </p:cNvSpPr>
                  <p:nvPr/>
                </p:nvSpPr>
                <p:spPr bwMode="auto">
                  <a:xfrm>
                    <a:off x="1373" y="3788"/>
                    <a:ext cx="272" cy="71"/>
                  </a:xfrm>
                  <a:custGeom>
                    <a:avLst/>
                    <a:gdLst>
                      <a:gd name="T0" fmla="*/ 0 w 272"/>
                      <a:gd name="T1" fmla="*/ 0 h 71"/>
                      <a:gd name="T2" fmla="*/ 50 w 272"/>
                      <a:gd name="T3" fmla="*/ 3 h 71"/>
                      <a:gd name="T4" fmla="*/ 88 w 272"/>
                      <a:gd name="T5" fmla="*/ 5 h 71"/>
                      <a:gd name="T6" fmla="*/ 121 w 272"/>
                      <a:gd name="T7" fmla="*/ 9 h 71"/>
                      <a:gd name="T8" fmla="*/ 155 w 272"/>
                      <a:gd name="T9" fmla="*/ 13 h 71"/>
                      <a:gd name="T10" fmla="*/ 178 w 272"/>
                      <a:gd name="T11" fmla="*/ 16 h 71"/>
                      <a:gd name="T12" fmla="*/ 207 w 272"/>
                      <a:gd name="T13" fmla="*/ 21 h 71"/>
                      <a:gd name="T14" fmla="*/ 223 w 272"/>
                      <a:gd name="T15" fmla="*/ 24 h 71"/>
                      <a:gd name="T16" fmla="*/ 235 w 272"/>
                      <a:gd name="T17" fmla="*/ 27 h 71"/>
                      <a:gd name="T18" fmla="*/ 242 w 272"/>
                      <a:gd name="T19" fmla="*/ 28 h 71"/>
                      <a:gd name="T20" fmla="*/ 247 w 272"/>
                      <a:gd name="T21" fmla="*/ 30 h 71"/>
                      <a:gd name="T22" fmla="*/ 254 w 272"/>
                      <a:gd name="T23" fmla="*/ 32 h 71"/>
                      <a:gd name="T24" fmla="*/ 261 w 272"/>
                      <a:gd name="T25" fmla="*/ 34 h 71"/>
                      <a:gd name="T26" fmla="*/ 267 w 272"/>
                      <a:gd name="T27" fmla="*/ 38 h 71"/>
                      <a:gd name="T28" fmla="*/ 270 w 272"/>
                      <a:gd name="T29" fmla="*/ 42 h 71"/>
                      <a:gd name="T30" fmla="*/ 271 w 272"/>
                      <a:gd name="T31" fmla="*/ 45 h 71"/>
                      <a:gd name="T32" fmla="*/ 269 w 272"/>
                      <a:gd name="T33" fmla="*/ 49 h 71"/>
                      <a:gd name="T34" fmla="*/ 267 w 272"/>
                      <a:gd name="T35" fmla="*/ 54 h 71"/>
                      <a:gd name="T36" fmla="*/ 264 w 272"/>
                      <a:gd name="T37" fmla="*/ 58 h 71"/>
                      <a:gd name="T38" fmla="*/ 259 w 272"/>
                      <a:gd name="T39" fmla="*/ 61 h 71"/>
                      <a:gd name="T40" fmla="*/ 253 w 272"/>
                      <a:gd name="T41" fmla="*/ 65 h 71"/>
                      <a:gd name="T42" fmla="*/ 247 w 272"/>
                      <a:gd name="T43" fmla="*/ 68 h 71"/>
                      <a:gd name="T44" fmla="*/ 240 w 272"/>
                      <a:gd name="T45" fmla="*/ 69 h 71"/>
                      <a:gd name="T46" fmla="*/ 231 w 272"/>
                      <a:gd name="T47" fmla="*/ 70 h 71"/>
                      <a:gd name="T48" fmla="*/ 222 w 272"/>
                      <a:gd name="T49" fmla="*/ 70 h 71"/>
                      <a:gd name="T50" fmla="*/ 212 w 272"/>
                      <a:gd name="T51" fmla="*/ 70 h 71"/>
                      <a:gd name="T52" fmla="*/ 197 w 272"/>
                      <a:gd name="T53" fmla="*/ 67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72" h="71">
                        <a:moveTo>
                          <a:pt x="0" y="0"/>
                        </a:moveTo>
                        <a:lnTo>
                          <a:pt x="50" y="3"/>
                        </a:lnTo>
                        <a:lnTo>
                          <a:pt x="88" y="5"/>
                        </a:lnTo>
                        <a:lnTo>
                          <a:pt x="121" y="9"/>
                        </a:lnTo>
                        <a:lnTo>
                          <a:pt x="155" y="13"/>
                        </a:lnTo>
                        <a:lnTo>
                          <a:pt x="178" y="16"/>
                        </a:lnTo>
                        <a:lnTo>
                          <a:pt x="207" y="21"/>
                        </a:lnTo>
                        <a:lnTo>
                          <a:pt x="223" y="24"/>
                        </a:lnTo>
                        <a:lnTo>
                          <a:pt x="235" y="27"/>
                        </a:lnTo>
                        <a:lnTo>
                          <a:pt x="242" y="28"/>
                        </a:lnTo>
                        <a:lnTo>
                          <a:pt x="247" y="30"/>
                        </a:lnTo>
                        <a:lnTo>
                          <a:pt x="254" y="32"/>
                        </a:lnTo>
                        <a:lnTo>
                          <a:pt x="261" y="34"/>
                        </a:lnTo>
                        <a:lnTo>
                          <a:pt x="267" y="38"/>
                        </a:lnTo>
                        <a:lnTo>
                          <a:pt x="270" y="42"/>
                        </a:lnTo>
                        <a:lnTo>
                          <a:pt x="271" y="45"/>
                        </a:lnTo>
                        <a:lnTo>
                          <a:pt x="269" y="49"/>
                        </a:lnTo>
                        <a:lnTo>
                          <a:pt x="267" y="54"/>
                        </a:lnTo>
                        <a:lnTo>
                          <a:pt x="264" y="58"/>
                        </a:lnTo>
                        <a:lnTo>
                          <a:pt x="259" y="61"/>
                        </a:lnTo>
                        <a:lnTo>
                          <a:pt x="253" y="65"/>
                        </a:lnTo>
                        <a:lnTo>
                          <a:pt x="247" y="68"/>
                        </a:lnTo>
                        <a:lnTo>
                          <a:pt x="240" y="69"/>
                        </a:lnTo>
                        <a:lnTo>
                          <a:pt x="231" y="70"/>
                        </a:lnTo>
                        <a:lnTo>
                          <a:pt x="222" y="70"/>
                        </a:lnTo>
                        <a:lnTo>
                          <a:pt x="212" y="70"/>
                        </a:lnTo>
                        <a:lnTo>
                          <a:pt x="197" y="6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C0C0C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384" y="3823"/>
                    <a:ext cx="189" cy="66"/>
                    <a:chOff x="1384" y="3823"/>
                    <a:chExt cx="189" cy="66"/>
                  </a:xfrm>
                </p:grpSpPr>
                <p:grpSp>
                  <p:nvGrpSpPr>
                    <p:cNvPr id="278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84" y="3823"/>
                      <a:ext cx="183" cy="66"/>
                      <a:chOff x="1384" y="3823"/>
                      <a:chExt cx="183" cy="66"/>
                    </a:xfrm>
                  </p:grpSpPr>
                  <p:sp>
                    <p:nvSpPr>
                      <p:cNvPr id="283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84" y="3823"/>
                        <a:ext cx="111" cy="40"/>
                      </a:xfrm>
                      <a:custGeom>
                        <a:avLst/>
                        <a:gdLst>
                          <a:gd name="T0" fmla="*/ 0 w 111"/>
                          <a:gd name="T1" fmla="*/ 24 h 40"/>
                          <a:gd name="T2" fmla="*/ 29 w 111"/>
                          <a:gd name="T3" fmla="*/ 0 h 40"/>
                          <a:gd name="T4" fmla="*/ 110 w 111"/>
                          <a:gd name="T5" fmla="*/ 13 h 40"/>
                          <a:gd name="T6" fmla="*/ 78 w 111"/>
                          <a:gd name="T7" fmla="*/ 39 h 40"/>
                          <a:gd name="T8" fmla="*/ 0 w 111"/>
                          <a:gd name="T9" fmla="*/ 24 h 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1" h="40">
                            <a:moveTo>
                              <a:pt x="0" y="24"/>
                            </a:moveTo>
                            <a:lnTo>
                              <a:pt x="29" y="0"/>
                            </a:lnTo>
                            <a:lnTo>
                              <a:pt x="110" y="13"/>
                            </a:lnTo>
                            <a:lnTo>
                              <a:pt x="78" y="39"/>
                            </a:lnTo>
                            <a:lnTo>
                              <a:pt x="0" y="24"/>
                            </a:lnTo>
                          </a:path>
                        </a:pathLst>
                      </a:custGeom>
                      <a:solidFill>
                        <a:srgbClr val="DFDFD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4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84" y="3852"/>
                        <a:ext cx="77" cy="37"/>
                      </a:xfrm>
                      <a:custGeom>
                        <a:avLst/>
                        <a:gdLst>
                          <a:gd name="T0" fmla="*/ 0 w 77"/>
                          <a:gd name="T1" fmla="*/ 0 h 37"/>
                          <a:gd name="T2" fmla="*/ 0 w 77"/>
                          <a:gd name="T3" fmla="*/ 20 h 37"/>
                          <a:gd name="T4" fmla="*/ 1 w 77"/>
                          <a:gd name="T5" fmla="*/ 20 h 37"/>
                          <a:gd name="T6" fmla="*/ 76 w 77"/>
                          <a:gd name="T7" fmla="*/ 36 h 37"/>
                          <a:gd name="T8" fmla="*/ 76 w 77"/>
                          <a:gd name="T9" fmla="*/ 15 h 37"/>
                          <a:gd name="T10" fmla="*/ 0 w 77"/>
                          <a:gd name="T11" fmla="*/ 0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7" h="37">
                            <a:moveTo>
                              <a:pt x="0" y="0"/>
                            </a:moveTo>
                            <a:lnTo>
                              <a:pt x="0" y="20"/>
                            </a:lnTo>
                            <a:lnTo>
                              <a:pt x="1" y="20"/>
                            </a:lnTo>
                            <a:lnTo>
                              <a:pt x="76" y="36"/>
                            </a:lnTo>
                            <a:lnTo>
                              <a:pt x="76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5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8" y="3839"/>
                        <a:ext cx="99" cy="50"/>
                      </a:xfrm>
                      <a:custGeom>
                        <a:avLst/>
                        <a:gdLst>
                          <a:gd name="T0" fmla="*/ 0 w 99"/>
                          <a:gd name="T1" fmla="*/ 27 h 50"/>
                          <a:gd name="T2" fmla="*/ 31 w 99"/>
                          <a:gd name="T3" fmla="*/ 0 h 50"/>
                          <a:gd name="T4" fmla="*/ 98 w 99"/>
                          <a:gd name="T5" fmla="*/ 7 h 50"/>
                          <a:gd name="T6" fmla="*/ 98 w 99"/>
                          <a:gd name="T7" fmla="*/ 28 h 50"/>
                          <a:gd name="T8" fmla="*/ 0 w 99"/>
                          <a:gd name="T9" fmla="*/ 49 h 50"/>
                          <a:gd name="T10" fmla="*/ 0 w 99"/>
                          <a:gd name="T11" fmla="*/ 27 h 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99" h="50">
                            <a:moveTo>
                              <a:pt x="0" y="27"/>
                            </a:moveTo>
                            <a:lnTo>
                              <a:pt x="31" y="0"/>
                            </a:lnTo>
                            <a:lnTo>
                              <a:pt x="98" y="7"/>
                            </a:lnTo>
                            <a:lnTo>
                              <a:pt x="98" y="28"/>
                            </a:lnTo>
                            <a:lnTo>
                              <a:pt x="0" y="49"/>
                            </a:lnTo>
                            <a:lnTo>
                              <a:pt x="0" y="27"/>
                            </a:lnTo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6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15" y="3823"/>
                        <a:ext cx="152" cy="17"/>
                      </a:xfrm>
                      <a:custGeom>
                        <a:avLst/>
                        <a:gdLst>
                          <a:gd name="T0" fmla="*/ 0 w 152"/>
                          <a:gd name="T1" fmla="*/ 0 h 17"/>
                          <a:gd name="T2" fmla="*/ 76 w 152"/>
                          <a:gd name="T3" fmla="*/ 4 h 17"/>
                          <a:gd name="T4" fmla="*/ 151 w 152"/>
                          <a:gd name="T5" fmla="*/ 16 h 17"/>
                          <a:gd name="T6" fmla="*/ 83 w 152"/>
                          <a:gd name="T7" fmla="*/ 11 h 17"/>
                          <a:gd name="T8" fmla="*/ 0 w 152"/>
                          <a:gd name="T9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52" h="17">
                            <a:moveTo>
                              <a:pt x="0" y="0"/>
                            </a:moveTo>
                            <a:lnTo>
                              <a:pt x="76" y="4"/>
                            </a:lnTo>
                            <a:lnTo>
                              <a:pt x="151" y="16"/>
                            </a:lnTo>
                            <a:lnTo>
                              <a:pt x="83" y="1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7F7F7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79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85" y="3845"/>
                      <a:ext cx="188" cy="31"/>
                      <a:chOff x="1385" y="3845"/>
                      <a:chExt cx="188" cy="31"/>
                    </a:xfrm>
                  </p:grpSpPr>
                  <p:sp>
                    <p:nvSpPr>
                      <p:cNvPr id="280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85" y="3857"/>
                        <a:ext cx="83" cy="1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1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69" y="3845"/>
                        <a:ext cx="35" cy="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2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4" y="3845"/>
                        <a:ext cx="69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85" name="Freeform 62"/>
                <p:cNvSpPr>
                  <a:spLocks/>
                </p:cNvSpPr>
                <p:nvPr/>
              </p:nvSpPr>
              <p:spPr bwMode="auto">
                <a:xfrm>
                  <a:off x="1335" y="3654"/>
                  <a:ext cx="156" cy="147"/>
                </a:xfrm>
                <a:custGeom>
                  <a:avLst/>
                  <a:gdLst>
                    <a:gd name="T0" fmla="*/ 0 w 156"/>
                    <a:gd name="T1" fmla="*/ 73 h 147"/>
                    <a:gd name="T2" fmla="*/ 155 w 156"/>
                    <a:gd name="T3" fmla="*/ 0 h 147"/>
                    <a:gd name="T4" fmla="*/ 155 w 156"/>
                    <a:gd name="T5" fmla="*/ 59 h 147"/>
                    <a:gd name="T6" fmla="*/ 0 w 156"/>
                    <a:gd name="T7" fmla="*/ 146 h 147"/>
                    <a:gd name="T8" fmla="*/ 0 w 156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47">
                      <a:moveTo>
                        <a:pt x="0" y="73"/>
                      </a:moveTo>
                      <a:lnTo>
                        <a:pt x="155" y="0"/>
                      </a:lnTo>
                      <a:lnTo>
                        <a:pt x="155" y="59"/>
                      </a:lnTo>
                      <a:lnTo>
                        <a:pt x="0" y="146"/>
                      </a:lnTo>
                      <a:lnTo>
                        <a:pt x="0" y="7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63"/>
                <p:cNvSpPr>
                  <a:spLocks/>
                </p:cNvSpPr>
                <p:nvPr/>
              </p:nvSpPr>
              <p:spPr bwMode="auto">
                <a:xfrm>
                  <a:off x="1333" y="3510"/>
                  <a:ext cx="162" cy="220"/>
                </a:xfrm>
                <a:custGeom>
                  <a:avLst/>
                  <a:gdLst>
                    <a:gd name="T0" fmla="*/ 0 w 162"/>
                    <a:gd name="T1" fmla="*/ 46 h 220"/>
                    <a:gd name="T2" fmla="*/ 161 w 162"/>
                    <a:gd name="T3" fmla="*/ 0 h 220"/>
                    <a:gd name="T4" fmla="*/ 161 w 162"/>
                    <a:gd name="T5" fmla="*/ 145 h 220"/>
                    <a:gd name="T6" fmla="*/ 0 w 162"/>
                    <a:gd name="T7" fmla="*/ 219 h 220"/>
                    <a:gd name="T8" fmla="*/ 0 w 162"/>
                    <a:gd name="T9" fmla="*/ 46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2" h="220">
                      <a:moveTo>
                        <a:pt x="0" y="46"/>
                      </a:moveTo>
                      <a:lnTo>
                        <a:pt x="161" y="0"/>
                      </a:lnTo>
                      <a:lnTo>
                        <a:pt x="161" y="145"/>
                      </a:lnTo>
                      <a:lnTo>
                        <a:pt x="0" y="219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64"/>
                <p:cNvSpPr>
                  <a:spLocks/>
                </p:cNvSpPr>
                <p:nvPr/>
              </p:nvSpPr>
              <p:spPr bwMode="auto">
                <a:xfrm>
                  <a:off x="875" y="3105"/>
                  <a:ext cx="411" cy="340"/>
                </a:xfrm>
                <a:custGeom>
                  <a:avLst/>
                  <a:gdLst>
                    <a:gd name="T0" fmla="*/ 17 w 411"/>
                    <a:gd name="T1" fmla="*/ 0 h 340"/>
                    <a:gd name="T2" fmla="*/ 410 w 411"/>
                    <a:gd name="T3" fmla="*/ 0 h 340"/>
                    <a:gd name="T4" fmla="*/ 394 w 411"/>
                    <a:gd name="T5" fmla="*/ 339 h 340"/>
                    <a:gd name="T6" fmla="*/ 0 w 411"/>
                    <a:gd name="T7" fmla="*/ 319 h 340"/>
                    <a:gd name="T8" fmla="*/ 17 w 411"/>
                    <a:gd name="T9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1" h="340">
                      <a:moveTo>
                        <a:pt x="17" y="0"/>
                      </a:moveTo>
                      <a:lnTo>
                        <a:pt x="410" y="0"/>
                      </a:lnTo>
                      <a:lnTo>
                        <a:pt x="394" y="339"/>
                      </a:lnTo>
                      <a:lnTo>
                        <a:pt x="0" y="319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65"/>
                <p:cNvSpPr>
                  <a:spLocks/>
                </p:cNvSpPr>
                <p:nvPr/>
              </p:nvSpPr>
              <p:spPr bwMode="auto">
                <a:xfrm>
                  <a:off x="603" y="3687"/>
                  <a:ext cx="771" cy="152"/>
                </a:xfrm>
                <a:custGeom>
                  <a:avLst/>
                  <a:gdLst>
                    <a:gd name="T0" fmla="*/ 125 w 771"/>
                    <a:gd name="T1" fmla="*/ 0 h 152"/>
                    <a:gd name="T2" fmla="*/ 770 w 771"/>
                    <a:gd name="T3" fmla="*/ 62 h 152"/>
                    <a:gd name="T4" fmla="*/ 724 w 771"/>
                    <a:gd name="T5" fmla="*/ 117 h 152"/>
                    <a:gd name="T6" fmla="*/ 680 w 771"/>
                    <a:gd name="T7" fmla="*/ 151 h 152"/>
                    <a:gd name="T8" fmla="*/ 0 w 771"/>
                    <a:gd name="T9" fmla="*/ 75 h 152"/>
                    <a:gd name="T10" fmla="*/ 50 w 771"/>
                    <a:gd name="T11" fmla="*/ 54 h 152"/>
                    <a:gd name="T12" fmla="*/ 125 w 771"/>
                    <a:gd name="T13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1" h="152">
                      <a:moveTo>
                        <a:pt x="125" y="0"/>
                      </a:moveTo>
                      <a:lnTo>
                        <a:pt x="770" y="62"/>
                      </a:lnTo>
                      <a:lnTo>
                        <a:pt x="724" y="117"/>
                      </a:lnTo>
                      <a:lnTo>
                        <a:pt x="680" y="151"/>
                      </a:lnTo>
                      <a:lnTo>
                        <a:pt x="0" y="75"/>
                      </a:lnTo>
                      <a:lnTo>
                        <a:pt x="50" y="54"/>
                      </a:lnTo>
                      <a:lnTo>
                        <a:pt x="125" y="0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9" name="Group 66"/>
                <p:cNvGrpSpPr>
                  <a:grpSpLocks/>
                </p:cNvGrpSpPr>
                <p:nvPr/>
              </p:nvGrpSpPr>
              <p:grpSpPr bwMode="auto">
                <a:xfrm>
                  <a:off x="1333" y="3525"/>
                  <a:ext cx="167" cy="198"/>
                  <a:chOff x="1333" y="3525"/>
                  <a:chExt cx="167" cy="198"/>
                </a:xfrm>
              </p:grpSpPr>
              <p:sp>
                <p:nvSpPr>
                  <p:cNvPr id="26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3" y="3580"/>
                    <a:ext cx="167" cy="6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598"/>
                    <a:ext cx="137" cy="5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614"/>
                    <a:ext cx="137" cy="5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631"/>
                    <a:ext cx="138" cy="58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647"/>
                    <a:ext cx="138" cy="6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563"/>
                    <a:ext cx="138" cy="4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545"/>
                    <a:ext cx="138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2" y="3525"/>
                    <a:ext cx="137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362" y="3552"/>
                    <a:ext cx="0" cy="17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0" name="Group 76"/>
                <p:cNvGrpSpPr>
                  <a:grpSpLocks/>
                </p:cNvGrpSpPr>
                <p:nvPr/>
              </p:nvGrpSpPr>
              <p:grpSpPr bwMode="auto">
                <a:xfrm>
                  <a:off x="818" y="3026"/>
                  <a:ext cx="543" cy="503"/>
                  <a:chOff x="818" y="3026"/>
                  <a:chExt cx="543" cy="503"/>
                </a:xfrm>
              </p:grpSpPr>
              <p:grpSp>
                <p:nvGrpSpPr>
                  <p:cNvPr id="25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18" y="3026"/>
                    <a:ext cx="543" cy="503"/>
                    <a:chOff x="818" y="3026"/>
                    <a:chExt cx="543" cy="503"/>
                  </a:xfrm>
                </p:grpSpPr>
                <p:grpSp>
                  <p:nvGrpSpPr>
                    <p:cNvPr id="252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3026"/>
                      <a:ext cx="543" cy="503"/>
                      <a:chOff x="818" y="3026"/>
                      <a:chExt cx="543" cy="503"/>
                    </a:xfrm>
                  </p:grpSpPr>
                  <p:sp>
                    <p:nvSpPr>
                      <p:cNvPr id="263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8" y="3026"/>
                        <a:ext cx="543" cy="503"/>
                      </a:xfrm>
                      <a:custGeom>
                        <a:avLst/>
                        <a:gdLst>
                          <a:gd name="T0" fmla="*/ 43 w 543"/>
                          <a:gd name="T1" fmla="*/ 8 h 503"/>
                          <a:gd name="T2" fmla="*/ 90 w 543"/>
                          <a:gd name="T3" fmla="*/ 6 h 503"/>
                          <a:gd name="T4" fmla="*/ 153 w 543"/>
                          <a:gd name="T5" fmla="*/ 1 h 503"/>
                          <a:gd name="T6" fmla="*/ 219 w 543"/>
                          <a:gd name="T7" fmla="*/ 0 h 503"/>
                          <a:gd name="T8" fmla="*/ 296 w 543"/>
                          <a:gd name="T9" fmla="*/ 0 h 503"/>
                          <a:gd name="T10" fmla="*/ 350 w 543"/>
                          <a:gd name="T11" fmla="*/ 1 h 503"/>
                          <a:gd name="T12" fmla="*/ 433 w 543"/>
                          <a:gd name="T13" fmla="*/ 4 h 503"/>
                          <a:gd name="T14" fmla="*/ 512 w 543"/>
                          <a:gd name="T15" fmla="*/ 8 h 503"/>
                          <a:gd name="T16" fmla="*/ 532 w 543"/>
                          <a:gd name="T17" fmla="*/ 9 h 503"/>
                          <a:gd name="T18" fmla="*/ 536 w 543"/>
                          <a:gd name="T19" fmla="*/ 10 h 503"/>
                          <a:gd name="T20" fmla="*/ 539 w 543"/>
                          <a:gd name="T21" fmla="*/ 13 h 503"/>
                          <a:gd name="T22" fmla="*/ 542 w 543"/>
                          <a:gd name="T23" fmla="*/ 16 h 503"/>
                          <a:gd name="T24" fmla="*/ 542 w 543"/>
                          <a:gd name="T25" fmla="*/ 21 h 503"/>
                          <a:gd name="T26" fmla="*/ 521 w 543"/>
                          <a:gd name="T27" fmla="*/ 492 h 503"/>
                          <a:gd name="T28" fmla="*/ 519 w 543"/>
                          <a:gd name="T29" fmla="*/ 499 h 503"/>
                          <a:gd name="T30" fmla="*/ 512 w 543"/>
                          <a:gd name="T31" fmla="*/ 502 h 503"/>
                          <a:gd name="T32" fmla="*/ 338 w 543"/>
                          <a:gd name="T33" fmla="*/ 490 h 503"/>
                          <a:gd name="T34" fmla="*/ 166 w 543"/>
                          <a:gd name="T35" fmla="*/ 477 h 503"/>
                          <a:gd name="T36" fmla="*/ 8 w 543"/>
                          <a:gd name="T37" fmla="*/ 466 h 503"/>
                          <a:gd name="T38" fmla="*/ 0 w 543"/>
                          <a:gd name="T39" fmla="*/ 454 h 503"/>
                          <a:gd name="T40" fmla="*/ 25 w 543"/>
                          <a:gd name="T41" fmla="*/ 24 h 503"/>
                          <a:gd name="T42" fmla="*/ 43 w 543"/>
                          <a:gd name="T43" fmla="*/ 8 h 50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</a:cxnLst>
                        <a:rect l="0" t="0" r="r" b="b"/>
                        <a:pathLst>
                          <a:path w="543" h="503">
                            <a:moveTo>
                              <a:pt x="43" y="8"/>
                            </a:moveTo>
                            <a:lnTo>
                              <a:pt x="90" y="6"/>
                            </a:lnTo>
                            <a:lnTo>
                              <a:pt x="153" y="1"/>
                            </a:lnTo>
                            <a:lnTo>
                              <a:pt x="219" y="0"/>
                            </a:lnTo>
                            <a:lnTo>
                              <a:pt x="296" y="0"/>
                            </a:lnTo>
                            <a:lnTo>
                              <a:pt x="350" y="1"/>
                            </a:lnTo>
                            <a:lnTo>
                              <a:pt x="433" y="4"/>
                            </a:lnTo>
                            <a:lnTo>
                              <a:pt x="512" y="8"/>
                            </a:lnTo>
                            <a:lnTo>
                              <a:pt x="532" y="9"/>
                            </a:lnTo>
                            <a:lnTo>
                              <a:pt x="536" y="10"/>
                            </a:lnTo>
                            <a:lnTo>
                              <a:pt x="539" y="13"/>
                            </a:lnTo>
                            <a:lnTo>
                              <a:pt x="542" y="16"/>
                            </a:lnTo>
                            <a:lnTo>
                              <a:pt x="542" y="21"/>
                            </a:lnTo>
                            <a:lnTo>
                              <a:pt x="521" y="492"/>
                            </a:lnTo>
                            <a:lnTo>
                              <a:pt x="519" y="499"/>
                            </a:lnTo>
                            <a:lnTo>
                              <a:pt x="512" y="502"/>
                            </a:lnTo>
                            <a:lnTo>
                              <a:pt x="338" y="490"/>
                            </a:lnTo>
                            <a:lnTo>
                              <a:pt x="166" y="477"/>
                            </a:lnTo>
                            <a:lnTo>
                              <a:pt x="8" y="466"/>
                            </a:lnTo>
                            <a:lnTo>
                              <a:pt x="0" y="454"/>
                            </a:lnTo>
                            <a:lnTo>
                              <a:pt x="25" y="24"/>
                            </a:lnTo>
                            <a:lnTo>
                              <a:pt x="43" y="8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4" name="Arc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9" y="3035"/>
                        <a:ext cx="11" cy="7"/>
                      </a:xfrm>
                      <a:custGeom>
                        <a:avLst/>
                        <a:gdLst>
                          <a:gd name="G0" fmla="+- 2149 0 0"/>
                          <a:gd name="G1" fmla="+- 21600 0 0"/>
                          <a:gd name="G2" fmla="+- 21600 0 0"/>
                          <a:gd name="T0" fmla="*/ 0 w 23482"/>
                          <a:gd name="T1" fmla="*/ 107 h 21600"/>
                          <a:gd name="T2" fmla="*/ 23482 w 23482"/>
                          <a:gd name="T3" fmla="*/ 18214 h 21600"/>
                          <a:gd name="T4" fmla="*/ 2149 w 23482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3482" h="21600" fill="none" extrusionOk="0">
                            <a:moveTo>
                              <a:pt x="0" y="107"/>
                            </a:moveTo>
                            <a:cubicBezTo>
                              <a:pt x="714" y="35"/>
                              <a:pt x="1431" y="0"/>
                              <a:pt x="2149" y="0"/>
                            </a:cubicBezTo>
                            <a:cubicBezTo>
                              <a:pt x="12771" y="0"/>
                              <a:pt x="21816" y="7723"/>
                              <a:pt x="23481" y="18214"/>
                            </a:cubicBezTo>
                          </a:path>
                          <a:path w="23482" h="21600" stroke="0" extrusionOk="0">
                            <a:moveTo>
                              <a:pt x="0" y="107"/>
                            </a:moveTo>
                            <a:cubicBezTo>
                              <a:pt x="714" y="35"/>
                              <a:pt x="1431" y="0"/>
                              <a:pt x="2149" y="0"/>
                            </a:cubicBezTo>
                            <a:cubicBezTo>
                              <a:pt x="12771" y="0"/>
                              <a:pt x="21816" y="7723"/>
                              <a:pt x="23481" y="18214"/>
                            </a:cubicBezTo>
                            <a:lnTo>
                              <a:pt x="2149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5" name="Arc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2" y="3034"/>
                        <a:ext cx="24" cy="17"/>
                      </a:xfrm>
                      <a:custGeom>
                        <a:avLst/>
                        <a:gdLst>
                          <a:gd name="G0" fmla="+- 21600 0 0"/>
                          <a:gd name="G1" fmla="+- 21580 0 0"/>
                          <a:gd name="G2" fmla="+- 21600 0 0"/>
                          <a:gd name="T0" fmla="*/ 0 w 21600"/>
                          <a:gd name="T1" fmla="*/ 21580 h 21580"/>
                          <a:gd name="T2" fmla="*/ 20682 w 21600"/>
                          <a:gd name="T3" fmla="*/ 0 h 21580"/>
                          <a:gd name="T4" fmla="*/ 21600 w 21600"/>
                          <a:gd name="T5" fmla="*/ 21580 h 215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580" fill="none" extrusionOk="0">
                            <a:moveTo>
                              <a:pt x="0" y="21579"/>
                            </a:moveTo>
                            <a:cubicBezTo>
                              <a:pt x="0" y="10007"/>
                              <a:pt x="9120" y="491"/>
                              <a:pt x="20681" y="-1"/>
                            </a:cubicBezTo>
                          </a:path>
                          <a:path w="21600" h="21580" stroke="0" extrusionOk="0">
                            <a:moveTo>
                              <a:pt x="0" y="21579"/>
                            </a:moveTo>
                            <a:cubicBezTo>
                              <a:pt x="0" y="10007"/>
                              <a:pt x="9120" y="491"/>
                              <a:pt x="20681" y="-1"/>
                            </a:cubicBezTo>
                            <a:lnTo>
                              <a:pt x="21600" y="2158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6" name="Arc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8" y="3481"/>
                        <a:ext cx="8" cy="11"/>
                      </a:xfrm>
                      <a:custGeom>
                        <a:avLst/>
                        <a:gdLst>
                          <a:gd name="G0" fmla="+- 21600 0 0"/>
                          <a:gd name="G1" fmla="+- 0 0 0"/>
                          <a:gd name="G2" fmla="+- 21600 0 0"/>
                          <a:gd name="T0" fmla="*/ 18745 w 21600"/>
                          <a:gd name="T1" fmla="*/ 21411 h 21411"/>
                          <a:gd name="T2" fmla="*/ 0 w 21600"/>
                          <a:gd name="T3" fmla="*/ 0 h 21411"/>
                          <a:gd name="T4" fmla="*/ 21600 w 21600"/>
                          <a:gd name="T5" fmla="*/ 0 h 214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411" fill="none" extrusionOk="0">
                            <a:moveTo>
                              <a:pt x="18745" y="21410"/>
                            </a:moveTo>
                            <a:cubicBezTo>
                              <a:pt x="8014" y="19979"/>
                              <a:pt x="-1" y="10825"/>
                              <a:pt x="-1" y="-1"/>
                            </a:cubicBezTo>
                          </a:path>
                          <a:path w="21600" h="21411" stroke="0" extrusionOk="0">
                            <a:moveTo>
                              <a:pt x="18745" y="21410"/>
                            </a:moveTo>
                            <a:cubicBezTo>
                              <a:pt x="8014" y="19979"/>
                              <a:pt x="-1" y="10825"/>
                              <a:pt x="-1" y="-1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3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6" y="3104"/>
                      <a:ext cx="411" cy="340"/>
                      <a:chOff x="876" y="3104"/>
                      <a:chExt cx="411" cy="340"/>
                    </a:xfrm>
                  </p:grpSpPr>
                  <p:grpSp>
                    <p:nvGrpSpPr>
                      <p:cNvPr id="254" name="Group 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76" y="3104"/>
                        <a:ext cx="411" cy="340"/>
                        <a:chOff x="876" y="3104"/>
                        <a:chExt cx="411" cy="340"/>
                      </a:xfrm>
                    </p:grpSpPr>
                    <p:sp>
                      <p:nvSpPr>
                        <p:cNvPr id="259" name="Freeform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2" y="3104"/>
                          <a:ext cx="394" cy="1"/>
                        </a:xfrm>
                        <a:custGeom>
                          <a:avLst/>
                          <a:gdLst>
                            <a:gd name="T0" fmla="*/ 0 w 394"/>
                            <a:gd name="T1" fmla="*/ 0 h 1"/>
                            <a:gd name="T2" fmla="*/ 393 w 394"/>
                            <a:gd name="T3" fmla="*/ 0 h 1"/>
                            <a:gd name="T4" fmla="*/ 384 w 394"/>
                            <a:gd name="T5" fmla="*/ 0 h 1"/>
                            <a:gd name="T6" fmla="*/ 9 w 394"/>
                            <a:gd name="T7" fmla="*/ 0 h 1"/>
                            <a:gd name="T8" fmla="*/ 0 w 394"/>
                            <a:gd name="T9" fmla="*/ 0 h 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4" h="1">
                              <a:moveTo>
                                <a:pt x="0" y="0"/>
                              </a:moveTo>
                              <a:lnTo>
                                <a:pt x="393" y="0"/>
                              </a:lnTo>
                              <a:lnTo>
                                <a:pt x="384" y="0"/>
                              </a:lnTo>
                              <a:lnTo>
                                <a:pt x="9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0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68" y="3104"/>
                          <a:ext cx="19" cy="340"/>
                        </a:xfrm>
                        <a:custGeom>
                          <a:avLst/>
                          <a:gdLst>
                            <a:gd name="T0" fmla="*/ 11 w 19"/>
                            <a:gd name="T1" fmla="*/ 7 h 340"/>
                            <a:gd name="T2" fmla="*/ 18 w 19"/>
                            <a:gd name="T3" fmla="*/ 0 h 340"/>
                            <a:gd name="T4" fmla="*/ 12 w 19"/>
                            <a:gd name="T5" fmla="*/ 185 h 340"/>
                            <a:gd name="T6" fmla="*/ 6 w 19"/>
                            <a:gd name="T7" fmla="*/ 339 h 340"/>
                            <a:gd name="T8" fmla="*/ 0 w 19"/>
                            <a:gd name="T9" fmla="*/ 329 h 340"/>
                            <a:gd name="T10" fmla="*/ 11 w 19"/>
                            <a:gd name="T11" fmla="*/ 7 h 3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9" h="340">
                              <a:moveTo>
                                <a:pt x="11" y="7"/>
                              </a:moveTo>
                              <a:lnTo>
                                <a:pt x="18" y="0"/>
                              </a:lnTo>
                              <a:lnTo>
                                <a:pt x="12" y="185"/>
                              </a:lnTo>
                              <a:lnTo>
                                <a:pt x="6" y="339"/>
                              </a:lnTo>
                              <a:lnTo>
                                <a:pt x="0" y="329"/>
                              </a:lnTo>
                              <a:lnTo>
                                <a:pt x="11" y="7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1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6" y="3423"/>
                          <a:ext cx="394" cy="21"/>
                        </a:xfrm>
                        <a:custGeom>
                          <a:avLst/>
                          <a:gdLst>
                            <a:gd name="T0" fmla="*/ 9 w 394"/>
                            <a:gd name="T1" fmla="*/ 0 h 21"/>
                            <a:gd name="T2" fmla="*/ 0 w 394"/>
                            <a:gd name="T3" fmla="*/ 6 h 21"/>
                            <a:gd name="T4" fmla="*/ 393 w 394"/>
                            <a:gd name="T5" fmla="*/ 20 h 21"/>
                            <a:gd name="T6" fmla="*/ 384 w 394"/>
                            <a:gd name="T7" fmla="*/ 14 h 21"/>
                            <a:gd name="T8" fmla="*/ 9 w 394"/>
                            <a:gd name="T9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4" h="21">
                              <a:moveTo>
                                <a:pt x="9" y="0"/>
                              </a:moveTo>
                              <a:lnTo>
                                <a:pt x="0" y="6"/>
                              </a:lnTo>
                              <a:lnTo>
                                <a:pt x="393" y="20"/>
                              </a:lnTo>
                              <a:lnTo>
                                <a:pt x="384" y="14"/>
                              </a:lnTo>
                              <a:lnTo>
                                <a:pt x="9" y="0"/>
                              </a:lnTo>
                            </a:path>
                          </a:pathLst>
                        </a:custGeom>
                        <a:solidFill>
                          <a:srgbClr val="DFDFD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2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6" y="3105"/>
                          <a:ext cx="18" cy="320"/>
                        </a:xfrm>
                        <a:custGeom>
                          <a:avLst/>
                          <a:gdLst>
                            <a:gd name="T0" fmla="*/ 11 w 18"/>
                            <a:gd name="T1" fmla="*/ 0 h 320"/>
                            <a:gd name="T2" fmla="*/ 17 w 18"/>
                            <a:gd name="T3" fmla="*/ 7 h 320"/>
                            <a:gd name="T4" fmla="*/ 6 w 18"/>
                            <a:gd name="T5" fmla="*/ 310 h 320"/>
                            <a:gd name="T6" fmla="*/ 0 w 18"/>
                            <a:gd name="T7" fmla="*/ 319 h 320"/>
                            <a:gd name="T8" fmla="*/ 11 w 18"/>
                            <a:gd name="T9" fmla="*/ 0 h 3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8" h="320">
                              <a:moveTo>
                                <a:pt x="11" y="0"/>
                              </a:moveTo>
                              <a:lnTo>
                                <a:pt x="17" y="7"/>
                              </a:lnTo>
                              <a:lnTo>
                                <a:pt x="6" y="310"/>
                              </a:lnTo>
                              <a:lnTo>
                                <a:pt x="0" y="319"/>
                              </a:lnTo>
                              <a:lnTo>
                                <a:pt x="11" y="0"/>
                              </a:lnTo>
                            </a:path>
                          </a:pathLst>
                        </a:custGeom>
                        <a:solidFill>
                          <a:srgbClr val="B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55" name="Group 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5" y="3112"/>
                        <a:ext cx="392" cy="323"/>
                        <a:chOff x="885" y="3112"/>
                        <a:chExt cx="392" cy="323"/>
                      </a:xfrm>
                    </p:grpSpPr>
                    <p:sp>
                      <p:nvSpPr>
                        <p:cNvPr id="256" name="Freeform 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5" y="3112"/>
                          <a:ext cx="392" cy="323"/>
                        </a:xfrm>
                        <a:custGeom>
                          <a:avLst/>
                          <a:gdLst>
                            <a:gd name="T0" fmla="*/ 16 w 392"/>
                            <a:gd name="T1" fmla="*/ 0 h 323"/>
                            <a:gd name="T2" fmla="*/ 391 w 392"/>
                            <a:gd name="T3" fmla="*/ 0 h 323"/>
                            <a:gd name="T4" fmla="*/ 375 w 392"/>
                            <a:gd name="T5" fmla="*/ 322 h 323"/>
                            <a:gd name="T6" fmla="*/ 0 w 392"/>
                            <a:gd name="T7" fmla="*/ 303 h 323"/>
                            <a:gd name="T8" fmla="*/ 16 w 392"/>
                            <a:gd name="T9" fmla="*/ 0 h 32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2" h="323">
                              <a:moveTo>
                                <a:pt x="16" y="0"/>
                              </a:moveTo>
                              <a:lnTo>
                                <a:pt x="391" y="0"/>
                              </a:lnTo>
                              <a:lnTo>
                                <a:pt x="375" y="322"/>
                              </a:lnTo>
                              <a:lnTo>
                                <a:pt x="0" y="303"/>
                              </a:lnTo>
                              <a:lnTo>
                                <a:pt x="1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7" name="Freeform 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8" y="3125"/>
                          <a:ext cx="366" cy="298"/>
                        </a:xfrm>
                        <a:custGeom>
                          <a:avLst/>
                          <a:gdLst>
                            <a:gd name="T0" fmla="*/ 14 w 366"/>
                            <a:gd name="T1" fmla="*/ 0 h 298"/>
                            <a:gd name="T2" fmla="*/ 365 w 366"/>
                            <a:gd name="T3" fmla="*/ 0 h 298"/>
                            <a:gd name="T4" fmla="*/ 349 w 366"/>
                            <a:gd name="T5" fmla="*/ 297 h 298"/>
                            <a:gd name="T6" fmla="*/ 0 w 366"/>
                            <a:gd name="T7" fmla="*/ 281 h 298"/>
                            <a:gd name="T8" fmla="*/ 14 w 366"/>
                            <a:gd name="T9" fmla="*/ 0 h 29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66" h="298">
                              <a:moveTo>
                                <a:pt x="14" y="0"/>
                              </a:moveTo>
                              <a:lnTo>
                                <a:pt x="365" y="0"/>
                              </a:lnTo>
                              <a:lnTo>
                                <a:pt x="349" y="297"/>
                              </a:lnTo>
                              <a:lnTo>
                                <a:pt x="0" y="281"/>
                              </a:lnTo>
                              <a:lnTo>
                                <a:pt x="14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8" name="Freeform 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4" y="3143"/>
                          <a:ext cx="345" cy="268"/>
                        </a:xfrm>
                        <a:custGeom>
                          <a:avLst/>
                          <a:gdLst>
                            <a:gd name="T0" fmla="*/ 13 w 345"/>
                            <a:gd name="T1" fmla="*/ 0 h 268"/>
                            <a:gd name="T2" fmla="*/ 344 w 345"/>
                            <a:gd name="T3" fmla="*/ 0 h 268"/>
                            <a:gd name="T4" fmla="*/ 329 w 345"/>
                            <a:gd name="T5" fmla="*/ 267 h 268"/>
                            <a:gd name="T6" fmla="*/ 0 w 345"/>
                            <a:gd name="T7" fmla="*/ 253 h 268"/>
                            <a:gd name="T8" fmla="*/ 13 w 345"/>
                            <a:gd name="T9" fmla="*/ 0 h 2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45" h="268">
                              <a:moveTo>
                                <a:pt x="13" y="0"/>
                              </a:moveTo>
                              <a:lnTo>
                                <a:pt x="344" y="0"/>
                              </a:lnTo>
                              <a:lnTo>
                                <a:pt x="329" y="267"/>
                              </a:lnTo>
                              <a:lnTo>
                                <a:pt x="0" y="253"/>
                              </a:lnTo>
                              <a:lnTo>
                                <a:pt x="13" y="0"/>
                              </a:lnTo>
                            </a:path>
                          </a:pathLst>
                        </a:custGeom>
                        <a:solidFill>
                          <a:srgbClr val="00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251" name="Freeform 93"/>
                  <p:cNvSpPr>
                    <a:spLocks/>
                  </p:cNvSpPr>
                  <p:nvPr/>
                </p:nvSpPr>
                <p:spPr bwMode="auto">
                  <a:xfrm>
                    <a:off x="1259" y="3494"/>
                    <a:ext cx="17" cy="1"/>
                  </a:xfrm>
                  <a:custGeom>
                    <a:avLst/>
                    <a:gdLst>
                      <a:gd name="T0" fmla="*/ 0 w 17"/>
                      <a:gd name="T1" fmla="*/ 0 h 1"/>
                      <a:gd name="T2" fmla="*/ 16 w 17"/>
                      <a:gd name="T3" fmla="*/ 0 h 1"/>
                      <a:gd name="T4" fmla="*/ 16 w 17"/>
                      <a:gd name="T5" fmla="*/ 0 h 1"/>
                      <a:gd name="T6" fmla="*/ 0 w 17"/>
                      <a:gd name="T7" fmla="*/ 0 h 1"/>
                      <a:gd name="T8" fmla="*/ 0 w 17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" name="Group 94"/>
                <p:cNvGrpSpPr>
                  <a:grpSpLocks/>
                </p:cNvGrpSpPr>
                <p:nvPr/>
              </p:nvGrpSpPr>
              <p:grpSpPr bwMode="auto">
                <a:xfrm>
                  <a:off x="603" y="3697"/>
                  <a:ext cx="777" cy="169"/>
                  <a:chOff x="603" y="3697"/>
                  <a:chExt cx="777" cy="169"/>
                </a:xfrm>
              </p:grpSpPr>
              <p:sp>
                <p:nvSpPr>
                  <p:cNvPr id="192" name="Freeform 95"/>
                  <p:cNvSpPr>
                    <a:spLocks/>
                  </p:cNvSpPr>
                  <p:nvPr/>
                </p:nvSpPr>
                <p:spPr bwMode="auto">
                  <a:xfrm>
                    <a:off x="1139" y="3750"/>
                    <a:ext cx="180" cy="70"/>
                  </a:xfrm>
                  <a:custGeom>
                    <a:avLst/>
                    <a:gdLst>
                      <a:gd name="T0" fmla="*/ 69 w 180"/>
                      <a:gd name="T1" fmla="*/ 0 h 70"/>
                      <a:gd name="T2" fmla="*/ 28 w 180"/>
                      <a:gd name="T3" fmla="*/ 40 h 70"/>
                      <a:gd name="T4" fmla="*/ 0 w 180"/>
                      <a:gd name="T5" fmla="*/ 57 h 70"/>
                      <a:gd name="T6" fmla="*/ 118 w 180"/>
                      <a:gd name="T7" fmla="*/ 69 h 70"/>
                      <a:gd name="T8" fmla="*/ 145 w 180"/>
                      <a:gd name="T9" fmla="*/ 47 h 70"/>
                      <a:gd name="T10" fmla="*/ 179 w 180"/>
                      <a:gd name="T11" fmla="*/ 9 h 70"/>
                      <a:gd name="T12" fmla="*/ 69 w 180"/>
                      <a:gd name="T13" fmla="*/ 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0" h="70">
                        <a:moveTo>
                          <a:pt x="69" y="0"/>
                        </a:moveTo>
                        <a:lnTo>
                          <a:pt x="28" y="40"/>
                        </a:lnTo>
                        <a:lnTo>
                          <a:pt x="0" y="57"/>
                        </a:lnTo>
                        <a:lnTo>
                          <a:pt x="118" y="69"/>
                        </a:lnTo>
                        <a:lnTo>
                          <a:pt x="145" y="47"/>
                        </a:lnTo>
                        <a:lnTo>
                          <a:pt x="179" y="9"/>
                        </a:lnTo>
                        <a:lnTo>
                          <a:pt x="69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93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603" y="3697"/>
                    <a:ext cx="777" cy="169"/>
                    <a:chOff x="603" y="3697"/>
                    <a:chExt cx="777" cy="169"/>
                  </a:xfrm>
                </p:grpSpPr>
                <p:sp>
                  <p:nvSpPr>
                    <p:cNvPr id="194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603" y="3766"/>
                      <a:ext cx="681" cy="100"/>
                    </a:xfrm>
                    <a:custGeom>
                      <a:avLst/>
                      <a:gdLst>
                        <a:gd name="T0" fmla="*/ 0 w 681"/>
                        <a:gd name="T1" fmla="*/ 0 h 100"/>
                        <a:gd name="T2" fmla="*/ 0 w 681"/>
                        <a:gd name="T3" fmla="*/ 26 h 100"/>
                        <a:gd name="T4" fmla="*/ 680 w 681"/>
                        <a:gd name="T5" fmla="*/ 99 h 100"/>
                        <a:gd name="T6" fmla="*/ 679 w 681"/>
                        <a:gd name="T7" fmla="*/ 73 h 100"/>
                        <a:gd name="T8" fmla="*/ 0 w 681"/>
                        <a:gd name="T9" fmla="*/ 0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81" h="100">
                          <a:moveTo>
                            <a:pt x="0" y="0"/>
                          </a:moveTo>
                          <a:lnTo>
                            <a:pt x="0" y="26"/>
                          </a:lnTo>
                          <a:lnTo>
                            <a:pt x="680" y="99"/>
                          </a:lnTo>
                          <a:lnTo>
                            <a:pt x="679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1290" y="3752"/>
                      <a:ext cx="84" cy="114"/>
                    </a:xfrm>
                    <a:custGeom>
                      <a:avLst/>
                      <a:gdLst>
                        <a:gd name="T0" fmla="*/ 0 w 84"/>
                        <a:gd name="T1" fmla="*/ 88 h 114"/>
                        <a:gd name="T2" fmla="*/ 0 w 84"/>
                        <a:gd name="T3" fmla="*/ 113 h 114"/>
                        <a:gd name="T4" fmla="*/ 36 w 84"/>
                        <a:gd name="T5" fmla="*/ 87 h 114"/>
                        <a:gd name="T6" fmla="*/ 51 w 84"/>
                        <a:gd name="T7" fmla="*/ 72 h 114"/>
                        <a:gd name="T8" fmla="*/ 83 w 84"/>
                        <a:gd name="T9" fmla="*/ 32 h 114"/>
                        <a:gd name="T10" fmla="*/ 83 w 84"/>
                        <a:gd name="T11" fmla="*/ 0 h 114"/>
                        <a:gd name="T12" fmla="*/ 41 w 84"/>
                        <a:gd name="T13" fmla="*/ 53 h 114"/>
                        <a:gd name="T14" fmla="*/ 0 w 84"/>
                        <a:gd name="T15" fmla="*/ 88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4" h="114">
                          <a:moveTo>
                            <a:pt x="0" y="88"/>
                          </a:moveTo>
                          <a:lnTo>
                            <a:pt x="0" y="113"/>
                          </a:lnTo>
                          <a:lnTo>
                            <a:pt x="36" y="87"/>
                          </a:lnTo>
                          <a:lnTo>
                            <a:pt x="51" y="72"/>
                          </a:lnTo>
                          <a:lnTo>
                            <a:pt x="83" y="32"/>
                          </a:lnTo>
                          <a:lnTo>
                            <a:pt x="83" y="0"/>
                          </a:lnTo>
                          <a:lnTo>
                            <a:pt x="41" y="53"/>
                          </a:lnTo>
                          <a:lnTo>
                            <a:pt x="0" y="88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3775"/>
                      <a:ext cx="688" cy="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97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8" y="3697"/>
                      <a:ext cx="662" cy="131"/>
                      <a:chOff x="648" y="3697"/>
                      <a:chExt cx="662" cy="131"/>
                    </a:xfrm>
                  </p:grpSpPr>
                  <p:sp>
                    <p:nvSpPr>
                      <p:cNvPr id="201" name="Freeform 1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8" y="3702"/>
                        <a:ext cx="502" cy="99"/>
                      </a:xfrm>
                      <a:custGeom>
                        <a:avLst/>
                        <a:gdLst>
                          <a:gd name="T0" fmla="*/ 87 w 502"/>
                          <a:gd name="T1" fmla="*/ 0 h 99"/>
                          <a:gd name="T2" fmla="*/ 27 w 502"/>
                          <a:gd name="T3" fmla="*/ 43 h 99"/>
                          <a:gd name="T4" fmla="*/ 0 w 502"/>
                          <a:gd name="T5" fmla="*/ 56 h 99"/>
                          <a:gd name="T6" fmla="*/ 425 w 502"/>
                          <a:gd name="T7" fmla="*/ 98 h 99"/>
                          <a:gd name="T8" fmla="*/ 456 w 502"/>
                          <a:gd name="T9" fmla="*/ 79 h 99"/>
                          <a:gd name="T10" fmla="*/ 501 w 502"/>
                          <a:gd name="T11" fmla="*/ 40 h 99"/>
                          <a:gd name="T12" fmla="*/ 87 w 502"/>
                          <a:gd name="T13" fmla="*/ 0 h 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02" h="99">
                            <a:moveTo>
                              <a:pt x="87" y="0"/>
                            </a:moveTo>
                            <a:lnTo>
                              <a:pt x="27" y="43"/>
                            </a:lnTo>
                            <a:lnTo>
                              <a:pt x="0" y="56"/>
                            </a:lnTo>
                            <a:lnTo>
                              <a:pt x="425" y="98"/>
                            </a:lnTo>
                            <a:lnTo>
                              <a:pt x="456" y="79"/>
                            </a:lnTo>
                            <a:lnTo>
                              <a:pt x="501" y="40"/>
                            </a:lnTo>
                            <a:lnTo>
                              <a:pt x="87" y="0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02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1" y="3697"/>
                        <a:ext cx="649" cy="131"/>
                        <a:chOff x="661" y="3697"/>
                        <a:chExt cx="649" cy="131"/>
                      </a:xfrm>
                    </p:grpSpPr>
                    <p:grpSp>
                      <p:nvGrpSpPr>
                        <p:cNvPr id="203" name="Group 1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1" y="3697"/>
                          <a:ext cx="475" cy="108"/>
                          <a:chOff x="671" y="3697"/>
                          <a:chExt cx="475" cy="108"/>
                        </a:xfrm>
                      </p:grpSpPr>
                      <p:grpSp>
                        <p:nvGrpSpPr>
                          <p:cNvPr id="217" name="Group 1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71" y="3697"/>
                            <a:ext cx="100" cy="72"/>
                            <a:chOff x="671" y="3697"/>
                            <a:chExt cx="100" cy="72"/>
                          </a:xfrm>
                        </p:grpSpPr>
                        <p:sp>
                          <p:nvSpPr>
                            <p:cNvPr id="248" name="Line 1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671" y="3752"/>
                              <a:ext cx="33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9" name="Line 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04" y="3697"/>
                              <a:ext cx="67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18" name="Group 1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10" y="3701"/>
                            <a:ext cx="100" cy="72"/>
                            <a:chOff x="710" y="3701"/>
                            <a:chExt cx="100" cy="72"/>
                          </a:xfrm>
                        </p:grpSpPr>
                        <p:sp>
                          <p:nvSpPr>
                            <p:cNvPr id="246" name="Line 10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10" y="3756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7" name="Line 10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42" y="3701"/>
                              <a:ext cx="68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19" name="Group 1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50" y="3703"/>
                            <a:ext cx="99" cy="72"/>
                            <a:chOff x="750" y="3703"/>
                            <a:chExt cx="99" cy="72"/>
                          </a:xfrm>
                        </p:grpSpPr>
                        <p:sp>
                          <p:nvSpPr>
                            <p:cNvPr id="244" name="Line 11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50" y="3759"/>
                              <a:ext cx="32" cy="1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5" name="Line 1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82" y="3703"/>
                              <a:ext cx="67" cy="5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0" name="Group 1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86" y="3708"/>
                            <a:ext cx="100" cy="73"/>
                            <a:chOff x="786" y="3708"/>
                            <a:chExt cx="100" cy="73"/>
                          </a:xfrm>
                        </p:grpSpPr>
                        <p:sp>
                          <p:nvSpPr>
                            <p:cNvPr id="242" name="Line 1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786" y="3764"/>
                              <a:ext cx="33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3" name="Line 1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819" y="3708"/>
                              <a:ext cx="67" cy="5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1" name="Group 1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26" y="3711"/>
                            <a:ext cx="99" cy="72"/>
                            <a:chOff x="826" y="3711"/>
                            <a:chExt cx="99" cy="72"/>
                          </a:xfrm>
                        </p:grpSpPr>
                        <p:sp>
                          <p:nvSpPr>
                            <p:cNvPr id="240" name="Line 11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826" y="3766"/>
                              <a:ext cx="33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1" name="Line 11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859" y="3711"/>
                              <a:ext cx="66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2" name="Group 1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64" y="3714"/>
                            <a:ext cx="99" cy="72"/>
                            <a:chOff x="864" y="3714"/>
                            <a:chExt cx="99" cy="72"/>
                          </a:xfrm>
                        </p:grpSpPr>
                        <p:sp>
                          <p:nvSpPr>
                            <p:cNvPr id="238" name="Line 1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864" y="3769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9" name="Line 1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896" y="3714"/>
                              <a:ext cx="67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3" name="Group 1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01" y="3717"/>
                            <a:ext cx="99" cy="73"/>
                            <a:chOff x="901" y="3717"/>
                            <a:chExt cx="99" cy="73"/>
                          </a:xfrm>
                        </p:grpSpPr>
                        <p:sp>
                          <p:nvSpPr>
                            <p:cNvPr id="236" name="Line 12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901" y="3773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7" name="Line 1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933" y="3717"/>
                              <a:ext cx="67" cy="5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4" name="Group 1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36" y="3723"/>
                            <a:ext cx="99" cy="72"/>
                            <a:chOff x="936" y="3723"/>
                            <a:chExt cx="99" cy="72"/>
                          </a:xfrm>
                        </p:grpSpPr>
                        <p:sp>
                          <p:nvSpPr>
                            <p:cNvPr id="234" name="Line 12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936" y="3778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5" name="Line 1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968" y="3723"/>
                              <a:ext cx="67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5" name="Group 1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73" y="3728"/>
                            <a:ext cx="99" cy="72"/>
                            <a:chOff x="973" y="3728"/>
                            <a:chExt cx="99" cy="72"/>
                          </a:xfrm>
                        </p:grpSpPr>
                        <p:sp>
                          <p:nvSpPr>
                            <p:cNvPr id="232" name="Line 12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973" y="3783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3" name="Line 1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005" y="3728"/>
                              <a:ext cx="67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6" name="Group 1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0" y="3730"/>
                            <a:ext cx="100" cy="73"/>
                            <a:chOff x="1010" y="3730"/>
                            <a:chExt cx="100" cy="73"/>
                          </a:xfrm>
                        </p:grpSpPr>
                        <p:sp>
                          <p:nvSpPr>
                            <p:cNvPr id="230" name="Line 13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010" y="3786"/>
                              <a:ext cx="33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1" name="Line 13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043" y="3730"/>
                              <a:ext cx="67" cy="5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7" name="Group 1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47" y="3733"/>
                            <a:ext cx="99" cy="72"/>
                            <a:chOff x="1047" y="3733"/>
                            <a:chExt cx="99" cy="72"/>
                          </a:xfrm>
                        </p:grpSpPr>
                        <p:sp>
                          <p:nvSpPr>
                            <p:cNvPr id="228" name="Line 1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047" y="3788"/>
                              <a:ext cx="32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9" name="Line 1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079" y="3733"/>
                              <a:ext cx="67" cy="5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204" name="Group 1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62" y="3745"/>
                          <a:ext cx="143" cy="83"/>
                          <a:chOff x="1162" y="3745"/>
                          <a:chExt cx="143" cy="83"/>
                        </a:xfrm>
                      </p:grpSpPr>
                      <p:grpSp>
                        <p:nvGrpSpPr>
                          <p:cNvPr id="208" name="Group 1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22" y="3750"/>
                            <a:ext cx="83" cy="78"/>
                            <a:chOff x="1222" y="3750"/>
                            <a:chExt cx="83" cy="78"/>
                          </a:xfrm>
                        </p:grpSpPr>
                        <p:sp>
                          <p:nvSpPr>
                            <p:cNvPr id="215" name="Line 1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222" y="3808"/>
                              <a:ext cx="28" cy="20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6" name="Line 14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250" y="3750"/>
                              <a:ext cx="55" cy="5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09" name="Group 1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92" y="3746"/>
                            <a:ext cx="85" cy="80"/>
                            <a:chOff x="1192" y="3746"/>
                            <a:chExt cx="85" cy="80"/>
                          </a:xfrm>
                        </p:grpSpPr>
                        <p:sp>
                          <p:nvSpPr>
                            <p:cNvPr id="213" name="Line 1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192" y="3805"/>
                              <a:ext cx="28" cy="21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4" name="Line 1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220" y="3746"/>
                              <a:ext cx="57" cy="59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10" name="Group 1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62" y="3745"/>
                            <a:ext cx="83" cy="77"/>
                            <a:chOff x="1162" y="3745"/>
                            <a:chExt cx="83" cy="77"/>
                          </a:xfrm>
                        </p:grpSpPr>
                        <p:sp>
                          <p:nvSpPr>
                            <p:cNvPr id="211" name="Line 14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162" y="3801"/>
                              <a:ext cx="29" cy="21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2" name="Line 1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191" y="3745"/>
                              <a:ext cx="54" cy="56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DFDFD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205" name="Line 1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6" y="3719"/>
                          <a:ext cx="604" cy="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6" name="Line 1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84" y="3734"/>
                          <a:ext cx="616" cy="6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7" name="Line 1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1" y="3750"/>
                          <a:ext cx="622" cy="6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98" name="Group 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1" y="3762"/>
                      <a:ext cx="89" cy="91"/>
                      <a:chOff x="1291" y="3762"/>
                      <a:chExt cx="89" cy="91"/>
                    </a:xfrm>
                  </p:grpSpPr>
                  <p:sp>
                    <p:nvSpPr>
                      <p:cNvPr id="199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91" y="3814"/>
                        <a:ext cx="47" cy="3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F3F3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0" name="Line 1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38" y="3762"/>
                        <a:ext cx="42" cy="5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F3F3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1" name="Group 153"/>
              <p:cNvGrpSpPr>
                <a:grpSpLocks/>
              </p:cNvGrpSpPr>
              <p:nvPr/>
            </p:nvGrpSpPr>
            <p:grpSpPr bwMode="auto">
              <a:xfrm>
                <a:off x="864" y="921"/>
                <a:ext cx="4583" cy="3373"/>
                <a:chOff x="864" y="921"/>
                <a:chExt cx="4583" cy="3373"/>
              </a:xfrm>
            </p:grpSpPr>
            <p:sp>
              <p:nvSpPr>
                <p:cNvPr id="12" name="AutoShape 154"/>
                <p:cNvSpPr>
                  <a:spLocks noChangeArrowheads="1"/>
                </p:cNvSpPr>
                <p:nvPr/>
              </p:nvSpPr>
              <p:spPr bwMode="auto">
                <a:xfrm>
                  <a:off x="964" y="921"/>
                  <a:ext cx="4120" cy="582"/>
                </a:xfrm>
                <a:prstGeom prst="cube">
                  <a:avLst>
                    <a:gd name="adj" fmla="val 12884"/>
                  </a:avLst>
                </a:prstGeom>
                <a:solidFill>
                  <a:srgbClr val="00B7A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55"/>
                <p:cNvSpPr>
                  <a:spLocks noChangeArrowheads="1"/>
                </p:cNvSpPr>
                <p:nvPr/>
              </p:nvSpPr>
              <p:spPr bwMode="auto">
                <a:xfrm>
                  <a:off x="2161" y="954"/>
                  <a:ext cx="1759" cy="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CN" sz="3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JAVA </a:t>
                  </a:r>
                  <a:r>
                    <a:rPr lang="zh-CN" altLang="en-US" sz="36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编译器</a:t>
                  </a:r>
                  <a:endPara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4" name="AutoShape 156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4128" cy="816"/>
                </a:xfrm>
                <a:prstGeom prst="hexagon">
                  <a:avLst>
                    <a:gd name="adj" fmla="val 126447"/>
                    <a:gd name="vf" fmla="val 115470"/>
                  </a:avLst>
                </a:prstGeom>
                <a:solidFill>
                  <a:srgbClr val="B50069"/>
                </a:solidFill>
                <a:ln>
                  <a:noFill/>
                </a:ln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73" y="1731"/>
                  <a:ext cx="1759" cy="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3600" b="1" dirty="0">
                      <a:solidFill>
                        <a:srgbClr val="FAFD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JAVA </a:t>
                  </a:r>
                  <a:r>
                    <a:rPr lang="zh-CN" altLang="en-US" sz="3600" b="1" dirty="0" smtClean="0">
                      <a:solidFill>
                        <a:srgbClr val="FAFD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字节码</a:t>
                  </a:r>
                  <a:endParaRPr lang="en-US" altLang="zh-CN" sz="3600" b="1" dirty="0">
                    <a:solidFill>
                      <a:srgbClr val="FAFD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grpSp>
              <p:nvGrpSpPr>
                <p:cNvPr id="16" name="Group 158"/>
                <p:cNvGrpSpPr>
                  <a:grpSpLocks/>
                </p:cNvGrpSpPr>
                <p:nvPr/>
              </p:nvGrpSpPr>
              <p:grpSpPr bwMode="auto">
                <a:xfrm>
                  <a:off x="3024" y="3168"/>
                  <a:ext cx="1117" cy="817"/>
                  <a:chOff x="3024" y="3168"/>
                  <a:chExt cx="1117" cy="817"/>
                </a:xfrm>
              </p:grpSpPr>
              <p:sp>
                <p:nvSpPr>
                  <p:cNvPr id="34" name="Freeform 159"/>
                  <p:cNvSpPr>
                    <a:spLocks/>
                  </p:cNvSpPr>
                  <p:nvPr/>
                </p:nvSpPr>
                <p:spPr bwMode="auto">
                  <a:xfrm>
                    <a:off x="3024" y="3797"/>
                    <a:ext cx="110" cy="61"/>
                  </a:xfrm>
                  <a:custGeom>
                    <a:avLst/>
                    <a:gdLst>
                      <a:gd name="T0" fmla="*/ 107 w 110"/>
                      <a:gd name="T1" fmla="*/ 0 h 61"/>
                      <a:gd name="T2" fmla="*/ 83 w 110"/>
                      <a:gd name="T3" fmla="*/ 0 h 61"/>
                      <a:gd name="T4" fmla="*/ 69 w 110"/>
                      <a:gd name="T5" fmla="*/ 1 h 61"/>
                      <a:gd name="T6" fmla="*/ 55 w 110"/>
                      <a:gd name="T7" fmla="*/ 3 h 61"/>
                      <a:gd name="T8" fmla="*/ 38 w 110"/>
                      <a:gd name="T9" fmla="*/ 6 h 61"/>
                      <a:gd name="T10" fmla="*/ 25 w 110"/>
                      <a:gd name="T11" fmla="*/ 9 h 61"/>
                      <a:gd name="T12" fmla="*/ 17 w 110"/>
                      <a:gd name="T13" fmla="*/ 12 h 61"/>
                      <a:gd name="T14" fmla="*/ 11 w 110"/>
                      <a:gd name="T15" fmla="*/ 15 h 61"/>
                      <a:gd name="T16" fmla="*/ 6 w 110"/>
                      <a:gd name="T17" fmla="*/ 19 h 61"/>
                      <a:gd name="T18" fmla="*/ 2 w 110"/>
                      <a:gd name="T19" fmla="*/ 23 h 61"/>
                      <a:gd name="T20" fmla="*/ 0 w 110"/>
                      <a:gd name="T21" fmla="*/ 27 h 61"/>
                      <a:gd name="T22" fmla="*/ 1 w 110"/>
                      <a:gd name="T23" fmla="*/ 32 h 61"/>
                      <a:gd name="T24" fmla="*/ 4 w 110"/>
                      <a:gd name="T25" fmla="*/ 36 h 61"/>
                      <a:gd name="T26" fmla="*/ 8 w 110"/>
                      <a:gd name="T27" fmla="*/ 38 h 61"/>
                      <a:gd name="T28" fmla="*/ 15 w 110"/>
                      <a:gd name="T29" fmla="*/ 39 h 61"/>
                      <a:gd name="T30" fmla="*/ 24 w 110"/>
                      <a:gd name="T31" fmla="*/ 39 h 61"/>
                      <a:gd name="T32" fmla="*/ 34 w 110"/>
                      <a:gd name="T33" fmla="*/ 38 h 61"/>
                      <a:gd name="T34" fmla="*/ 46 w 110"/>
                      <a:gd name="T35" fmla="*/ 38 h 61"/>
                      <a:gd name="T36" fmla="*/ 58 w 110"/>
                      <a:gd name="T37" fmla="*/ 38 h 61"/>
                      <a:gd name="T38" fmla="*/ 67 w 110"/>
                      <a:gd name="T39" fmla="*/ 39 h 61"/>
                      <a:gd name="T40" fmla="*/ 75 w 110"/>
                      <a:gd name="T41" fmla="*/ 41 h 61"/>
                      <a:gd name="T42" fmla="*/ 84 w 110"/>
                      <a:gd name="T43" fmla="*/ 45 h 61"/>
                      <a:gd name="T44" fmla="*/ 109 w 110"/>
                      <a:gd name="T45" fmla="*/ 60 h 61"/>
                      <a:gd name="T46" fmla="*/ 108 w 110"/>
                      <a:gd name="T47" fmla="*/ 60 h 61"/>
                      <a:gd name="T48" fmla="*/ 109 w 110"/>
                      <a:gd name="T49" fmla="*/ 59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10" h="61">
                        <a:moveTo>
                          <a:pt x="107" y="0"/>
                        </a:moveTo>
                        <a:lnTo>
                          <a:pt x="83" y="0"/>
                        </a:lnTo>
                        <a:lnTo>
                          <a:pt x="69" y="1"/>
                        </a:lnTo>
                        <a:lnTo>
                          <a:pt x="55" y="3"/>
                        </a:lnTo>
                        <a:lnTo>
                          <a:pt x="38" y="6"/>
                        </a:lnTo>
                        <a:lnTo>
                          <a:pt x="25" y="9"/>
                        </a:lnTo>
                        <a:lnTo>
                          <a:pt x="17" y="12"/>
                        </a:lnTo>
                        <a:lnTo>
                          <a:pt x="11" y="15"/>
                        </a:lnTo>
                        <a:lnTo>
                          <a:pt x="6" y="19"/>
                        </a:lnTo>
                        <a:lnTo>
                          <a:pt x="2" y="23"/>
                        </a:lnTo>
                        <a:lnTo>
                          <a:pt x="0" y="27"/>
                        </a:lnTo>
                        <a:lnTo>
                          <a:pt x="1" y="32"/>
                        </a:lnTo>
                        <a:lnTo>
                          <a:pt x="4" y="36"/>
                        </a:lnTo>
                        <a:lnTo>
                          <a:pt x="8" y="38"/>
                        </a:lnTo>
                        <a:lnTo>
                          <a:pt x="15" y="39"/>
                        </a:lnTo>
                        <a:lnTo>
                          <a:pt x="24" y="39"/>
                        </a:lnTo>
                        <a:lnTo>
                          <a:pt x="34" y="38"/>
                        </a:lnTo>
                        <a:lnTo>
                          <a:pt x="46" y="38"/>
                        </a:lnTo>
                        <a:lnTo>
                          <a:pt x="58" y="38"/>
                        </a:lnTo>
                        <a:lnTo>
                          <a:pt x="67" y="39"/>
                        </a:lnTo>
                        <a:lnTo>
                          <a:pt x="75" y="41"/>
                        </a:lnTo>
                        <a:lnTo>
                          <a:pt x="84" y="45"/>
                        </a:lnTo>
                        <a:lnTo>
                          <a:pt x="109" y="60"/>
                        </a:lnTo>
                        <a:lnTo>
                          <a:pt x="108" y="60"/>
                        </a:lnTo>
                        <a:lnTo>
                          <a:pt x="109" y="59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3118" y="3624"/>
                    <a:ext cx="869" cy="277"/>
                    <a:chOff x="3118" y="3624"/>
                    <a:chExt cx="869" cy="277"/>
                  </a:xfrm>
                </p:grpSpPr>
                <p:sp>
                  <p:nvSpPr>
                    <p:cNvPr id="173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3124" y="3766"/>
                      <a:ext cx="863" cy="135"/>
                    </a:xfrm>
                    <a:custGeom>
                      <a:avLst/>
                      <a:gdLst>
                        <a:gd name="T0" fmla="*/ 0 w 863"/>
                        <a:gd name="T1" fmla="*/ 8 h 135"/>
                        <a:gd name="T2" fmla="*/ 0 w 863"/>
                        <a:gd name="T3" fmla="*/ 67 h 135"/>
                        <a:gd name="T4" fmla="*/ 700 w 863"/>
                        <a:gd name="T5" fmla="*/ 134 h 135"/>
                        <a:gd name="T6" fmla="*/ 862 w 863"/>
                        <a:gd name="T7" fmla="*/ 52 h 135"/>
                        <a:gd name="T8" fmla="*/ 862 w 863"/>
                        <a:gd name="T9" fmla="*/ 0 h 135"/>
                        <a:gd name="T10" fmla="*/ 694 w 863"/>
                        <a:gd name="T11" fmla="*/ 70 h 135"/>
                        <a:gd name="T12" fmla="*/ 0 w 863"/>
                        <a:gd name="T13" fmla="*/ 8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63" h="135">
                          <a:moveTo>
                            <a:pt x="0" y="8"/>
                          </a:moveTo>
                          <a:lnTo>
                            <a:pt x="0" y="67"/>
                          </a:lnTo>
                          <a:lnTo>
                            <a:pt x="700" y="134"/>
                          </a:lnTo>
                          <a:lnTo>
                            <a:pt x="862" y="52"/>
                          </a:lnTo>
                          <a:lnTo>
                            <a:pt x="862" y="0"/>
                          </a:lnTo>
                          <a:lnTo>
                            <a:pt x="694" y="7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3118" y="3624"/>
                      <a:ext cx="702" cy="211"/>
                    </a:xfrm>
                    <a:custGeom>
                      <a:avLst/>
                      <a:gdLst>
                        <a:gd name="T0" fmla="*/ 0 w 702"/>
                        <a:gd name="T1" fmla="*/ 0 h 211"/>
                        <a:gd name="T2" fmla="*/ 701 w 702"/>
                        <a:gd name="T3" fmla="*/ 46 h 211"/>
                        <a:gd name="T4" fmla="*/ 701 w 702"/>
                        <a:gd name="T5" fmla="*/ 210 h 211"/>
                        <a:gd name="T6" fmla="*/ 0 w 702"/>
                        <a:gd name="T7" fmla="*/ 147 h 211"/>
                        <a:gd name="T8" fmla="*/ 0 w 702"/>
                        <a:gd name="T9" fmla="*/ 0 h 2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02" h="211">
                          <a:moveTo>
                            <a:pt x="0" y="0"/>
                          </a:moveTo>
                          <a:lnTo>
                            <a:pt x="701" y="46"/>
                          </a:lnTo>
                          <a:lnTo>
                            <a:pt x="701" y="210"/>
                          </a:lnTo>
                          <a:lnTo>
                            <a:pt x="0" y="14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75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0" y="3663"/>
                      <a:ext cx="708" cy="87"/>
                      <a:chOff x="3120" y="3663"/>
                      <a:chExt cx="708" cy="87"/>
                    </a:xfrm>
                  </p:grpSpPr>
                  <p:sp>
                    <p:nvSpPr>
                      <p:cNvPr id="176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3663"/>
                        <a:ext cx="707" cy="5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9" y="3704"/>
                        <a:ext cx="148" cy="1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8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65" y="3691"/>
                        <a:ext cx="149" cy="1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9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3692"/>
                        <a:ext cx="708" cy="5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3118" y="3594"/>
                    <a:ext cx="871" cy="71"/>
                    <a:chOff x="3118" y="3594"/>
                    <a:chExt cx="871" cy="71"/>
                  </a:xfrm>
                </p:grpSpPr>
                <p:sp>
                  <p:nvSpPr>
                    <p:cNvPr id="171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3118" y="3594"/>
                      <a:ext cx="871" cy="71"/>
                    </a:xfrm>
                    <a:custGeom>
                      <a:avLst/>
                      <a:gdLst>
                        <a:gd name="T0" fmla="*/ 0 w 871"/>
                        <a:gd name="T1" fmla="*/ 27 h 71"/>
                        <a:gd name="T2" fmla="*/ 703 w 871"/>
                        <a:gd name="T3" fmla="*/ 70 h 71"/>
                        <a:gd name="T4" fmla="*/ 870 w 871"/>
                        <a:gd name="T5" fmla="*/ 29 h 71"/>
                        <a:gd name="T6" fmla="*/ 811 w 871"/>
                        <a:gd name="T7" fmla="*/ 24 h 71"/>
                        <a:gd name="T8" fmla="*/ 268 w 871"/>
                        <a:gd name="T9" fmla="*/ 0 h 71"/>
                        <a:gd name="T10" fmla="*/ 0 w 871"/>
                        <a:gd name="T11" fmla="*/ 27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71" h="71">
                          <a:moveTo>
                            <a:pt x="0" y="27"/>
                          </a:moveTo>
                          <a:lnTo>
                            <a:pt x="703" y="70"/>
                          </a:lnTo>
                          <a:lnTo>
                            <a:pt x="870" y="29"/>
                          </a:lnTo>
                          <a:lnTo>
                            <a:pt x="811" y="24"/>
                          </a:lnTo>
                          <a:lnTo>
                            <a:pt x="268" y="0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3318" y="3610"/>
                      <a:ext cx="638" cy="44"/>
                    </a:xfrm>
                    <a:custGeom>
                      <a:avLst/>
                      <a:gdLst>
                        <a:gd name="T0" fmla="*/ 52 w 638"/>
                        <a:gd name="T1" fmla="*/ 0 h 44"/>
                        <a:gd name="T2" fmla="*/ 0 w 638"/>
                        <a:gd name="T3" fmla="*/ 16 h 44"/>
                        <a:gd name="T4" fmla="*/ 514 w 638"/>
                        <a:gd name="T5" fmla="*/ 43 h 44"/>
                        <a:gd name="T6" fmla="*/ 598 w 638"/>
                        <a:gd name="T7" fmla="*/ 24 h 44"/>
                        <a:gd name="T8" fmla="*/ 591 w 638"/>
                        <a:gd name="T9" fmla="*/ 21 h 44"/>
                        <a:gd name="T10" fmla="*/ 637 w 638"/>
                        <a:gd name="T11" fmla="*/ 11 h 44"/>
                        <a:gd name="T12" fmla="*/ 609 w 638"/>
                        <a:gd name="T13" fmla="*/ 9 h 44"/>
                        <a:gd name="T14" fmla="*/ 52 w 638"/>
                        <a:gd name="T15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38" h="44">
                          <a:moveTo>
                            <a:pt x="52" y="0"/>
                          </a:moveTo>
                          <a:lnTo>
                            <a:pt x="0" y="16"/>
                          </a:lnTo>
                          <a:lnTo>
                            <a:pt x="514" y="43"/>
                          </a:lnTo>
                          <a:lnTo>
                            <a:pt x="598" y="24"/>
                          </a:lnTo>
                          <a:lnTo>
                            <a:pt x="591" y="21"/>
                          </a:lnTo>
                          <a:lnTo>
                            <a:pt x="637" y="11"/>
                          </a:lnTo>
                          <a:lnTo>
                            <a:pt x="609" y="9"/>
                          </a:lnTo>
                          <a:lnTo>
                            <a:pt x="52" y="0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3834" y="3177"/>
                    <a:ext cx="159" cy="466"/>
                    <a:chOff x="3834" y="3177"/>
                    <a:chExt cx="159" cy="466"/>
                  </a:xfrm>
                </p:grpSpPr>
                <p:grpSp>
                  <p:nvGrpSpPr>
                    <p:cNvPr id="141" name="Group 1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6" y="3237"/>
                      <a:ext cx="97" cy="390"/>
                      <a:chOff x="3896" y="3237"/>
                      <a:chExt cx="97" cy="390"/>
                    </a:xfrm>
                  </p:grpSpPr>
                  <p:sp>
                    <p:nvSpPr>
                      <p:cNvPr id="145" name="Freeform 1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6" y="3237"/>
                        <a:ext cx="91" cy="390"/>
                      </a:xfrm>
                      <a:custGeom>
                        <a:avLst/>
                        <a:gdLst>
                          <a:gd name="T0" fmla="*/ 8 w 91"/>
                          <a:gd name="T1" fmla="*/ 0 h 390"/>
                          <a:gd name="T2" fmla="*/ 90 w 91"/>
                          <a:gd name="T3" fmla="*/ 32 h 390"/>
                          <a:gd name="T4" fmla="*/ 83 w 91"/>
                          <a:gd name="T5" fmla="*/ 184 h 390"/>
                          <a:gd name="T6" fmla="*/ 74 w 91"/>
                          <a:gd name="T7" fmla="*/ 366 h 390"/>
                          <a:gd name="T8" fmla="*/ 0 w 91"/>
                          <a:gd name="T9" fmla="*/ 389 h 390"/>
                          <a:gd name="T10" fmla="*/ 8 w 91"/>
                          <a:gd name="T11" fmla="*/ 0 h 3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91" h="390">
                            <a:moveTo>
                              <a:pt x="8" y="0"/>
                            </a:moveTo>
                            <a:lnTo>
                              <a:pt x="90" y="32"/>
                            </a:lnTo>
                            <a:lnTo>
                              <a:pt x="83" y="184"/>
                            </a:lnTo>
                            <a:lnTo>
                              <a:pt x="74" y="366"/>
                            </a:lnTo>
                            <a:lnTo>
                              <a:pt x="0" y="389"/>
                            </a:lnTo>
                            <a:lnTo>
                              <a:pt x="8" y="0"/>
                            </a:lnTo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6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6" y="3254"/>
                        <a:ext cx="97" cy="333"/>
                        <a:chOff x="3896" y="3254"/>
                        <a:chExt cx="97" cy="333"/>
                      </a:xfrm>
                    </p:grpSpPr>
                    <p:grpSp>
                      <p:nvGrpSpPr>
                        <p:cNvPr id="147" name="Group 1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96" y="3254"/>
                          <a:ext cx="97" cy="333"/>
                          <a:chOff x="3896" y="3254"/>
                          <a:chExt cx="97" cy="333"/>
                        </a:xfrm>
                      </p:grpSpPr>
                      <p:grpSp>
                        <p:nvGrpSpPr>
                          <p:cNvPr id="149" name="Group 1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96" y="3254"/>
                            <a:ext cx="97" cy="200"/>
                            <a:chOff x="3896" y="3254"/>
                            <a:chExt cx="97" cy="200"/>
                          </a:xfrm>
                        </p:grpSpPr>
                        <p:grpSp>
                          <p:nvGrpSpPr>
                            <p:cNvPr id="159" name="Group 1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04" y="3254"/>
                              <a:ext cx="89" cy="107"/>
                              <a:chOff x="3904" y="3254"/>
                              <a:chExt cx="89" cy="107"/>
                            </a:xfrm>
                          </p:grpSpPr>
                          <p:sp>
                            <p:nvSpPr>
                              <p:cNvPr id="165" name="Line 17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7" y="3254"/>
                                <a:ext cx="86" cy="31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6" name="Line 1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5" y="3271"/>
                                <a:ext cx="86" cy="29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7" name="Line 1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6" y="3289"/>
                                <a:ext cx="85" cy="2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8" name="Line 1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5" y="3306"/>
                                <a:ext cx="86" cy="2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9" name="Line 1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4" y="3323"/>
                                <a:ext cx="86" cy="2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0" name="Line 18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904" y="3340"/>
                                <a:ext cx="85" cy="21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160" name="Line 1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6" y="3375"/>
                              <a:ext cx="90" cy="1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Line 18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7" y="3392"/>
                              <a:ext cx="88" cy="1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Line 1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6" y="3410"/>
                              <a:ext cx="88" cy="13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Line 1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7" y="3428"/>
                              <a:ext cx="87" cy="10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Line 18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8" y="3446"/>
                              <a:ext cx="86" cy="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50" name="Group 1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97" y="3464"/>
                            <a:ext cx="85" cy="123"/>
                            <a:chOff x="3897" y="3464"/>
                            <a:chExt cx="85" cy="123"/>
                          </a:xfrm>
                        </p:grpSpPr>
                        <p:sp>
                          <p:nvSpPr>
                            <p:cNvPr id="151" name="Line 1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8" y="3464"/>
                              <a:ext cx="84" cy="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2" name="Line 1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9" y="3481"/>
                              <a:ext cx="82" cy="3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3" name="Line 19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98" y="3500"/>
                              <a:ext cx="82" cy="0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4" name="Line 1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3898" y="3515"/>
                              <a:ext cx="82" cy="2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5" name="Line 19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3898" y="3531"/>
                              <a:ext cx="80" cy="3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6" name="Line 19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3898" y="3547"/>
                              <a:ext cx="80" cy="5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7" name="Line 1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3897" y="3561"/>
                              <a:ext cx="81" cy="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Line 1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3898" y="3577"/>
                              <a:ext cx="78" cy="10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148" name="Line 1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2" y="3358"/>
                          <a:ext cx="85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42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34" y="3177"/>
                      <a:ext cx="79" cy="466"/>
                      <a:chOff x="3834" y="3177"/>
                      <a:chExt cx="79" cy="466"/>
                    </a:xfrm>
                  </p:grpSpPr>
                  <p:sp>
                    <p:nvSpPr>
                      <p:cNvPr id="143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4" y="3177"/>
                        <a:ext cx="79" cy="466"/>
                      </a:xfrm>
                      <a:custGeom>
                        <a:avLst/>
                        <a:gdLst>
                          <a:gd name="T0" fmla="*/ 18 w 79"/>
                          <a:gd name="T1" fmla="*/ 0 h 466"/>
                          <a:gd name="T2" fmla="*/ 73 w 79"/>
                          <a:gd name="T3" fmla="*/ 23 h 466"/>
                          <a:gd name="T4" fmla="*/ 78 w 79"/>
                          <a:gd name="T5" fmla="*/ 29 h 466"/>
                          <a:gd name="T6" fmla="*/ 61 w 79"/>
                          <a:gd name="T7" fmla="*/ 446 h 466"/>
                          <a:gd name="T8" fmla="*/ 54 w 79"/>
                          <a:gd name="T9" fmla="*/ 452 h 466"/>
                          <a:gd name="T10" fmla="*/ 0 w 79"/>
                          <a:gd name="T11" fmla="*/ 465 h 466"/>
                          <a:gd name="T12" fmla="*/ 6 w 79"/>
                          <a:gd name="T13" fmla="*/ 458 h 466"/>
                          <a:gd name="T14" fmla="*/ 7 w 79"/>
                          <a:gd name="T15" fmla="*/ 452 h 466"/>
                          <a:gd name="T16" fmla="*/ 18 w 79"/>
                          <a:gd name="T17" fmla="*/ 0 h 4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9" h="466">
                            <a:moveTo>
                              <a:pt x="18" y="0"/>
                            </a:moveTo>
                            <a:lnTo>
                              <a:pt x="73" y="23"/>
                            </a:lnTo>
                            <a:lnTo>
                              <a:pt x="78" y="29"/>
                            </a:lnTo>
                            <a:lnTo>
                              <a:pt x="61" y="446"/>
                            </a:lnTo>
                            <a:lnTo>
                              <a:pt x="54" y="452"/>
                            </a:lnTo>
                            <a:lnTo>
                              <a:pt x="0" y="465"/>
                            </a:lnTo>
                            <a:lnTo>
                              <a:pt x="6" y="458"/>
                            </a:lnTo>
                            <a:lnTo>
                              <a:pt x="7" y="452"/>
                            </a:lnTo>
                            <a:lnTo>
                              <a:pt x="18" y="0"/>
                            </a:lnTo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Arc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9" y="3201"/>
                        <a:ext cx="4" cy="6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252"/>
                          <a:gd name="T1" fmla="*/ 0 h 21600"/>
                          <a:gd name="T2" fmla="*/ 21252 w 21252"/>
                          <a:gd name="T3" fmla="*/ 17736 h 21600"/>
                          <a:gd name="T4" fmla="*/ 0 w 21252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252" h="21600" fill="none" extrusionOk="0">
                            <a:moveTo>
                              <a:pt x="0" y="0"/>
                            </a:moveTo>
                            <a:cubicBezTo>
                              <a:pt x="10438" y="0"/>
                              <a:pt x="19384" y="7465"/>
                              <a:pt x="21251" y="17736"/>
                            </a:cubicBezTo>
                          </a:path>
                          <a:path w="21252" h="21600" stroke="0" extrusionOk="0">
                            <a:moveTo>
                              <a:pt x="0" y="0"/>
                            </a:moveTo>
                            <a:cubicBezTo>
                              <a:pt x="10438" y="0"/>
                              <a:pt x="19384" y="7465"/>
                              <a:pt x="21251" y="1773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3867" y="3889"/>
                    <a:ext cx="274" cy="96"/>
                    <a:chOff x="3867" y="3889"/>
                    <a:chExt cx="274" cy="96"/>
                  </a:xfrm>
                </p:grpSpPr>
                <p:sp>
                  <p:nvSpPr>
                    <p:cNvPr id="130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67" y="3889"/>
                      <a:ext cx="274" cy="68"/>
                    </a:xfrm>
                    <a:custGeom>
                      <a:avLst/>
                      <a:gdLst>
                        <a:gd name="T0" fmla="*/ 0 w 274"/>
                        <a:gd name="T1" fmla="*/ 0 h 68"/>
                        <a:gd name="T2" fmla="*/ 50 w 274"/>
                        <a:gd name="T3" fmla="*/ 3 h 68"/>
                        <a:gd name="T4" fmla="*/ 89 w 274"/>
                        <a:gd name="T5" fmla="*/ 5 h 68"/>
                        <a:gd name="T6" fmla="*/ 122 w 274"/>
                        <a:gd name="T7" fmla="*/ 9 h 68"/>
                        <a:gd name="T8" fmla="*/ 156 w 274"/>
                        <a:gd name="T9" fmla="*/ 12 h 68"/>
                        <a:gd name="T10" fmla="*/ 179 w 274"/>
                        <a:gd name="T11" fmla="*/ 15 h 68"/>
                        <a:gd name="T12" fmla="*/ 209 w 274"/>
                        <a:gd name="T13" fmla="*/ 20 h 68"/>
                        <a:gd name="T14" fmla="*/ 225 w 274"/>
                        <a:gd name="T15" fmla="*/ 23 h 68"/>
                        <a:gd name="T16" fmla="*/ 237 w 274"/>
                        <a:gd name="T17" fmla="*/ 26 h 68"/>
                        <a:gd name="T18" fmla="*/ 244 w 274"/>
                        <a:gd name="T19" fmla="*/ 27 h 68"/>
                        <a:gd name="T20" fmla="*/ 249 w 274"/>
                        <a:gd name="T21" fmla="*/ 29 h 68"/>
                        <a:gd name="T22" fmla="*/ 256 w 274"/>
                        <a:gd name="T23" fmla="*/ 31 h 68"/>
                        <a:gd name="T24" fmla="*/ 263 w 274"/>
                        <a:gd name="T25" fmla="*/ 33 h 68"/>
                        <a:gd name="T26" fmla="*/ 269 w 274"/>
                        <a:gd name="T27" fmla="*/ 36 h 68"/>
                        <a:gd name="T28" fmla="*/ 272 w 274"/>
                        <a:gd name="T29" fmla="*/ 40 h 68"/>
                        <a:gd name="T30" fmla="*/ 273 w 274"/>
                        <a:gd name="T31" fmla="*/ 43 h 68"/>
                        <a:gd name="T32" fmla="*/ 271 w 274"/>
                        <a:gd name="T33" fmla="*/ 47 h 68"/>
                        <a:gd name="T34" fmla="*/ 269 w 274"/>
                        <a:gd name="T35" fmla="*/ 52 h 68"/>
                        <a:gd name="T36" fmla="*/ 266 w 274"/>
                        <a:gd name="T37" fmla="*/ 56 h 68"/>
                        <a:gd name="T38" fmla="*/ 261 w 274"/>
                        <a:gd name="T39" fmla="*/ 58 h 68"/>
                        <a:gd name="T40" fmla="*/ 255 w 274"/>
                        <a:gd name="T41" fmla="*/ 62 h 68"/>
                        <a:gd name="T42" fmla="*/ 249 w 274"/>
                        <a:gd name="T43" fmla="*/ 65 h 68"/>
                        <a:gd name="T44" fmla="*/ 242 w 274"/>
                        <a:gd name="T45" fmla="*/ 66 h 68"/>
                        <a:gd name="T46" fmla="*/ 233 w 274"/>
                        <a:gd name="T47" fmla="*/ 67 h 68"/>
                        <a:gd name="T48" fmla="*/ 224 w 274"/>
                        <a:gd name="T49" fmla="*/ 67 h 68"/>
                        <a:gd name="T50" fmla="*/ 214 w 274"/>
                        <a:gd name="T51" fmla="*/ 67 h 68"/>
                        <a:gd name="T52" fmla="*/ 198 w 274"/>
                        <a:gd name="T53" fmla="*/ 64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74" h="68">
                          <a:moveTo>
                            <a:pt x="0" y="0"/>
                          </a:moveTo>
                          <a:lnTo>
                            <a:pt x="50" y="3"/>
                          </a:lnTo>
                          <a:lnTo>
                            <a:pt x="89" y="5"/>
                          </a:lnTo>
                          <a:lnTo>
                            <a:pt x="122" y="9"/>
                          </a:lnTo>
                          <a:lnTo>
                            <a:pt x="156" y="12"/>
                          </a:lnTo>
                          <a:lnTo>
                            <a:pt x="179" y="15"/>
                          </a:lnTo>
                          <a:lnTo>
                            <a:pt x="209" y="20"/>
                          </a:lnTo>
                          <a:lnTo>
                            <a:pt x="225" y="23"/>
                          </a:lnTo>
                          <a:lnTo>
                            <a:pt x="237" y="26"/>
                          </a:lnTo>
                          <a:lnTo>
                            <a:pt x="244" y="27"/>
                          </a:lnTo>
                          <a:lnTo>
                            <a:pt x="249" y="29"/>
                          </a:lnTo>
                          <a:lnTo>
                            <a:pt x="256" y="31"/>
                          </a:lnTo>
                          <a:lnTo>
                            <a:pt x="263" y="33"/>
                          </a:lnTo>
                          <a:lnTo>
                            <a:pt x="269" y="36"/>
                          </a:lnTo>
                          <a:lnTo>
                            <a:pt x="272" y="40"/>
                          </a:lnTo>
                          <a:lnTo>
                            <a:pt x="273" y="43"/>
                          </a:lnTo>
                          <a:lnTo>
                            <a:pt x="271" y="47"/>
                          </a:lnTo>
                          <a:lnTo>
                            <a:pt x="269" y="52"/>
                          </a:lnTo>
                          <a:lnTo>
                            <a:pt x="266" y="56"/>
                          </a:lnTo>
                          <a:lnTo>
                            <a:pt x="261" y="58"/>
                          </a:lnTo>
                          <a:lnTo>
                            <a:pt x="255" y="62"/>
                          </a:lnTo>
                          <a:lnTo>
                            <a:pt x="249" y="65"/>
                          </a:lnTo>
                          <a:lnTo>
                            <a:pt x="242" y="66"/>
                          </a:lnTo>
                          <a:lnTo>
                            <a:pt x="233" y="67"/>
                          </a:lnTo>
                          <a:lnTo>
                            <a:pt x="224" y="67"/>
                          </a:lnTo>
                          <a:lnTo>
                            <a:pt x="214" y="67"/>
                          </a:lnTo>
                          <a:lnTo>
                            <a:pt x="198" y="6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1" name="Group 2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78" y="3922"/>
                      <a:ext cx="191" cy="63"/>
                      <a:chOff x="3878" y="3922"/>
                      <a:chExt cx="191" cy="63"/>
                    </a:xfrm>
                  </p:grpSpPr>
                  <p:grpSp>
                    <p:nvGrpSpPr>
                      <p:cNvPr id="132" name="Group 2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78" y="3922"/>
                        <a:ext cx="185" cy="63"/>
                        <a:chOff x="3878" y="3922"/>
                        <a:chExt cx="185" cy="63"/>
                      </a:xfrm>
                    </p:grpSpPr>
                    <p:sp>
                      <p:nvSpPr>
                        <p:cNvPr id="137" name="Freeform 2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8" y="3922"/>
                          <a:ext cx="112" cy="38"/>
                        </a:xfrm>
                        <a:custGeom>
                          <a:avLst/>
                          <a:gdLst>
                            <a:gd name="T0" fmla="*/ 0 w 112"/>
                            <a:gd name="T1" fmla="*/ 23 h 38"/>
                            <a:gd name="T2" fmla="*/ 29 w 112"/>
                            <a:gd name="T3" fmla="*/ 0 h 38"/>
                            <a:gd name="T4" fmla="*/ 111 w 112"/>
                            <a:gd name="T5" fmla="*/ 13 h 38"/>
                            <a:gd name="T6" fmla="*/ 79 w 112"/>
                            <a:gd name="T7" fmla="*/ 37 h 38"/>
                            <a:gd name="T8" fmla="*/ 0 w 112"/>
                            <a:gd name="T9" fmla="*/ 23 h 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2" h="38">
                              <a:moveTo>
                                <a:pt x="0" y="23"/>
                              </a:moveTo>
                              <a:lnTo>
                                <a:pt x="29" y="0"/>
                              </a:lnTo>
                              <a:lnTo>
                                <a:pt x="111" y="13"/>
                              </a:lnTo>
                              <a:lnTo>
                                <a:pt x="79" y="37"/>
                              </a:lnTo>
                              <a:lnTo>
                                <a:pt x="0" y="23"/>
                              </a:lnTo>
                            </a:path>
                          </a:pathLst>
                        </a:custGeom>
                        <a:solidFill>
                          <a:srgbClr val="DFDFD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8" name="Freeform 2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8" y="3950"/>
                          <a:ext cx="78" cy="35"/>
                        </a:xfrm>
                        <a:custGeom>
                          <a:avLst/>
                          <a:gdLst>
                            <a:gd name="T0" fmla="*/ 0 w 78"/>
                            <a:gd name="T1" fmla="*/ 0 h 35"/>
                            <a:gd name="T2" fmla="*/ 0 w 78"/>
                            <a:gd name="T3" fmla="*/ 19 h 35"/>
                            <a:gd name="T4" fmla="*/ 1 w 78"/>
                            <a:gd name="T5" fmla="*/ 19 h 35"/>
                            <a:gd name="T6" fmla="*/ 77 w 78"/>
                            <a:gd name="T7" fmla="*/ 34 h 35"/>
                            <a:gd name="T8" fmla="*/ 77 w 78"/>
                            <a:gd name="T9" fmla="*/ 14 h 35"/>
                            <a:gd name="T10" fmla="*/ 0 w 78"/>
                            <a:gd name="T11" fmla="*/ 0 h 3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78" h="35">
                              <a:moveTo>
                                <a:pt x="0" y="0"/>
                              </a:moveTo>
                              <a:lnTo>
                                <a:pt x="0" y="19"/>
                              </a:lnTo>
                              <a:lnTo>
                                <a:pt x="1" y="19"/>
                              </a:lnTo>
                              <a:lnTo>
                                <a:pt x="77" y="34"/>
                              </a:lnTo>
                              <a:lnTo>
                                <a:pt x="77" y="14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9" name="Freeform 2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63" y="3938"/>
                          <a:ext cx="100" cy="47"/>
                        </a:xfrm>
                        <a:custGeom>
                          <a:avLst/>
                          <a:gdLst>
                            <a:gd name="T0" fmla="*/ 0 w 100"/>
                            <a:gd name="T1" fmla="*/ 25 h 47"/>
                            <a:gd name="T2" fmla="*/ 32 w 100"/>
                            <a:gd name="T3" fmla="*/ 0 h 47"/>
                            <a:gd name="T4" fmla="*/ 99 w 100"/>
                            <a:gd name="T5" fmla="*/ 6 h 47"/>
                            <a:gd name="T6" fmla="*/ 99 w 100"/>
                            <a:gd name="T7" fmla="*/ 26 h 47"/>
                            <a:gd name="T8" fmla="*/ 0 w 100"/>
                            <a:gd name="T9" fmla="*/ 46 h 47"/>
                            <a:gd name="T10" fmla="*/ 0 w 100"/>
                            <a:gd name="T11" fmla="*/ 25 h 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00" h="47">
                              <a:moveTo>
                                <a:pt x="0" y="25"/>
                              </a:moveTo>
                              <a:lnTo>
                                <a:pt x="32" y="0"/>
                              </a:lnTo>
                              <a:lnTo>
                                <a:pt x="99" y="6"/>
                              </a:lnTo>
                              <a:lnTo>
                                <a:pt x="99" y="26"/>
                              </a:lnTo>
                              <a:lnTo>
                                <a:pt x="0" y="46"/>
                              </a:lnTo>
                              <a:lnTo>
                                <a:pt x="0" y="25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0" name="Freeform 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0" y="3922"/>
                          <a:ext cx="153" cy="17"/>
                        </a:xfrm>
                        <a:custGeom>
                          <a:avLst/>
                          <a:gdLst>
                            <a:gd name="T0" fmla="*/ 0 w 153"/>
                            <a:gd name="T1" fmla="*/ 0 h 17"/>
                            <a:gd name="T2" fmla="*/ 76 w 153"/>
                            <a:gd name="T3" fmla="*/ 4 h 17"/>
                            <a:gd name="T4" fmla="*/ 152 w 153"/>
                            <a:gd name="T5" fmla="*/ 16 h 17"/>
                            <a:gd name="T6" fmla="*/ 83 w 153"/>
                            <a:gd name="T7" fmla="*/ 11 h 17"/>
                            <a:gd name="T8" fmla="*/ 0 w 153"/>
                            <a:gd name="T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53" h="17">
                              <a:moveTo>
                                <a:pt x="0" y="0"/>
                              </a:moveTo>
                              <a:lnTo>
                                <a:pt x="76" y="4"/>
                              </a:lnTo>
                              <a:lnTo>
                                <a:pt x="152" y="16"/>
                              </a:lnTo>
                              <a:lnTo>
                                <a:pt x="83" y="1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7F7F7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3" name="Group 2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79" y="3943"/>
                        <a:ext cx="190" cy="30"/>
                        <a:chOff x="3879" y="3943"/>
                        <a:chExt cx="190" cy="30"/>
                      </a:xfrm>
                    </p:grpSpPr>
                    <p:sp>
                      <p:nvSpPr>
                        <p:cNvPr id="134" name="Line 2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79" y="3955"/>
                          <a:ext cx="84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5" name="Line 2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64" y="3943"/>
                          <a:ext cx="35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6" name="Line 2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9" y="3943"/>
                          <a:ext cx="70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39" name="Freeform 214"/>
                  <p:cNvSpPr>
                    <a:spLocks/>
                  </p:cNvSpPr>
                  <p:nvPr/>
                </p:nvSpPr>
                <p:spPr bwMode="auto">
                  <a:xfrm>
                    <a:off x="3829" y="3762"/>
                    <a:ext cx="157" cy="140"/>
                  </a:xfrm>
                  <a:custGeom>
                    <a:avLst/>
                    <a:gdLst>
                      <a:gd name="T0" fmla="*/ 0 w 157"/>
                      <a:gd name="T1" fmla="*/ 70 h 140"/>
                      <a:gd name="T2" fmla="*/ 156 w 157"/>
                      <a:gd name="T3" fmla="*/ 0 h 140"/>
                      <a:gd name="T4" fmla="*/ 156 w 157"/>
                      <a:gd name="T5" fmla="*/ 56 h 140"/>
                      <a:gd name="T6" fmla="*/ 0 w 157"/>
                      <a:gd name="T7" fmla="*/ 139 h 140"/>
                      <a:gd name="T8" fmla="*/ 0 w 157"/>
                      <a:gd name="T9" fmla="*/ 7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140">
                        <a:moveTo>
                          <a:pt x="0" y="70"/>
                        </a:moveTo>
                        <a:lnTo>
                          <a:pt x="156" y="0"/>
                        </a:lnTo>
                        <a:lnTo>
                          <a:pt x="156" y="56"/>
                        </a:lnTo>
                        <a:lnTo>
                          <a:pt x="0" y="139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215"/>
                  <p:cNvSpPr>
                    <a:spLocks/>
                  </p:cNvSpPr>
                  <p:nvPr/>
                </p:nvSpPr>
                <p:spPr bwMode="auto">
                  <a:xfrm>
                    <a:off x="3827" y="3626"/>
                    <a:ext cx="163" cy="208"/>
                  </a:xfrm>
                  <a:custGeom>
                    <a:avLst/>
                    <a:gdLst>
                      <a:gd name="T0" fmla="*/ 0 w 163"/>
                      <a:gd name="T1" fmla="*/ 44 h 208"/>
                      <a:gd name="T2" fmla="*/ 162 w 163"/>
                      <a:gd name="T3" fmla="*/ 0 h 208"/>
                      <a:gd name="T4" fmla="*/ 162 w 163"/>
                      <a:gd name="T5" fmla="*/ 137 h 208"/>
                      <a:gd name="T6" fmla="*/ 0 w 163"/>
                      <a:gd name="T7" fmla="*/ 207 h 208"/>
                      <a:gd name="T8" fmla="*/ 0 w 163"/>
                      <a:gd name="T9" fmla="*/ 44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" h="208">
                        <a:moveTo>
                          <a:pt x="0" y="44"/>
                        </a:moveTo>
                        <a:lnTo>
                          <a:pt x="162" y="0"/>
                        </a:lnTo>
                        <a:lnTo>
                          <a:pt x="162" y="137"/>
                        </a:lnTo>
                        <a:lnTo>
                          <a:pt x="0" y="207"/>
                        </a:lnTo>
                        <a:lnTo>
                          <a:pt x="0" y="44"/>
                        </a:lnTo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216"/>
                  <p:cNvSpPr>
                    <a:spLocks/>
                  </p:cNvSpPr>
                  <p:nvPr/>
                </p:nvSpPr>
                <p:spPr bwMode="auto">
                  <a:xfrm>
                    <a:off x="3366" y="3243"/>
                    <a:ext cx="414" cy="322"/>
                  </a:xfrm>
                  <a:custGeom>
                    <a:avLst/>
                    <a:gdLst>
                      <a:gd name="T0" fmla="*/ 17 w 414"/>
                      <a:gd name="T1" fmla="*/ 0 h 322"/>
                      <a:gd name="T2" fmla="*/ 413 w 414"/>
                      <a:gd name="T3" fmla="*/ 0 h 322"/>
                      <a:gd name="T4" fmla="*/ 397 w 414"/>
                      <a:gd name="T5" fmla="*/ 321 h 322"/>
                      <a:gd name="T6" fmla="*/ 0 w 414"/>
                      <a:gd name="T7" fmla="*/ 302 h 322"/>
                      <a:gd name="T8" fmla="*/ 17 w 414"/>
                      <a:gd name="T9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4" h="322">
                        <a:moveTo>
                          <a:pt x="17" y="0"/>
                        </a:moveTo>
                        <a:lnTo>
                          <a:pt x="413" y="0"/>
                        </a:lnTo>
                        <a:lnTo>
                          <a:pt x="397" y="321"/>
                        </a:lnTo>
                        <a:lnTo>
                          <a:pt x="0" y="302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217"/>
                  <p:cNvSpPr>
                    <a:spLocks/>
                  </p:cNvSpPr>
                  <p:nvPr/>
                </p:nvSpPr>
                <p:spPr bwMode="auto">
                  <a:xfrm>
                    <a:off x="3092" y="3794"/>
                    <a:ext cx="776" cy="144"/>
                  </a:xfrm>
                  <a:custGeom>
                    <a:avLst/>
                    <a:gdLst>
                      <a:gd name="T0" fmla="*/ 126 w 776"/>
                      <a:gd name="T1" fmla="*/ 0 h 144"/>
                      <a:gd name="T2" fmla="*/ 775 w 776"/>
                      <a:gd name="T3" fmla="*/ 58 h 144"/>
                      <a:gd name="T4" fmla="*/ 729 w 776"/>
                      <a:gd name="T5" fmla="*/ 111 h 144"/>
                      <a:gd name="T6" fmla="*/ 684 w 776"/>
                      <a:gd name="T7" fmla="*/ 143 h 144"/>
                      <a:gd name="T8" fmla="*/ 0 w 776"/>
                      <a:gd name="T9" fmla="*/ 71 h 144"/>
                      <a:gd name="T10" fmla="*/ 51 w 776"/>
                      <a:gd name="T11" fmla="*/ 51 h 144"/>
                      <a:gd name="T12" fmla="*/ 126 w 776"/>
                      <a:gd name="T13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6" h="144">
                        <a:moveTo>
                          <a:pt x="126" y="0"/>
                        </a:moveTo>
                        <a:lnTo>
                          <a:pt x="775" y="58"/>
                        </a:lnTo>
                        <a:lnTo>
                          <a:pt x="729" y="111"/>
                        </a:lnTo>
                        <a:lnTo>
                          <a:pt x="684" y="143"/>
                        </a:lnTo>
                        <a:lnTo>
                          <a:pt x="0" y="71"/>
                        </a:lnTo>
                        <a:lnTo>
                          <a:pt x="51" y="51"/>
                        </a:lnTo>
                        <a:lnTo>
                          <a:pt x="126" y="0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3827" y="3640"/>
                    <a:ext cx="168" cy="188"/>
                    <a:chOff x="3827" y="3640"/>
                    <a:chExt cx="168" cy="188"/>
                  </a:xfrm>
                </p:grpSpPr>
                <p:sp>
                  <p:nvSpPr>
                    <p:cNvPr id="121" name="Line 2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27" y="3692"/>
                      <a:ext cx="168" cy="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709"/>
                      <a:ext cx="138" cy="5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725"/>
                      <a:ext cx="138" cy="5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" name="Line 2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741"/>
                      <a:ext cx="139" cy="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756"/>
                      <a:ext cx="139" cy="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676"/>
                      <a:ext cx="139" cy="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7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659"/>
                      <a:ext cx="139" cy="4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" name="Line 2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56" y="3640"/>
                      <a:ext cx="138" cy="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9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6" y="3666"/>
                      <a:ext cx="0" cy="1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3309" y="3168"/>
                    <a:ext cx="546" cy="476"/>
                    <a:chOff x="3309" y="3168"/>
                    <a:chExt cx="546" cy="476"/>
                  </a:xfrm>
                </p:grpSpPr>
                <p:grpSp>
                  <p:nvGrpSpPr>
                    <p:cNvPr id="104" name="Group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09" y="3168"/>
                      <a:ext cx="546" cy="476"/>
                      <a:chOff x="3309" y="3168"/>
                      <a:chExt cx="546" cy="476"/>
                    </a:xfrm>
                  </p:grpSpPr>
                  <p:grpSp>
                    <p:nvGrpSpPr>
                      <p:cNvPr id="106" name="Group 2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09" y="3168"/>
                        <a:ext cx="546" cy="476"/>
                        <a:chOff x="3309" y="3168"/>
                        <a:chExt cx="546" cy="476"/>
                      </a:xfrm>
                    </p:grpSpPr>
                    <p:sp>
                      <p:nvSpPr>
                        <p:cNvPr id="117" name="Freeform 2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09" y="3168"/>
                          <a:ext cx="546" cy="476"/>
                        </a:xfrm>
                        <a:custGeom>
                          <a:avLst/>
                          <a:gdLst>
                            <a:gd name="T0" fmla="*/ 44 w 546"/>
                            <a:gd name="T1" fmla="*/ 7 h 476"/>
                            <a:gd name="T2" fmla="*/ 90 w 546"/>
                            <a:gd name="T3" fmla="*/ 6 h 476"/>
                            <a:gd name="T4" fmla="*/ 154 w 546"/>
                            <a:gd name="T5" fmla="*/ 1 h 476"/>
                            <a:gd name="T6" fmla="*/ 220 w 546"/>
                            <a:gd name="T7" fmla="*/ 0 h 476"/>
                            <a:gd name="T8" fmla="*/ 297 w 546"/>
                            <a:gd name="T9" fmla="*/ 0 h 476"/>
                            <a:gd name="T10" fmla="*/ 352 w 546"/>
                            <a:gd name="T11" fmla="*/ 1 h 476"/>
                            <a:gd name="T12" fmla="*/ 435 w 546"/>
                            <a:gd name="T13" fmla="*/ 4 h 476"/>
                            <a:gd name="T14" fmla="*/ 515 w 546"/>
                            <a:gd name="T15" fmla="*/ 7 h 476"/>
                            <a:gd name="T16" fmla="*/ 535 w 546"/>
                            <a:gd name="T17" fmla="*/ 8 h 476"/>
                            <a:gd name="T18" fmla="*/ 539 w 546"/>
                            <a:gd name="T19" fmla="*/ 9 h 476"/>
                            <a:gd name="T20" fmla="*/ 542 w 546"/>
                            <a:gd name="T21" fmla="*/ 12 h 476"/>
                            <a:gd name="T22" fmla="*/ 545 w 546"/>
                            <a:gd name="T23" fmla="*/ 15 h 476"/>
                            <a:gd name="T24" fmla="*/ 545 w 546"/>
                            <a:gd name="T25" fmla="*/ 20 h 476"/>
                            <a:gd name="T26" fmla="*/ 524 w 546"/>
                            <a:gd name="T27" fmla="*/ 466 h 476"/>
                            <a:gd name="T28" fmla="*/ 522 w 546"/>
                            <a:gd name="T29" fmla="*/ 472 h 476"/>
                            <a:gd name="T30" fmla="*/ 515 w 546"/>
                            <a:gd name="T31" fmla="*/ 475 h 476"/>
                            <a:gd name="T32" fmla="*/ 340 w 546"/>
                            <a:gd name="T33" fmla="*/ 464 h 476"/>
                            <a:gd name="T34" fmla="*/ 166 w 546"/>
                            <a:gd name="T35" fmla="*/ 452 h 476"/>
                            <a:gd name="T36" fmla="*/ 8 w 546"/>
                            <a:gd name="T37" fmla="*/ 441 h 476"/>
                            <a:gd name="T38" fmla="*/ 0 w 546"/>
                            <a:gd name="T39" fmla="*/ 429 h 476"/>
                            <a:gd name="T40" fmla="*/ 25 w 546"/>
                            <a:gd name="T41" fmla="*/ 22 h 476"/>
                            <a:gd name="T42" fmla="*/ 44 w 546"/>
                            <a:gd name="T43" fmla="*/ 7 h 47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546" h="476">
                              <a:moveTo>
                                <a:pt x="44" y="7"/>
                              </a:moveTo>
                              <a:lnTo>
                                <a:pt x="90" y="6"/>
                              </a:lnTo>
                              <a:lnTo>
                                <a:pt x="154" y="1"/>
                              </a:lnTo>
                              <a:lnTo>
                                <a:pt x="220" y="0"/>
                              </a:lnTo>
                              <a:lnTo>
                                <a:pt x="297" y="0"/>
                              </a:lnTo>
                              <a:lnTo>
                                <a:pt x="352" y="1"/>
                              </a:lnTo>
                              <a:lnTo>
                                <a:pt x="435" y="4"/>
                              </a:lnTo>
                              <a:lnTo>
                                <a:pt x="515" y="7"/>
                              </a:lnTo>
                              <a:lnTo>
                                <a:pt x="535" y="8"/>
                              </a:lnTo>
                              <a:lnTo>
                                <a:pt x="539" y="9"/>
                              </a:lnTo>
                              <a:lnTo>
                                <a:pt x="542" y="12"/>
                              </a:lnTo>
                              <a:lnTo>
                                <a:pt x="545" y="15"/>
                              </a:lnTo>
                              <a:lnTo>
                                <a:pt x="545" y="20"/>
                              </a:lnTo>
                              <a:lnTo>
                                <a:pt x="524" y="466"/>
                              </a:lnTo>
                              <a:lnTo>
                                <a:pt x="522" y="472"/>
                              </a:lnTo>
                              <a:lnTo>
                                <a:pt x="515" y="475"/>
                              </a:lnTo>
                              <a:lnTo>
                                <a:pt x="340" y="464"/>
                              </a:lnTo>
                              <a:lnTo>
                                <a:pt x="166" y="452"/>
                              </a:lnTo>
                              <a:lnTo>
                                <a:pt x="8" y="441"/>
                              </a:lnTo>
                              <a:lnTo>
                                <a:pt x="0" y="429"/>
                              </a:lnTo>
                              <a:lnTo>
                                <a:pt x="25" y="22"/>
                              </a:lnTo>
                              <a:lnTo>
                                <a:pt x="44" y="7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8" name="Arc 2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44" y="3177"/>
                          <a:ext cx="11" cy="7"/>
                        </a:xfrm>
                        <a:custGeom>
                          <a:avLst/>
                          <a:gdLst>
                            <a:gd name="G0" fmla="+- 1997 0 0"/>
                            <a:gd name="G1" fmla="+- 21600 0 0"/>
                            <a:gd name="G2" fmla="+- 21600 0 0"/>
                            <a:gd name="T0" fmla="*/ 0 w 23288"/>
                            <a:gd name="T1" fmla="*/ 93 h 21600"/>
                            <a:gd name="T2" fmla="*/ 23288 w 23288"/>
                            <a:gd name="T3" fmla="*/ 17960 h 21600"/>
                            <a:gd name="T4" fmla="*/ 1997 w 23288"/>
                            <a:gd name="T5" fmla="*/ 216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3288" h="21600" fill="none" extrusionOk="0">
                              <a:moveTo>
                                <a:pt x="-1" y="92"/>
                              </a:moveTo>
                              <a:cubicBezTo>
                                <a:pt x="663" y="30"/>
                                <a:pt x="1330" y="0"/>
                                <a:pt x="1997" y="0"/>
                              </a:cubicBezTo>
                              <a:cubicBezTo>
                                <a:pt x="12521" y="0"/>
                                <a:pt x="21514" y="7585"/>
                                <a:pt x="23288" y="17959"/>
                              </a:cubicBezTo>
                            </a:path>
                            <a:path w="23288" h="21600" stroke="0" extrusionOk="0">
                              <a:moveTo>
                                <a:pt x="-1" y="92"/>
                              </a:moveTo>
                              <a:cubicBezTo>
                                <a:pt x="663" y="30"/>
                                <a:pt x="1330" y="0"/>
                                <a:pt x="1997" y="0"/>
                              </a:cubicBezTo>
                              <a:cubicBezTo>
                                <a:pt x="12521" y="0"/>
                                <a:pt x="21514" y="7585"/>
                                <a:pt x="23288" y="17959"/>
                              </a:cubicBezTo>
                              <a:lnTo>
                                <a:pt x="1997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9" name="Arc 2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33" y="3176"/>
                          <a:ext cx="24" cy="16"/>
                        </a:xfrm>
                        <a:custGeom>
                          <a:avLst/>
                          <a:gdLst>
                            <a:gd name="G0" fmla="+- 21600 0 0"/>
                            <a:gd name="G1" fmla="+- 21580 0 0"/>
                            <a:gd name="G2" fmla="+- 21600 0 0"/>
                            <a:gd name="T0" fmla="*/ 0 w 21600"/>
                            <a:gd name="T1" fmla="*/ 21580 h 21580"/>
                            <a:gd name="T2" fmla="*/ 20682 w 21600"/>
                            <a:gd name="T3" fmla="*/ 0 h 21580"/>
                            <a:gd name="T4" fmla="*/ 21600 w 21600"/>
                            <a:gd name="T5" fmla="*/ 21580 h 215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1600" h="21580" fill="none" extrusionOk="0">
                              <a:moveTo>
                                <a:pt x="0" y="21579"/>
                              </a:moveTo>
                              <a:cubicBezTo>
                                <a:pt x="0" y="10007"/>
                                <a:pt x="9120" y="491"/>
                                <a:pt x="20681" y="-1"/>
                              </a:cubicBezTo>
                            </a:path>
                            <a:path w="21600" h="21580" stroke="0" extrusionOk="0">
                              <a:moveTo>
                                <a:pt x="0" y="21579"/>
                              </a:moveTo>
                              <a:cubicBezTo>
                                <a:pt x="0" y="10007"/>
                                <a:pt x="9120" y="491"/>
                                <a:pt x="20681" y="-1"/>
                              </a:cubicBezTo>
                              <a:lnTo>
                                <a:pt x="21600" y="215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0" name="Arc 2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09" y="3599"/>
                          <a:ext cx="8" cy="11"/>
                        </a:xfrm>
                        <a:custGeom>
                          <a:avLst/>
                          <a:gdLst>
                            <a:gd name="G0" fmla="+- 21600 0 0"/>
                            <a:gd name="G1" fmla="+- 1921 0 0"/>
                            <a:gd name="G2" fmla="+- 21600 0 0"/>
                            <a:gd name="T0" fmla="*/ 18605 w 21600"/>
                            <a:gd name="T1" fmla="*/ 23312 h 23312"/>
                            <a:gd name="T2" fmla="*/ 86 w 21600"/>
                            <a:gd name="T3" fmla="*/ 0 h 23312"/>
                            <a:gd name="T4" fmla="*/ 21600 w 21600"/>
                            <a:gd name="T5" fmla="*/ 1921 h 2331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1600" h="23312" fill="none" extrusionOk="0">
                              <a:moveTo>
                                <a:pt x="18604" y="23312"/>
                              </a:moveTo>
                              <a:cubicBezTo>
                                <a:pt x="7936" y="21818"/>
                                <a:pt x="0" y="12693"/>
                                <a:pt x="0" y="1921"/>
                              </a:cubicBezTo>
                              <a:cubicBezTo>
                                <a:pt x="0" y="1279"/>
                                <a:pt x="28" y="638"/>
                                <a:pt x="85" y="-1"/>
                              </a:cubicBezTo>
                            </a:path>
                            <a:path w="21600" h="23312" stroke="0" extrusionOk="0">
                              <a:moveTo>
                                <a:pt x="18604" y="23312"/>
                              </a:moveTo>
                              <a:cubicBezTo>
                                <a:pt x="7936" y="21818"/>
                                <a:pt x="0" y="12693"/>
                                <a:pt x="0" y="1921"/>
                              </a:cubicBezTo>
                              <a:cubicBezTo>
                                <a:pt x="0" y="1279"/>
                                <a:pt x="28" y="638"/>
                                <a:pt x="85" y="-1"/>
                              </a:cubicBezTo>
                              <a:lnTo>
                                <a:pt x="21600" y="192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7" name="Group 2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7" y="3242"/>
                        <a:ext cx="414" cy="322"/>
                        <a:chOff x="3367" y="3242"/>
                        <a:chExt cx="414" cy="322"/>
                      </a:xfrm>
                    </p:grpSpPr>
                    <p:grpSp>
                      <p:nvGrpSpPr>
                        <p:cNvPr id="108" name="Group 2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7" y="3242"/>
                          <a:ext cx="414" cy="322"/>
                          <a:chOff x="3367" y="3242"/>
                          <a:chExt cx="414" cy="322"/>
                        </a:xfrm>
                      </p:grpSpPr>
                      <p:sp>
                        <p:nvSpPr>
                          <p:cNvPr id="113" name="Freeform 23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83" y="3242"/>
                            <a:ext cx="397" cy="1"/>
                          </a:xfrm>
                          <a:custGeom>
                            <a:avLst/>
                            <a:gdLst>
                              <a:gd name="T0" fmla="*/ 0 w 397"/>
                              <a:gd name="T1" fmla="*/ 0 h 1"/>
                              <a:gd name="T2" fmla="*/ 396 w 397"/>
                              <a:gd name="T3" fmla="*/ 0 h 1"/>
                              <a:gd name="T4" fmla="*/ 387 w 397"/>
                              <a:gd name="T5" fmla="*/ 0 h 1"/>
                              <a:gd name="T6" fmla="*/ 9 w 397"/>
                              <a:gd name="T7" fmla="*/ 0 h 1"/>
                              <a:gd name="T8" fmla="*/ 0 w 397"/>
                              <a:gd name="T9" fmla="*/ 0 h 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97" h="1">
                                <a:moveTo>
                                  <a:pt x="0" y="0"/>
                                </a:moveTo>
                                <a:lnTo>
                                  <a:pt x="396" y="0"/>
                                </a:lnTo>
                                <a:lnTo>
                                  <a:pt x="387" y="0"/>
                                </a:lnTo>
                                <a:lnTo>
                                  <a:pt x="9" y="0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80808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4" name="Freeform 23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762" y="3242"/>
                            <a:ext cx="19" cy="322"/>
                          </a:xfrm>
                          <a:custGeom>
                            <a:avLst/>
                            <a:gdLst>
                              <a:gd name="T0" fmla="*/ 11 w 19"/>
                              <a:gd name="T1" fmla="*/ 6 h 322"/>
                              <a:gd name="T2" fmla="*/ 18 w 19"/>
                              <a:gd name="T3" fmla="*/ 0 h 322"/>
                              <a:gd name="T4" fmla="*/ 12 w 19"/>
                              <a:gd name="T5" fmla="*/ 175 h 322"/>
                              <a:gd name="T6" fmla="*/ 6 w 19"/>
                              <a:gd name="T7" fmla="*/ 321 h 322"/>
                              <a:gd name="T8" fmla="*/ 0 w 19"/>
                              <a:gd name="T9" fmla="*/ 312 h 322"/>
                              <a:gd name="T10" fmla="*/ 11 w 19"/>
                              <a:gd name="T11" fmla="*/ 6 h 32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9" h="322">
                                <a:moveTo>
                                  <a:pt x="11" y="6"/>
                                </a:moveTo>
                                <a:lnTo>
                                  <a:pt x="18" y="0"/>
                                </a:lnTo>
                                <a:lnTo>
                                  <a:pt x="12" y="175"/>
                                </a:lnTo>
                                <a:lnTo>
                                  <a:pt x="6" y="321"/>
                                </a:lnTo>
                                <a:lnTo>
                                  <a:pt x="0" y="312"/>
                                </a:lnTo>
                                <a:lnTo>
                                  <a:pt x="11" y="6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5" name="Freeform 23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67" y="3544"/>
                            <a:ext cx="397" cy="20"/>
                          </a:xfrm>
                          <a:custGeom>
                            <a:avLst/>
                            <a:gdLst>
                              <a:gd name="T0" fmla="*/ 9 w 397"/>
                              <a:gd name="T1" fmla="*/ 0 h 20"/>
                              <a:gd name="T2" fmla="*/ 0 w 397"/>
                              <a:gd name="T3" fmla="*/ 6 h 20"/>
                              <a:gd name="T4" fmla="*/ 396 w 397"/>
                              <a:gd name="T5" fmla="*/ 19 h 20"/>
                              <a:gd name="T6" fmla="*/ 387 w 397"/>
                              <a:gd name="T7" fmla="*/ 13 h 20"/>
                              <a:gd name="T8" fmla="*/ 9 w 397"/>
                              <a:gd name="T9" fmla="*/ 0 h 2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97" h="20">
                                <a:moveTo>
                                  <a:pt x="9" y="0"/>
                                </a:moveTo>
                                <a:lnTo>
                                  <a:pt x="0" y="6"/>
                                </a:lnTo>
                                <a:lnTo>
                                  <a:pt x="396" y="19"/>
                                </a:lnTo>
                                <a:lnTo>
                                  <a:pt x="387" y="13"/>
                                </a:lnTo>
                                <a:lnTo>
                                  <a:pt x="9" y="0"/>
                                </a:lnTo>
                              </a:path>
                            </a:pathLst>
                          </a:custGeom>
                          <a:solidFill>
                            <a:srgbClr val="DFDFD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6" name="Freeform 24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67" y="3243"/>
                            <a:ext cx="18" cy="303"/>
                          </a:xfrm>
                          <a:custGeom>
                            <a:avLst/>
                            <a:gdLst>
                              <a:gd name="T0" fmla="*/ 11 w 18"/>
                              <a:gd name="T1" fmla="*/ 0 h 303"/>
                              <a:gd name="T2" fmla="*/ 17 w 18"/>
                              <a:gd name="T3" fmla="*/ 6 h 303"/>
                              <a:gd name="T4" fmla="*/ 6 w 18"/>
                              <a:gd name="T5" fmla="*/ 294 h 303"/>
                              <a:gd name="T6" fmla="*/ 0 w 18"/>
                              <a:gd name="T7" fmla="*/ 302 h 303"/>
                              <a:gd name="T8" fmla="*/ 11 w 18"/>
                              <a:gd name="T9" fmla="*/ 0 h 30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8" h="303">
                                <a:moveTo>
                                  <a:pt x="11" y="0"/>
                                </a:moveTo>
                                <a:lnTo>
                                  <a:pt x="17" y="6"/>
                                </a:lnTo>
                                <a:lnTo>
                                  <a:pt x="6" y="294"/>
                                </a:lnTo>
                                <a:lnTo>
                                  <a:pt x="0" y="302"/>
                                </a:lnTo>
                                <a:lnTo>
                                  <a:pt x="11" y="0"/>
                                </a:lnTo>
                              </a:path>
                            </a:pathLst>
                          </a:custGeom>
                          <a:solidFill>
                            <a:srgbClr val="BFBFB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09" name="Group 2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76" y="3249"/>
                          <a:ext cx="395" cy="306"/>
                          <a:chOff x="3376" y="3249"/>
                          <a:chExt cx="395" cy="306"/>
                        </a:xfrm>
                      </p:grpSpPr>
                      <p:sp>
                        <p:nvSpPr>
                          <p:cNvPr id="110" name="Freeform 24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76" y="3249"/>
                            <a:ext cx="395" cy="306"/>
                          </a:xfrm>
                          <a:custGeom>
                            <a:avLst/>
                            <a:gdLst>
                              <a:gd name="T0" fmla="*/ 16 w 395"/>
                              <a:gd name="T1" fmla="*/ 0 h 306"/>
                              <a:gd name="T2" fmla="*/ 394 w 395"/>
                              <a:gd name="T3" fmla="*/ 0 h 306"/>
                              <a:gd name="T4" fmla="*/ 378 w 395"/>
                              <a:gd name="T5" fmla="*/ 305 h 306"/>
                              <a:gd name="T6" fmla="*/ 0 w 395"/>
                              <a:gd name="T7" fmla="*/ 287 h 306"/>
                              <a:gd name="T8" fmla="*/ 16 w 395"/>
                              <a:gd name="T9" fmla="*/ 0 h 30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95" h="306">
                                <a:moveTo>
                                  <a:pt x="16" y="0"/>
                                </a:moveTo>
                                <a:lnTo>
                                  <a:pt x="394" y="0"/>
                                </a:lnTo>
                                <a:lnTo>
                                  <a:pt x="378" y="305"/>
                                </a:lnTo>
                                <a:lnTo>
                                  <a:pt x="0" y="287"/>
                                </a:ln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1" name="Freeform 2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89" y="3262"/>
                            <a:ext cx="369" cy="282"/>
                          </a:xfrm>
                          <a:custGeom>
                            <a:avLst/>
                            <a:gdLst>
                              <a:gd name="T0" fmla="*/ 14 w 369"/>
                              <a:gd name="T1" fmla="*/ 0 h 282"/>
                              <a:gd name="T2" fmla="*/ 368 w 369"/>
                              <a:gd name="T3" fmla="*/ 0 h 282"/>
                              <a:gd name="T4" fmla="*/ 352 w 369"/>
                              <a:gd name="T5" fmla="*/ 281 h 282"/>
                              <a:gd name="T6" fmla="*/ 0 w 369"/>
                              <a:gd name="T7" fmla="*/ 266 h 282"/>
                              <a:gd name="T8" fmla="*/ 14 w 369"/>
                              <a:gd name="T9" fmla="*/ 0 h 28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69" h="282">
                                <a:moveTo>
                                  <a:pt x="14" y="0"/>
                                </a:moveTo>
                                <a:lnTo>
                                  <a:pt x="368" y="0"/>
                                </a:lnTo>
                                <a:lnTo>
                                  <a:pt x="352" y="281"/>
                                </a:lnTo>
                                <a:lnTo>
                                  <a:pt x="0" y="266"/>
                                </a:lnTo>
                                <a:lnTo>
                                  <a:pt x="14" y="0"/>
                                </a:lnTo>
                              </a:path>
                            </a:pathLst>
                          </a:custGeom>
                          <a:solidFill>
                            <a:srgbClr val="C0C0C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2" name="Freeform 24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95" y="3279"/>
                            <a:ext cx="348" cy="254"/>
                          </a:xfrm>
                          <a:custGeom>
                            <a:avLst/>
                            <a:gdLst>
                              <a:gd name="T0" fmla="*/ 13 w 348"/>
                              <a:gd name="T1" fmla="*/ 0 h 254"/>
                              <a:gd name="T2" fmla="*/ 347 w 348"/>
                              <a:gd name="T3" fmla="*/ 0 h 254"/>
                              <a:gd name="T4" fmla="*/ 332 w 348"/>
                              <a:gd name="T5" fmla="*/ 253 h 254"/>
                              <a:gd name="T6" fmla="*/ 0 w 348"/>
                              <a:gd name="T7" fmla="*/ 240 h 254"/>
                              <a:gd name="T8" fmla="*/ 13 w 348"/>
                              <a:gd name="T9" fmla="*/ 0 h 2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48" h="254">
                                <a:moveTo>
                                  <a:pt x="13" y="0"/>
                                </a:moveTo>
                                <a:lnTo>
                                  <a:pt x="347" y="0"/>
                                </a:lnTo>
                                <a:lnTo>
                                  <a:pt x="332" y="253"/>
                                </a:lnTo>
                                <a:lnTo>
                                  <a:pt x="0" y="240"/>
                                </a:lnTo>
                                <a:lnTo>
                                  <a:pt x="13" y="0"/>
                                </a:lnTo>
                              </a:path>
                            </a:pathLst>
                          </a:custGeom>
                          <a:solidFill>
                            <a:srgbClr val="0000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105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3753" y="3611"/>
                      <a:ext cx="17" cy="1"/>
                    </a:xfrm>
                    <a:custGeom>
                      <a:avLst/>
                      <a:gdLst>
                        <a:gd name="T0" fmla="*/ 0 w 17"/>
                        <a:gd name="T1" fmla="*/ 0 h 1"/>
                        <a:gd name="T2" fmla="*/ 16 w 17"/>
                        <a:gd name="T3" fmla="*/ 0 h 1"/>
                        <a:gd name="T4" fmla="*/ 16 w 17"/>
                        <a:gd name="T5" fmla="*/ 0 h 1"/>
                        <a:gd name="T6" fmla="*/ 0 w 17"/>
                        <a:gd name="T7" fmla="*/ 0 h 1"/>
                        <a:gd name="T8" fmla="*/ 0 w 17"/>
                        <a:gd name="T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">
                          <a:moveTo>
                            <a:pt x="0" y="0"/>
                          </a:moveTo>
                          <a:lnTo>
                            <a:pt x="16" y="0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5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3092" y="3803"/>
                    <a:ext cx="782" cy="160"/>
                    <a:chOff x="3092" y="3803"/>
                    <a:chExt cx="782" cy="160"/>
                  </a:xfrm>
                </p:grpSpPr>
                <p:sp>
                  <p:nvSpPr>
                    <p:cNvPr id="46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3632" y="3853"/>
                      <a:ext cx="181" cy="67"/>
                    </a:xfrm>
                    <a:custGeom>
                      <a:avLst/>
                      <a:gdLst>
                        <a:gd name="T0" fmla="*/ 69 w 181"/>
                        <a:gd name="T1" fmla="*/ 0 h 67"/>
                        <a:gd name="T2" fmla="*/ 28 w 181"/>
                        <a:gd name="T3" fmla="*/ 39 h 67"/>
                        <a:gd name="T4" fmla="*/ 0 w 181"/>
                        <a:gd name="T5" fmla="*/ 55 h 67"/>
                        <a:gd name="T6" fmla="*/ 118 w 181"/>
                        <a:gd name="T7" fmla="*/ 66 h 67"/>
                        <a:gd name="T8" fmla="*/ 145 w 181"/>
                        <a:gd name="T9" fmla="*/ 45 h 67"/>
                        <a:gd name="T10" fmla="*/ 180 w 181"/>
                        <a:gd name="T11" fmla="*/ 9 h 67"/>
                        <a:gd name="T12" fmla="*/ 69 w 181"/>
                        <a:gd name="T13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81" h="67">
                          <a:moveTo>
                            <a:pt x="69" y="0"/>
                          </a:moveTo>
                          <a:lnTo>
                            <a:pt x="28" y="39"/>
                          </a:lnTo>
                          <a:lnTo>
                            <a:pt x="0" y="55"/>
                          </a:lnTo>
                          <a:lnTo>
                            <a:pt x="118" y="66"/>
                          </a:lnTo>
                          <a:lnTo>
                            <a:pt x="145" y="45"/>
                          </a:lnTo>
                          <a:lnTo>
                            <a:pt x="180" y="9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7" name="Group 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2" y="3803"/>
                      <a:ext cx="782" cy="160"/>
                      <a:chOff x="3092" y="3803"/>
                      <a:chExt cx="782" cy="160"/>
                    </a:xfrm>
                  </p:grpSpPr>
                  <p:sp>
                    <p:nvSpPr>
                      <p:cNvPr id="48" name="Freeform 2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2" y="3869"/>
                        <a:ext cx="686" cy="94"/>
                      </a:xfrm>
                      <a:custGeom>
                        <a:avLst/>
                        <a:gdLst>
                          <a:gd name="T0" fmla="*/ 0 w 686"/>
                          <a:gd name="T1" fmla="*/ 0 h 94"/>
                          <a:gd name="T2" fmla="*/ 0 w 686"/>
                          <a:gd name="T3" fmla="*/ 24 h 94"/>
                          <a:gd name="T4" fmla="*/ 685 w 686"/>
                          <a:gd name="T5" fmla="*/ 93 h 94"/>
                          <a:gd name="T6" fmla="*/ 684 w 686"/>
                          <a:gd name="T7" fmla="*/ 69 h 94"/>
                          <a:gd name="T8" fmla="*/ 0 w 686"/>
                          <a:gd name="T9" fmla="*/ 0 h 9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6" h="94">
                            <a:moveTo>
                              <a:pt x="0" y="0"/>
                            </a:moveTo>
                            <a:lnTo>
                              <a:pt x="0" y="24"/>
                            </a:lnTo>
                            <a:lnTo>
                              <a:pt x="685" y="93"/>
                            </a:lnTo>
                            <a:lnTo>
                              <a:pt x="684" y="6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" name="Freeform 2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4" y="3855"/>
                        <a:ext cx="84" cy="108"/>
                      </a:xfrm>
                      <a:custGeom>
                        <a:avLst/>
                        <a:gdLst>
                          <a:gd name="T0" fmla="*/ 0 w 84"/>
                          <a:gd name="T1" fmla="*/ 83 h 108"/>
                          <a:gd name="T2" fmla="*/ 0 w 84"/>
                          <a:gd name="T3" fmla="*/ 107 h 108"/>
                          <a:gd name="T4" fmla="*/ 36 w 84"/>
                          <a:gd name="T5" fmla="*/ 82 h 108"/>
                          <a:gd name="T6" fmla="*/ 51 w 84"/>
                          <a:gd name="T7" fmla="*/ 68 h 108"/>
                          <a:gd name="T8" fmla="*/ 83 w 84"/>
                          <a:gd name="T9" fmla="*/ 30 h 108"/>
                          <a:gd name="T10" fmla="*/ 83 w 84"/>
                          <a:gd name="T11" fmla="*/ 0 h 108"/>
                          <a:gd name="T12" fmla="*/ 41 w 84"/>
                          <a:gd name="T13" fmla="*/ 50 h 108"/>
                          <a:gd name="T14" fmla="*/ 0 w 84"/>
                          <a:gd name="T15" fmla="*/ 83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84" h="108">
                            <a:moveTo>
                              <a:pt x="0" y="83"/>
                            </a:moveTo>
                            <a:lnTo>
                              <a:pt x="0" y="107"/>
                            </a:lnTo>
                            <a:lnTo>
                              <a:pt x="36" y="82"/>
                            </a:lnTo>
                            <a:lnTo>
                              <a:pt x="51" y="68"/>
                            </a:lnTo>
                            <a:lnTo>
                              <a:pt x="83" y="30"/>
                            </a:lnTo>
                            <a:lnTo>
                              <a:pt x="83" y="0"/>
                            </a:lnTo>
                            <a:lnTo>
                              <a:pt x="41" y="50"/>
                            </a:lnTo>
                            <a:lnTo>
                              <a:pt x="0" y="83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" name="Line 2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3" y="3877"/>
                        <a:ext cx="693" cy="7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1" name="Group 2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38" y="3803"/>
                        <a:ext cx="666" cy="124"/>
                        <a:chOff x="3138" y="3803"/>
                        <a:chExt cx="666" cy="124"/>
                      </a:xfrm>
                    </p:grpSpPr>
                    <p:sp>
                      <p:nvSpPr>
                        <p:cNvPr id="55" name="Freeform 2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8" y="3808"/>
                          <a:ext cx="505" cy="94"/>
                        </a:xfrm>
                        <a:custGeom>
                          <a:avLst/>
                          <a:gdLst>
                            <a:gd name="T0" fmla="*/ 87 w 505"/>
                            <a:gd name="T1" fmla="*/ 0 h 94"/>
                            <a:gd name="T2" fmla="*/ 27 w 505"/>
                            <a:gd name="T3" fmla="*/ 40 h 94"/>
                            <a:gd name="T4" fmla="*/ 0 w 505"/>
                            <a:gd name="T5" fmla="*/ 54 h 94"/>
                            <a:gd name="T6" fmla="*/ 428 w 505"/>
                            <a:gd name="T7" fmla="*/ 93 h 94"/>
                            <a:gd name="T8" fmla="*/ 458 w 505"/>
                            <a:gd name="T9" fmla="*/ 75 h 94"/>
                            <a:gd name="T10" fmla="*/ 504 w 505"/>
                            <a:gd name="T11" fmla="*/ 38 h 94"/>
                            <a:gd name="T12" fmla="*/ 87 w 505"/>
                            <a:gd name="T13" fmla="*/ 0 h 9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505" h="94">
                              <a:moveTo>
                                <a:pt x="87" y="0"/>
                              </a:moveTo>
                              <a:lnTo>
                                <a:pt x="27" y="40"/>
                              </a:lnTo>
                              <a:lnTo>
                                <a:pt x="0" y="54"/>
                              </a:lnTo>
                              <a:lnTo>
                                <a:pt x="428" y="93"/>
                              </a:lnTo>
                              <a:lnTo>
                                <a:pt x="458" y="75"/>
                              </a:lnTo>
                              <a:lnTo>
                                <a:pt x="504" y="38"/>
                              </a:lnTo>
                              <a:lnTo>
                                <a:pt x="87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6" name="Group 2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51" y="3803"/>
                          <a:ext cx="653" cy="124"/>
                          <a:chOff x="3151" y="3803"/>
                          <a:chExt cx="653" cy="124"/>
                        </a:xfrm>
                      </p:grpSpPr>
                      <p:grpSp>
                        <p:nvGrpSpPr>
                          <p:cNvPr id="57" name="Group 2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1" y="3803"/>
                            <a:ext cx="478" cy="102"/>
                            <a:chOff x="3161" y="3803"/>
                            <a:chExt cx="478" cy="102"/>
                          </a:xfrm>
                        </p:grpSpPr>
                        <p:grpSp>
                          <p:nvGrpSpPr>
                            <p:cNvPr id="71" name="Group 2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1" y="3803"/>
                              <a:ext cx="100" cy="68"/>
                              <a:chOff x="3161" y="3803"/>
                              <a:chExt cx="100" cy="68"/>
                            </a:xfrm>
                          </p:grpSpPr>
                          <p:sp>
                            <p:nvSpPr>
                              <p:cNvPr id="102" name="Line 25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161" y="3855"/>
                                <a:ext cx="33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3" name="Line 25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194" y="3803"/>
                                <a:ext cx="67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2" name="Group 25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00" y="3807"/>
                              <a:ext cx="101" cy="68"/>
                              <a:chOff x="3200" y="3807"/>
                              <a:chExt cx="101" cy="68"/>
                            </a:xfrm>
                          </p:grpSpPr>
                          <p:sp>
                            <p:nvSpPr>
                              <p:cNvPr id="100" name="Line 26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200" y="3859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1" name="Line 26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232" y="3807"/>
                                <a:ext cx="69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3" name="Group 2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40" y="3809"/>
                              <a:ext cx="100" cy="68"/>
                              <a:chOff x="3240" y="3809"/>
                              <a:chExt cx="100" cy="68"/>
                            </a:xfrm>
                          </p:grpSpPr>
                          <p:sp>
                            <p:nvSpPr>
                              <p:cNvPr id="98" name="Line 26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240" y="3862"/>
                                <a:ext cx="33" cy="1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9" name="Line 26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273" y="3809"/>
                                <a:ext cx="67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4" name="Group 26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77" y="3814"/>
                              <a:ext cx="100" cy="69"/>
                              <a:chOff x="3277" y="3814"/>
                              <a:chExt cx="100" cy="69"/>
                            </a:xfrm>
                          </p:grpSpPr>
                          <p:sp>
                            <p:nvSpPr>
                              <p:cNvPr id="96" name="Line 26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277" y="3867"/>
                                <a:ext cx="33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7" name="Line 26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10" y="3814"/>
                                <a:ext cx="67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5" name="Group 2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17" y="3816"/>
                              <a:ext cx="99" cy="69"/>
                              <a:chOff x="3317" y="3816"/>
                              <a:chExt cx="99" cy="69"/>
                            </a:xfrm>
                          </p:grpSpPr>
                          <p:sp>
                            <p:nvSpPr>
                              <p:cNvPr id="94" name="Line 26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17" y="3869"/>
                                <a:ext cx="33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5" name="Line 27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50" y="3816"/>
                                <a:ext cx="66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6" name="Group 2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55" y="3819"/>
                              <a:ext cx="100" cy="68"/>
                              <a:chOff x="3355" y="3819"/>
                              <a:chExt cx="100" cy="68"/>
                            </a:xfrm>
                          </p:grpSpPr>
                          <p:sp>
                            <p:nvSpPr>
                              <p:cNvPr id="92" name="Line 27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55" y="3871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3" name="Line 27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87" y="3819"/>
                                <a:ext cx="68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7" name="Group 2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92" y="3822"/>
                              <a:ext cx="100" cy="69"/>
                              <a:chOff x="3392" y="3822"/>
                              <a:chExt cx="100" cy="69"/>
                            </a:xfrm>
                          </p:grpSpPr>
                          <p:sp>
                            <p:nvSpPr>
                              <p:cNvPr id="90" name="Line 27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392" y="3875"/>
                                <a:ext cx="33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1" name="Line 2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425" y="3822"/>
                                <a:ext cx="67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8" name="Group 2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428" y="3828"/>
                              <a:ext cx="99" cy="68"/>
                              <a:chOff x="3428" y="3828"/>
                              <a:chExt cx="99" cy="68"/>
                            </a:xfrm>
                          </p:grpSpPr>
                          <p:sp>
                            <p:nvSpPr>
                              <p:cNvPr id="88" name="Line 27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428" y="3880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9" name="Line 2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460" y="3828"/>
                                <a:ext cx="67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79" name="Group 2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465" y="3833"/>
                              <a:ext cx="99" cy="68"/>
                              <a:chOff x="3465" y="3833"/>
                              <a:chExt cx="99" cy="68"/>
                            </a:xfrm>
                          </p:grpSpPr>
                          <p:sp>
                            <p:nvSpPr>
                              <p:cNvPr id="86" name="Line 2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465" y="3885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7" name="Line 2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497" y="3833"/>
                                <a:ext cx="67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80" name="Group 28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2" y="3834"/>
                              <a:ext cx="101" cy="70"/>
                              <a:chOff x="3502" y="3834"/>
                              <a:chExt cx="101" cy="70"/>
                            </a:xfrm>
                          </p:grpSpPr>
                          <p:sp>
                            <p:nvSpPr>
                              <p:cNvPr id="84" name="Line 28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502" y="3887"/>
                                <a:ext cx="33" cy="1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5" name="Line 28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535" y="3834"/>
                                <a:ext cx="68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81" name="Group 2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39" y="3837"/>
                              <a:ext cx="100" cy="68"/>
                              <a:chOff x="3539" y="3837"/>
                              <a:chExt cx="100" cy="68"/>
                            </a:xfrm>
                          </p:grpSpPr>
                          <p:sp>
                            <p:nvSpPr>
                              <p:cNvPr id="82" name="Line 2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539" y="3889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" name="Line 2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571" y="3837"/>
                                <a:ext cx="68" cy="52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8" name="Group 2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55" y="3849"/>
                            <a:ext cx="144" cy="78"/>
                            <a:chOff x="3655" y="3849"/>
                            <a:chExt cx="144" cy="78"/>
                          </a:xfrm>
                        </p:grpSpPr>
                        <p:grpSp>
                          <p:nvGrpSpPr>
                            <p:cNvPr id="62" name="Group 2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15" y="3853"/>
                              <a:ext cx="84" cy="74"/>
                              <a:chOff x="3715" y="3853"/>
                              <a:chExt cx="84" cy="74"/>
                            </a:xfrm>
                          </p:grpSpPr>
                          <p:sp>
                            <p:nvSpPr>
                              <p:cNvPr id="69" name="Line 2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715" y="3908"/>
                                <a:ext cx="29" cy="19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0" name="Line 2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744" y="3853"/>
                                <a:ext cx="55" cy="5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63" name="Group 2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85" y="3850"/>
                              <a:ext cx="86" cy="75"/>
                              <a:chOff x="3685" y="3850"/>
                              <a:chExt cx="86" cy="75"/>
                            </a:xfrm>
                          </p:grpSpPr>
                          <p:sp>
                            <p:nvSpPr>
                              <p:cNvPr id="67" name="Line 2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685" y="3905"/>
                                <a:ext cx="28" cy="20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8" name="Line 2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713" y="3850"/>
                                <a:ext cx="58" cy="5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64" name="Group 29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55" y="3849"/>
                              <a:ext cx="83" cy="73"/>
                              <a:chOff x="3655" y="3849"/>
                              <a:chExt cx="83" cy="73"/>
                            </a:xfrm>
                          </p:grpSpPr>
                          <p:sp>
                            <p:nvSpPr>
                              <p:cNvPr id="65" name="Line 29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655" y="3902"/>
                                <a:ext cx="29" cy="20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6" name="Line 29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684" y="3849"/>
                                <a:ext cx="54" cy="53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59" name="Line 2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196" y="3824"/>
                            <a:ext cx="608" cy="5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" name="Line 3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174" y="3838"/>
                            <a:ext cx="620" cy="5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Line 3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151" y="3853"/>
                            <a:ext cx="626" cy="6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52" name="Group 3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85" y="3865"/>
                        <a:ext cx="89" cy="86"/>
                        <a:chOff x="3785" y="3865"/>
                        <a:chExt cx="89" cy="86"/>
                      </a:xfrm>
                    </p:grpSpPr>
                    <p:sp>
                      <p:nvSpPr>
                        <p:cNvPr id="53" name="Line 3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85" y="3914"/>
                          <a:ext cx="47" cy="3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" name="Line 3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32" y="3865"/>
                          <a:ext cx="42" cy="4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aphicFrame>
              <p:nvGraphicFramePr>
                <p:cNvPr id="17" name="Object 305"/>
                <p:cNvGraphicFramePr>
                  <a:graphicFrameLocks/>
                </p:cNvGraphicFramePr>
                <p:nvPr/>
              </p:nvGraphicFramePr>
              <p:xfrm>
                <a:off x="1728" y="3011"/>
                <a:ext cx="1170" cy="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8" name="Microsoft ClipArt Gallery" r:id="rId3" imgW="3886200" imgH="2743200" progId="MS_ClipArt_Gallery">
                        <p:embed/>
                      </p:oleObj>
                    </mc:Choice>
                    <mc:Fallback>
                      <p:oleObj name="Microsoft ClipArt Gallery" r:id="rId3" imgW="3886200" imgH="2743200" progId="MS_ClipArt_Gallery">
                        <p:embed/>
                        <p:pic>
                          <p:nvPicPr>
                            <p:cNvPr id="17" name="Object 30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3011"/>
                              <a:ext cx="1170" cy="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Object 306"/>
                <p:cNvGraphicFramePr>
                  <a:graphicFrameLocks/>
                </p:cNvGraphicFramePr>
                <p:nvPr/>
              </p:nvGraphicFramePr>
              <p:xfrm>
                <a:off x="4368" y="3011"/>
                <a:ext cx="944" cy="8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" name="Microsoft ClipArt Gallery" r:id="rId5" imgW="3473280" imgH="3106440" progId="MS_ClipArt_Gallery">
                        <p:embed/>
                      </p:oleObj>
                    </mc:Choice>
                    <mc:Fallback>
                      <p:oleObj name="Microsoft ClipArt Gallery" r:id="rId5" imgW="3473280" imgH="3106440" progId="MS_ClipArt_Gallery">
                        <p:embed/>
                        <p:pic>
                          <p:nvPicPr>
                            <p:cNvPr id="18" name="Object 30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3011"/>
                              <a:ext cx="944" cy="8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864" y="1536"/>
                  <a:ext cx="240" cy="1536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2304"/>
                  <a:ext cx="336" cy="76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309"/>
                <p:cNvSpPr>
                  <a:spLocks noChangeShapeType="1"/>
                </p:cNvSpPr>
                <p:nvPr/>
              </p:nvSpPr>
              <p:spPr bwMode="auto">
                <a:xfrm>
                  <a:off x="1728" y="2304"/>
                  <a:ext cx="240" cy="96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2448" y="2400"/>
                  <a:ext cx="384" cy="864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311"/>
                <p:cNvSpPr>
                  <a:spLocks noChangeShapeType="1"/>
                </p:cNvSpPr>
                <p:nvPr/>
              </p:nvSpPr>
              <p:spPr bwMode="auto">
                <a:xfrm>
                  <a:off x="2832" y="2400"/>
                  <a:ext cx="480" cy="816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3840" y="2352"/>
                  <a:ext cx="288" cy="864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313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432" cy="76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314"/>
                <p:cNvSpPr>
                  <a:spLocks noChangeShapeType="1"/>
                </p:cNvSpPr>
                <p:nvPr/>
              </p:nvSpPr>
              <p:spPr bwMode="auto">
                <a:xfrm>
                  <a:off x="4752" y="1536"/>
                  <a:ext cx="384" cy="1536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315"/>
                <p:cNvSpPr>
                  <a:spLocks noChangeArrowheads="1"/>
                </p:cNvSpPr>
                <p:nvPr/>
              </p:nvSpPr>
              <p:spPr bwMode="auto">
                <a:xfrm>
                  <a:off x="2161" y="2445"/>
                  <a:ext cx="1577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JAVA </a:t>
                  </a:r>
                  <a:r>
                    <a:rPr lang="zh-CN" altLang="en-US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解释器</a:t>
                  </a:r>
                  <a:endPara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8" name="Rectangle 316"/>
                <p:cNvSpPr>
                  <a:spLocks noChangeArrowheads="1"/>
                </p:cNvSpPr>
                <p:nvPr/>
              </p:nvSpPr>
              <p:spPr bwMode="auto">
                <a:xfrm>
                  <a:off x="1910" y="3974"/>
                  <a:ext cx="1025" cy="3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2400" dirty="0" smtClean="0">
                      <a:solidFill>
                        <a:srgbClr val="FF0000"/>
                      </a:solidFill>
                    </a:rPr>
                    <a:t>Mac OS 10</a:t>
                  </a:r>
                  <a:endParaRPr lang="en-US" altLang="zh-CN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Rectangle 317"/>
                <p:cNvSpPr>
                  <a:spLocks noChangeArrowheads="1"/>
                </p:cNvSpPr>
                <p:nvPr/>
              </p:nvSpPr>
              <p:spPr bwMode="auto">
                <a:xfrm>
                  <a:off x="3254" y="3974"/>
                  <a:ext cx="548" cy="3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2400" dirty="0" smtClean="0">
                      <a:solidFill>
                        <a:srgbClr val="FF0000"/>
                      </a:solidFill>
                    </a:rPr>
                    <a:t>Linux</a:t>
                  </a:r>
                  <a:endParaRPr lang="en-US" altLang="zh-CN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Rectangle 318"/>
                <p:cNvSpPr>
                  <a:spLocks noChangeArrowheads="1"/>
                </p:cNvSpPr>
                <p:nvPr/>
              </p:nvSpPr>
              <p:spPr bwMode="auto">
                <a:xfrm>
                  <a:off x="4310" y="3974"/>
                  <a:ext cx="1137" cy="3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Windows </a:t>
                  </a:r>
                  <a:r>
                    <a:rPr lang="en-US" altLang="zh-CN" sz="2400" dirty="0" smtClean="0">
                      <a:solidFill>
                        <a:srgbClr val="FF0000"/>
                      </a:solidFill>
                    </a:rPr>
                    <a:t>10</a:t>
                  </a:r>
                  <a:endParaRPr lang="en-US" altLang="zh-CN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319"/>
                <p:cNvSpPr>
                  <a:spLocks noChangeArrowheads="1"/>
                </p:cNvSpPr>
                <p:nvPr/>
              </p:nvSpPr>
              <p:spPr bwMode="auto">
                <a:xfrm>
                  <a:off x="2582" y="1276"/>
                  <a:ext cx="82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b="1" dirty="0">
                      <a:solidFill>
                        <a:schemeClr val="bg1"/>
                      </a:solidFill>
                    </a:rPr>
                    <a:t>(translator)</a:t>
                  </a:r>
                </a:p>
              </p:txBody>
            </p:sp>
            <p:sp>
              <p:nvSpPr>
                <p:cNvPr id="32" name="Rectangle 320"/>
                <p:cNvSpPr>
                  <a:spLocks noChangeArrowheads="1"/>
                </p:cNvSpPr>
                <p:nvPr/>
              </p:nvSpPr>
              <p:spPr bwMode="auto">
                <a:xfrm>
                  <a:off x="2294" y="2145"/>
                  <a:ext cx="156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b="1" dirty="0">
                      <a:solidFill>
                        <a:srgbClr val="FAFD00"/>
                      </a:solidFill>
                    </a:rPr>
                    <a:t>(same for all platforms)</a:t>
                  </a:r>
                </a:p>
              </p:txBody>
            </p:sp>
            <p:sp>
              <p:nvSpPr>
                <p:cNvPr id="33" name="Rectangle 321"/>
                <p:cNvSpPr>
                  <a:spLocks noChangeArrowheads="1"/>
                </p:cNvSpPr>
                <p:nvPr/>
              </p:nvSpPr>
              <p:spPr bwMode="auto">
                <a:xfrm>
                  <a:off x="1910" y="2713"/>
                  <a:ext cx="2190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2000" b="1" dirty="0"/>
                    <a:t>(one for each different system)</a:t>
                  </a:r>
                </a:p>
              </p:txBody>
            </p:sp>
          </p:grpSp>
        </p:grpSp>
      </p:grpSp>
      <p:sp>
        <p:nvSpPr>
          <p:cNvPr id="3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6167"/>
            <a:ext cx="8153400" cy="6858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JAVA</a:t>
            </a:r>
            <a:r>
              <a:rPr lang="zh-CN" altLang="en-US" sz="4000" b="1" dirty="0" smtClean="0"/>
              <a:t>的运行过程</a:t>
            </a:r>
            <a:endParaRPr lang="en-US" altLang="zh-CN" sz="4000" b="1" dirty="0"/>
          </a:p>
        </p:txBody>
      </p:sp>
      <p:sp>
        <p:nvSpPr>
          <p:cNvPr id="327" name="Line 13"/>
          <p:cNvSpPr>
            <a:spLocks noChangeShapeType="1"/>
          </p:cNvSpPr>
          <p:nvPr/>
        </p:nvSpPr>
        <p:spPr bwMode="auto">
          <a:xfrm>
            <a:off x="609600" y="1257989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64276"/>
            <a:ext cx="7385858" cy="411306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01101000111011011</a:t>
            </a:r>
          </a:p>
          <a:p>
            <a:pPr eaLnBrk="1" hangingPunct="1"/>
            <a:r>
              <a:rPr kumimoji="1" lang="zh-CN" altLang="en-US" sz="2800" dirty="0" smtClean="0">
                <a:latin typeface="宋体" panose="02010600030101010101" pitchFamily="2" charset="-122"/>
              </a:rPr>
              <a:t>机器指令系统</a:t>
            </a:r>
            <a:r>
              <a:rPr kumimoji="1" lang="zh-CN" altLang="en-US" sz="2800" dirty="0" smtClean="0"/>
              <a:t>——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每台数字电子计算机在设计中，都规定了一组指令。</a:t>
            </a:r>
          </a:p>
          <a:p>
            <a:pPr eaLnBrk="1" hangingPunct="1"/>
            <a:r>
              <a:rPr kumimoji="1" lang="zh-CN" altLang="en-US" sz="2800" dirty="0" smtClean="0">
                <a:latin typeface="宋体" panose="02010600030101010101" pitchFamily="2" charset="-122"/>
              </a:rPr>
              <a:t>机器语言</a:t>
            </a:r>
            <a:r>
              <a:rPr kumimoji="1" lang="zh-CN" altLang="en-US" sz="2800" dirty="0" smtClean="0"/>
              <a:t>——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用机器指令形式编写的程序。</a:t>
            </a:r>
          </a:p>
          <a:p>
            <a:pPr eaLnBrk="1" hangingPunct="1"/>
            <a:r>
              <a:rPr kumimoji="1" lang="zh-CN" altLang="en-US" sz="2800" dirty="0" smtClean="0">
                <a:latin typeface="宋体" panose="02010600030101010101" pitchFamily="2" charset="-122"/>
              </a:rPr>
              <a:t>在裸机级，计算机语言关于算法的描述采用的是实际机器的机器指令，它的符号集是</a:t>
            </a:r>
            <a:r>
              <a:rPr kumimoji="1" lang="zh-CN" altLang="en-US" sz="2800" dirty="0" smtClean="0"/>
              <a:t>{0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kumimoji="1" lang="zh-CN" altLang="en-US" sz="2800" dirty="0" smtClean="0"/>
              <a:t>1}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，</a:t>
            </a:r>
          </a:p>
          <a:p>
            <a:pPr lvl="1" eaLnBrk="1" hangingPunct="1"/>
            <a:r>
              <a:rPr kumimoji="1" lang="zh-CN" altLang="en-US" sz="2400" dirty="0" smtClean="0">
                <a:latin typeface="宋体" panose="02010600030101010101" pitchFamily="2" charset="-122"/>
              </a:rPr>
              <a:t>支撑实际机器的理论是图灵机等计算模型；</a:t>
            </a:r>
          </a:p>
          <a:p>
            <a:pPr lvl="1" eaLnBrk="1" hangingPunct="1"/>
            <a:r>
              <a:rPr kumimoji="1" lang="zh-CN" altLang="en-US" sz="2400" dirty="0" smtClean="0">
                <a:latin typeface="宋体" panose="02010600030101010101" pitchFamily="2" charset="-122"/>
              </a:rPr>
              <a:t>在图灵机等计算模型理论的指导下，有关设计形态的主要成果有冯</a:t>
            </a:r>
            <a:r>
              <a:rPr kumimoji="1" lang="zh-CN" altLang="en-US" sz="2400" dirty="0" smtClean="0"/>
              <a:t>·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诺依曼型计算机等具体实现思想和技术，以及各类数字电子计算机产品。</a:t>
            </a:r>
            <a:endParaRPr lang="zh-CN" altLang="en-US" sz="2400" dirty="0" smtClean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685800" y="57912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机器语言</a:t>
            </a:r>
            <a:endParaRPr lang="zh-CN" altLang="en-US" b="1" dirty="0" smtClean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09600" y="134112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348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Hello World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3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代码：</a:t>
            </a:r>
            <a:endParaRPr 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76003" y="1435281"/>
            <a:ext cx="7445828" cy="2586446"/>
          </a:xfrm>
        </p:spPr>
        <p:txBody>
          <a:bodyPr>
            <a:noAutofit/>
          </a:bodyPr>
          <a:lstStyle/>
          <a:p>
            <a:pPr algn="l"/>
            <a:r>
              <a:rPr lang="en-US" altLang="zh-CN" sz="3000" dirty="0">
                <a:solidFill>
                  <a:schemeClr val="tx1"/>
                </a:solidFill>
              </a:rPr>
              <a:t>public class </a:t>
            </a:r>
            <a:r>
              <a:rPr lang="en-US" altLang="zh-CN" sz="3000" dirty="0" err="1">
                <a:solidFill>
                  <a:schemeClr val="tx1"/>
                </a:solidFill>
              </a:rPr>
              <a:t>Helloworld</a:t>
            </a:r>
            <a:r>
              <a:rPr lang="en-US" altLang="zh-CN" sz="30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zh-CN" sz="3000" dirty="0">
                <a:solidFill>
                  <a:schemeClr val="tx1"/>
                </a:solidFill>
              </a:rPr>
              <a:t>	public static void main(String []</a:t>
            </a:r>
            <a:r>
              <a:rPr lang="en-US" altLang="zh-CN" sz="3000" dirty="0" err="1">
                <a:solidFill>
                  <a:schemeClr val="tx1"/>
                </a:solidFill>
              </a:rPr>
              <a:t>args</a:t>
            </a:r>
            <a:r>
              <a:rPr lang="en-US" altLang="zh-CN" sz="300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en-US" altLang="zh-CN" sz="3000" dirty="0">
                <a:solidFill>
                  <a:schemeClr val="tx1"/>
                </a:solidFill>
              </a:rPr>
              <a:t>		</a:t>
            </a:r>
            <a:r>
              <a:rPr lang="en-US" altLang="zh-CN" sz="30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3000" dirty="0">
                <a:solidFill>
                  <a:schemeClr val="tx1"/>
                </a:solidFill>
              </a:rPr>
              <a:t>(“</a:t>
            </a:r>
            <a:r>
              <a:rPr lang="en-US" altLang="zh-CN" sz="3000" dirty="0" err="1">
                <a:solidFill>
                  <a:schemeClr val="tx1"/>
                </a:solidFill>
              </a:rPr>
              <a:t>Helloworld</a:t>
            </a:r>
            <a:r>
              <a:rPr lang="en-US" altLang="zh-CN" sz="3000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en-US" altLang="zh-CN" sz="3000" dirty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altLang="zh-CN" sz="3000" dirty="0">
                <a:solidFill>
                  <a:schemeClr val="tx1"/>
                </a:solidFill>
              </a:rPr>
              <a:t>}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76003" y="4296047"/>
            <a:ext cx="6867797" cy="1048295"/>
          </a:xfrm>
        </p:spPr>
        <p:txBody>
          <a:bodyPr>
            <a:noAutofit/>
          </a:bodyPr>
          <a:lstStyle/>
          <a:p>
            <a:pPr algn="l"/>
            <a:r>
              <a:rPr lang="zh-CN" altLang="en-US" sz="2100" dirty="0">
                <a:solidFill>
                  <a:schemeClr val="tx1"/>
                </a:solidFill>
              </a:rPr>
              <a:t>程序编译与运行：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algn="l"/>
            <a:r>
              <a:rPr lang="en-US" altLang="zh-CN" sz="2100" dirty="0" err="1">
                <a:solidFill>
                  <a:schemeClr val="tx1"/>
                </a:solidFill>
              </a:rPr>
              <a:t>javac</a:t>
            </a:r>
            <a:r>
              <a:rPr lang="en-US" altLang="zh-CN" sz="2100" dirty="0">
                <a:solidFill>
                  <a:schemeClr val="tx1"/>
                </a:solidFill>
              </a:rPr>
              <a:t> Helloworld.java</a:t>
            </a:r>
          </a:p>
          <a:p>
            <a:pPr algn="l"/>
            <a:r>
              <a:rPr lang="en-US" altLang="zh-CN" sz="2100" dirty="0">
                <a:solidFill>
                  <a:schemeClr val="tx1"/>
                </a:solidFill>
              </a:rPr>
              <a:t>java </a:t>
            </a:r>
            <a:r>
              <a:rPr lang="en-US" altLang="zh-CN" sz="2100" dirty="0" err="1">
                <a:solidFill>
                  <a:schemeClr val="tx1"/>
                </a:solidFill>
              </a:rPr>
              <a:t>Helloworld.class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341122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楷体_GB2312" pitchFamily="49" charset="-122"/>
                <a:ea typeface="楷体_GB2312" pitchFamily="49" charset="-122"/>
              </a:rPr>
              <a:t>What happen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ed?</a:t>
            </a:r>
            <a:endParaRPr 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777" y="1528200"/>
            <a:ext cx="6278336" cy="8841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生成字节码：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Helloworld.java </a:t>
            </a:r>
            <a:endParaRPr lang="en-US" altLang="zh-CN" dirty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上运行：</a:t>
            </a:r>
            <a:r>
              <a:rPr lang="en-US" altLang="zh-CN" dirty="0" smtClean="0"/>
              <a:t>java </a:t>
            </a:r>
            <a:r>
              <a:rPr lang="en-US" altLang="zh-CN" dirty="0" err="1"/>
              <a:t>Helloworld.class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87" y="2533330"/>
            <a:ext cx="4539426" cy="3519136"/>
          </a:xfrm>
          <a:prstGeom prst="rect">
            <a:avLst/>
          </a:prstGeom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341122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Java</a:t>
            </a:r>
            <a:r>
              <a:rPr kumimoji="1" lang="zh-CN" altLang="en-US" smtClean="0">
                <a:solidFill>
                  <a:schemeClr val="tx1"/>
                </a:solidFill>
              </a:rPr>
              <a:t>操作</a:t>
            </a:r>
            <a:r>
              <a:rPr kumimoji="1" lang="zh-CN" altLang="zh-CN" smtClean="0">
                <a:solidFill>
                  <a:schemeClr val="tx1"/>
                </a:solidFill>
              </a:rPr>
              <a:t>符类别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37583"/>
          </a:xfrm>
        </p:spPr>
        <p:txBody>
          <a:bodyPr/>
          <a:lstStyle/>
          <a:p>
            <a:pPr eaLnBrk="1" hangingPunct="1"/>
            <a:r>
              <a:rPr kumimoji="1" lang="zh-CN" altLang="zh-CN" sz="1950" dirty="0"/>
              <a:t>算术运算操作符：+，-，*，/， %， ++， - -</a:t>
            </a:r>
          </a:p>
          <a:p>
            <a:pPr eaLnBrk="1" hangingPunct="1"/>
            <a:r>
              <a:rPr kumimoji="1" lang="zh-CN" altLang="zh-CN" sz="1950" dirty="0"/>
              <a:t>关系操作符：</a:t>
            </a:r>
            <a:r>
              <a:rPr kumimoji="1" lang="en-US" altLang="zh-CN" sz="1950" dirty="0"/>
              <a:t>&gt;, &gt;=, &lt; &lt;=, ==, !=</a:t>
            </a:r>
            <a:endParaRPr kumimoji="1" lang="zh-CN" altLang="zh-CN" sz="1950" dirty="0"/>
          </a:p>
          <a:p>
            <a:pPr eaLnBrk="1" hangingPunct="1"/>
            <a:r>
              <a:rPr kumimoji="1" lang="zh-CN" altLang="zh-CN" sz="1950" dirty="0"/>
              <a:t>位操作符：&gt;&gt;, &lt;&lt;, &gt;&gt;&gt;, &amp; , |, ^(逐位异或），</a:t>
            </a:r>
            <a:r>
              <a:rPr kumimoji="1" lang="en-US" altLang="zh-CN" sz="1950" dirty="0"/>
              <a:t>~ (</a:t>
            </a:r>
            <a:r>
              <a:rPr kumimoji="1" lang="zh-CN" altLang="en-US" sz="1950" dirty="0"/>
              <a:t>按位取反）</a:t>
            </a:r>
            <a:endParaRPr kumimoji="1" lang="zh-CN" altLang="zh-CN" sz="1950" dirty="0"/>
          </a:p>
          <a:p>
            <a:pPr eaLnBrk="1" hangingPunct="1"/>
            <a:r>
              <a:rPr kumimoji="1" lang="zh-CN" altLang="zh-CN" sz="1950" dirty="0"/>
              <a:t>逻辑操作符：</a:t>
            </a:r>
            <a:r>
              <a:rPr kumimoji="1" lang="en-US" altLang="zh-CN" sz="1950" dirty="0"/>
              <a:t>&amp;, |, !, ^(</a:t>
            </a:r>
            <a:r>
              <a:rPr kumimoji="1" lang="zh-CN" altLang="zh-CN" sz="1950" dirty="0"/>
              <a:t>异或),</a:t>
            </a:r>
            <a:r>
              <a:rPr kumimoji="1" lang="en-US" altLang="zh-CN" sz="1950" dirty="0"/>
              <a:t>&amp;&amp;</a:t>
            </a:r>
            <a:r>
              <a:rPr kumimoji="1" lang="zh-CN" altLang="zh-CN" sz="1950" dirty="0"/>
              <a:t>， ||</a:t>
            </a:r>
          </a:p>
          <a:p>
            <a:pPr eaLnBrk="1" hangingPunct="1"/>
            <a:r>
              <a:rPr kumimoji="1" lang="zh-CN" altLang="zh-CN" sz="1950" dirty="0"/>
              <a:t>赋值操作符：=， +=， -=， *=， /=， %=，&amp;=， |=， ^=， &lt;&lt;=, &gt;&gt;=, &gt;&gt;&gt;=</a:t>
            </a:r>
          </a:p>
          <a:p>
            <a:pPr eaLnBrk="1" hangingPunct="1"/>
            <a:r>
              <a:rPr kumimoji="1" lang="zh-CN" altLang="zh-CN" sz="1950" dirty="0"/>
              <a:t>其它操作符</a:t>
            </a:r>
            <a:r>
              <a:rPr kumimoji="1" lang="en-US" altLang="zh-CN" sz="1950" dirty="0"/>
              <a:t>: ?: , [], . , ( ),(type), new, </a:t>
            </a:r>
            <a:r>
              <a:rPr kumimoji="1" lang="en-US" altLang="zh-CN" sz="1950" dirty="0" err="1"/>
              <a:t>instanceof</a:t>
            </a:r>
            <a:endParaRPr lang="en-US" altLang="zh-CN" sz="195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FB92DE-8EFC-4CBC-99D9-EE697D28180F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算术运算操作符</a:t>
            </a:r>
            <a:endParaRPr lang="zh-CN" altLang="en-US" sz="315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004DBE-A276-4737-8FF8-AA1FBF139A73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57453"/>
            <a:ext cx="6286500" cy="25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 b="1"/>
              <a:t>算术运算操作符</a:t>
            </a:r>
            <a:endParaRPr lang="zh-CN" altLang="en-US" sz="3150" b="1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14FEC-0C44-43B0-9B72-E2B7AD83EB50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286000"/>
            <a:ext cx="65151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混合类型算术运算结果类型</a:t>
            </a:r>
          </a:p>
        </p:txBody>
      </p:sp>
      <p:graphicFrame>
        <p:nvGraphicFramePr>
          <p:cNvPr id="47133" name="Group 29"/>
          <p:cNvGraphicFramePr>
            <a:graphicFrameLocks noGrp="1"/>
          </p:cNvGraphicFramePr>
          <p:nvPr>
            <p:ph type="tbl" idx="1"/>
          </p:nvPr>
        </p:nvGraphicFramePr>
        <p:xfrm>
          <a:off x="1568054" y="2171700"/>
          <a:ext cx="6000750" cy="2782086"/>
        </p:xfrm>
        <a:graphic>
          <a:graphicData uri="http://schemas.openxmlformats.org/drawingml/2006/table">
            <a:tbl>
              <a:tblPr/>
              <a:tblGrid>
                <a:gridCol w="195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结果类型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操作数类型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long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每个操作数都不是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，并且至少一个操作数是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每个操作数都不是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，并且每个操作数都不是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至少一个操作数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至少一个操作数是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每个操作数都不是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44CC4-4760-4E1C-BB0F-44B24747E34F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关系操作符</a:t>
            </a:r>
            <a:endParaRPr lang="zh-CN" altLang="en-US" sz="315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47E5D2-E57D-4575-8AD9-2E0F1367F340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71700"/>
            <a:ext cx="62865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位操作符 - 移位运算</a:t>
            </a:r>
            <a:endParaRPr lang="zh-CN" altLang="en-US" sz="315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A5AD18-1430-4083-ADF2-D9C4A4760D1B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00300"/>
            <a:ext cx="6286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位操作符 -逻辑运算</a:t>
            </a:r>
            <a:endParaRPr lang="zh-CN" altLang="en-US" sz="315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C1137-3798-4A97-9758-5749A6A4E156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74096"/>
            <a:ext cx="6134100" cy="31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47699" y="2009306"/>
            <a:ext cx="7344295" cy="390816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 smtClean="0"/>
              <a:t>汇编语言语句与特定的机器指令有一一对应的关系，但是它毕竟不同于由二进制组成的机器指令，它还需要经汇编程序翻译为机器指令后才能运行。</a:t>
            </a:r>
          </a:p>
          <a:p>
            <a:pPr eaLnBrk="1" hangingPunct="1"/>
            <a:r>
              <a:rPr lang="zh-CN" altLang="en-US" sz="2800" dirty="0" smtClean="0"/>
              <a:t>汇编语言源程序经汇编程序翻译成机器指令，再在实际的机器中执行。</a:t>
            </a:r>
          </a:p>
          <a:p>
            <a:pPr lvl="1" eaLnBrk="1" hangingPunct="1"/>
            <a:r>
              <a:rPr lang="zh-CN" altLang="en-US" sz="2400" dirty="0" smtClean="0"/>
              <a:t>就汇编语言的用户而言，该机器是可以直接识别汇编语言的，从而产生了一个属于抽象形态的重要概念，即虚拟机的概念。 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586047" y="720436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汇编语言</a:t>
            </a:r>
            <a:endParaRPr lang="zh-CN" altLang="en-US" b="1" dirty="0" smtClean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09847" y="1482436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位操作符 - 异或</a:t>
            </a:r>
            <a:endParaRPr lang="zh-CN" altLang="en-US" sz="315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033D27-A9D5-4F32-B17A-C69D74108491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9" y="1796928"/>
            <a:ext cx="291346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656" y="1131096"/>
            <a:ext cx="2862695" cy="9941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位操作示例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5004" y="537371"/>
            <a:ext cx="6628999" cy="581898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public class </a:t>
            </a:r>
            <a:r>
              <a:rPr kumimoji="1" lang="en-US" altLang="zh-CN" sz="1350" b="1" dirty="0" err="1"/>
              <a:t>BitwiseDemo</a:t>
            </a:r>
            <a:r>
              <a:rPr kumimoji="1" lang="en-US" altLang="zh-CN" sz="1350" b="1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static final </a:t>
            </a:r>
            <a:r>
              <a:rPr kumimoji="1" lang="en-US" altLang="zh-CN" sz="1350" b="1" dirty="0" err="1"/>
              <a:t>int</a:t>
            </a:r>
            <a:r>
              <a:rPr kumimoji="1" lang="en-US" altLang="zh-CN" sz="1350" b="1" dirty="0"/>
              <a:t> VISIBLE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static final </a:t>
            </a:r>
            <a:r>
              <a:rPr kumimoji="1" lang="en-US" altLang="zh-CN" sz="1350" b="1" dirty="0" err="1"/>
              <a:t>int</a:t>
            </a:r>
            <a:r>
              <a:rPr kumimoji="1" lang="en-US" altLang="zh-CN" sz="1350" b="1" dirty="0"/>
              <a:t> DRAGGABLE =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static final </a:t>
            </a:r>
            <a:r>
              <a:rPr kumimoji="1" lang="en-US" altLang="zh-CN" sz="1350" b="1" dirty="0" err="1"/>
              <a:t>int</a:t>
            </a:r>
            <a:r>
              <a:rPr kumimoji="1" lang="en-US" altLang="zh-CN" sz="1350" b="1" dirty="0"/>
              <a:t> SELECTABLE = 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static final </a:t>
            </a:r>
            <a:r>
              <a:rPr kumimoji="1" lang="en-US" altLang="zh-CN" sz="1350" b="1" dirty="0" err="1"/>
              <a:t>int</a:t>
            </a:r>
            <a:r>
              <a:rPr kumimoji="1" lang="en-US" altLang="zh-CN" sz="1350" b="1" dirty="0"/>
              <a:t> EDITABLE = 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public static void main(String[] </a:t>
            </a:r>
            <a:r>
              <a:rPr kumimoji="1" lang="en-US" altLang="zh-CN" sz="1350" b="1" dirty="0" err="1"/>
              <a:t>args</a:t>
            </a:r>
            <a:r>
              <a:rPr kumimoji="1" lang="en-US" altLang="zh-CN" sz="135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	</a:t>
            </a:r>
            <a:r>
              <a:rPr kumimoji="1" lang="en-US" altLang="zh-CN" sz="1350" b="1" dirty="0" err="1"/>
              <a:t>int</a:t>
            </a:r>
            <a:r>
              <a:rPr kumimoji="1" lang="en-US" altLang="zh-CN" sz="1350" b="1" dirty="0"/>
              <a:t> flags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	flags = flags | VISIBLE;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	flags = flags | DRAGGABLE;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	if ((flags &amp; VISIBLE) == VISIBLE)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    	if ((flags &amp; DRAGGABLE) == DRAGGABLE)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		 	</a:t>
            </a:r>
            <a:r>
              <a:rPr kumimoji="1" lang="en-US" altLang="zh-CN" sz="1350" b="1" dirty="0" err="1"/>
              <a:t>System.out.println</a:t>
            </a:r>
            <a:r>
              <a:rPr kumimoji="1" lang="en-US" altLang="zh-CN" sz="1350" b="1" dirty="0"/>
              <a:t>("Flags are Visible and </a:t>
            </a:r>
            <a:r>
              <a:rPr kumimoji="1" lang="en-US" altLang="zh-CN" sz="1350" b="1" dirty="0" err="1"/>
              <a:t>Draggable</a:t>
            </a:r>
            <a:r>
              <a:rPr kumimoji="1" lang="en-US" altLang="zh-CN" sz="1350" b="1" dirty="0"/>
              <a:t>.");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	flags = flags | EDITABLE;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    	if ((flags &amp; EDITABLE) == EDITABLE)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		</a:t>
            </a:r>
            <a:r>
              <a:rPr kumimoji="1" lang="en-US" altLang="zh-CN" sz="1350" b="1" dirty="0" err="1"/>
              <a:t>System.out.println</a:t>
            </a:r>
            <a:r>
              <a:rPr kumimoji="1" lang="en-US" altLang="zh-CN" sz="1350" b="1" dirty="0"/>
              <a:t>("Flags are now also Editable.");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5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5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5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350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654945-E787-468D-8881-F37CCEBCAC61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0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运行结果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68054" y="3213500"/>
            <a:ext cx="6000750" cy="215860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Flags are Visible and Draggable.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Flags are now also Editable.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74EA67-E793-463B-BEA0-9771BDF574F1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逻辑操作符</a:t>
            </a:r>
            <a:endParaRPr lang="zh-CN" altLang="en-US" sz="315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5D0E09-2F9F-48F3-B614-140C77F932C7}" type="slidenum">
              <a:rPr lang="en-US" altLang="zh-CN"/>
              <a:pPr eaLnBrk="1" hangingPunct="1"/>
              <a:t>73</a:t>
            </a:fld>
            <a:endParaRPr lang="en-US" altLang="zh-CN"/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1700"/>
            <a:ext cx="6858000" cy="34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150"/>
              <a:t>赋值操作符</a:t>
            </a:r>
            <a:endParaRPr lang="zh-CN" altLang="en-US" sz="315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57FE7-5836-4A2D-9666-E76FFE60E008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94335"/>
            <a:ext cx="4629150" cy="313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其它操作符</a:t>
            </a:r>
          </a:p>
        </p:txBody>
      </p:sp>
      <p:sp>
        <p:nvSpPr>
          <p:cNvPr id="10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8D91C7-A2AB-41F7-9FAF-436B78DE97E7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5561" b="57964"/>
          <a:stretch/>
        </p:blipFill>
        <p:spPr>
          <a:xfrm>
            <a:off x="1138284" y="2159333"/>
            <a:ext cx="6598165" cy="2395082"/>
          </a:xfrm>
          <a:prstGeom prst="rect">
            <a:avLst/>
          </a:prstGeom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逻辑操作符与位操作符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逻辑操作符与位操作符相同的，根据操作数判定是何种运算符</a:t>
            </a:r>
          </a:p>
          <a:p>
            <a:pPr eaLnBrk="1" hangingPunct="1"/>
            <a:r>
              <a:rPr kumimoji="1" lang="zh-CN" altLang="en-US" smtClean="0"/>
              <a:t> </a:t>
            </a:r>
            <a:r>
              <a:rPr kumimoji="1" lang="en-US" altLang="zh-CN" smtClean="0"/>
              <a:t>&amp;, | -- </a:t>
            </a:r>
            <a:r>
              <a:rPr kumimoji="1" lang="zh-CN" altLang="en-US" smtClean="0"/>
              <a:t>称为不短路与、或；</a:t>
            </a:r>
          </a:p>
          <a:p>
            <a:pPr eaLnBrk="1" hangingPunct="1"/>
            <a:r>
              <a:rPr kumimoji="1" lang="zh-CN" altLang="en-US" smtClean="0"/>
              <a:t> </a:t>
            </a:r>
            <a:r>
              <a:rPr kumimoji="1" lang="en-US" altLang="zh-CN" smtClean="0"/>
              <a:t>&amp;&amp;,||  -- </a:t>
            </a:r>
            <a:r>
              <a:rPr kumimoji="1" lang="zh-CN" altLang="en-US" smtClean="0"/>
              <a:t>称为短路与、或。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67FD2B-DA92-43C9-8651-3822432D1467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用</a:t>
            </a:r>
            <a:r>
              <a:rPr kumimoji="1" lang="en-US" altLang="zh-CN" smtClean="0">
                <a:solidFill>
                  <a:schemeClr val="tx1"/>
                </a:solidFill>
              </a:rPr>
              <a:t>+ </a:t>
            </a:r>
            <a:r>
              <a:rPr kumimoji="1" lang="zh-CN" altLang="en-US" smtClean="0">
                <a:solidFill>
                  <a:schemeClr val="tx1"/>
                </a:solidFill>
              </a:rPr>
              <a:t>运算符连接字符串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4F9915-846A-4BBE-B96B-E12BC9A61ED8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216947" y="2564609"/>
            <a:ext cx="440412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100" b="1">
                <a:latin typeface="Times New Roman" panose="02020603050405020304" pitchFamily="18" charset="0"/>
              </a:rPr>
              <a:t>String  salutation = “Dr. ”;</a:t>
            </a:r>
          </a:p>
          <a:p>
            <a:pPr eaLnBrk="1" hangingPunct="1">
              <a:buFontTx/>
              <a:buChar char="•"/>
            </a:pPr>
            <a:r>
              <a:rPr kumimoji="1" lang="en-US" altLang="zh-CN" sz="2100" b="1">
                <a:latin typeface="Times New Roman" panose="02020603050405020304" pitchFamily="18" charset="0"/>
              </a:rPr>
              <a:t>String name = “Pete” + “Seymour” ;</a:t>
            </a:r>
          </a:p>
          <a:p>
            <a:pPr eaLnBrk="1" hangingPunct="1">
              <a:buFontTx/>
              <a:buChar char="•"/>
            </a:pPr>
            <a:r>
              <a:rPr kumimoji="1" lang="en-US" altLang="zh-CN" sz="2100" b="1">
                <a:latin typeface="Times New Roman" panose="02020603050405020304" pitchFamily="18" charset="0"/>
              </a:rPr>
              <a:t>String title = salutation + name ;</a:t>
            </a:r>
            <a:endParaRPr kumimoji="1" lang="en-US" altLang="zh-CN" b="1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kumimoji="1" lang="zh-CN" altLang="en-US" sz="2100" b="1">
                <a:solidFill>
                  <a:schemeClr val="accent2"/>
                </a:solidFill>
                <a:latin typeface="Times New Roman" panose="02020603050405020304" pitchFamily="18" charset="0"/>
              </a:rPr>
              <a:t>则</a:t>
            </a:r>
            <a:r>
              <a:rPr kumimoji="1" lang="en-US" altLang="zh-CN" sz="2100" b="1">
                <a:solidFill>
                  <a:schemeClr val="accent2"/>
                </a:solidFill>
                <a:latin typeface="Times New Roman" panose="02020603050405020304" pitchFamily="18" charset="0"/>
              </a:rPr>
              <a:t>title </a:t>
            </a:r>
            <a:r>
              <a:rPr kumimoji="1" lang="zh-CN" altLang="en-US" sz="2100" b="1">
                <a:solidFill>
                  <a:schemeClr val="accent2"/>
                </a:solidFill>
                <a:latin typeface="Times New Roman" panose="02020603050405020304" pitchFamily="18" charset="0"/>
              </a:rPr>
              <a:t>值：</a:t>
            </a:r>
            <a:r>
              <a:rPr kumimoji="1" lang="en-US" altLang="zh-CN" sz="2100" b="1">
                <a:solidFill>
                  <a:schemeClr val="accent2"/>
                </a:solidFill>
                <a:latin typeface="Times New Roman" panose="02020603050405020304" pitchFamily="18" charset="0"/>
              </a:rPr>
              <a:t>Dr. Pete Seymour</a:t>
            </a:r>
            <a:r>
              <a:rPr kumimoji="1" lang="en-US" altLang="zh-CN" sz="2100" b="1">
                <a:latin typeface="Times New Roman" panose="02020603050405020304" pitchFamily="18" charset="0"/>
              </a:rPr>
              <a:t> 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右移操作符 </a:t>
            </a:r>
            <a:r>
              <a:rPr kumimoji="1" lang="en-US" altLang="zh-CN" smtClean="0">
                <a:solidFill>
                  <a:schemeClr val="tx1"/>
                </a:solidFill>
              </a:rPr>
              <a:t>&gt;&gt; </a:t>
            </a:r>
            <a:r>
              <a:rPr kumimoji="1" lang="zh-CN" altLang="en-US" smtClean="0">
                <a:solidFill>
                  <a:schemeClr val="tx1"/>
                </a:solidFill>
              </a:rPr>
              <a:t>和 </a:t>
            </a:r>
            <a:r>
              <a:rPr kumimoji="1" lang="en-US" altLang="zh-CN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&gt;&gt; </a:t>
            </a:r>
            <a:r>
              <a:rPr kumimoji="1" lang="zh-CN" altLang="en-US" smtClean="0"/>
              <a:t>：带符号右移</a:t>
            </a:r>
          </a:p>
          <a:p>
            <a:pPr lvl="1" eaLnBrk="1" hangingPunct="1"/>
            <a:r>
              <a:rPr kumimoji="1" lang="zh-CN" altLang="en-US" smtClean="0"/>
              <a:t>	</a:t>
            </a:r>
            <a:r>
              <a:rPr kumimoji="1" lang="en-US" altLang="zh-CN" smtClean="0"/>
              <a:t>-256 &gt;&gt; 4 = -256/24 = -16</a:t>
            </a:r>
          </a:p>
          <a:p>
            <a:pPr lvl="1" eaLnBrk="1" hangingPunct="1"/>
            <a:r>
              <a:rPr kumimoji="1" lang="en-US" altLang="zh-CN" smtClean="0"/>
              <a:t>	1010 …   &gt;&gt; 2  </a:t>
            </a:r>
            <a:r>
              <a:rPr kumimoji="1" lang="en-US" altLang="zh-CN" smtClean="0">
                <a:sym typeface="Wingdings" panose="05000000000000000000" pitchFamily="2" charset="2"/>
              </a:rPr>
              <a:t> 111010...</a:t>
            </a:r>
          </a:p>
          <a:p>
            <a:pPr eaLnBrk="1" hangingPunct="1"/>
            <a:endParaRPr kumimoji="1" lang="en-US" altLang="zh-CN" smtClean="0">
              <a:sym typeface="Wingdings" panose="05000000000000000000" pitchFamily="2" charset="2"/>
            </a:endParaRPr>
          </a:p>
          <a:p>
            <a:pPr eaLnBrk="1" hangingPunct="1"/>
            <a:r>
              <a:rPr kumimoji="1" lang="en-US" altLang="zh-CN" smtClean="0"/>
              <a:t>&gt;&gt;&gt;</a:t>
            </a:r>
            <a:r>
              <a:rPr kumimoji="1" lang="zh-CN" altLang="en-US" smtClean="0"/>
              <a:t>：无符号右移，以</a:t>
            </a:r>
            <a:r>
              <a:rPr kumimoji="1" lang="en-US" altLang="zh-CN" smtClean="0"/>
              <a:t>0 </a:t>
            </a:r>
            <a:r>
              <a:rPr kumimoji="1" lang="zh-CN" altLang="en-US" smtClean="0"/>
              <a:t>填充	</a:t>
            </a:r>
          </a:p>
          <a:p>
            <a:pPr lvl="1" eaLnBrk="1" hangingPunct="1"/>
            <a:r>
              <a:rPr kumimoji="1" lang="zh-CN" altLang="en-US" smtClean="0"/>
              <a:t>	</a:t>
            </a:r>
            <a:r>
              <a:rPr kumimoji="1" lang="en-US" altLang="zh-CN" smtClean="0"/>
              <a:t>1010 … &gt;&gt;&gt; 2 </a:t>
            </a:r>
            <a:r>
              <a:rPr kumimoji="1" lang="en-US" altLang="zh-CN" smtClean="0">
                <a:sym typeface="Wingdings" panose="05000000000000000000" pitchFamily="2" charset="2"/>
              </a:rPr>
              <a:t> 001010 ...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35C0E-E1A4-4297-B977-B318A42F6217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Java </a:t>
            </a:r>
            <a:r>
              <a:rPr kumimoji="1" lang="zh-CN" altLang="zh-CN" smtClean="0">
                <a:solidFill>
                  <a:schemeClr val="tx1"/>
                </a:solidFill>
              </a:rPr>
              <a:t>强制类型转换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一般形式：</a:t>
            </a:r>
            <a:r>
              <a:rPr kumimoji="1" lang="en-US" altLang="zh-CN" smtClean="0"/>
              <a:t>(type) expression</a:t>
            </a:r>
          </a:p>
          <a:p>
            <a:pPr lvl="1" eaLnBrk="1" hangingPunct="1"/>
            <a:r>
              <a:rPr kumimoji="1" lang="en-US" altLang="zh-CN" smtClean="0"/>
              <a:t>	</a:t>
            </a:r>
            <a:r>
              <a:rPr kumimoji="1" lang="zh-CN" altLang="en-US" smtClean="0"/>
              <a:t>例：</a:t>
            </a:r>
            <a:r>
              <a:rPr kumimoji="1" lang="en-US" altLang="zh-CN" smtClean="0"/>
              <a:t>(float)x/2</a:t>
            </a:r>
          </a:p>
          <a:p>
            <a:pPr eaLnBrk="1" hangingPunct="1"/>
            <a:endParaRPr kumimoji="1" lang="en-US" altLang="zh-CN" smtClean="0"/>
          </a:p>
          <a:p>
            <a:pPr eaLnBrk="1" hangingPunct="1"/>
            <a:r>
              <a:rPr kumimoji="1" lang="zh-CN" altLang="zh-CN" smtClean="0"/>
              <a:t>对强制类型转换的限制：</a:t>
            </a:r>
          </a:p>
          <a:p>
            <a:pPr lvl="1" eaLnBrk="1" hangingPunct="1"/>
            <a:r>
              <a:rPr kumimoji="1" lang="zh-CN" altLang="zh-CN" smtClean="0"/>
              <a:t>	整型与浮点型可以相互转换，但基本类型和数组、对象等复合类型之间不能互相转换。</a:t>
            </a:r>
            <a:endParaRPr kumimoji="1"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459D9-352E-46AD-A82C-95056D4F8980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60586" y="2401858"/>
            <a:ext cx="7772400" cy="330067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200" dirty="0" smtClean="0"/>
              <a:t>虚拟机可分为</a:t>
            </a:r>
          </a:p>
          <a:p>
            <a:pPr lvl="1" algn="just" eaLnBrk="1" hangingPunct="1"/>
            <a:r>
              <a:rPr lang="zh-CN" altLang="en-US" sz="2800" dirty="0" smtClean="0"/>
              <a:t>固件虚拟机</a:t>
            </a:r>
          </a:p>
          <a:p>
            <a:pPr lvl="1" algn="just" eaLnBrk="1" hangingPunct="1"/>
            <a:r>
              <a:rPr lang="zh-CN" altLang="en-US" sz="2800" dirty="0" smtClean="0"/>
              <a:t>操作系统虚拟机</a:t>
            </a:r>
          </a:p>
          <a:p>
            <a:pPr lvl="1" algn="just" eaLnBrk="1" hangingPunct="1"/>
            <a:r>
              <a:rPr lang="zh-CN" altLang="en-US" sz="2800" dirty="0" smtClean="0"/>
              <a:t>汇编语言虚拟机</a:t>
            </a:r>
          </a:p>
          <a:p>
            <a:pPr lvl="1" algn="just" eaLnBrk="1" hangingPunct="1"/>
            <a:r>
              <a:rPr lang="zh-CN" altLang="en-US" sz="3600" b="1" dirty="0" smtClean="0"/>
              <a:t>高级语言虚拟机</a:t>
            </a:r>
          </a:p>
          <a:p>
            <a:pPr lvl="1" algn="just" eaLnBrk="1" hangingPunct="1"/>
            <a:r>
              <a:rPr lang="zh-CN" altLang="en-US" sz="2800" dirty="0" smtClean="0"/>
              <a:t>应用语言虚拟机等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685800" y="78693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虚拟机的层次划分</a:t>
            </a:r>
            <a:endParaRPr lang="zh-CN" altLang="en-US" b="1" dirty="0" smtClean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9600" y="1548938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运算符的优先级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9CE250-ADA9-4B6C-A971-20447708F64C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0979"/>
            <a:ext cx="6686550" cy="337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流控制（流程控制）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三种控制结构：</a:t>
            </a:r>
          </a:p>
          <a:p>
            <a:pPr lvl="1" eaLnBrk="1" hangingPunct="1"/>
            <a:r>
              <a:rPr lang="zh-CN" altLang="en-US" dirty="0" smtClean="0"/>
              <a:t>顺序</a:t>
            </a:r>
          </a:p>
          <a:p>
            <a:pPr lvl="1" eaLnBrk="1" hangingPunct="1"/>
            <a:r>
              <a:rPr lang="zh-CN" altLang="en-US" dirty="0" smtClean="0"/>
              <a:t>分支</a:t>
            </a:r>
          </a:p>
          <a:p>
            <a:pPr lvl="2" eaLnBrk="1" hangingPunct="1"/>
            <a:r>
              <a:rPr lang="en-US" altLang="zh-CN" dirty="0" smtClean="0"/>
              <a:t>if 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 else</a:t>
            </a:r>
          </a:p>
          <a:p>
            <a:pPr lvl="2" eaLnBrk="1" hangingPunct="1"/>
            <a:r>
              <a:rPr lang="en-US" altLang="zh-CN" dirty="0" smtClean="0"/>
              <a:t>Switch 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 case</a:t>
            </a:r>
          </a:p>
          <a:p>
            <a:pPr lvl="1" eaLnBrk="1" hangingPunct="1"/>
            <a:r>
              <a:rPr lang="zh-CN" altLang="en-US" dirty="0" smtClean="0"/>
              <a:t>循环</a:t>
            </a:r>
          </a:p>
          <a:p>
            <a:pPr lvl="2" eaLnBrk="1" hangingPunct="1"/>
            <a:r>
              <a:rPr lang="en-US" altLang="zh-CN" dirty="0" smtClean="0"/>
              <a:t>for</a:t>
            </a:r>
          </a:p>
          <a:p>
            <a:pPr lvl="2" eaLnBrk="1" hangingPunct="1"/>
            <a:r>
              <a:rPr lang="en-US" altLang="zh-CN" dirty="0" smtClean="0"/>
              <a:t>do 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 while</a:t>
            </a:r>
          </a:p>
          <a:p>
            <a:pPr lvl="2" eaLnBrk="1" hangingPunct="1"/>
            <a:r>
              <a:rPr lang="en-US" altLang="zh-CN" dirty="0" smtClean="0"/>
              <a:t>while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5526C-6ACB-4F28-826B-838F37F1BEC7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 </a:t>
            </a:r>
            <a:r>
              <a:rPr lang="zh-CN" altLang="en-US" smtClean="0"/>
              <a:t>循环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一般格式：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while (expression)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FB4A2-E443-42C7-97D4-55F60CE15AD5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 </a:t>
            </a:r>
            <a:r>
              <a:rPr lang="zh-CN" altLang="en-US" smtClean="0"/>
              <a:t>例子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public class WhileDemo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	public static void main(String[] args)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String copyFromMe = "Copy this string until you " +"encounter the letter 'g'.";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StringBuffer copyToMe = new StringBuffer();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int i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char c = copyFromMe.charAt(i);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</a:t>
            </a:r>
            <a:r>
              <a:rPr kumimoji="1" lang="en-US" altLang="zh-CN" sz="975" b="1">
                <a:solidFill>
                  <a:schemeClr val="accent1"/>
                </a:solidFill>
              </a:rPr>
              <a:t>while (c != 'g')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    		copyToMe.append(c);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    		c = copyFromMe.charAt(++i);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System.out.println(copyToMe);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75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E7FA52-B34F-4B43-B39D-9BED70B2064A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while </a:t>
            </a:r>
            <a:r>
              <a:rPr lang="zh-CN" altLang="en-US" smtClean="0"/>
              <a:t>循环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一般形式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do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 while(expression);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191018-1A70-4E0C-BD90-6F2291AA4095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while </a:t>
            </a:r>
            <a:r>
              <a:rPr lang="zh-CN" altLang="en-US" smtClean="0"/>
              <a:t>循环例子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public class DoWhileDemo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	public static void main(String[] args)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String copyFromMe = "Copy this string until you " +"encounter the letter 'g'.";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StringBuffer copyToMe = new StringBuffer();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int i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char c = copyFromMe.charAt(i);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9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</a:t>
            </a:r>
            <a:r>
              <a:rPr kumimoji="1" lang="en-US" altLang="zh-CN" sz="975" b="1">
                <a:solidFill>
                  <a:schemeClr val="accent1"/>
                </a:solidFill>
              </a:rPr>
              <a:t>do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    	 	copyToMe.append(c);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    		c = copyFromMe.charAt(++i);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>
                <a:solidFill>
                  <a:schemeClr val="accent1"/>
                </a:solidFill>
              </a:rPr>
              <a:t>        		} while (c != 'g');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    		System.out.println(copyToMe);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    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975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75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CFF407-213D-4925-83D2-9189685A1C79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 </a:t>
            </a:r>
            <a:r>
              <a:rPr lang="zh-CN" altLang="en-US" smtClean="0"/>
              <a:t>循环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一般形式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for (initialization; termination; increment)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916480-05DC-4F67-9356-0D9883D92A6E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 </a:t>
            </a:r>
            <a:r>
              <a:rPr lang="zh-CN" altLang="en-US" smtClean="0"/>
              <a:t>循环例子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public class ForDemo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	public static void main(String[] args)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	int[] arrayOfInts = { 32, 87, 3, 589, 12, 1076,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                      		    2000, 8, 622, 127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575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	for (int i = 0; i &lt; arrayOfInts.length;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    	System.out.print(arrayOfInts[i] + "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    	System.out.println();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75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75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FF3BAE-479F-46A4-8A60-72CE186C461B}" type="slidenum">
              <a:rPr lang="en-US" altLang="zh-CN"/>
              <a:pPr eaLnBrk="1" hangingPunct="1"/>
              <a:t>87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else </a:t>
            </a:r>
            <a:r>
              <a:rPr lang="zh-CN" altLang="en-US" smtClean="0"/>
              <a:t>分支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950"/>
              <a:t>一般形式：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50"/>
              <a:t>	</a:t>
            </a:r>
            <a:r>
              <a:rPr lang="en-US" altLang="zh-CN" sz="1950"/>
              <a:t>if (expression)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    		</a:t>
            </a:r>
            <a:r>
              <a:rPr lang="en-US" altLang="zh-CN" sz="1950">
                <a:latin typeface="Arial" panose="020B0604020202020204" pitchFamily="34" charset="0"/>
              </a:rPr>
              <a:t>…</a:t>
            </a:r>
            <a:endParaRPr lang="en-US" altLang="zh-CN" sz="19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 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		</a:t>
            </a:r>
            <a:r>
              <a:rPr lang="en-US" altLang="zh-CN" sz="1950">
                <a:latin typeface="Arial" panose="020B0604020202020204" pitchFamily="34" charset="0"/>
              </a:rPr>
              <a:t>…</a:t>
            </a:r>
            <a:endParaRPr lang="en-US" altLang="zh-CN" sz="19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50"/>
              <a:t> 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95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134208-BBE1-4831-8E4A-9AA990F6C0C8}" type="slidenum">
              <a:rPr lang="en-US" altLang="zh-CN"/>
              <a:pPr eaLnBrk="1" hangingPunct="1"/>
              <a:t>88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95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8583" y="1131096"/>
            <a:ext cx="3236768" cy="9941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 else </a:t>
            </a:r>
            <a:r>
              <a:rPr lang="zh-CN" altLang="en-US" dirty="0" smtClean="0"/>
              <a:t>例子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31094"/>
            <a:ext cx="7886700" cy="435887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public class </a:t>
            </a:r>
            <a:r>
              <a:rPr kumimoji="1" lang="en-US" altLang="zh-CN" sz="1200" b="1" dirty="0" err="1"/>
              <a:t>IfElseDemo</a:t>
            </a:r>
            <a:r>
              <a:rPr kumimoji="1" lang="en-US" altLang="zh-CN" sz="12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{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	public static void main(String[] </a:t>
            </a:r>
            <a:r>
              <a:rPr kumimoji="1" lang="en-US" altLang="zh-CN" sz="1200" b="1" dirty="0" err="1"/>
              <a:t>args</a:t>
            </a:r>
            <a:r>
              <a:rPr kumimoji="1" lang="en-US" altLang="zh-CN" sz="1200" b="1" dirty="0"/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</a:t>
            </a:r>
            <a:r>
              <a:rPr kumimoji="1" lang="en-US" altLang="zh-CN" sz="1200" b="1" dirty="0" err="1"/>
              <a:t>int</a:t>
            </a:r>
            <a:r>
              <a:rPr kumimoji="1" lang="en-US" altLang="zh-CN" sz="1200" b="1" dirty="0"/>
              <a:t> </a:t>
            </a:r>
            <a:r>
              <a:rPr kumimoji="1" lang="en-US" altLang="zh-CN" sz="1200" b="1" dirty="0" err="1"/>
              <a:t>testscore</a:t>
            </a:r>
            <a:r>
              <a:rPr kumimoji="1" lang="en-US" altLang="zh-CN" sz="1200" b="1" dirty="0"/>
              <a:t> = 76;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char grade;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if (</a:t>
            </a:r>
            <a:r>
              <a:rPr kumimoji="1" lang="en-US" altLang="zh-CN" sz="1200" b="1" dirty="0" err="1"/>
              <a:t>testscore</a:t>
            </a:r>
            <a:r>
              <a:rPr kumimoji="1" lang="en-US" altLang="zh-CN" sz="1200" b="1" dirty="0"/>
              <a:t> &gt;= 90)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			grade = 'A';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	  		 else if (</a:t>
            </a:r>
            <a:r>
              <a:rPr kumimoji="1" lang="en-US" altLang="zh-CN" sz="1200" b="1" dirty="0" err="1"/>
              <a:t>testscore</a:t>
            </a:r>
            <a:r>
              <a:rPr kumimoji="1" lang="en-US" altLang="zh-CN" sz="1200" b="1" dirty="0"/>
              <a:t> &gt;= 80)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		grade = 'B';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				else if (</a:t>
            </a:r>
            <a:r>
              <a:rPr kumimoji="1" lang="en-US" altLang="zh-CN" sz="1200" b="1" dirty="0" err="1"/>
              <a:t>testscore</a:t>
            </a:r>
            <a:r>
              <a:rPr kumimoji="1" lang="en-US" altLang="zh-CN" sz="1200" b="1" dirty="0"/>
              <a:t> &gt;= 70)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			grade = 'C';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					else if (</a:t>
            </a:r>
            <a:r>
              <a:rPr kumimoji="1" lang="en-US" altLang="zh-CN" sz="1200" b="1" dirty="0" err="1"/>
              <a:t>testscore</a:t>
            </a:r>
            <a:r>
              <a:rPr kumimoji="1" lang="en-US" altLang="zh-CN" sz="1200" b="1" dirty="0"/>
              <a:t> &gt;= 60)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				grade = 'D';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				else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    					grade = 'F';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        		</a:t>
            </a:r>
            <a:r>
              <a:rPr kumimoji="1" lang="en-US" altLang="zh-CN" sz="1200" b="1" dirty="0" err="1"/>
              <a:t>System.out.println</a:t>
            </a:r>
            <a:r>
              <a:rPr kumimoji="1" lang="en-US" altLang="zh-CN" sz="1200" b="1" dirty="0"/>
              <a:t>("Grade = " + grade);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25F000-9049-4EB2-8511-3D159138B418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10738" y="2251998"/>
            <a:ext cx="7772400" cy="35609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50年代高级语言出现</a:t>
            </a:r>
          </a:p>
          <a:p>
            <a:pPr eaLnBrk="1" hangingPunct="1"/>
            <a:r>
              <a:rPr lang="zh-CN" altLang="en-US" sz="2800" dirty="0" smtClean="0"/>
              <a:t>60年代奠基性研究</a:t>
            </a:r>
          </a:p>
          <a:p>
            <a:pPr eaLnBrk="1" hangingPunct="1"/>
            <a:r>
              <a:rPr lang="zh-CN" altLang="en-US" sz="2800" dirty="0" smtClean="0"/>
              <a:t>70年代完善的软件工程工具</a:t>
            </a:r>
          </a:p>
          <a:p>
            <a:pPr eaLnBrk="1" hangingPunct="1"/>
            <a:r>
              <a:rPr lang="zh-CN" altLang="en-US" sz="2800" dirty="0" smtClean="0"/>
              <a:t>80年代面向对象发展</a:t>
            </a:r>
          </a:p>
          <a:p>
            <a:pPr eaLnBrk="1" hangingPunct="1"/>
            <a:r>
              <a:rPr lang="zh-CN" altLang="en-US" sz="2800" dirty="0" smtClean="0"/>
              <a:t>90年代多范型、持久化、多媒体、平台无关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21</a:t>
            </a:r>
            <a:r>
              <a:rPr lang="zh-CN" altLang="en-US" sz="2800" dirty="0" smtClean="0"/>
              <a:t>世纪脚本语言崛起、并行、声明式程序设计时代，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应用框架极大丰富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685800" y="78693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高级程序语言简史</a:t>
            </a:r>
            <a:endParaRPr lang="zh-CN" altLang="en-US" b="1" dirty="0" smtClean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09600" y="1548938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case </a:t>
            </a:r>
            <a:r>
              <a:rPr lang="zh-CN" altLang="en-US" smtClean="0"/>
              <a:t>分支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一般形式：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kumimoji="1" lang="en-US" altLang="zh-CN" b="1" dirty="0" smtClean="0"/>
              <a:t>switch (expr1){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/>
              <a:t>	case expr2: </a:t>
            </a:r>
            <a:r>
              <a:rPr kumimoji="1" lang="en-US" altLang="zh-CN" b="1" dirty="0" smtClean="0">
                <a:latin typeface="Arial" panose="020B0604020202020204" pitchFamily="34" charset="0"/>
              </a:rPr>
              <a:t>…</a:t>
            </a:r>
            <a:r>
              <a:rPr kumimoji="1" lang="en-US" altLang="zh-CN" b="1" dirty="0" smtClean="0"/>
              <a:t> ; 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/>
              <a:t>	case expr3: </a:t>
            </a:r>
            <a:r>
              <a:rPr kumimoji="1" lang="en-US" altLang="zh-CN" b="1" dirty="0" smtClean="0">
                <a:latin typeface="Arial" panose="020B0604020202020204" pitchFamily="34" charset="0"/>
              </a:rPr>
              <a:t>…</a:t>
            </a:r>
            <a:r>
              <a:rPr kumimoji="1" lang="en-US" altLang="zh-CN" b="1" dirty="0" smtClean="0"/>
              <a:t> ; 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latin typeface="Arial" panose="020B0604020202020204" pitchFamily="34" charset="0"/>
              </a:rPr>
              <a:t>…</a:t>
            </a:r>
            <a:endParaRPr kumimoji="1" lang="en-US" altLang="zh-CN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/>
              <a:t>	default:</a:t>
            </a:r>
            <a:r>
              <a:rPr kumimoji="1" lang="en-US" altLang="zh-CN" b="1" dirty="0" smtClean="0">
                <a:latin typeface="Arial" panose="020B0604020202020204" pitchFamily="34" charset="0"/>
              </a:rPr>
              <a:t>…</a:t>
            </a:r>
            <a:endParaRPr kumimoji="1" lang="en-US" altLang="zh-CN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/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8DC00-E44C-48B8-9040-F6E8EECF6AB2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特殊跳转命令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break [label]</a:t>
            </a:r>
          </a:p>
          <a:p>
            <a:pPr lvl="1" eaLnBrk="1" hangingPunct="1"/>
            <a:r>
              <a:rPr kumimoji="1" lang="en-US" altLang="zh-CN" smtClean="0"/>
              <a:t>    </a:t>
            </a:r>
            <a:r>
              <a:rPr kumimoji="1" lang="zh-CN" altLang="zh-CN" smtClean="0"/>
              <a:t>从</a:t>
            </a:r>
            <a:r>
              <a:rPr kumimoji="1" lang="en-US" altLang="zh-CN" smtClean="0"/>
              <a:t>switch</a:t>
            </a:r>
            <a:r>
              <a:rPr kumimoji="1" lang="zh-CN" altLang="zh-CN" smtClean="0"/>
              <a:t>语句、循环语句中跳出。</a:t>
            </a:r>
          </a:p>
          <a:p>
            <a:pPr eaLnBrk="1" hangingPunct="1"/>
            <a:endParaRPr kumimoji="1" lang="zh-CN" altLang="zh-CN" smtClean="0"/>
          </a:p>
          <a:p>
            <a:pPr eaLnBrk="1" hangingPunct="1"/>
            <a:r>
              <a:rPr kumimoji="1" lang="en-US" altLang="zh-CN" smtClean="0"/>
              <a:t>continue[label]</a:t>
            </a:r>
          </a:p>
          <a:p>
            <a:pPr lvl="1" eaLnBrk="1" hangingPunct="1"/>
            <a:r>
              <a:rPr kumimoji="1" lang="en-US" altLang="zh-CN" smtClean="0"/>
              <a:t>    </a:t>
            </a:r>
            <a:r>
              <a:rPr kumimoji="1" lang="zh-CN" altLang="en-US" smtClean="0"/>
              <a:t>跳过标号循环体的其余部分，不带</a:t>
            </a:r>
            <a:r>
              <a:rPr kumimoji="1" lang="en-US" altLang="zh-CN" smtClean="0"/>
              <a:t>label </a:t>
            </a:r>
            <a:r>
              <a:rPr kumimoji="1" lang="zh-CN" altLang="zh-CN" smtClean="0"/>
              <a:t>跳过最内层循环的剩余语句。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en-US" altLang="zh-CN" smtClean="0"/>
              <a:t>label: statement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3659BD-4480-4E11-8518-B1BC72107F27}" type="slidenum">
              <a:rPr lang="en-US" altLang="zh-CN"/>
              <a:pPr eaLnBrk="1" hangingPunct="1"/>
              <a:t>91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关于程序控制的小经验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950"/>
              <a:t>尽量不要使用</a:t>
            </a:r>
            <a:r>
              <a:rPr lang="en-US" altLang="zh-CN" sz="1950"/>
              <a:t>goto </a:t>
            </a:r>
            <a:r>
              <a:rPr lang="zh-CN" altLang="en-US" sz="1950"/>
              <a:t>或者标号，这都是旧的语法，虽然可能不会伤害可读性，但是仍然不是好的编码习惯；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950"/>
              <a:t>能够使用</a:t>
            </a:r>
            <a:r>
              <a:rPr lang="en-US" altLang="zh-CN" sz="1950"/>
              <a:t>for </a:t>
            </a:r>
            <a:r>
              <a:rPr lang="zh-CN" altLang="en-US" sz="1950"/>
              <a:t>循环的时候，最好用</a:t>
            </a:r>
            <a:r>
              <a:rPr lang="en-US" altLang="zh-CN" sz="1950"/>
              <a:t>for </a:t>
            </a:r>
            <a:r>
              <a:rPr lang="zh-CN" altLang="en-US" sz="1950"/>
              <a:t>循环，效率最高，代码最简单；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950"/>
              <a:t>多层嵌套的</a:t>
            </a:r>
            <a:r>
              <a:rPr lang="en-US" altLang="zh-CN" sz="1950"/>
              <a:t>if</a:t>
            </a:r>
            <a:r>
              <a:rPr lang="en-US" altLang="zh-CN" sz="1950">
                <a:latin typeface="Arial" panose="020B0604020202020204" pitchFamily="34" charset="0"/>
              </a:rPr>
              <a:t>…</a:t>
            </a:r>
            <a:r>
              <a:rPr lang="en-US" altLang="zh-CN" sz="1950"/>
              <a:t>else </a:t>
            </a:r>
            <a:r>
              <a:rPr lang="zh-CN" altLang="en-US" sz="1950"/>
              <a:t>很难读，要注意格式和注释，如果分支很多，可以考虑通过函数变换转换为</a:t>
            </a:r>
            <a:r>
              <a:rPr lang="en-US" altLang="zh-CN" sz="1950"/>
              <a:t>switch </a:t>
            </a:r>
            <a:r>
              <a:rPr lang="en-US" altLang="zh-CN" sz="1950">
                <a:latin typeface="Arial" panose="020B0604020202020204" pitchFamily="34" charset="0"/>
              </a:rPr>
              <a:t>…</a:t>
            </a:r>
            <a:r>
              <a:rPr lang="en-US" altLang="zh-CN" sz="1950"/>
              <a:t> case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950"/>
              <a:t>尽量应用大家常用的控制思路，比如状态机等，方便其他人理解</a:t>
            </a:r>
          </a:p>
          <a:p>
            <a:pPr eaLnBrk="1" hangingPunct="1">
              <a:lnSpc>
                <a:spcPct val="90000"/>
              </a:lnSpc>
            </a:pPr>
            <a:endParaRPr lang="en-US" altLang="zh-CN" sz="195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D7C5AE-C0CE-40EF-9B3F-39E0FDB2A17B}" type="slidenum">
              <a:rPr lang="en-US" altLang="zh-CN"/>
              <a:pPr eaLnBrk="1" hangingPunct="1"/>
              <a:t>92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数组的结构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24FC35-BB75-480C-AE68-4D5EE80A42EF}" type="slidenum">
              <a:rPr lang="en-US" altLang="zh-CN"/>
              <a:pPr eaLnBrk="1" hangingPunct="1"/>
              <a:t>93</a:t>
            </a:fld>
            <a:endParaRPr lang="en-US" altLang="zh-CN"/>
          </a:p>
        </p:txBody>
      </p:sp>
      <p:pic>
        <p:nvPicPr>
          <p:cNvPr id="35843" name="Picture 4" descr="9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750"/>
            <a:ext cx="64008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29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数组中的元素都是同一种类型。</a:t>
            </a:r>
          </a:p>
          <a:p>
            <a:pPr eaLnBrk="1" hangingPunct="1"/>
            <a:r>
              <a:rPr lang="zh-CN" altLang="en-US" smtClean="0"/>
              <a:t>数组的长度在创建的时候确定，并且在创建后固定不变。</a:t>
            </a:r>
          </a:p>
          <a:p>
            <a:pPr eaLnBrk="1" hangingPunct="1"/>
            <a:r>
              <a:rPr lang="zh-CN" altLang="en-US" smtClean="0"/>
              <a:t>如果要建立存储不同类型数据的集合，或者要求集合的长度可以动态变化，可以使用</a:t>
            </a:r>
            <a:r>
              <a:rPr lang="en-US" altLang="zh-CN" smtClean="0"/>
              <a:t>Collection(</a:t>
            </a:r>
            <a:r>
              <a:rPr lang="zh-CN" altLang="en-US" smtClean="0"/>
              <a:t>集合）类。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EAC989-2393-4D09-BE81-4EE45B1CF2A7}" type="slidenum">
              <a:rPr lang="en-US" altLang="zh-CN"/>
              <a:pPr eaLnBrk="1" hangingPunct="1"/>
              <a:t>94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417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数组声明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可以声明基本类型和类类型的数组</a:t>
            </a:r>
            <a:r>
              <a:rPr kumimoji="1" lang="zh-CN" altLang="en-US" smtClean="0">
                <a:sym typeface="Wingdings" panose="05000000000000000000" pitchFamily="2" charset="2"/>
              </a:rPr>
              <a:t>声明包含两部分：数组类型与数组名称。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格式：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    </a:t>
            </a:r>
            <a:r>
              <a:rPr kumimoji="1" lang="en-US" altLang="zh-CN" smtClean="0"/>
              <a:t>C,C++  </a:t>
            </a:r>
            <a:r>
              <a:rPr kumimoji="1" lang="zh-CN" altLang="zh-CN" smtClean="0"/>
              <a:t>标准形式：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char   s[] ;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	Point p[] ;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	char [] s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 	Point[] p ;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B5B3F4-6B1F-4A63-8E88-786D7EF0A373}" type="slidenum">
              <a:rPr lang="en-US" altLang="zh-CN"/>
              <a:pPr eaLnBrk="1" hangingPunct="1"/>
              <a:t>95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816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数组的声明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宋体" panose="02010600030101010101" pitchFamily="2" charset="-122"/>
              </a:rPr>
              <a:t>在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zh-CN" smtClean="0">
                <a:latin typeface="宋体" panose="02010600030101010101" pitchFamily="2" charset="-122"/>
              </a:rPr>
              <a:t>中数组作为类来处理，所以数组声明并不创建实例对象，而是创建一个可用来引用该数组的引用。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ADA115-6CA0-49E4-B708-CBA3975180F9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57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数组的创建与初始化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950"/>
              <a:t>可以象其它对象一样，使用</a:t>
            </a:r>
            <a:r>
              <a:rPr kumimoji="1" lang="en-US" altLang="zh-CN" sz="1950"/>
              <a:t>new</a:t>
            </a:r>
            <a:r>
              <a:rPr kumimoji="1" lang="zh-CN" altLang="zh-CN" sz="1950"/>
              <a:t>来创建，格式：</a:t>
            </a:r>
            <a:endParaRPr kumimoji="1" lang="zh-CN" altLang="en-US" sz="19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95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950"/>
              <a:t>	</a:t>
            </a:r>
            <a:r>
              <a:rPr kumimoji="1" lang="en-US" altLang="zh-CN" sz="1950"/>
              <a:t>new </a:t>
            </a:r>
            <a:r>
              <a:rPr kumimoji="1" lang="en-US" altLang="zh-CN" sz="1950" i="1"/>
              <a:t>elementType</a:t>
            </a:r>
            <a:r>
              <a:rPr kumimoji="1" lang="en-US" altLang="zh-CN" sz="1950"/>
              <a:t>[</a:t>
            </a:r>
            <a:r>
              <a:rPr kumimoji="1" lang="en-US" altLang="zh-CN" sz="1950" i="1"/>
              <a:t>arraySize</a:t>
            </a:r>
            <a:r>
              <a:rPr kumimoji="1" lang="en-US" altLang="zh-CN" sz="1950"/>
              <a:t>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19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195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zh-CN" sz="1650"/>
              <a:t>例：   </a:t>
            </a:r>
            <a:endParaRPr kumimoji="1" lang="zh-CN" altLang="en-US" sz="165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650"/>
              <a:t>   </a:t>
            </a:r>
            <a:r>
              <a:rPr kumimoji="1" lang="en-US" altLang="zh-CN" sz="1650"/>
              <a:t>char [] s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1650"/>
              <a:t>   s = new char[20]; 	//</a:t>
            </a:r>
            <a:r>
              <a:rPr kumimoji="1" lang="zh-CN" altLang="en-US" sz="1650"/>
              <a:t>创建有</a:t>
            </a:r>
            <a:r>
              <a:rPr kumimoji="1" lang="en-US" altLang="zh-CN" sz="1650"/>
              <a:t>20</a:t>
            </a:r>
            <a:r>
              <a:rPr kumimoji="1" lang="zh-CN" altLang="en-US" sz="1650"/>
              <a:t>个字符的数组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650"/>
              <a:t>    </a:t>
            </a:r>
            <a:endParaRPr kumimoji="1" lang="zh-CN" altLang="zh-CN" sz="16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zh-CN" sz="1950"/>
              <a:t>    </a:t>
            </a:r>
            <a:endParaRPr kumimoji="1" lang="zh-CN" altLang="en-US" sz="195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95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A5B7FC-00CE-4B79-9A35-5260988DC276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955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数组的初始化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数组元素是被初始化的。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	字符串 </a:t>
            </a:r>
            <a:r>
              <a:rPr kumimoji="1" lang="en-US" altLang="zh-CN" smtClean="0"/>
              <a:t>-- \u0000, 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zh-CN" smtClean="0"/>
              <a:t>对象数组 -- </a:t>
            </a:r>
            <a:r>
              <a:rPr kumimoji="1" lang="en-US" altLang="zh-CN" smtClean="0"/>
              <a:t>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zh-CN" smtClean="0"/>
              <a:t>用初始值创建数组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String names[ ] = { </a:t>
            </a:r>
            <a:r>
              <a:rPr kumimoji="1" lang="en-US" altLang="zh-CN" smtClean="0">
                <a:latin typeface="Arial" panose="020B0604020202020204" pitchFamily="34" charset="0"/>
              </a:rPr>
              <a:t>“</a:t>
            </a:r>
            <a:r>
              <a:rPr kumimoji="1" lang="en-US" altLang="zh-CN" smtClean="0"/>
              <a:t>Jack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, </a:t>
            </a:r>
            <a:r>
              <a:rPr kumimoji="1" lang="en-US" altLang="zh-CN" smtClean="0">
                <a:latin typeface="Arial" panose="020B0604020202020204" pitchFamily="34" charset="0"/>
              </a:rPr>
              <a:t>“</a:t>
            </a:r>
            <a:r>
              <a:rPr kumimoji="1" lang="en-US" altLang="zh-CN" smtClean="0"/>
              <a:t>Wang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, </a:t>
            </a:r>
            <a:r>
              <a:rPr kumimoji="1" lang="en-US" altLang="zh-CN" smtClean="0">
                <a:latin typeface="Arial" panose="020B0604020202020204" pitchFamily="34" charset="0"/>
              </a:rPr>
              <a:t>“</a:t>
            </a:r>
            <a:r>
              <a:rPr kumimoji="1" lang="en-US" altLang="zh-CN" smtClean="0"/>
              <a:t>Lee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int  a[ ] = {1, 2, 3};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Date d[] = { new Date( ), new Date( ), new Date( )}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8DFAF1-52BA-4AF5-BA3C-A3F6967F2299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615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对象数组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除了基本类型以外，还可以创建对象类型的数组。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</a:rPr>
              <a:t>Point[] p ;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	p = new Point[100];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//</a:t>
            </a:r>
            <a:r>
              <a:rPr lang="zh-CN" altLang="zh-CN">
                <a:latin typeface="Times New Roman" panose="02020603050405020304" pitchFamily="18" charset="0"/>
              </a:rPr>
              <a:t>创建100个引用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</a:rPr>
              <a:t>创建100个</a:t>
            </a:r>
            <a:r>
              <a:rPr lang="en-US" altLang="zh-CN">
                <a:latin typeface="Times New Roman" panose="02020603050405020304" pitchFamily="18" charset="0"/>
              </a:rPr>
              <a:t>Point</a:t>
            </a:r>
            <a:r>
              <a:rPr lang="zh-CN" altLang="zh-CN">
                <a:latin typeface="Times New Roman" panose="02020603050405020304" pitchFamily="18" charset="0"/>
              </a:rPr>
              <a:t>对象：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>
                <a:latin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</a:rPr>
              <a:t>p[0] = new Point(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	p[1] = new Point(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	…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BDD05A-8060-41EF-9E20-AF390416C00C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09600" y="1465810"/>
            <a:ext cx="7620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4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4105</Words>
  <Application>Microsoft Office PowerPoint</Application>
  <PresentationFormat>全屏显示(4:3)</PresentationFormat>
  <Paragraphs>938</Paragraphs>
  <Slides>109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30" baseType="lpstr">
      <vt:lpstr>Arial Unicode MS</vt:lpstr>
      <vt:lpstr>PMingLiU</vt:lpstr>
      <vt:lpstr>PMingLiU</vt:lpstr>
      <vt:lpstr>等线</vt:lpstr>
      <vt:lpstr>等线 Light</vt:lpstr>
      <vt:lpstr>黑体</vt:lpstr>
      <vt:lpstr>华文行楷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Office 主题​​</vt:lpstr>
      <vt:lpstr>Microsoft ClipArt Gallery</vt:lpstr>
      <vt:lpstr>JAVA语言程序设计</vt:lpstr>
      <vt:lpstr>课程说明</vt:lpstr>
      <vt:lpstr>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Remains？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程序设计语言流行程度</vt:lpstr>
      <vt:lpstr>排名前20语言的初创和发行时间</vt:lpstr>
      <vt:lpstr>程序设计语言流行程度</vt:lpstr>
      <vt:lpstr>程序设计语言流行程度</vt:lpstr>
      <vt:lpstr>About JAVA</vt:lpstr>
      <vt:lpstr>About JAVA</vt:lpstr>
      <vt:lpstr>About JAVA</vt:lpstr>
      <vt:lpstr>PowerPoint 演示文稿</vt:lpstr>
      <vt:lpstr>Java Editions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</vt:lpstr>
      <vt:lpstr>面向对象的</vt:lpstr>
      <vt:lpstr>PowerPoint 演示文稿</vt:lpstr>
      <vt:lpstr>分布的 </vt:lpstr>
      <vt:lpstr>PowerPoint 演示文稿</vt:lpstr>
      <vt:lpstr>解释型</vt:lpstr>
      <vt:lpstr>安全性</vt:lpstr>
      <vt:lpstr>鲁棒性 </vt:lpstr>
      <vt:lpstr>自然的</vt:lpstr>
      <vt:lpstr>可移植的</vt:lpstr>
      <vt:lpstr>PowerPoint 演示文稿</vt:lpstr>
      <vt:lpstr>PowerPoint 演示文稿</vt:lpstr>
      <vt:lpstr>Java 与C++</vt:lpstr>
      <vt:lpstr>PowerPoint 演示文稿</vt:lpstr>
      <vt:lpstr>PowerPoint 演示文稿</vt:lpstr>
      <vt:lpstr>Added Features from C++</vt:lpstr>
      <vt:lpstr>Java 与 Python</vt:lpstr>
      <vt:lpstr>Java 与 Python</vt:lpstr>
      <vt:lpstr>Write once, test everywhere. Write once, run everywhere. </vt:lpstr>
      <vt:lpstr>JAVA的运行过程</vt:lpstr>
      <vt:lpstr>Hello World</vt:lpstr>
      <vt:lpstr>代码：</vt:lpstr>
      <vt:lpstr>What happened?</vt:lpstr>
      <vt:lpstr>Java操作符类别</vt:lpstr>
      <vt:lpstr>算术运算操作符</vt:lpstr>
      <vt:lpstr>算术运算操作符</vt:lpstr>
      <vt:lpstr>混合类型算术运算结果类型</vt:lpstr>
      <vt:lpstr>关系操作符</vt:lpstr>
      <vt:lpstr>位操作符 - 移位运算</vt:lpstr>
      <vt:lpstr>位操作符 -逻辑运算</vt:lpstr>
      <vt:lpstr>位操作符 - 异或</vt:lpstr>
      <vt:lpstr>位操作示例</vt:lpstr>
      <vt:lpstr>运行结果</vt:lpstr>
      <vt:lpstr>逻辑操作符</vt:lpstr>
      <vt:lpstr>赋值操作符</vt:lpstr>
      <vt:lpstr>其它操作符</vt:lpstr>
      <vt:lpstr>逻辑操作符与位操作符</vt:lpstr>
      <vt:lpstr>用+ 运算符连接字符串</vt:lpstr>
      <vt:lpstr>右移操作符 &gt;&gt; 和 &gt;&gt;&gt;</vt:lpstr>
      <vt:lpstr>Java 强制类型转换</vt:lpstr>
      <vt:lpstr>运算符的优先级</vt:lpstr>
      <vt:lpstr>流控制（流程控制）</vt:lpstr>
      <vt:lpstr>while 循环</vt:lpstr>
      <vt:lpstr>while 例子</vt:lpstr>
      <vt:lpstr>do … while 循环</vt:lpstr>
      <vt:lpstr>do … while 循环例子</vt:lpstr>
      <vt:lpstr>for 循环</vt:lpstr>
      <vt:lpstr>for 循环例子</vt:lpstr>
      <vt:lpstr>if … else 分支</vt:lpstr>
      <vt:lpstr>if … else 例子</vt:lpstr>
      <vt:lpstr>switch … case 分支</vt:lpstr>
      <vt:lpstr>特殊跳转命令</vt:lpstr>
      <vt:lpstr>关于程序控制的小经验</vt:lpstr>
      <vt:lpstr>数组的结构</vt:lpstr>
      <vt:lpstr>数组</vt:lpstr>
      <vt:lpstr>数组声明</vt:lpstr>
      <vt:lpstr>数组的声明</vt:lpstr>
      <vt:lpstr>数组的创建与初始化</vt:lpstr>
      <vt:lpstr>数组的初始化</vt:lpstr>
      <vt:lpstr>对象数组</vt:lpstr>
      <vt:lpstr>多维数组</vt:lpstr>
      <vt:lpstr>数组拷贝</vt:lpstr>
      <vt:lpstr>数组拷贝</vt:lpstr>
      <vt:lpstr>作业</vt:lpstr>
      <vt:lpstr>Java 程序一般规范</vt:lpstr>
      <vt:lpstr>注意事项(总结)</vt:lpstr>
      <vt:lpstr>常见错误（编译错误）</vt:lpstr>
      <vt:lpstr>常见错误（运行时错误）</vt:lpstr>
      <vt:lpstr>常见错误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陈 旭阳</dc:creator>
  <cp:lastModifiedBy>陈 旭阳</cp:lastModifiedBy>
  <cp:revision>17</cp:revision>
  <dcterms:created xsi:type="dcterms:W3CDTF">2019-02-27T13:07:38Z</dcterms:created>
  <dcterms:modified xsi:type="dcterms:W3CDTF">2019-03-12T08:11:54Z</dcterms:modified>
</cp:coreProperties>
</file>