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7"/>
  </p:notesMasterIdLst>
  <p:sldIdLst>
    <p:sldId id="356" r:id="rId2"/>
    <p:sldId id="427" r:id="rId3"/>
    <p:sldId id="440" r:id="rId4"/>
    <p:sldId id="483" r:id="rId5"/>
    <p:sldId id="484" r:id="rId6"/>
    <p:sldId id="485" r:id="rId7"/>
    <p:sldId id="486" r:id="rId8"/>
    <p:sldId id="487" r:id="rId9"/>
    <p:sldId id="488" r:id="rId10"/>
    <p:sldId id="489" r:id="rId11"/>
    <p:sldId id="509" r:id="rId12"/>
    <p:sldId id="490" r:id="rId13"/>
    <p:sldId id="513" r:id="rId14"/>
    <p:sldId id="491" r:id="rId15"/>
    <p:sldId id="510" r:id="rId16"/>
    <p:sldId id="512" r:id="rId17"/>
    <p:sldId id="511" r:id="rId18"/>
    <p:sldId id="492" r:id="rId19"/>
    <p:sldId id="493" r:id="rId20"/>
    <p:sldId id="494" r:id="rId21"/>
    <p:sldId id="495" r:id="rId22"/>
    <p:sldId id="496" r:id="rId23"/>
    <p:sldId id="497" r:id="rId24"/>
    <p:sldId id="498" r:id="rId25"/>
    <p:sldId id="499" r:id="rId26"/>
    <p:sldId id="306" r:id="rId27"/>
    <p:sldId id="458" r:id="rId28"/>
    <p:sldId id="500" r:id="rId29"/>
    <p:sldId id="461" r:id="rId30"/>
    <p:sldId id="462" r:id="rId31"/>
    <p:sldId id="503" r:id="rId32"/>
    <p:sldId id="504" r:id="rId33"/>
    <p:sldId id="475" r:id="rId34"/>
    <p:sldId id="463" r:id="rId35"/>
    <p:sldId id="501" r:id="rId36"/>
    <p:sldId id="502" r:id="rId37"/>
    <p:sldId id="478" r:id="rId38"/>
    <p:sldId id="471" r:id="rId39"/>
    <p:sldId id="472" r:id="rId40"/>
    <p:sldId id="514" r:id="rId41"/>
    <p:sldId id="515" r:id="rId42"/>
    <p:sldId id="516" r:id="rId43"/>
    <p:sldId id="517" r:id="rId44"/>
    <p:sldId id="464" r:id="rId45"/>
    <p:sldId id="322" r:id="rId46"/>
    <p:sldId id="327" r:id="rId47"/>
    <p:sldId id="328" r:id="rId48"/>
    <p:sldId id="518" r:id="rId49"/>
    <p:sldId id="505" r:id="rId50"/>
    <p:sldId id="506" r:id="rId51"/>
    <p:sldId id="507" r:id="rId52"/>
    <p:sldId id="508" r:id="rId53"/>
    <p:sldId id="329" r:id="rId54"/>
    <p:sldId id="330" r:id="rId55"/>
    <p:sldId id="331" r:id="rId56"/>
    <p:sldId id="332" r:id="rId57"/>
    <p:sldId id="333" r:id="rId58"/>
    <p:sldId id="334"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519" r:id="rId74"/>
    <p:sldId id="372" r:id="rId75"/>
    <p:sldId id="373" r:id="rId76"/>
    <p:sldId id="374" r:id="rId77"/>
    <p:sldId id="375" r:id="rId78"/>
    <p:sldId id="376" r:id="rId79"/>
    <p:sldId id="377" r:id="rId80"/>
    <p:sldId id="378" r:id="rId81"/>
    <p:sldId id="520" r:id="rId82"/>
    <p:sldId id="521" r:id="rId83"/>
    <p:sldId id="522" r:id="rId84"/>
    <p:sldId id="525" r:id="rId85"/>
    <p:sldId id="526" r:id="rId86"/>
    <p:sldId id="527" r:id="rId87"/>
    <p:sldId id="528" r:id="rId88"/>
    <p:sldId id="529" r:id="rId89"/>
    <p:sldId id="530" r:id="rId90"/>
    <p:sldId id="531" r:id="rId91"/>
    <p:sldId id="532" r:id="rId92"/>
    <p:sldId id="523" r:id="rId93"/>
    <p:sldId id="524" r:id="rId94"/>
    <p:sldId id="533" r:id="rId95"/>
    <p:sldId id="534" r:id="rId96"/>
    <p:sldId id="379" r:id="rId97"/>
    <p:sldId id="380" r:id="rId98"/>
    <p:sldId id="381" r:id="rId99"/>
    <p:sldId id="382" r:id="rId100"/>
    <p:sldId id="383" r:id="rId101"/>
    <p:sldId id="384" r:id="rId102"/>
    <p:sldId id="339" r:id="rId103"/>
    <p:sldId id="340" r:id="rId104"/>
    <p:sldId id="341" r:id="rId105"/>
    <p:sldId id="342" r:id="rId106"/>
    <p:sldId id="343" r:id="rId107"/>
    <p:sldId id="344" r:id="rId108"/>
    <p:sldId id="345" r:id="rId109"/>
    <p:sldId id="346" r:id="rId110"/>
    <p:sldId id="347" r:id="rId111"/>
    <p:sldId id="348" r:id="rId112"/>
    <p:sldId id="349" r:id="rId113"/>
    <p:sldId id="351" r:id="rId114"/>
    <p:sldId id="352" r:id="rId115"/>
    <p:sldId id="353" r:id="rId116"/>
    <p:sldId id="354" r:id="rId117"/>
    <p:sldId id="357" r:id="rId118"/>
    <p:sldId id="256" r:id="rId119"/>
    <p:sldId id="257" r:id="rId120"/>
    <p:sldId id="258" r:id="rId121"/>
    <p:sldId id="259" r:id="rId122"/>
    <p:sldId id="260" r:id="rId123"/>
    <p:sldId id="261" r:id="rId124"/>
    <p:sldId id="262" r:id="rId125"/>
    <p:sldId id="263" r:id="rId126"/>
    <p:sldId id="264" r:id="rId127"/>
    <p:sldId id="265" r:id="rId128"/>
    <p:sldId id="266" r:id="rId129"/>
    <p:sldId id="267" r:id="rId130"/>
    <p:sldId id="268" r:id="rId131"/>
    <p:sldId id="269" r:id="rId132"/>
    <p:sldId id="270" r:id="rId133"/>
    <p:sldId id="271" r:id="rId134"/>
    <p:sldId id="272" r:id="rId135"/>
    <p:sldId id="273" r:id="rId136"/>
    <p:sldId id="274" r:id="rId137"/>
    <p:sldId id="275" r:id="rId138"/>
    <p:sldId id="276" r:id="rId139"/>
    <p:sldId id="277" r:id="rId140"/>
    <p:sldId id="278" r:id="rId141"/>
    <p:sldId id="279" r:id="rId142"/>
    <p:sldId id="280" r:id="rId143"/>
    <p:sldId id="281" r:id="rId144"/>
    <p:sldId id="282" r:id="rId145"/>
    <p:sldId id="283" r:id="rId146"/>
    <p:sldId id="284" r:id="rId147"/>
    <p:sldId id="285" r:id="rId148"/>
    <p:sldId id="286" r:id="rId149"/>
    <p:sldId id="287" r:id="rId150"/>
    <p:sldId id="288" r:id="rId151"/>
    <p:sldId id="289" r:id="rId152"/>
    <p:sldId id="290" r:id="rId153"/>
    <p:sldId id="291" r:id="rId154"/>
    <p:sldId id="292" r:id="rId155"/>
    <p:sldId id="293" r:id="rId156"/>
    <p:sldId id="294" r:id="rId157"/>
    <p:sldId id="295" r:id="rId158"/>
    <p:sldId id="296" r:id="rId159"/>
    <p:sldId id="297" r:id="rId160"/>
    <p:sldId id="298" r:id="rId161"/>
    <p:sldId id="299" r:id="rId162"/>
    <p:sldId id="300" r:id="rId163"/>
    <p:sldId id="301" r:id="rId164"/>
    <p:sldId id="302" r:id="rId165"/>
    <p:sldId id="303" r:id="rId166"/>
    <p:sldId id="430" r:id="rId167"/>
    <p:sldId id="431" r:id="rId168"/>
    <p:sldId id="432" r:id="rId169"/>
    <p:sldId id="433" r:id="rId170"/>
    <p:sldId id="429" r:id="rId171"/>
    <p:sldId id="436" r:id="rId172"/>
    <p:sldId id="435" r:id="rId173"/>
    <p:sldId id="434" r:id="rId174"/>
    <p:sldId id="437" r:id="rId175"/>
    <p:sldId id="304" r:id="rId1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322" autoAdjust="0"/>
  </p:normalViewPr>
  <p:slideViewPr>
    <p:cSldViewPr snapToGrid="0">
      <p:cViewPr varScale="1">
        <p:scale>
          <a:sx n="90" d="100"/>
          <a:sy n="90" d="100"/>
        </p:scale>
        <p:origin x="2214" y="84"/>
      </p:cViewPr>
      <p:guideLst/>
    </p:cSldViewPr>
  </p:slideViewPr>
  <p:outlineViewPr>
    <p:cViewPr>
      <p:scale>
        <a:sx n="33" d="100"/>
        <a:sy n="33" d="100"/>
      </p:scale>
      <p:origin x="0" y="-53310"/>
    </p:cViewPr>
  </p:outlineViewPr>
  <p:notesTextViewPr>
    <p:cViewPr>
      <p:scale>
        <a:sx n="1" d="1"/>
        <a:sy n="1" d="1"/>
      </p:scale>
      <p:origin x="0" y="0"/>
    </p:cViewPr>
  </p:notesTextViewPr>
  <p:sorterViewPr>
    <p:cViewPr>
      <p:scale>
        <a:sx n="100" d="100"/>
        <a:sy n="100" d="100"/>
      </p:scale>
      <p:origin x="0" y="-270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0A9CE-25F4-40D5-A899-9E4294DF3954}" type="datetimeFigureOut">
              <a:rPr lang="zh-CN" altLang="en-US" smtClean="0"/>
              <a:t>2019/3/23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4789E-AB70-4D7D-A889-12BD07C5CFD6}" type="slidenum">
              <a:rPr lang="zh-CN" altLang="en-US" smtClean="0"/>
              <a:t>‹#›</a:t>
            </a:fld>
            <a:endParaRPr lang="zh-CN" altLang="en-US"/>
          </a:p>
        </p:txBody>
      </p:sp>
    </p:spTree>
    <p:extLst>
      <p:ext uri="{BB962C8B-B14F-4D97-AF65-F5344CB8AC3E}">
        <p14:creationId xmlns:p14="http://schemas.microsoft.com/office/powerpoint/2010/main" val="364953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保留字：在</a:t>
            </a:r>
            <a:r>
              <a:rPr lang="en-US" altLang="zh-CN" dirty="0" smtClean="0"/>
              <a:t>JDK</a:t>
            </a:r>
            <a:r>
              <a:rPr lang="zh-CN" altLang="en-US" dirty="0" smtClean="0"/>
              <a:t>的新版本中可能提升为关键字</a:t>
            </a:r>
            <a:endParaRPr lang="en-US" altLang="zh-CN" dirty="0" smtClean="0"/>
          </a:p>
          <a:p>
            <a:pPr eaLnBrk="1" hangingPunct="1">
              <a:spcBef>
                <a:spcPct val="0"/>
              </a:spcBef>
            </a:pPr>
            <a:r>
              <a:rPr lang="en-US" altLang="zh-CN" dirty="0" smtClean="0"/>
              <a:t>2:</a:t>
            </a:r>
            <a:r>
              <a:rPr lang="zh-CN" altLang="en-US" dirty="0" smtClean="0"/>
              <a:t>通过一个案例演示</a:t>
            </a:r>
            <a:r>
              <a:rPr lang="en-US" altLang="zh-CN" dirty="0" smtClean="0"/>
              <a:t>Notepad</a:t>
            </a:r>
            <a:r>
              <a:rPr lang="zh-CN" altLang="en-US" dirty="0" smtClean="0"/>
              <a:t>对关键字有颜色标记</a:t>
            </a:r>
            <a:endParaRPr lang="en-US" altLang="zh-CN" dirty="0" smtClean="0"/>
          </a:p>
          <a:p>
            <a:pPr eaLnBrk="1" hangingPunct="1">
              <a:spcBef>
                <a:spcPct val="0"/>
              </a:spcBef>
            </a:pPr>
            <a:r>
              <a:rPr lang="en-US" altLang="zh-CN" dirty="0" smtClean="0"/>
              <a:t>3:</a:t>
            </a:r>
            <a:r>
              <a:rPr lang="zh-CN" altLang="en-US" dirty="0" smtClean="0"/>
              <a:t>判断下列哪些是关键字</a:t>
            </a:r>
          </a:p>
          <a:p>
            <a:pPr eaLnBrk="1" hangingPunct="1">
              <a:spcBef>
                <a:spcPct val="0"/>
              </a:spcBef>
            </a:pPr>
            <a:r>
              <a:rPr lang="en-US" altLang="zh-CN" dirty="0" err="1" smtClean="0"/>
              <a:t>class,HelloWorld,public,static,void,main,String,System</a:t>
            </a:r>
            <a:endParaRPr lang="en-US" altLang="zh-CN" dirty="0" smtClean="0"/>
          </a:p>
          <a:p>
            <a:pPr eaLnBrk="1" hangingPunct="1">
              <a:spcBef>
                <a:spcPct val="0"/>
              </a:spcBef>
            </a:pPr>
            <a:endParaRPr lang="zh-CN" altLang="en-US" dirty="0" smtClean="0"/>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0928DD5-74B3-4C5A-95C0-A8981FBDA2F0}" type="slidenum">
              <a:rPr lang="zh-CN" altLang="en-US">
                <a:latin typeface="Times New Roman" panose="02020603050405020304" pitchFamily="18" charset="0"/>
              </a:rPr>
              <a:pPr eaLnBrk="1" hangingPunct="1"/>
              <a:t>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87829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案例演示隐式转换，并画图讲解</a:t>
            </a:r>
            <a:endParaRPr lang="en-US" altLang="zh-CN" dirty="0" smtClean="0"/>
          </a:p>
          <a:p>
            <a:pPr eaLnBrk="1" hangingPunct="1">
              <a:spcBef>
                <a:spcPct val="0"/>
              </a:spcBef>
            </a:pPr>
            <a:r>
              <a:rPr lang="en-US" altLang="zh-CN" dirty="0" smtClean="0"/>
              <a:t>	byte b = 10;</a:t>
            </a:r>
          </a:p>
          <a:p>
            <a:pPr eaLnBrk="1" hangingPunct="1">
              <a:spcBef>
                <a:spcPct val="0"/>
              </a:spcBef>
            </a:pP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100;</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b+i</a:t>
            </a:r>
            <a:r>
              <a:rPr lang="en-US" altLang="zh-CN" dirty="0" smtClean="0"/>
              <a:t>);</a:t>
            </a:r>
          </a:p>
          <a:p>
            <a:pPr eaLnBrk="1" hangingPunct="1">
              <a:spcBef>
                <a:spcPct val="0"/>
              </a:spcBef>
            </a:pPr>
            <a:endParaRPr lang="en-US" altLang="zh-CN" dirty="0" smtClean="0"/>
          </a:p>
          <a:p>
            <a:pPr eaLnBrk="1" hangingPunct="1">
              <a:spcBef>
                <a:spcPct val="0"/>
              </a:spcBef>
            </a:pPr>
            <a:r>
              <a:rPr lang="en-US" altLang="zh-CN" dirty="0" smtClean="0"/>
              <a:t>	//</a:t>
            </a:r>
            <a:r>
              <a:rPr lang="zh-CN" altLang="en-US" dirty="0" smtClean="0"/>
              <a:t>有问题</a:t>
            </a:r>
            <a:endParaRPr lang="en-US" altLang="zh-CN" dirty="0" smtClean="0"/>
          </a:p>
          <a:p>
            <a:pPr eaLnBrk="1" hangingPunct="1">
              <a:spcBef>
                <a:spcPct val="0"/>
              </a:spcBef>
            </a:pPr>
            <a:r>
              <a:rPr lang="en-US" altLang="zh-CN" dirty="0" smtClean="0"/>
              <a:t>	byte bb = b + </a:t>
            </a:r>
            <a:r>
              <a:rPr lang="en-US" altLang="zh-CN" dirty="0" err="1" smtClean="0"/>
              <a:t>i</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(bb);</a:t>
            </a:r>
          </a:p>
          <a:p>
            <a:pPr eaLnBrk="1" hangingPunct="1">
              <a:spcBef>
                <a:spcPct val="0"/>
              </a:spcBef>
            </a:pPr>
            <a:endParaRPr lang="en-US" altLang="zh-CN" dirty="0" smtClean="0"/>
          </a:p>
          <a:p>
            <a:pPr eaLnBrk="1" hangingPunct="1">
              <a:spcBef>
                <a:spcPct val="0"/>
              </a:spcBef>
            </a:pPr>
            <a:r>
              <a:rPr lang="en-US" altLang="zh-CN" dirty="0" smtClean="0"/>
              <a:t>	//</a:t>
            </a:r>
            <a:r>
              <a:rPr lang="zh-CN" altLang="en-US" dirty="0" smtClean="0"/>
              <a:t>没有问题</a:t>
            </a:r>
            <a:endParaRPr lang="en-US" altLang="zh-CN" dirty="0" smtClean="0"/>
          </a:p>
          <a:p>
            <a:pPr eaLnBrk="1" hangingPunct="1">
              <a:spcBef>
                <a:spcPct val="0"/>
              </a:spcBef>
            </a:pPr>
            <a:r>
              <a:rPr lang="en-US" altLang="zh-CN" dirty="0" smtClean="0"/>
              <a:t>	</a:t>
            </a:r>
            <a:r>
              <a:rPr lang="en-US" altLang="zh-CN" dirty="0" err="1" smtClean="0"/>
              <a:t>int</a:t>
            </a:r>
            <a:r>
              <a:rPr lang="en-US" altLang="zh-CN" dirty="0" smtClean="0"/>
              <a:t> j = b + </a:t>
            </a:r>
            <a:r>
              <a:rPr lang="en-US" altLang="zh-CN" dirty="0" err="1" smtClean="0"/>
              <a:t>i</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(j);</a:t>
            </a:r>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刚才上面的那个例子不可以，但是，我们明明知道它就是在这个范围内，我就想赋值，肿么办呢</a:t>
            </a:r>
            <a:r>
              <a:rPr lang="en-US" altLang="zh-CN" dirty="0" smtClean="0"/>
              <a:t>?</a:t>
            </a:r>
          </a:p>
          <a:p>
            <a:pPr eaLnBrk="1" hangingPunct="1">
              <a:spcBef>
                <a:spcPct val="0"/>
              </a:spcBef>
            </a:pPr>
            <a:r>
              <a:rPr lang="en-US" altLang="zh-CN" dirty="0" smtClean="0"/>
              <a:t>	</a:t>
            </a:r>
            <a:r>
              <a:rPr lang="zh-CN" altLang="en-US" dirty="0" smtClean="0"/>
              <a:t>用强制转换</a:t>
            </a:r>
            <a:endParaRPr lang="en-US" altLang="zh-CN" dirty="0" smtClean="0"/>
          </a:p>
          <a:p>
            <a:pPr eaLnBrk="1" hangingPunct="1">
              <a:spcBef>
                <a:spcPct val="0"/>
              </a:spcBef>
            </a:pPr>
            <a:r>
              <a:rPr lang="en-US" altLang="zh-CN" dirty="0" smtClean="0"/>
              <a:t>	</a:t>
            </a:r>
            <a:r>
              <a:rPr lang="zh-CN" altLang="en-US" dirty="0" smtClean="0"/>
              <a:t>目标数据类型 变量名 </a:t>
            </a:r>
            <a:r>
              <a:rPr lang="en-US" altLang="zh-CN" dirty="0" smtClean="0"/>
              <a:t>= (</a:t>
            </a:r>
            <a:r>
              <a:rPr lang="zh-CN" altLang="en-US" dirty="0" smtClean="0"/>
              <a:t>目标数据类型</a:t>
            </a:r>
            <a:r>
              <a:rPr lang="en-US" altLang="zh-CN" dirty="0" smtClean="0"/>
              <a:t>)(</a:t>
            </a:r>
            <a:r>
              <a:rPr lang="zh-CN" altLang="en-US" dirty="0" smtClean="0"/>
              <a:t>被转换的数据</a:t>
            </a:r>
            <a:r>
              <a:rPr lang="en-US" altLang="zh-CN" dirty="0" smtClean="0"/>
              <a:t>);</a:t>
            </a:r>
          </a:p>
          <a:p>
            <a:pPr eaLnBrk="1" hangingPunct="1">
              <a:spcBef>
                <a:spcPct val="0"/>
              </a:spcBef>
            </a:pPr>
            <a:r>
              <a:rPr lang="en-US" altLang="zh-CN" dirty="0" smtClean="0"/>
              <a:t>3:</a:t>
            </a:r>
            <a:r>
              <a:rPr lang="zh-CN" altLang="en-US" dirty="0" smtClean="0"/>
              <a:t>那么，我们到底用那种转换呢</a:t>
            </a:r>
            <a:r>
              <a:rPr lang="en-US" altLang="zh-CN" dirty="0" smtClean="0"/>
              <a:t>?</a:t>
            </a:r>
          </a:p>
          <a:p>
            <a:pPr eaLnBrk="1" hangingPunct="1">
              <a:spcBef>
                <a:spcPct val="0"/>
              </a:spcBef>
            </a:pPr>
            <a:r>
              <a:rPr lang="en-US" altLang="zh-CN" dirty="0" smtClean="0"/>
              <a:t>	</a:t>
            </a:r>
            <a:r>
              <a:rPr lang="zh-CN" altLang="en-US" dirty="0" smtClean="0"/>
              <a:t>一般建议，最好不要随意使用强制类型转换，容易造成数据精度的损失。</a:t>
            </a:r>
            <a:endParaRPr lang="en-US" altLang="zh-CN" dirty="0" smtClean="0"/>
          </a:p>
          <a:p>
            <a:pPr eaLnBrk="1" hangingPunct="1"/>
            <a:r>
              <a:rPr kumimoji="1" lang="en-US" altLang="zh-CN" dirty="0" smtClean="0"/>
              <a:t>	</a:t>
            </a:r>
            <a:r>
              <a:rPr kumimoji="1" lang="zh-CN" altLang="en-US" dirty="0" smtClean="0"/>
              <a:t>（</a:t>
            </a:r>
            <a:r>
              <a:rPr kumimoji="1" lang="en-US" altLang="zh-CN" dirty="0" smtClean="0"/>
              <a:t>1</a:t>
            </a:r>
            <a:r>
              <a:rPr kumimoji="1" lang="zh-CN" altLang="en-US" dirty="0" smtClean="0"/>
              <a:t>）容量大的数据类型转换为容量小的数据类型时，要加上</a:t>
            </a:r>
            <a:r>
              <a:rPr kumimoji="1" lang="zh-CN" altLang="en-US" b="1" dirty="0" smtClean="0"/>
              <a:t>强制</a:t>
            </a:r>
            <a:r>
              <a:rPr kumimoji="1" lang="zh-CN" altLang="en-US" dirty="0" smtClean="0"/>
              <a:t>转换符，但可能造成精度降低或溢出；使用时要格外注意。</a:t>
            </a:r>
            <a:endParaRPr kumimoji="1" lang="en-US" altLang="zh-CN" dirty="0" smtClean="0"/>
          </a:p>
          <a:p>
            <a:pPr eaLnBrk="1" hangingPunct="1"/>
            <a:r>
              <a:rPr kumimoji="1" lang="en-US" altLang="zh-CN" dirty="0" smtClean="0"/>
              <a:t>	</a:t>
            </a:r>
            <a:r>
              <a:rPr kumimoji="1" lang="zh-CN" altLang="en-US" dirty="0" smtClean="0"/>
              <a:t>（</a:t>
            </a:r>
            <a:r>
              <a:rPr kumimoji="1" lang="en-US" altLang="zh-CN" dirty="0" smtClean="0"/>
              <a:t>2</a:t>
            </a:r>
            <a:r>
              <a:rPr kumimoji="1" lang="zh-CN" altLang="en-US" dirty="0" smtClean="0"/>
              <a:t>）有多种类型的数据混合运算时，系统首先自动的将所有数据转换成容量最大的那一种数据类型，然后再进行计算。</a:t>
            </a:r>
            <a:endParaRPr lang="zh-CN" altLang="en-US" dirty="0" smtClean="0"/>
          </a:p>
          <a:p>
            <a:pPr eaLnBrk="1" hangingPunct="1">
              <a:spcBef>
                <a:spcPct val="0"/>
              </a:spcBef>
            </a:pPr>
            <a:endParaRPr lang="en-US" altLang="zh-CN" dirty="0" smtClean="0"/>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6A6EDC-D4B5-4256-817D-418895756B21}" type="slidenum">
              <a:rPr lang="zh-CN" altLang="en-US">
                <a:latin typeface="Times New Roman" panose="02020603050405020304" pitchFamily="18" charset="0"/>
              </a:rPr>
              <a:pPr eaLnBrk="1" hangingPunct="1"/>
              <a:t>14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989500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6A6EDC-D4B5-4256-817D-418895756B21}" type="slidenum">
              <a:rPr lang="zh-CN" altLang="en-US">
                <a:latin typeface="Times New Roman" panose="02020603050405020304" pitchFamily="18" charset="0"/>
              </a:rPr>
              <a:pPr eaLnBrk="1" hangingPunct="1"/>
              <a:t>15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6338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6A6EDC-D4B5-4256-817D-418895756B21}" type="slidenum">
              <a:rPr lang="zh-CN" altLang="en-US">
                <a:latin typeface="Times New Roman" panose="02020603050405020304" pitchFamily="18" charset="0"/>
              </a:rPr>
              <a:pPr eaLnBrk="1" hangingPunct="1"/>
              <a:t>16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66521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6A6EDC-D4B5-4256-817D-418895756B21}" type="slidenum">
              <a:rPr lang="zh-CN" altLang="en-US">
                <a:latin typeface="Times New Roman" panose="02020603050405020304" pitchFamily="18" charset="0"/>
              </a:rPr>
              <a:pPr eaLnBrk="1" hangingPunct="1"/>
              <a:t>17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84985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b=3+4 ，3和4都是常量，所以java在编译时期会检查该常量的和是否超出byte类型的范围。如果没有可以赋值。</a:t>
            </a:r>
          </a:p>
          <a:p>
            <a:pPr eaLnBrk="1" hangingPunct="1"/>
            <a:r>
              <a:rPr lang="zh-CN" altLang="en-US" dirty="0" smtClean="0"/>
              <a:t>b=b1+b2不可以，是因为b1和b2是变量，因为变量的值会变化，不确定具体的值，所以默认使用int类型进行存储。</a:t>
            </a:r>
          </a:p>
          <a:p>
            <a:pPr eaLnBrk="1" hangingPunct="1">
              <a:spcBef>
                <a:spcPct val="0"/>
              </a:spcBef>
            </a:pPr>
            <a:endParaRPr lang="en-US" altLang="zh-CN" dirty="0" smtClean="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034EDAF-DB93-49D8-9A1A-19CB7F8E3D35}" type="slidenum">
              <a:rPr lang="zh-CN" altLang="en-US">
                <a:latin typeface="Times New Roman" panose="02020603050405020304" pitchFamily="18" charset="0"/>
              </a:rPr>
              <a:pPr eaLnBrk="1" hangingPunct="1"/>
              <a:t>18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77926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：运算</a:t>
            </a:r>
            <a:endParaRPr lang="en-US" altLang="zh-CN" smtClean="0"/>
          </a:p>
          <a:p>
            <a:pPr eaLnBrk="1" hangingPunct="1">
              <a:spcBef>
                <a:spcPct val="0"/>
              </a:spcBef>
            </a:pPr>
            <a:r>
              <a:rPr lang="en-US" altLang="zh-CN" smtClean="0"/>
              <a:t>	</a:t>
            </a:r>
            <a:r>
              <a:rPr lang="zh-CN" altLang="en-US" smtClean="0"/>
              <a:t>对常量和变量进行操作的过程称为运算。</a:t>
            </a:r>
            <a:endParaRPr lang="en-US" altLang="zh-CN" smtClean="0"/>
          </a:p>
          <a:p>
            <a:pPr eaLnBrk="1" hangingPunct="1">
              <a:spcBef>
                <a:spcPct val="0"/>
              </a:spcBef>
            </a:pPr>
            <a:r>
              <a:rPr lang="en-US" altLang="zh-CN" smtClean="0"/>
              <a:t>2</a:t>
            </a:r>
            <a:r>
              <a:rPr lang="zh-CN" altLang="en-US" smtClean="0"/>
              <a:t>：运算符</a:t>
            </a:r>
            <a:endParaRPr lang="en-US" altLang="zh-CN" smtClean="0"/>
          </a:p>
          <a:p>
            <a:pPr eaLnBrk="1" hangingPunct="1">
              <a:spcBef>
                <a:spcPct val="0"/>
              </a:spcBef>
            </a:pPr>
            <a:r>
              <a:rPr lang="en-US" altLang="zh-CN" smtClean="0"/>
              <a:t>	</a:t>
            </a:r>
            <a:r>
              <a:rPr lang="zh-CN" altLang="en-US" smtClean="0"/>
              <a:t>对常量和变量进行操作的符号称为运算符</a:t>
            </a:r>
            <a:endParaRPr lang="en-US" altLang="zh-CN" smtClean="0"/>
          </a:p>
          <a:p>
            <a:pPr eaLnBrk="1" hangingPunct="1">
              <a:spcBef>
                <a:spcPct val="0"/>
              </a:spcBef>
            </a:pPr>
            <a:r>
              <a:rPr lang="en-US" altLang="zh-CN" smtClean="0"/>
              <a:t>3</a:t>
            </a:r>
            <a:r>
              <a:rPr lang="zh-CN" altLang="en-US" smtClean="0"/>
              <a:t>：操作数</a:t>
            </a:r>
            <a:endParaRPr lang="en-US" altLang="zh-CN" smtClean="0"/>
          </a:p>
          <a:p>
            <a:pPr eaLnBrk="1" hangingPunct="1">
              <a:spcBef>
                <a:spcPct val="0"/>
              </a:spcBef>
            </a:pPr>
            <a:r>
              <a:rPr lang="en-US" altLang="zh-CN" smtClean="0"/>
              <a:t>	</a:t>
            </a:r>
            <a:r>
              <a:rPr lang="zh-CN" altLang="en-US" smtClean="0"/>
              <a:t>参与运算的数据称为操作数</a:t>
            </a:r>
            <a:endParaRPr lang="en-US" altLang="zh-CN" smtClean="0"/>
          </a:p>
          <a:p>
            <a:pPr eaLnBrk="1" hangingPunct="1">
              <a:spcBef>
                <a:spcPct val="0"/>
              </a:spcBef>
            </a:pPr>
            <a:r>
              <a:rPr lang="en-US" altLang="zh-CN" smtClean="0"/>
              <a:t>4</a:t>
            </a:r>
            <a:r>
              <a:rPr lang="zh-CN" altLang="en-US" smtClean="0"/>
              <a:t>：用运算符把常量或者变量连接起来符号</a:t>
            </a:r>
            <a:r>
              <a:rPr lang="en-US" altLang="zh-CN" smtClean="0"/>
              <a:t>java</a:t>
            </a:r>
            <a:r>
              <a:rPr lang="zh-CN" altLang="en-US" smtClean="0"/>
              <a:t>语法的式子就可以称为表达式。</a:t>
            </a:r>
            <a:endParaRPr lang="en-US" altLang="zh-CN" smtClean="0"/>
          </a:p>
          <a:p>
            <a:pPr eaLnBrk="1" hangingPunct="1">
              <a:spcBef>
                <a:spcPct val="0"/>
              </a:spcBef>
            </a:pPr>
            <a:r>
              <a:rPr lang="en-US" altLang="zh-CN" smtClean="0"/>
              <a:t>   </a:t>
            </a:r>
            <a:r>
              <a:rPr lang="zh-CN" altLang="en-US" smtClean="0"/>
              <a:t>不同运算符连接的式子体现的是不同类型的表达式。</a:t>
            </a:r>
            <a:endParaRPr lang="en-US" altLang="zh-CN" smtClean="0"/>
          </a:p>
          <a:p>
            <a:pPr eaLnBrk="1" hangingPunct="1">
              <a:spcBef>
                <a:spcPct val="0"/>
              </a:spcBef>
            </a:pPr>
            <a:endParaRPr lang="en-US" altLang="zh-CN" smtClean="0"/>
          </a:p>
          <a:p>
            <a:pPr eaLnBrk="1" hangingPunct="1">
              <a:spcBef>
                <a:spcPct val="0"/>
              </a:spcBef>
            </a:pPr>
            <a:r>
              <a:rPr lang="zh-CN" altLang="en-US" smtClean="0"/>
              <a:t>举例：</a:t>
            </a:r>
            <a:endParaRPr lang="en-US" altLang="zh-CN" smtClean="0"/>
          </a:p>
          <a:p>
            <a:pPr eaLnBrk="1" hangingPunct="1">
              <a:spcBef>
                <a:spcPct val="0"/>
              </a:spcBef>
            </a:pPr>
            <a:r>
              <a:rPr lang="en-US" altLang="zh-CN" smtClean="0"/>
              <a:t>	int a = 3 + 4;</a:t>
            </a:r>
          </a:p>
          <a:p>
            <a:pPr eaLnBrk="1" hangingPunct="1">
              <a:spcBef>
                <a:spcPct val="0"/>
              </a:spcBef>
            </a:pPr>
            <a:r>
              <a:rPr lang="en-US" altLang="zh-CN" smtClean="0"/>
              <a:t>	</a:t>
            </a:r>
          </a:p>
          <a:p>
            <a:pPr eaLnBrk="1" hangingPunct="1">
              <a:spcBef>
                <a:spcPct val="0"/>
              </a:spcBef>
            </a:pPr>
            <a:r>
              <a:rPr lang="en-US" altLang="zh-CN" smtClean="0"/>
              <a:t>	</a:t>
            </a:r>
            <a:r>
              <a:rPr lang="zh-CN" altLang="en-US" smtClean="0"/>
              <a:t>这是做了一个加法运算</a:t>
            </a:r>
            <a:endParaRPr lang="en-US" altLang="zh-CN" smtClean="0"/>
          </a:p>
          <a:p>
            <a:pPr eaLnBrk="1" hangingPunct="1">
              <a:spcBef>
                <a:spcPct val="0"/>
              </a:spcBef>
            </a:pPr>
            <a:r>
              <a:rPr lang="en-US" altLang="zh-CN" smtClean="0"/>
              <a:t>	+</a:t>
            </a:r>
            <a:r>
              <a:rPr lang="zh-CN" altLang="en-US" smtClean="0"/>
              <a:t>就是运算符，是算术运算符，我们还有其他很多的运算符</a:t>
            </a:r>
            <a:endParaRPr lang="en-US" altLang="zh-CN" smtClean="0"/>
          </a:p>
          <a:p>
            <a:pPr eaLnBrk="1" hangingPunct="1">
              <a:spcBef>
                <a:spcPct val="0"/>
              </a:spcBef>
            </a:pPr>
            <a:r>
              <a:rPr lang="en-US" altLang="zh-CN" smtClean="0"/>
              <a:t>	3</a:t>
            </a:r>
            <a:r>
              <a:rPr lang="zh-CN" altLang="en-US" smtClean="0"/>
              <a:t>，</a:t>
            </a:r>
            <a:r>
              <a:rPr lang="en-US" altLang="zh-CN" smtClean="0"/>
              <a:t>4</a:t>
            </a:r>
            <a:r>
              <a:rPr lang="zh-CN" altLang="en-US" smtClean="0"/>
              <a:t>就是参与运算的操作数据</a:t>
            </a:r>
            <a:endParaRPr lang="en-US" altLang="zh-CN" smtClean="0"/>
          </a:p>
          <a:p>
            <a:pPr eaLnBrk="1" hangingPunct="1">
              <a:spcBef>
                <a:spcPct val="0"/>
              </a:spcBef>
            </a:pPr>
            <a:r>
              <a:rPr lang="en-US" altLang="zh-CN" smtClean="0"/>
              <a:t>	3 + 4</a:t>
            </a:r>
            <a:r>
              <a:rPr lang="zh-CN" altLang="en-US" smtClean="0"/>
              <a:t>整体其实就是一个算数表达式</a:t>
            </a:r>
            <a:endParaRPr lang="en-US" altLang="zh-CN" smtClean="0"/>
          </a:p>
          <a:p>
            <a:pPr eaLnBrk="1" hangingPunct="1">
              <a:spcBef>
                <a:spcPct val="0"/>
              </a:spcBef>
            </a:pPr>
            <a:endParaRPr lang="en-US" altLang="zh-CN" smtClean="0"/>
          </a:p>
          <a:p>
            <a:pPr eaLnBrk="1" hangingPunct="1">
              <a:spcBef>
                <a:spcPct val="0"/>
              </a:spcBef>
            </a:pPr>
            <a:endParaRPr lang="zh-CN" altLang="en-US" smtClean="0"/>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EBA8E36-4F4E-4737-954D-4FE2159D4D8A}" type="slidenum">
              <a:rPr lang="zh-CN" altLang="en-US">
                <a:latin typeface="Times New Roman" panose="02020603050405020304" pitchFamily="18" charset="0"/>
              </a:rPr>
              <a:pPr eaLnBrk="1" hangingPunct="1"/>
              <a:t>19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580150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8DD5DF6-A3A9-4771-9F4D-4FF73EBB5833}" type="slidenum">
              <a:rPr lang="zh-CN" altLang="en-US">
                <a:latin typeface="Times New Roman" panose="02020603050405020304" pitchFamily="18" charset="0"/>
              </a:rPr>
              <a:pPr eaLnBrk="1" hangingPunct="1"/>
              <a:t>20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782320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在这里引入</a:t>
            </a:r>
            <a:r>
              <a:rPr lang="en-US" altLang="zh-CN" smtClean="0"/>
              <a:t>ASCII</a:t>
            </a:r>
            <a:r>
              <a:rPr lang="zh-CN" altLang="en-US" smtClean="0"/>
              <a:t>码表</a:t>
            </a:r>
            <a:endParaRPr lang="en-US" altLang="zh-CN" smtClean="0"/>
          </a:p>
          <a:p>
            <a:pPr eaLnBrk="1" hangingPunct="1">
              <a:spcBef>
                <a:spcPct val="0"/>
              </a:spcBef>
            </a:pPr>
            <a:r>
              <a:rPr lang="en-US" altLang="zh-CN" smtClean="0"/>
              <a:t>2:</a:t>
            </a:r>
            <a:r>
              <a:rPr lang="zh-CN" altLang="en-US" smtClean="0"/>
              <a:t>任何数据和字符串进行操作，结果都是字符串类型。但是要注意运算的顺序。</a:t>
            </a:r>
            <a:endParaRPr lang="en-US" altLang="zh-CN" smtClean="0"/>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622EAE4-0F64-41CD-BBED-AA96B202FEB3}" type="slidenum">
              <a:rPr lang="zh-CN" altLang="en-US">
                <a:latin typeface="Times New Roman" panose="02020603050405020304" pitchFamily="18" charset="0"/>
              </a:rPr>
              <a:pPr eaLnBrk="1" hangingPunct="1"/>
              <a:t>21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899396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基本小题目</a:t>
            </a:r>
            <a:endParaRPr lang="en-US" altLang="zh-CN" dirty="0" smtClean="0"/>
          </a:p>
          <a:p>
            <a:pPr eaLnBrk="1" hangingPunct="1">
              <a:spcBef>
                <a:spcPct val="0"/>
              </a:spcBef>
            </a:pPr>
            <a:r>
              <a:rPr lang="en-US" altLang="zh-CN" dirty="0" smtClean="0"/>
              <a:t>	</a:t>
            </a:r>
            <a:r>
              <a:rPr lang="en-US" altLang="zh-CN" dirty="0" err="1" smtClean="0"/>
              <a:t>int</a:t>
            </a:r>
            <a:r>
              <a:rPr lang="en-US" altLang="zh-CN" dirty="0" smtClean="0"/>
              <a:t> a = 10;</a:t>
            </a:r>
          </a:p>
          <a:p>
            <a:pPr eaLnBrk="1" hangingPunct="1">
              <a:spcBef>
                <a:spcPct val="0"/>
              </a:spcBef>
            </a:pPr>
            <a:r>
              <a:rPr lang="en-US" altLang="zh-CN" dirty="0" smtClean="0"/>
              <a:t>	</a:t>
            </a:r>
            <a:r>
              <a:rPr lang="en-US" altLang="zh-CN" dirty="0" err="1" smtClean="0"/>
              <a:t>int</a:t>
            </a:r>
            <a:r>
              <a:rPr lang="en-US" altLang="zh-CN" dirty="0" smtClean="0"/>
              <a:t> b = 10;</a:t>
            </a:r>
          </a:p>
          <a:p>
            <a:pPr eaLnBrk="1" hangingPunct="1">
              <a:spcBef>
                <a:spcPct val="0"/>
              </a:spcBef>
            </a:pPr>
            <a:r>
              <a:rPr lang="en-US" altLang="zh-CN" dirty="0" smtClean="0"/>
              <a:t>	</a:t>
            </a:r>
            <a:r>
              <a:rPr lang="en-US" altLang="zh-CN" dirty="0" err="1" smtClean="0"/>
              <a:t>int</a:t>
            </a:r>
            <a:r>
              <a:rPr lang="en-US" altLang="zh-CN" dirty="0" smtClean="0"/>
              <a:t> c = 10;</a:t>
            </a:r>
          </a:p>
          <a:p>
            <a:pPr eaLnBrk="1" hangingPunct="1">
              <a:spcBef>
                <a:spcPct val="0"/>
              </a:spcBef>
            </a:pPr>
            <a:endParaRPr lang="en-US" altLang="zh-CN" dirty="0" smtClean="0"/>
          </a:p>
          <a:p>
            <a:pPr eaLnBrk="1" hangingPunct="1">
              <a:spcBef>
                <a:spcPct val="0"/>
              </a:spcBef>
            </a:pPr>
            <a:r>
              <a:rPr lang="en-US" altLang="zh-CN" dirty="0" smtClean="0"/>
              <a:t>	a = b++;</a:t>
            </a:r>
          </a:p>
          <a:p>
            <a:pPr eaLnBrk="1" hangingPunct="1">
              <a:spcBef>
                <a:spcPct val="0"/>
              </a:spcBef>
            </a:pPr>
            <a:r>
              <a:rPr lang="en-US" altLang="zh-CN" dirty="0" smtClean="0"/>
              <a:t>	c = --a;</a:t>
            </a:r>
          </a:p>
          <a:p>
            <a:pPr eaLnBrk="1" hangingPunct="1">
              <a:spcBef>
                <a:spcPct val="0"/>
              </a:spcBef>
            </a:pPr>
            <a:r>
              <a:rPr lang="en-US" altLang="zh-CN" dirty="0" smtClean="0"/>
              <a:t>	b = ++a;</a:t>
            </a:r>
          </a:p>
          <a:p>
            <a:pPr eaLnBrk="1" hangingPunct="1">
              <a:spcBef>
                <a:spcPct val="0"/>
              </a:spcBef>
            </a:pPr>
            <a:r>
              <a:rPr lang="en-US" altLang="zh-CN" dirty="0" smtClean="0"/>
              <a:t>	a = c--;</a:t>
            </a:r>
          </a:p>
          <a:p>
            <a:pPr eaLnBrk="1" hangingPunct="1">
              <a:spcBef>
                <a:spcPct val="0"/>
              </a:spcBef>
            </a:pPr>
            <a:r>
              <a:rPr lang="en-US" altLang="zh-CN" dirty="0" smtClean="0"/>
              <a:t>	</a:t>
            </a:r>
            <a:r>
              <a:rPr lang="zh-CN" altLang="en-US" dirty="0" smtClean="0"/>
              <a:t>请分别计算出</a:t>
            </a:r>
            <a:r>
              <a:rPr lang="en-US" altLang="zh-CN" dirty="0" err="1" smtClean="0"/>
              <a:t>a,b,c</a:t>
            </a:r>
            <a:r>
              <a:rPr lang="zh-CN" altLang="en-US" dirty="0" smtClean="0"/>
              <a:t>的值</a:t>
            </a: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比较复杂的题目</a:t>
            </a:r>
            <a:endParaRPr lang="en-US" altLang="zh-CN" dirty="0" smtClean="0"/>
          </a:p>
          <a:p>
            <a:pPr eaLnBrk="1" hangingPunct="1">
              <a:spcBef>
                <a:spcPct val="0"/>
              </a:spcBef>
            </a:pPr>
            <a:r>
              <a:rPr lang="en-US" altLang="zh-CN" dirty="0" err="1" smtClean="0"/>
              <a:t>int</a:t>
            </a:r>
            <a:r>
              <a:rPr lang="en-US" altLang="zh-CN" dirty="0" smtClean="0"/>
              <a:t> a = 4;</a:t>
            </a:r>
          </a:p>
          <a:p>
            <a:pPr eaLnBrk="1" hangingPunct="1">
              <a:spcBef>
                <a:spcPct val="0"/>
              </a:spcBef>
            </a:pPr>
            <a:r>
              <a:rPr lang="en-US" altLang="zh-CN" dirty="0" err="1" smtClean="0"/>
              <a:t>int</a:t>
            </a:r>
            <a:r>
              <a:rPr lang="en-US" altLang="zh-CN" dirty="0" smtClean="0"/>
              <a:t> b = (a++)+(++a)+(a*10);</a:t>
            </a:r>
          </a:p>
          <a:p>
            <a:pPr eaLnBrk="1" hangingPunct="1">
              <a:spcBef>
                <a:spcPct val="0"/>
              </a:spcBef>
            </a:pPr>
            <a:r>
              <a:rPr lang="zh-CN" altLang="en-US" dirty="0" smtClean="0"/>
              <a:t>引出运算符的优先级</a:t>
            </a:r>
          </a:p>
        </p:txBody>
      </p:sp>
      <p:sp>
        <p:nvSpPr>
          <p:cNvPr id="128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B392021-B871-4013-8E7D-97F83FB42292}" type="slidenum">
              <a:rPr lang="zh-CN" altLang="en-US">
                <a:latin typeface="Times New Roman" panose="02020603050405020304" pitchFamily="18" charset="0"/>
              </a:rPr>
              <a:pPr eaLnBrk="1" hangingPunct="1"/>
              <a:t>22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411971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 </a:t>
            </a:r>
            <a:r>
              <a:rPr lang="zh-CN" altLang="en-US" dirty="0" smtClean="0"/>
              <a:t>赋值号</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加赋值</a:t>
            </a:r>
            <a:endParaRPr lang="en-US" altLang="zh-CN" dirty="0" smtClean="0"/>
          </a:p>
          <a:p>
            <a:pPr eaLnBrk="1" hangingPunct="1">
              <a:spcBef>
                <a:spcPct val="0"/>
              </a:spcBef>
            </a:pPr>
            <a:r>
              <a:rPr lang="en-US" altLang="zh-CN" dirty="0" smtClean="0"/>
              <a:t>	</a:t>
            </a:r>
            <a:r>
              <a:rPr lang="zh-CN" altLang="en-US" dirty="0" smtClean="0"/>
              <a:t>把左边和右边的结果赋值给左边。</a:t>
            </a:r>
            <a:endParaRPr lang="en-US" altLang="zh-CN" dirty="0" smtClean="0"/>
          </a:p>
          <a:p>
            <a:pPr eaLnBrk="1" hangingPunct="1">
              <a:spcBef>
                <a:spcPct val="0"/>
              </a:spcBef>
            </a:pPr>
            <a:r>
              <a:rPr lang="en-US" altLang="zh-CN" dirty="0" smtClean="0"/>
              <a:t>	</a:t>
            </a:r>
            <a:r>
              <a:rPr lang="zh-CN" altLang="en-US" dirty="0" smtClean="0"/>
              <a:t>注意：左边不能是常量</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3:</a:t>
            </a:r>
            <a:r>
              <a:rPr lang="zh-CN" altLang="en-US" dirty="0" smtClean="0"/>
              <a:t>通过面试题引出</a:t>
            </a:r>
            <a:r>
              <a:rPr lang="en-US" altLang="zh-CN" dirty="0" smtClean="0"/>
              <a:t>+=</a:t>
            </a:r>
            <a:r>
              <a:rPr lang="zh-CN" altLang="en-US" dirty="0" smtClean="0"/>
              <a:t>运算符的特点：</a:t>
            </a:r>
            <a:endParaRPr lang="en-US" altLang="zh-CN" dirty="0" smtClean="0"/>
          </a:p>
          <a:p>
            <a:pPr eaLnBrk="1" hangingPunct="1">
              <a:spcBef>
                <a:spcPct val="0"/>
              </a:spcBef>
            </a:pPr>
            <a:r>
              <a:rPr lang="en-US" altLang="zh-CN" dirty="0" smtClean="0"/>
              <a:t>	</a:t>
            </a:r>
            <a:r>
              <a:rPr lang="zh-CN" altLang="en-US" dirty="0" smtClean="0"/>
              <a:t>有一个隐含的默认转换功能。</a:t>
            </a:r>
            <a:endParaRPr lang="en-US" altLang="zh-CN" dirty="0" smtClean="0"/>
          </a:p>
          <a:p>
            <a:pPr eaLnBrk="1" hangingPunct="1">
              <a:spcBef>
                <a:spcPct val="0"/>
              </a:spcBef>
            </a:pPr>
            <a:r>
              <a:rPr lang="en-US" altLang="zh-CN" dirty="0" smtClean="0"/>
              <a:t>	</a:t>
            </a:r>
            <a:r>
              <a:rPr lang="zh-CN" altLang="en-US" dirty="0" smtClean="0"/>
              <a:t>实际上等价于：</a:t>
            </a:r>
            <a:endParaRPr lang="en-US" altLang="zh-CN" dirty="0" smtClean="0"/>
          </a:p>
          <a:p>
            <a:pPr eaLnBrk="1" hangingPunct="1">
              <a:spcBef>
                <a:spcPct val="0"/>
              </a:spcBef>
            </a:pPr>
            <a:r>
              <a:rPr lang="en-US" altLang="zh-CN" dirty="0" smtClean="0"/>
              <a:t>		short s = 1;</a:t>
            </a:r>
          </a:p>
          <a:p>
            <a:pPr eaLnBrk="1" hangingPunct="1">
              <a:spcBef>
                <a:spcPct val="0"/>
              </a:spcBef>
            </a:pPr>
            <a:r>
              <a:rPr lang="en-US" altLang="zh-CN" dirty="0" smtClean="0"/>
              <a:t>		s+=1</a:t>
            </a:r>
            <a:r>
              <a:rPr lang="zh-CN" altLang="en-US" dirty="0" smtClean="0"/>
              <a:t>等价于</a:t>
            </a:r>
            <a:endParaRPr lang="en-US" altLang="zh-CN" dirty="0" smtClean="0"/>
          </a:p>
          <a:p>
            <a:pPr eaLnBrk="1" hangingPunct="1">
              <a:spcBef>
                <a:spcPct val="0"/>
              </a:spcBef>
            </a:pPr>
            <a:r>
              <a:rPr lang="en-US" altLang="zh-CN" dirty="0" smtClean="0"/>
              <a:t>		s=(s</a:t>
            </a:r>
            <a:r>
              <a:rPr lang="zh-CN" altLang="en-US" dirty="0" smtClean="0"/>
              <a:t>的数据类型</a:t>
            </a:r>
            <a:r>
              <a:rPr lang="en-US" altLang="zh-CN" dirty="0" smtClean="0"/>
              <a:t>)(s+1);</a:t>
            </a:r>
            <a:endParaRPr lang="zh-CN" altLang="en-US" dirty="0" smtClean="0"/>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447EC48-7836-4262-ADFB-99CC71417D15}" type="slidenum">
              <a:rPr lang="zh-CN" altLang="en-US">
                <a:latin typeface="Times New Roman" panose="02020603050405020304" pitchFamily="18" charset="0"/>
              </a:rPr>
              <a:pPr eaLnBrk="1" hangingPunct="1"/>
              <a:t>24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7619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起名字，不能太随便，无规矩，不成方圆。</a:t>
            </a:r>
            <a:endParaRPr lang="en-US" altLang="zh-CN" dirty="0" smtClean="0"/>
          </a:p>
          <a:p>
            <a:pPr eaLnBrk="1" hangingPunct="1">
              <a:spcBef>
                <a:spcPct val="0"/>
              </a:spcBef>
            </a:pPr>
            <a:r>
              <a:rPr lang="en-US" altLang="zh-CN" dirty="0" smtClean="0"/>
              <a:t>2:</a:t>
            </a:r>
            <a:r>
              <a:rPr lang="zh-CN" altLang="en-US" dirty="0" smtClean="0"/>
              <a:t>针对注意事项，举例演示</a:t>
            </a:r>
            <a:endParaRPr lang="en-US" altLang="zh-CN" dirty="0" smtClean="0"/>
          </a:p>
          <a:p>
            <a:pPr eaLnBrk="1" hangingPunct="1"/>
            <a:r>
              <a:rPr lang="en-US" altLang="zh-CN" dirty="0" smtClean="0"/>
              <a:t>3:</a:t>
            </a:r>
            <a:r>
              <a:rPr lang="zh-CN" altLang="en-US" dirty="0" smtClean="0"/>
              <a:t>下面那些合法，那些不合法：</a:t>
            </a:r>
            <a:endParaRPr lang="en-US" altLang="zh-CN" dirty="0" smtClean="0"/>
          </a:p>
          <a:p>
            <a:pPr eaLnBrk="1" hangingPunct="1"/>
            <a:r>
              <a:rPr lang="en-US" altLang="zh-CN" dirty="0" smtClean="0"/>
              <a:t>HelloWorld,DataClass,_983,$bS5_c7,class,DataClass#,98.3,Hell World</a:t>
            </a:r>
            <a:endParaRPr lang="zh-CN" altLang="en-US" dirty="0" smtClean="0"/>
          </a:p>
          <a:p>
            <a:pPr eaLnBrk="1" hangingPunct="1">
              <a:spcBef>
                <a:spcPct val="0"/>
              </a:spcBef>
            </a:pPr>
            <a:endParaRPr lang="zh-CN" altLang="en-US" dirty="0" smtClean="0"/>
          </a:p>
        </p:txBody>
      </p:sp>
      <p:sp>
        <p:nvSpPr>
          <p:cNvPr id="1044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1A0D788-B94A-4FD7-8951-FFFB9176B5AA}" type="slidenum">
              <a:rPr lang="zh-CN" altLang="en-US">
                <a:latin typeface="Times New Roman" panose="02020603050405020304" pitchFamily="18" charset="0"/>
              </a:rPr>
              <a:pPr eaLnBrk="1" hangingPunct="1"/>
              <a:t>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576747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A</a:t>
            </a:r>
            <a:r>
              <a:rPr lang="en-US" altLang="zh-CN" baseline="0" dirty="0" smtClean="0"/>
              <a:t> = 9, b =7</a:t>
            </a:r>
          </a:p>
          <a:p>
            <a:pPr eaLnBrk="1" hangingPunct="1">
              <a:spcBef>
                <a:spcPct val="0"/>
              </a:spcBef>
            </a:pPr>
            <a:r>
              <a:rPr lang="en-US" altLang="zh-CN" dirty="0" smtClean="0"/>
              <a:t>1:= </a:t>
            </a:r>
            <a:r>
              <a:rPr lang="zh-CN" altLang="en-US" dirty="0" smtClean="0"/>
              <a:t>赋值号</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加赋值</a:t>
            </a:r>
            <a:endParaRPr lang="en-US" altLang="zh-CN" dirty="0" smtClean="0"/>
          </a:p>
          <a:p>
            <a:pPr eaLnBrk="1" hangingPunct="1">
              <a:spcBef>
                <a:spcPct val="0"/>
              </a:spcBef>
            </a:pPr>
            <a:r>
              <a:rPr lang="en-US" altLang="zh-CN" dirty="0" smtClean="0"/>
              <a:t>	</a:t>
            </a:r>
            <a:r>
              <a:rPr lang="zh-CN" altLang="en-US" dirty="0" smtClean="0"/>
              <a:t>把左边和右边的结果赋值给左边。</a:t>
            </a:r>
            <a:endParaRPr lang="en-US" altLang="zh-CN" dirty="0" smtClean="0"/>
          </a:p>
          <a:p>
            <a:pPr eaLnBrk="1" hangingPunct="1">
              <a:spcBef>
                <a:spcPct val="0"/>
              </a:spcBef>
            </a:pPr>
            <a:r>
              <a:rPr lang="en-US" altLang="zh-CN" dirty="0" smtClean="0"/>
              <a:t>	</a:t>
            </a:r>
            <a:r>
              <a:rPr lang="zh-CN" altLang="en-US" dirty="0" smtClean="0"/>
              <a:t>注意：左边不能是常量</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3:</a:t>
            </a:r>
            <a:r>
              <a:rPr lang="zh-CN" altLang="en-US" dirty="0" smtClean="0"/>
              <a:t>通过面试题引出</a:t>
            </a:r>
            <a:r>
              <a:rPr lang="en-US" altLang="zh-CN" dirty="0" smtClean="0"/>
              <a:t>+=</a:t>
            </a:r>
            <a:r>
              <a:rPr lang="zh-CN" altLang="en-US" dirty="0" smtClean="0"/>
              <a:t>运算符的特点：</a:t>
            </a:r>
            <a:endParaRPr lang="en-US" altLang="zh-CN" dirty="0" smtClean="0"/>
          </a:p>
          <a:p>
            <a:pPr eaLnBrk="1" hangingPunct="1">
              <a:spcBef>
                <a:spcPct val="0"/>
              </a:spcBef>
            </a:pPr>
            <a:r>
              <a:rPr lang="en-US" altLang="zh-CN" dirty="0" smtClean="0"/>
              <a:t>	</a:t>
            </a:r>
            <a:r>
              <a:rPr lang="zh-CN" altLang="en-US" dirty="0" smtClean="0"/>
              <a:t>有一个隐含的默认转换功能。</a:t>
            </a:r>
            <a:endParaRPr lang="en-US" altLang="zh-CN" dirty="0" smtClean="0"/>
          </a:p>
          <a:p>
            <a:pPr eaLnBrk="1" hangingPunct="1">
              <a:spcBef>
                <a:spcPct val="0"/>
              </a:spcBef>
            </a:pPr>
            <a:r>
              <a:rPr lang="en-US" altLang="zh-CN" dirty="0" smtClean="0"/>
              <a:t>	</a:t>
            </a:r>
            <a:r>
              <a:rPr lang="zh-CN" altLang="en-US" dirty="0" smtClean="0"/>
              <a:t>实际上等价于：</a:t>
            </a:r>
            <a:endParaRPr lang="en-US" altLang="zh-CN" dirty="0" smtClean="0"/>
          </a:p>
          <a:p>
            <a:pPr eaLnBrk="1" hangingPunct="1">
              <a:spcBef>
                <a:spcPct val="0"/>
              </a:spcBef>
            </a:pPr>
            <a:r>
              <a:rPr lang="en-US" altLang="zh-CN" dirty="0" smtClean="0"/>
              <a:t>		short s = 1;</a:t>
            </a:r>
          </a:p>
          <a:p>
            <a:pPr eaLnBrk="1" hangingPunct="1">
              <a:spcBef>
                <a:spcPct val="0"/>
              </a:spcBef>
            </a:pPr>
            <a:r>
              <a:rPr lang="en-US" altLang="zh-CN" dirty="0" smtClean="0"/>
              <a:t>		s+=1</a:t>
            </a:r>
            <a:r>
              <a:rPr lang="zh-CN" altLang="en-US" dirty="0" smtClean="0"/>
              <a:t>等价于</a:t>
            </a:r>
            <a:endParaRPr lang="en-US" altLang="zh-CN" dirty="0" smtClean="0"/>
          </a:p>
          <a:p>
            <a:pPr eaLnBrk="1" hangingPunct="1">
              <a:spcBef>
                <a:spcPct val="0"/>
              </a:spcBef>
            </a:pPr>
            <a:r>
              <a:rPr lang="en-US" altLang="zh-CN" dirty="0" smtClean="0"/>
              <a:t>		s=(s</a:t>
            </a:r>
            <a:r>
              <a:rPr lang="zh-CN" altLang="en-US" dirty="0" smtClean="0"/>
              <a:t>的数据类型</a:t>
            </a:r>
            <a:r>
              <a:rPr lang="en-US" altLang="zh-CN" dirty="0" smtClean="0"/>
              <a:t>)(s+1);</a:t>
            </a:r>
            <a:endParaRPr lang="zh-CN" altLang="en-US" dirty="0" smtClean="0"/>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447EC48-7836-4262-ADFB-99CC71417D15}" type="slidenum">
              <a:rPr lang="zh-CN" altLang="en-US">
                <a:latin typeface="Times New Roman" panose="02020603050405020304" pitchFamily="18" charset="0"/>
              </a:rPr>
              <a:pPr eaLnBrk="1" hangingPunct="1"/>
              <a:t>25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90269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E463ED5-2793-4BFB-BBCC-A93C5B6826F0}" type="slidenum">
              <a:rPr lang="zh-CN" altLang="en-US">
                <a:latin typeface="Times New Roman" panose="02020603050405020304" pitchFamily="18" charset="0"/>
              </a:rPr>
              <a:pPr eaLnBrk="1" hangingPunct="1"/>
              <a:t>27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097122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44789E-AB70-4D7D-A889-12BD07C5CFD6}" type="slidenum">
              <a:rPr lang="zh-CN" altLang="en-US" smtClean="0"/>
              <a:t>28</a:t>
            </a:fld>
            <a:endParaRPr lang="zh-CN" altLang="en-US"/>
          </a:p>
        </p:txBody>
      </p:sp>
    </p:spTree>
    <p:extLst>
      <p:ext uri="{BB962C8B-B14F-4D97-AF65-F5344CB8AC3E}">
        <p14:creationId xmlns:p14="http://schemas.microsoft.com/office/powerpoint/2010/main" val="1459191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前面的几个用数据</a:t>
            </a:r>
            <a:r>
              <a:rPr lang="en-US" altLang="zh-CN" dirty="0" smtClean="0"/>
              <a:t>3</a:t>
            </a:r>
            <a:r>
              <a:rPr lang="zh-CN" altLang="en-US" dirty="0" smtClean="0"/>
              <a:t>，</a:t>
            </a:r>
            <a:r>
              <a:rPr lang="en-US" altLang="zh-CN" dirty="0" smtClean="0"/>
              <a:t>4</a:t>
            </a:r>
            <a:r>
              <a:rPr lang="zh-CN" altLang="en-US" dirty="0" smtClean="0"/>
              <a:t>即可。</a:t>
            </a:r>
            <a:endParaRPr lang="en-US" altLang="zh-CN" dirty="0" smtClean="0"/>
          </a:p>
          <a:p>
            <a:pPr eaLnBrk="1" hangingPunct="1"/>
            <a:endParaRPr lang="en-US" altLang="zh-CN" dirty="0" smtClean="0"/>
          </a:p>
          <a:p>
            <a:pPr eaLnBrk="1" hangingPunct="1"/>
            <a:r>
              <a:rPr lang="zh-CN" altLang="en-US" dirty="0" smtClean="0"/>
              <a:t>讲完后，顺带的提一下</a:t>
            </a:r>
            <a:r>
              <a:rPr lang="en-US" altLang="zh-CN" dirty="0" smtClean="0"/>
              <a:t>^</a:t>
            </a:r>
            <a:r>
              <a:rPr lang="zh-CN" altLang="en-US" dirty="0" smtClean="0"/>
              <a:t>运算符的特点。</a:t>
            </a:r>
            <a:endParaRPr lang="en-US" altLang="zh-CN" dirty="0" smtClean="0"/>
          </a:p>
          <a:p>
            <a:pPr eaLnBrk="1" hangingPunct="1"/>
            <a:endParaRPr lang="en-US" altLang="zh-CN" dirty="0" smtClean="0"/>
          </a:p>
          <a:p>
            <a:pPr eaLnBrk="1" hangingPunct="1"/>
            <a:r>
              <a:rPr lang="zh-CN" altLang="en-US" dirty="0" smtClean="0"/>
              <a:t>&lt;&lt;：就是将左边的操作数在内存中的二进制数据左移右边操作数指定的位数，右边被移空的部分补</a:t>
            </a:r>
            <a:r>
              <a:rPr lang="en-US" altLang="zh-CN" dirty="0" smtClean="0"/>
              <a:t>0</a:t>
            </a:r>
            <a:r>
              <a:rPr lang="zh-CN" altLang="en-US" dirty="0" smtClean="0"/>
              <a:t>。相当于乘与2的倍数</a:t>
            </a:r>
          </a:p>
          <a:p>
            <a:pPr eaLnBrk="1" hangingPunct="1"/>
            <a:r>
              <a:rPr lang="zh-CN" altLang="en-US" dirty="0" smtClean="0"/>
              <a:t>&gt;&gt;：右移稍微复杂一点，如果最高位是</a:t>
            </a:r>
            <a:r>
              <a:rPr lang="en-US" altLang="zh-CN" dirty="0" smtClean="0"/>
              <a:t>0</a:t>
            </a:r>
            <a:r>
              <a:rPr lang="zh-CN" altLang="en-US" dirty="0" smtClean="0"/>
              <a:t>，左边被移空的位就填入</a:t>
            </a:r>
            <a:r>
              <a:rPr lang="en-US" altLang="zh-CN" dirty="0" smtClean="0"/>
              <a:t>0</a:t>
            </a:r>
            <a:r>
              <a:rPr lang="zh-CN" altLang="en-US" dirty="0" smtClean="0"/>
              <a:t>；如果最高位是</a:t>
            </a:r>
            <a:r>
              <a:rPr lang="en-US" altLang="zh-CN" dirty="0" smtClean="0"/>
              <a:t>1</a:t>
            </a:r>
            <a:r>
              <a:rPr lang="zh-CN" altLang="en-US" dirty="0" smtClean="0"/>
              <a:t>，左边被移空的位就填入</a:t>
            </a:r>
            <a:r>
              <a:rPr lang="en-US" altLang="zh-CN" dirty="0" smtClean="0"/>
              <a:t>1</a:t>
            </a:r>
            <a:r>
              <a:rPr lang="zh-CN" altLang="en-US" dirty="0" smtClean="0"/>
              <a:t>。相当于除以2的倍数</a:t>
            </a:r>
          </a:p>
          <a:p>
            <a:pPr eaLnBrk="1" hangingPunct="1"/>
            <a:r>
              <a:rPr lang="en-US" altLang="zh-CN" dirty="0" smtClean="0"/>
              <a:t>&gt;&gt;&gt;</a:t>
            </a:r>
            <a:r>
              <a:rPr lang="zh-CN" altLang="en-US" dirty="0" smtClean="0"/>
              <a:t>：无论最高位是</a:t>
            </a:r>
            <a:r>
              <a:rPr lang="en-US" altLang="zh-CN" dirty="0" smtClean="0"/>
              <a:t>1</a:t>
            </a:r>
            <a:r>
              <a:rPr lang="zh-CN" altLang="en-US" dirty="0" smtClean="0"/>
              <a:t>还是</a:t>
            </a:r>
            <a:r>
              <a:rPr lang="en-US" altLang="zh-CN" dirty="0" smtClean="0"/>
              <a:t>0</a:t>
            </a:r>
            <a:r>
              <a:rPr lang="zh-CN" altLang="en-US" dirty="0" smtClean="0"/>
              <a:t>，左边被移空的高位都填入</a:t>
            </a:r>
            <a:r>
              <a:rPr lang="en-US" altLang="zh-CN" dirty="0" smtClean="0"/>
              <a:t>0</a:t>
            </a:r>
            <a:r>
              <a:rPr lang="zh-CN" altLang="en-US" dirty="0" smtClean="0"/>
              <a:t>。</a:t>
            </a:r>
            <a:endParaRPr lang="en-US" altLang="zh-CN" dirty="0" smtClean="0"/>
          </a:p>
          <a:p>
            <a:pPr eaLnBrk="1" hangingPunct="1"/>
            <a:endParaRPr lang="en-US" altLang="zh-CN" dirty="0" smtClean="0"/>
          </a:p>
          <a:p>
            <a:pPr eaLnBrk="1" hangingPunct="1"/>
            <a:r>
              <a:rPr lang="zh-CN" altLang="en-US" dirty="0" smtClean="0"/>
              <a:t>看结果：总结相当于乘以或者除以</a:t>
            </a:r>
            <a:r>
              <a:rPr lang="en-US" altLang="zh-CN" dirty="0" smtClean="0"/>
              <a:t>2</a:t>
            </a:r>
            <a:r>
              <a:rPr lang="zh-CN" altLang="en-US" dirty="0" smtClean="0"/>
              <a:t>的多少次幂。</a:t>
            </a:r>
            <a:endParaRPr lang="en-US" altLang="zh-CN" dirty="0" smtClean="0"/>
          </a:p>
          <a:p>
            <a:pPr eaLnBrk="1" hangingPunct="1"/>
            <a:endParaRPr lang="en-US" altLang="zh-CN" dirty="0" smtClean="0"/>
          </a:p>
          <a:p>
            <a:pPr eaLnBrk="1" hangingPunct="1"/>
            <a:r>
              <a:rPr lang="en-US" altLang="zh-CN" dirty="0" err="1" smtClean="0"/>
              <a:t>System.out.println</a:t>
            </a:r>
            <a:r>
              <a:rPr lang="en-US" altLang="zh-CN" dirty="0" smtClean="0"/>
              <a:t>(3 &lt;&lt; 2);</a:t>
            </a:r>
          </a:p>
          <a:p>
            <a:pPr eaLnBrk="1" hangingPunct="1"/>
            <a:r>
              <a:rPr lang="en-US" altLang="zh-CN" dirty="0" smtClean="0"/>
              <a:t>	</a:t>
            </a:r>
          </a:p>
          <a:p>
            <a:pPr eaLnBrk="1" hangingPunct="1"/>
            <a:r>
              <a:rPr lang="en-US" altLang="zh-CN" dirty="0" err="1" smtClean="0"/>
              <a:t>System.out.println</a:t>
            </a:r>
            <a:r>
              <a:rPr lang="en-US" altLang="zh-CN" dirty="0" smtClean="0"/>
              <a:t>(24 &gt;&gt; 2);</a:t>
            </a:r>
          </a:p>
          <a:p>
            <a:pPr eaLnBrk="1" hangingPunct="1"/>
            <a:r>
              <a:rPr lang="en-US" altLang="zh-CN" dirty="0" err="1" smtClean="0"/>
              <a:t>System.out.println</a:t>
            </a:r>
            <a:r>
              <a:rPr lang="en-US" altLang="zh-CN" dirty="0" smtClean="0"/>
              <a:t>(24 &gt;&gt;&gt; 2);</a:t>
            </a:r>
          </a:p>
          <a:p>
            <a:pPr eaLnBrk="1" hangingPunct="1"/>
            <a:r>
              <a:rPr lang="en-US" altLang="zh-CN" dirty="0" smtClean="0"/>
              <a:t>		</a:t>
            </a:r>
          </a:p>
          <a:p>
            <a:pPr eaLnBrk="1" hangingPunct="1"/>
            <a:r>
              <a:rPr lang="en-US" altLang="zh-CN" dirty="0" err="1" smtClean="0"/>
              <a:t>System.out.println</a:t>
            </a:r>
            <a:r>
              <a:rPr lang="en-US" altLang="zh-CN" dirty="0" smtClean="0"/>
              <a:t>(-24 &gt;&gt; 2);</a:t>
            </a:r>
          </a:p>
          <a:p>
            <a:pPr eaLnBrk="1" hangingPunct="1"/>
            <a:r>
              <a:rPr lang="en-US" altLang="zh-CN" dirty="0" err="1" smtClean="0"/>
              <a:t>System.out.println</a:t>
            </a:r>
            <a:r>
              <a:rPr lang="en-US" altLang="zh-CN" dirty="0" smtClean="0"/>
              <a:t>(-24 &gt;&gt;&gt; 2);</a:t>
            </a:r>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0D8F878-9926-4688-8FDC-B0B155BE1CAF}" type="slidenum">
              <a:rPr lang="zh-CN" altLang="en-US">
                <a:latin typeface="Times New Roman" panose="02020603050405020304" pitchFamily="18" charset="0"/>
              </a:rPr>
              <a:pPr eaLnBrk="1" hangingPunct="1"/>
              <a:t>29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151490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39825" y="684213"/>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xfrm>
            <a:off x="912813" y="4341813"/>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914252252"/>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r>
              <a:rPr lang="en-US" altLang="zh-CN" dirty="0" smtClean="0"/>
              <a:t>a: </a:t>
            </a:r>
            <a:r>
              <a:rPr lang="zh-CN" altLang="en-US" dirty="0" smtClean="0"/>
              <a:t>第三方变量</a:t>
            </a:r>
          </a:p>
          <a:p>
            <a:pPr>
              <a:defRPr/>
            </a:pPr>
            <a:r>
              <a:rPr lang="en-US" altLang="zh-CN" dirty="0" smtClean="0"/>
              <a:t>b: </a:t>
            </a:r>
            <a:r>
              <a:rPr lang="zh-CN" altLang="en-US" dirty="0" smtClean="0"/>
              <a:t>加法方式</a:t>
            </a:r>
            <a:endParaRPr lang="en-US" altLang="zh-CN" dirty="0" smtClean="0"/>
          </a:p>
          <a:p>
            <a:pPr>
              <a:defRPr/>
            </a:pPr>
            <a:r>
              <a:rPr lang="en-US" altLang="zh-CN" dirty="0" smtClean="0"/>
              <a:t>	 a = a + b;</a:t>
            </a:r>
          </a:p>
          <a:p>
            <a:pPr>
              <a:defRPr/>
            </a:pPr>
            <a:r>
              <a:rPr lang="en-US" altLang="zh-CN" dirty="0" smtClean="0"/>
              <a:t>	 b = a–b;</a:t>
            </a:r>
          </a:p>
          <a:p>
            <a:pPr>
              <a:defRPr/>
            </a:pPr>
            <a:r>
              <a:rPr lang="en-US" altLang="zh-CN" dirty="0" smtClean="0"/>
              <a:t>	 a = a–b;</a:t>
            </a:r>
            <a:endParaRPr lang="zh-CN" altLang="en-US" dirty="0" smtClean="0"/>
          </a:p>
          <a:p>
            <a:pPr>
              <a:defRPr/>
            </a:pPr>
            <a:r>
              <a:rPr lang="en-US" altLang="zh-CN" dirty="0" smtClean="0"/>
              <a:t>c: ^</a:t>
            </a:r>
            <a:r>
              <a:rPr lang="zh-CN" altLang="en-US" dirty="0" smtClean="0"/>
              <a:t>异或位运算符</a:t>
            </a:r>
          </a:p>
          <a:p>
            <a:pPr>
              <a:defRPr/>
            </a:pPr>
            <a:r>
              <a:rPr lang="en-US" altLang="zh-CN" dirty="0" smtClean="0"/>
              <a:t>d: </a:t>
            </a:r>
            <a:r>
              <a:rPr lang="zh-CN" altLang="en-US" dirty="0" smtClean="0"/>
              <a:t>一句话搞定</a:t>
            </a:r>
          </a:p>
          <a:p>
            <a:pPr>
              <a:defRPr/>
            </a:pPr>
            <a:r>
              <a:rPr lang="zh-CN" altLang="en-US" dirty="0" smtClean="0"/>
              <a:t>	</a:t>
            </a:r>
            <a:r>
              <a:rPr lang="en-US" altLang="zh-CN" dirty="0" smtClean="0"/>
              <a:t>a = (</a:t>
            </a:r>
            <a:r>
              <a:rPr lang="en-US" altLang="zh-CN" dirty="0" err="1" smtClean="0"/>
              <a:t>a+b</a:t>
            </a:r>
            <a:r>
              <a:rPr lang="en-US" altLang="zh-CN" dirty="0" smtClean="0"/>
              <a:t>) - (b=a)</a:t>
            </a: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4CC191C-C425-4293-99CB-BC63CAB79A78}" type="slidenum">
              <a:rPr lang="zh-CN" altLang="en-US"/>
              <a:pPr eaLnBrk="1" hangingPunct="1"/>
              <a:t>34</a:t>
            </a:fld>
            <a:endParaRPr lang="zh-CN" altLang="en-US"/>
          </a:p>
        </p:txBody>
      </p:sp>
    </p:spTree>
    <p:extLst>
      <p:ext uri="{BB962C8B-B14F-4D97-AF65-F5344CB8AC3E}">
        <p14:creationId xmlns:p14="http://schemas.microsoft.com/office/powerpoint/2010/main" val="2677183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r>
              <a:rPr lang="en-US" altLang="zh-CN" dirty="0" smtClean="0"/>
              <a:t>a: </a:t>
            </a:r>
            <a:r>
              <a:rPr lang="zh-CN" altLang="en-US" dirty="0" smtClean="0"/>
              <a:t>第三方变量</a:t>
            </a:r>
          </a:p>
          <a:p>
            <a:pPr>
              <a:defRPr/>
            </a:pPr>
            <a:r>
              <a:rPr lang="en-US" altLang="zh-CN" dirty="0" smtClean="0"/>
              <a:t>b: </a:t>
            </a:r>
            <a:r>
              <a:rPr lang="zh-CN" altLang="en-US" dirty="0" smtClean="0"/>
              <a:t>加法方式</a:t>
            </a:r>
            <a:endParaRPr lang="en-US" altLang="zh-CN" dirty="0" smtClean="0"/>
          </a:p>
          <a:p>
            <a:pPr>
              <a:defRPr/>
            </a:pPr>
            <a:r>
              <a:rPr lang="en-US" altLang="zh-CN" dirty="0" smtClean="0"/>
              <a:t>	 a = a + b;</a:t>
            </a:r>
          </a:p>
          <a:p>
            <a:pPr>
              <a:defRPr/>
            </a:pPr>
            <a:r>
              <a:rPr lang="en-US" altLang="zh-CN" dirty="0" smtClean="0"/>
              <a:t>	 b = a–b;</a:t>
            </a:r>
          </a:p>
          <a:p>
            <a:pPr>
              <a:defRPr/>
            </a:pPr>
            <a:r>
              <a:rPr lang="en-US" altLang="zh-CN" dirty="0" smtClean="0"/>
              <a:t>	 a = a–b;</a:t>
            </a:r>
            <a:endParaRPr lang="zh-CN" altLang="en-US" dirty="0" smtClean="0"/>
          </a:p>
          <a:p>
            <a:pPr>
              <a:defRPr/>
            </a:pPr>
            <a:r>
              <a:rPr lang="en-US" altLang="zh-CN" dirty="0" smtClean="0"/>
              <a:t>c: ^</a:t>
            </a:r>
            <a:r>
              <a:rPr lang="zh-CN" altLang="en-US" dirty="0" smtClean="0"/>
              <a:t>异或位运算符</a:t>
            </a:r>
          </a:p>
          <a:p>
            <a:pPr>
              <a:defRPr/>
            </a:pPr>
            <a:r>
              <a:rPr lang="en-US" altLang="zh-CN" dirty="0" smtClean="0"/>
              <a:t>d: </a:t>
            </a:r>
            <a:r>
              <a:rPr lang="zh-CN" altLang="en-US" dirty="0" smtClean="0"/>
              <a:t>一句话搞定</a:t>
            </a:r>
          </a:p>
          <a:p>
            <a:pPr>
              <a:defRPr/>
            </a:pPr>
            <a:r>
              <a:rPr lang="zh-CN" altLang="en-US" dirty="0" smtClean="0"/>
              <a:t>	</a:t>
            </a:r>
            <a:r>
              <a:rPr lang="en-US" altLang="zh-CN" dirty="0" smtClean="0"/>
              <a:t>a = (</a:t>
            </a:r>
            <a:r>
              <a:rPr lang="en-US" altLang="zh-CN" dirty="0" err="1" smtClean="0"/>
              <a:t>a+b</a:t>
            </a:r>
            <a:r>
              <a:rPr lang="en-US" altLang="zh-CN" dirty="0" smtClean="0"/>
              <a:t>) - (b=a)</a:t>
            </a: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4CC191C-C425-4293-99CB-BC63CAB79A78}" type="slidenum">
              <a:rPr lang="zh-CN" altLang="en-US"/>
              <a:pPr eaLnBrk="1" hangingPunct="1"/>
              <a:t>35</a:t>
            </a:fld>
            <a:endParaRPr lang="zh-CN" altLang="en-US"/>
          </a:p>
        </p:txBody>
      </p:sp>
    </p:spTree>
    <p:extLst>
      <p:ext uri="{BB962C8B-B14F-4D97-AF65-F5344CB8AC3E}">
        <p14:creationId xmlns:p14="http://schemas.microsoft.com/office/powerpoint/2010/main" val="3400038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r>
              <a:rPr lang="en-US" altLang="zh-CN" dirty="0" smtClean="0"/>
              <a:t>a: </a:t>
            </a:r>
            <a:r>
              <a:rPr lang="zh-CN" altLang="en-US" dirty="0" smtClean="0"/>
              <a:t>第三方变量</a:t>
            </a:r>
          </a:p>
          <a:p>
            <a:pPr>
              <a:defRPr/>
            </a:pPr>
            <a:r>
              <a:rPr lang="en-US" altLang="zh-CN" dirty="0" smtClean="0"/>
              <a:t>b: </a:t>
            </a:r>
            <a:r>
              <a:rPr lang="zh-CN" altLang="en-US" dirty="0" smtClean="0"/>
              <a:t>加法方式</a:t>
            </a:r>
            <a:endParaRPr lang="en-US" altLang="zh-CN" dirty="0" smtClean="0"/>
          </a:p>
          <a:p>
            <a:pPr>
              <a:defRPr/>
            </a:pPr>
            <a:r>
              <a:rPr lang="en-US" altLang="zh-CN" dirty="0" smtClean="0"/>
              <a:t>	 a = a + b;</a:t>
            </a:r>
          </a:p>
          <a:p>
            <a:pPr>
              <a:defRPr/>
            </a:pPr>
            <a:r>
              <a:rPr lang="en-US" altLang="zh-CN" dirty="0" smtClean="0"/>
              <a:t>	 b = a–b;</a:t>
            </a:r>
          </a:p>
          <a:p>
            <a:pPr>
              <a:defRPr/>
            </a:pPr>
            <a:r>
              <a:rPr lang="en-US" altLang="zh-CN" dirty="0" smtClean="0"/>
              <a:t>	 a = a–b;</a:t>
            </a:r>
            <a:endParaRPr lang="zh-CN" altLang="en-US" dirty="0" smtClean="0"/>
          </a:p>
          <a:p>
            <a:pPr>
              <a:defRPr/>
            </a:pPr>
            <a:r>
              <a:rPr lang="en-US" altLang="zh-CN" dirty="0" smtClean="0"/>
              <a:t>c: ^</a:t>
            </a:r>
            <a:r>
              <a:rPr lang="zh-CN" altLang="en-US" dirty="0" smtClean="0"/>
              <a:t>异或位运算符</a:t>
            </a:r>
          </a:p>
          <a:p>
            <a:pPr>
              <a:defRPr/>
            </a:pPr>
            <a:r>
              <a:rPr lang="en-US" altLang="zh-CN" dirty="0" smtClean="0"/>
              <a:t>d: </a:t>
            </a:r>
            <a:r>
              <a:rPr lang="zh-CN" altLang="en-US" dirty="0" smtClean="0"/>
              <a:t>一句话搞定</a:t>
            </a:r>
          </a:p>
          <a:p>
            <a:pPr>
              <a:defRPr/>
            </a:pPr>
            <a:r>
              <a:rPr lang="zh-CN" altLang="en-US" dirty="0" smtClean="0"/>
              <a:t>	</a:t>
            </a:r>
            <a:r>
              <a:rPr lang="en-US" altLang="zh-CN" dirty="0" smtClean="0"/>
              <a:t>a = (</a:t>
            </a:r>
            <a:r>
              <a:rPr lang="en-US" altLang="zh-CN" dirty="0" err="1" smtClean="0"/>
              <a:t>a+b</a:t>
            </a:r>
            <a:r>
              <a:rPr lang="en-US" altLang="zh-CN" dirty="0" smtClean="0"/>
              <a:t>) - (b=a)</a:t>
            </a: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4CC191C-C425-4293-99CB-BC63CAB79A78}" type="slidenum">
              <a:rPr lang="zh-CN" altLang="en-US"/>
              <a:pPr eaLnBrk="1" hangingPunct="1"/>
              <a:t>36</a:t>
            </a:fld>
            <a:endParaRPr lang="zh-CN" altLang="en-US"/>
          </a:p>
        </p:txBody>
      </p:sp>
    </p:spTree>
    <p:extLst>
      <p:ext uri="{BB962C8B-B14F-4D97-AF65-F5344CB8AC3E}">
        <p14:creationId xmlns:p14="http://schemas.microsoft.com/office/powerpoint/2010/main" val="2438157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a = 10;</a:t>
            </a:r>
          </a:p>
          <a:p>
            <a:r>
              <a:rPr lang="en-US" altLang="zh-CN" dirty="0" smtClean="0"/>
              <a:t>b = 20;</a:t>
            </a:r>
          </a:p>
          <a:p>
            <a:r>
              <a:rPr lang="en-US" altLang="zh-CN" dirty="0" smtClean="0"/>
              <a:t>c = 30;</a:t>
            </a:r>
          </a:p>
          <a:p>
            <a:pPr eaLnBrk="1" hangingPunct="1">
              <a:spcBef>
                <a:spcPct val="0"/>
              </a:spcBef>
            </a:pPr>
            <a:endParaRPr lang="en-US" altLang="zh-CN" dirty="0" smtClean="0"/>
          </a:p>
          <a:p>
            <a:pPr eaLnBrk="1" hangingPunct="1">
              <a:spcBef>
                <a:spcPct val="0"/>
              </a:spcBef>
            </a:pPr>
            <a:r>
              <a:rPr lang="en-US" altLang="zh-CN" dirty="0" smtClean="0"/>
              <a:t>a&gt;c &amp;&amp; b&gt;c</a:t>
            </a:r>
          </a:p>
          <a:p>
            <a:pPr eaLnBrk="1" hangingPunct="1">
              <a:spcBef>
                <a:spcPct val="0"/>
              </a:spcBef>
            </a:pPr>
            <a:r>
              <a:rPr lang="en-US" altLang="zh-CN" dirty="0" smtClean="0"/>
              <a:t>a&gt;c &amp;&amp; b&lt;c</a:t>
            </a:r>
          </a:p>
          <a:p>
            <a:pPr eaLnBrk="1" hangingPunct="1">
              <a:spcBef>
                <a:spcPct val="0"/>
              </a:spcBef>
            </a:pPr>
            <a:r>
              <a:rPr lang="en-US" altLang="zh-CN" dirty="0" smtClean="0"/>
              <a:t>a&lt;c &amp;&amp; b&gt;c</a:t>
            </a:r>
          </a:p>
          <a:p>
            <a:pPr eaLnBrk="1" hangingPunct="1">
              <a:spcBef>
                <a:spcPct val="0"/>
              </a:spcBef>
            </a:pPr>
            <a:r>
              <a:rPr lang="en-US" altLang="zh-CN" dirty="0" smtClean="0"/>
              <a:t>a&lt;c &amp;&amp; b&lt;c</a:t>
            </a:r>
          </a:p>
          <a:p>
            <a:pPr eaLnBrk="1" hangingPunct="1">
              <a:spcBef>
                <a:spcPct val="0"/>
              </a:spcBef>
            </a:pPr>
            <a:endParaRPr lang="en-US" altLang="zh-CN" dirty="0" smtClean="0"/>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92A907A-10F9-44B5-A49B-FF555BAFAE7D}" type="slidenum">
              <a:rPr lang="zh-CN" altLang="en-US">
                <a:latin typeface="Times New Roman" panose="02020603050405020304" pitchFamily="18" charset="0"/>
              </a:rPr>
              <a:pPr eaLnBrk="1" hangingPunct="1"/>
              <a:t>41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010492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a:defRPr/>
            </a:pPr>
            <a:endParaRPr lang="en-US" altLang="zh-CN" dirty="0" smtClean="0"/>
          </a:p>
        </p:txBody>
      </p:sp>
      <p:sp>
        <p:nvSpPr>
          <p:cNvPr id="132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99F3AF2-2E91-41EE-A039-25E217A2BB07}" type="slidenum">
              <a:rPr lang="zh-CN" altLang="en-US"/>
              <a:pPr eaLnBrk="1" hangingPunct="1"/>
              <a:t>42</a:t>
            </a:fld>
            <a:endParaRPr lang="zh-CN" altLang="en-US"/>
          </a:p>
        </p:txBody>
      </p:sp>
    </p:spTree>
    <p:extLst>
      <p:ext uri="{BB962C8B-B14F-4D97-AF65-F5344CB8AC3E}">
        <p14:creationId xmlns:p14="http://schemas.microsoft.com/office/powerpoint/2010/main" val="238975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常见命名规则要求：见名知意</a:t>
            </a:r>
            <a:endParaRPr lang="en-US" altLang="zh-CN" dirty="0" smtClean="0"/>
          </a:p>
          <a:p>
            <a:pPr eaLnBrk="1" hangingPunct="1">
              <a:spcBef>
                <a:spcPct val="0"/>
              </a:spcBef>
            </a:pPr>
            <a:r>
              <a:rPr lang="en-US" altLang="zh-CN" dirty="0" smtClean="0"/>
              <a:t>2:</a:t>
            </a:r>
            <a:r>
              <a:rPr lang="zh-CN" altLang="en-US" dirty="0" smtClean="0"/>
              <a:t>常见命名</a:t>
            </a:r>
            <a:endParaRPr lang="en-US" altLang="zh-CN" dirty="0" smtClean="0"/>
          </a:p>
          <a:p>
            <a:pPr eaLnBrk="1" hangingPunct="1">
              <a:spcBef>
                <a:spcPct val="0"/>
              </a:spcBef>
            </a:pPr>
            <a:r>
              <a:rPr lang="en-US" altLang="zh-CN" dirty="0" smtClean="0"/>
              <a:t>	</a:t>
            </a:r>
            <a:r>
              <a:rPr lang="zh-CN" altLang="en-US" dirty="0" smtClean="0"/>
              <a:t>包：</a:t>
            </a:r>
            <a:r>
              <a:rPr lang="en-US" altLang="zh-CN" dirty="0" err="1" smtClean="0"/>
              <a:t>liuyi,cn.itcast</a:t>
            </a:r>
            <a:endParaRPr lang="en-US" altLang="zh-CN" dirty="0" smtClean="0"/>
          </a:p>
          <a:p>
            <a:pPr eaLnBrk="1" hangingPunct="1">
              <a:spcBef>
                <a:spcPct val="0"/>
              </a:spcBef>
            </a:pPr>
            <a:r>
              <a:rPr lang="en-US" altLang="zh-CN" dirty="0" smtClean="0"/>
              <a:t>	</a:t>
            </a:r>
            <a:r>
              <a:rPr lang="zh-CN" altLang="en-US" dirty="0" smtClean="0"/>
              <a:t>类或者接口：</a:t>
            </a:r>
            <a:r>
              <a:rPr lang="en-US" altLang="zh-CN" dirty="0" err="1" smtClean="0"/>
              <a:t>Student,HelloWorld</a:t>
            </a:r>
            <a:endParaRPr lang="en-US" altLang="zh-CN" dirty="0" smtClean="0"/>
          </a:p>
          <a:p>
            <a:pPr eaLnBrk="1" hangingPunct="1">
              <a:spcBef>
                <a:spcPct val="0"/>
              </a:spcBef>
            </a:pPr>
            <a:r>
              <a:rPr lang="en-US" altLang="zh-CN" dirty="0" smtClean="0"/>
              <a:t>	</a:t>
            </a:r>
            <a:r>
              <a:rPr lang="zh-CN" altLang="en-US" dirty="0" smtClean="0"/>
              <a:t>方法和变量：</a:t>
            </a:r>
            <a:r>
              <a:rPr lang="en-US" altLang="zh-CN" dirty="0" err="1" smtClean="0"/>
              <a:t>name,main,studentName</a:t>
            </a:r>
            <a:endParaRPr lang="en-US" altLang="zh-CN" dirty="0" smtClean="0"/>
          </a:p>
          <a:p>
            <a:pPr eaLnBrk="1" hangingPunct="1">
              <a:spcBef>
                <a:spcPct val="0"/>
              </a:spcBef>
            </a:pPr>
            <a:r>
              <a:rPr lang="en-US" altLang="zh-CN" dirty="0" smtClean="0"/>
              <a:t>	</a:t>
            </a:r>
            <a:r>
              <a:rPr lang="zh-CN" altLang="en-US" dirty="0" smtClean="0"/>
              <a:t>常量：</a:t>
            </a:r>
            <a:r>
              <a:rPr lang="en-US" altLang="zh-CN" dirty="0" smtClean="0"/>
              <a:t>MAX,STUDENT_MAX_AGE</a:t>
            </a:r>
            <a:endParaRPr lang="zh-CN" altLang="en-US" dirty="0"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EB6895B-4956-4911-BFFF-E8FAEA181AF9}" type="slidenum">
              <a:rPr lang="zh-CN" altLang="en-US">
                <a:latin typeface="Times New Roman" panose="02020603050405020304" pitchFamily="18" charset="0"/>
              </a:rPr>
              <a:pPr eaLnBrk="1" hangingPunct="1"/>
              <a:t>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984187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smtClean="0"/>
          </a:p>
        </p:txBody>
      </p:sp>
    </p:spTree>
    <p:extLst>
      <p:ext uri="{BB962C8B-B14F-4D97-AF65-F5344CB8AC3E}">
        <p14:creationId xmlns:p14="http://schemas.microsoft.com/office/powerpoint/2010/main" val="1413610321"/>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altLang="zh-CN" dirty="0" smtClean="0"/>
              <a:t>1:</a:t>
            </a:r>
            <a:r>
              <a:rPr lang="zh-CN" altLang="en-US" dirty="0" smtClean="0"/>
              <a:t>对于单行和多行注释，被注释的文字，不会被JVM（java虚拟机）解释执行。</a:t>
            </a:r>
          </a:p>
          <a:p>
            <a:pPr eaLnBrk="1" hangingPunct="1"/>
            <a:r>
              <a:rPr lang="en-US" altLang="zh-CN" dirty="0" smtClean="0"/>
              <a:t>2:</a:t>
            </a:r>
            <a:r>
              <a:rPr lang="zh-CN" altLang="en-US" dirty="0" smtClean="0"/>
              <a:t>对于文档注释，是java特有的注释，其中注释内容可以被JDK提供的工具 javadoc 所解析，</a:t>
            </a:r>
            <a:endParaRPr lang="en-US" altLang="zh-CN" dirty="0" smtClean="0"/>
          </a:p>
          <a:p>
            <a:pPr eaLnBrk="1" hangingPunct="1"/>
            <a:r>
              <a:rPr lang="en-US" altLang="zh-CN" dirty="0" smtClean="0"/>
              <a:t>  </a:t>
            </a:r>
            <a:r>
              <a:rPr lang="zh-CN" altLang="en-US" dirty="0" smtClean="0"/>
              <a:t>生成一套以网页文件形式体现的该程序的说明文档。后面讲解</a:t>
            </a:r>
            <a:endParaRPr lang="en-US" altLang="zh-CN" dirty="0" smtClean="0"/>
          </a:p>
          <a:p>
            <a:pPr eaLnBrk="1" hangingPunct="1">
              <a:spcBef>
                <a:spcPct val="0"/>
              </a:spcBef>
            </a:pPr>
            <a:endParaRPr lang="zh-CN" altLang="en-US" dirty="0" smtClean="0"/>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05B0719-0774-4FEF-A44C-AF0C524EEF1F}" type="slidenum">
              <a:rPr lang="zh-CN" altLang="en-US">
                <a:latin typeface="Times New Roman" panose="02020603050405020304" pitchFamily="18" charset="0"/>
              </a:rPr>
              <a:pPr eaLnBrk="1" hangingPunct="1"/>
              <a:t>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89716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字符串是一个常量都可以输出，所以，我们也可以把其他的常量进行输出。</a:t>
            </a:r>
            <a:endParaRPr lang="en-US" altLang="zh-CN" dirty="0" smtClean="0"/>
          </a:p>
          <a:p>
            <a:pPr eaLnBrk="1" hangingPunct="1">
              <a:spcBef>
                <a:spcPct val="0"/>
              </a:spcBef>
            </a:pPr>
            <a:r>
              <a:rPr lang="en-US" altLang="zh-CN" dirty="0" smtClean="0"/>
              <a:t>  </a:t>
            </a:r>
            <a:r>
              <a:rPr lang="zh-CN" altLang="en-US" dirty="0" smtClean="0"/>
              <a:t>空常量先不演示，后面讲解。</a:t>
            </a:r>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9B4BAF5-3698-448A-AA6C-69AFD84C9BBF}" type="slidenum">
              <a:rPr lang="zh-CN" altLang="en-US">
                <a:latin typeface="Times New Roman" panose="02020603050405020304" pitchFamily="18" charset="0"/>
              </a:rPr>
              <a:pPr eaLnBrk="1" hangingPunct="1"/>
              <a:t>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45873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从本质上讲，变量其实是内存中的一小块区域，使用变量名来访问这块区域，因此，每一个变量使用前必须要先申请（声明），然后必须进行赋值（填充内容），才能使用。通过画图说明一个变量的组成部分</a:t>
            </a:r>
            <a:endParaRPr lang="en-US" altLang="zh-CN" smtClean="0"/>
          </a:p>
          <a:p>
            <a:pPr eaLnBrk="1" hangingPunct="1">
              <a:spcBef>
                <a:spcPct val="0"/>
              </a:spcBef>
            </a:pPr>
            <a:r>
              <a:rPr lang="en-US" altLang="zh-CN" smtClean="0"/>
              <a:t>	</a:t>
            </a:r>
            <a:r>
              <a:rPr lang="zh-CN" altLang="en-US" smtClean="0"/>
              <a:t>数据类型，变量名，变量值</a:t>
            </a:r>
            <a:endParaRPr lang="en-US" altLang="zh-CN" smtClean="0"/>
          </a:p>
          <a:p>
            <a:pPr eaLnBrk="1" hangingPunct="1">
              <a:spcBef>
                <a:spcPct val="0"/>
              </a:spcBef>
            </a:pPr>
            <a:r>
              <a:rPr lang="en-US" altLang="zh-CN" smtClean="0"/>
              <a:t>2:</a:t>
            </a:r>
            <a:r>
              <a:rPr lang="zh-CN" altLang="en-US" smtClean="0"/>
              <a:t>为什么要定义变量呢</a:t>
            </a:r>
            <a:endParaRPr lang="en-US" altLang="zh-CN" smtClean="0"/>
          </a:p>
          <a:p>
            <a:pPr marL="0" lvl="1" eaLnBrk="1" hangingPunct="1">
              <a:spcBef>
                <a:spcPct val="0"/>
              </a:spcBef>
            </a:pPr>
            <a:r>
              <a:rPr lang="en-US" altLang="zh-CN" smtClean="0"/>
              <a:t>	</a:t>
            </a:r>
            <a:r>
              <a:rPr lang="zh-CN" altLang="en-US" sz="1800" smtClean="0"/>
              <a:t>用来不断的存放同一类型的常量，并可以重复使用</a:t>
            </a:r>
            <a:endParaRPr lang="zh-CN" altLang="en-US" smtClean="0"/>
          </a:p>
          <a:p>
            <a:pPr eaLnBrk="1" hangingPunct="1">
              <a:spcBef>
                <a:spcPct val="0"/>
              </a:spcBef>
            </a:pPr>
            <a:endParaRPr lang="zh-CN" altLang="en-US"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410F6A4-DC48-4381-8066-591623662379}" type="slidenum">
              <a:rPr lang="zh-CN" altLang="en-US">
                <a:latin typeface="Times New Roman" panose="02020603050405020304" pitchFamily="18" charset="0"/>
              </a:rPr>
              <a:pPr eaLnBrk="1" hangingPunct="1"/>
              <a:t>10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99195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410F6A4-DC48-4381-8066-591623662379}" type="slidenum">
              <a:rPr lang="zh-CN" altLang="en-US">
                <a:latin typeface="Times New Roman" panose="02020603050405020304" pitchFamily="18" charset="0"/>
              </a:rPr>
              <a:pPr eaLnBrk="1" hangingPunct="1"/>
              <a:t>11</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956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所谓有效数字：具体地说，是指在分析工作中实际能够测量到的数字。所谓能够测量到的是包括最后一位估计的，不确定的数字。</a:t>
            </a:r>
            <a:endParaRPr lang="en-US" altLang="zh-CN" dirty="0" smtClean="0"/>
          </a:p>
          <a:p>
            <a:r>
              <a:rPr lang="zh-CN" altLang="en-US" dirty="0" smtClean="0"/>
              <a:t>对于一个近似数，从左边第一个不是</a:t>
            </a:r>
            <a:r>
              <a:rPr lang="en-US" altLang="zh-CN" dirty="0" smtClean="0"/>
              <a:t>0</a:t>
            </a:r>
            <a:r>
              <a:rPr lang="zh-CN" altLang="en-US" dirty="0" smtClean="0"/>
              <a:t>的数字起，到精确到的位数止，所有的数字都叫做这个数的有效数字。</a:t>
            </a:r>
            <a:endParaRPr lang="en-US" altLang="zh-CN" dirty="0" smtClean="0"/>
          </a:p>
          <a:p>
            <a:pPr eaLnBrk="1" hangingPunct="1">
              <a:spcBef>
                <a:spcPct val="0"/>
              </a:spcBef>
            </a:pPr>
            <a:endParaRPr lang="zh-CN" altLang="en-US" dirty="0" smtClean="0"/>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A15AAAD-347D-449F-9268-494FD04086E8}" type="slidenum">
              <a:rPr lang="zh-CN" altLang="en-US">
                <a:latin typeface="Times New Roman" panose="02020603050405020304" pitchFamily="18" charset="0"/>
              </a:rPr>
              <a:pPr eaLnBrk="1" hangingPunct="1"/>
              <a:t>12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18269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所谓有效数字：具体地说，是指在分析工作中实际能够测量到的数字。所谓能够测量到的是包括最后一位估计的，不确定的数字。</a:t>
            </a:r>
            <a:endParaRPr lang="en-US" altLang="zh-CN" dirty="0" smtClean="0"/>
          </a:p>
          <a:p>
            <a:r>
              <a:rPr lang="zh-CN" altLang="en-US" dirty="0" smtClean="0"/>
              <a:t>对于一个近似数，从左边第一个不是</a:t>
            </a:r>
            <a:r>
              <a:rPr lang="en-US" altLang="zh-CN" dirty="0" smtClean="0"/>
              <a:t>0</a:t>
            </a:r>
            <a:r>
              <a:rPr lang="zh-CN" altLang="en-US" dirty="0" smtClean="0"/>
              <a:t>的数字起，到精确到的位数止，所有的数字都叫做这个数的有效数字。</a:t>
            </a:r>
            <a:endParaRPr lang="en-US" altLang="zh-CN" dirty="0" smtClean="0"/>
          </a:p>
          <a:p>
            <a:pPr eaLnBrk="1" hangingPunct="1">
              <a:spcBef>
                <a:spcPct val="0"/>
              </a:spcBef>
            </a:pPr>
            <a:endParaRPr lang="zh-CN" altLang="en-US" dirty="0" smtClean="0"/>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A15AAAD-347D-449F-9268-494FD04086E8}" type="slidenum">
              <a:rPr lang="zh-CN" altLang="en-US">
                <a:latin typeface="Times New Roman" panose="02020603050405020304" pitchFamily="18" charset="0"/>
              </a:rPr>
              <a:pPr eaLnBrk="1" hangingPunct="1"/>
              <a:t>13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1468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41072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7571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91548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6CC1CE1C-B2A6-49AC-92A1-6EEF15EB7538}" type="slidenum">
              <a:rPr lang="en-US" altLang="zh-CN"/>
              <a:pPr/>
              <a:t>‹#›</a:t>
            </a:fld>
            <a:endParaRPr lang="en-US" altLang="zh-CN"/>
          </a:p>
        </p:txBody>
      </p:sp>
    </p:spTree>
    <p:extLst>
      <p:ext uri="{BB962C8B-B14F-4D97-AF65-F5344CB8AC3E}">
        <p14:creationId xmlns:p14="http://schemas.microsoft.com/office/powerpoint/2010/main" val="33792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06212D5B-BDB5-42B9-A5AE-3FF664FB8527}" type="slidenum">
              <a:rPr lang="zh-CN" altLang="en-US"/>
              <a:pPr/>
              <a:t>‹#›</a:t>
            </a:fld>
            <a:endParaRPr lang="en-US" altLang="zh-CN"/>
          </a:p>
        </p:txBody>
      </p:sp>
    </p:spTree>
    <p:extLst>
      <p:ext uri="{BB962C8B-B14F-4D97-AF65-F5344CB8AC3E}">
        <p14:creationId xmlns:p14="http://schemas.microsoft.com/office/powerpoint/2010/main" val="70165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292950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15183B6-C9BA-4ACD-8A49-164B33DCF955}"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500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15183B6-C9BA-4ACD-8A49-164B33DCF955}"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52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15183B6-C9BA-4ACD-8A49-164B33DCF955}" type="datetimeFigureOut">
              <a:rPr lang="en-US" smtClean="0"/>
              <a:t>3/23/2019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31958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15183B6-C9BA-4ACD-8A49-164B33DCF955}" type="datetimeFigureOut">
              <a:rPr lang="en-US" smtClean="0"/>
              <a:t>3/23/2019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2982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83B6-C9BA-4ACD-8A49-164B33DCF955}" type="datetimeFigureOut">
              <a:rPr lang="en-US" smtClean="0"/>
              <a:t>3/23/2019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401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56292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49622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183B6-C9BA-4ACD-8A49-164B33DCF955}" type="datetimeFigureOut">
              <a:rPr lang="en-US" smtClean="0"/>
              <a:t>3/23/2019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02398-C272-4A1B-A606-65E02FD0FB1C}" type="slidenum">
              <a:rPr lang="en-US" smtClean="0"/>
              <a:t>‹#›</a:t>
            </a:fld>
            <a:endParaRPr lang="en-US"/>
          </a:p>
        </p:txBody>
      </p:sp>
    </p:spTree>
    <p:extLst>
      <p:ext uri="{BB962C8B-B14F-4D97-AF65-F5344CB8AC3E}">
        <p14:creationId xmlns:p14="http://schemas.microsoft.com/office/powerpoint/2010/main" val="1086131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 Target="slide143.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 Target="slide11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slide" Target="slide118.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slide" Target="slide118.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buaaccejava@163.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mailto:%20xychen@buaa.edu.cn"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image" Target="../media/image11.wmf"/></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8"/>
          <p:cNvSpPr txBox="1">
            <a:spLocks noGrp="1" noChangeArrowheads="1"/>
          </p:cNvSpPr>
          <p:nvPr/>
        </p:nvSpPr>
        <p:spPr bwMode="auto">
          <a:xfrm>
            <a:off x="3383756" y="5373291"/>
            <a:ext cx="2333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北航继续教育学院</a:t>
            </a:r>
            <a:endParaRPr lang="en-US" altLang="zh-CN" sz="1400" dirty="0"/>
          </a:p>
        </p:txBody>
      </p:sp>
      <p:sp>
        <p:nvSpPr>
          <p:cNvPr id="30723" name="Rectangle 2"/>
          <p:cNvSpPr>
            <a:spLocks noGrp="1" noChangeArrowheads="1"/>
          </p:cNvSpPr>
          <p:nvPr>
            <p:ph type="ctrTitle" idx="4294967295"/>
          </p:nvPr>
        </p:nvSpPr>
        <p:spPr>
          <a:xfrm>
            <a:off x="0" y="2293938"/>
            <a:ext cx="9144000" cy="1027112"/>
          </a:xfrm>
        </p:spPr>
        <p:txBody>
          <a:bodyPr vert="horz" lIns="69056" tIns="34529" rIns="69056" bIns="34529" rtlCol="0" anchor="ctr">
            <a:normAutofit/>
          </a:bodyPr>
          <a:lstStyle/>
          <a:p>
            <a:pPr algn="ctr" eaLnBrk="1" hangingPunct="1"/>
            <a:r>
              <a:rPr lang="en-US" altLang="zh-CN" sz="4000" dirty="0" smtClean="0">
                <a:latin typeface="微软雅黑" panose="020B0503020204020204" pitchFamily="34" charset="-122"/>
                <a:ea typeface="微软雅黑" panose="020B0503020204020204" pitchFamily="34" charset="-122"/>
              </a:rPr>
              <a:t>JAVA</a:t>
            </a:r>
            <a:r>
              <a:rPr lang="zh-CN" altLang="en-US" sz="4000" dirty="0" smtClean="0">
                <a:latin typeface="微软雅黑" panose="020B0503020204020204" pitchFamily="34" charset="-122"/>
                <a:ea typeface="微软雅黑" panose="020B0503020204020204" pitchFamily="34" charset="-122"/>
              </a:rPr>
              <a:t>语言程序设计</a:t>
            </a:r>
            <a:endParaRPr lang="zh-CN" altLang="zh-CN" sz="2400" dirty="0">
              <a:latin typeface="微软雅黑" panose="020B0503020204020204" pitchFamily="34" charset="-122"/>
              <a:ea typeface="微软雅黑" panose="020B0503020204020204" pitchFamily="34" charset="-122"/>
            </a:endParaRPr>
          </a:p>
        </p:txBody>
      </p:sp>
      <p:sp>
        <p:nvSpPr>
          <p:cNvPr id="30724" name="Text Box 3"/>
          <p:cNvSpPr txBox="1">
            <a:spLocks noChangeArrowheads="1"/>
          </p:cNvSpPr>
          <p:nvPr/>
        </p:nvSpPr>
        <p:spPr bwMode="auto">
          <a:xfrm>
            <a:off x="4369228" y="3755872"/>
            <a:ext cx="2917031"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 typeface="Wingdings" panose="05000000000000000000" pitchFamily="2" charset="2"/>
              <a:buNone/>
            </a:pPr>
            <a:r>
              <a:rPr lang="zh-CN" altLang="en-US" sz="2400" dirty="0">
                <a:ea typeface="华文行楷" panose="02010800040101010101" pitchFamily="2" charset="-122"/>
              </a:rPr>
              <a:t>陈旭阳</a:t>
            </a:r>
            <a:endParaRPr lang="en-US" altLang="zh-CN" sz="2400" dirty="0">
              <a:ea typeface="华文行楷" panose="02010800040101010101" pitchFamily="2" charset="-122"/>
            </a:endParaRPr>
          </a:p>
        </p:txBody>
      </p:sp>
    </p:spTree>
    <p:extLst>
      <p:ext uri="{BB962C8B-B14F-4D97-AF65-F5344CB8AC3E}">
        <p14:creationId xmlns:p14="http://schemas.microsoft.com/office/powerpoint/2010/main" val="20980035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变量</a:t>
            </a:r>
          </a:p>
        </p:txBody>
      </p:sp>
      <p:sp>
        <p:nvSpPr>
          <p:cNvPr id="34819" name="内容占位符 2"/>
          <p:cNvSpPr>
            <a:spLocks noGrp="1"/>
          </p:cNvSpPr>
          <p:nvPr>
            <p:ph idx="1"/>
          </p:nvPr>
        </p:nvSpPr>
        <p:spPr/>
        <p:txBody>
          <a:bodyPr/>
          <a:lstStyle/>
          <a:p>
            <a:r>
              <a:rPr lang="zh-CN" altLang="en-US" sz="2800" smtClean="0"/>
              <a:t>变量概述</a:t>
            </a:r>
            <a:endParaRPr lang="en-US" altLang="zh-CN" sz="2800" smtClean="0"/>
          </a:p>
          <a:p>
            <a:pPr lvl="1"/>
            <a:r>
              <a:rPr lang="zh-CN" altLang="en-US" sz="2300" smtClean="0"/>
              <a:t>在程序执行的过程中，在某个范围内其值可以发生改变的量</a:t>
            </a:r>
            <a:endParaRPr lang="en-US" altLang="zh-CN" sz="2300" smtClean="0"/>
          </a:p>
          <a:p>
            <a:pPr lvl="1"/>
            <a:r>
              <a:rPr lang="zh-CN" altLang="en-US" sz="2300" smtClean="0"/>
              <a:t>理解：如同数学中的未知数</a:t>
            </a:r>
            <a:endParaRPr lang="en-US" altLang="zh-CN" sz="2300" smtClean="0"/>
          </a:p>
          <a:p>
            <a:r>
              <a:rPr lang="zh-CN" altLang="en-US" sz="2800" smtClean="0"/>
              <a:t>变量定义格式</a:t>
            </a:r>
            <a:endParaRPr lang="en-US" altLang="zh-CN" sz="2800" smtClean="0"/>
          </a:p>
          <a:p>
            <a:pPr lvl="1"/>
            <a:r>
              <a:rPr lang="zh-CN" altLang="en-US" sz="2300" smtClean="0"/>
              <a:t>数据类型 变量名 </a:t>
            </a:r>
            <a:r>
              <a:rPr lang="en-US" altLang="zh-CN" sz="2300" smtClean="0"/>
              <a:t>= </a:t>
            </a:r>
            <a:r>
              <a:rPr lang="zh-CN" altLang="en-US" sz="2300" smtClean="0"/>
              <a:t>初始化值</a:t>
            </a:r>
            <a:r>
              <a:rPr lang="en-US" altLang="zh-CN" sz="2300" smtClean="0"/>
              <a:t>;</a:t>
            </a:r>
          </a:p>
          <a:p>
            <a:pPr lvl="1"/>
            <a:r>
              <a:rPr lang="zh-CN" altLang="en-US" sz="2300" smtClean="0"/>
              <a:t>注意：格式是固定的，记住格式，以不变应万变</a:t>
            </a:r>
            <a:endParaRPr lang="en-US" altLang="zh-CN" sz="2300" smtClean="0"/>
          </a:p>
          <a:p>
            <a:pPr lvl="1"/>
            <a:endParaRPr lang="en-US" altLang="zh-CN" sz="2300" smtClean="0"/>
          </a:p>
        </p:txBody>
      </p:sp>
      <p:sp>
        <p:nvSpPr>
          <p:cNvPr id="3482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0667709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1"/>
          </p:nvPr>
        </p:nvSpPr>
        <p:spPr>
          <a:xfrm>
            <a:off x="555368" y="1595659"/>
            <a:ext cx="7772400" cy="3965169"/>
          </a:xfrm>
        </p:spPr>
        <p:txBody>
          <a:bodyPr>
            <a:normAutofit lnSpcReduction="10000"/>
          </a:bodyPr>
          <a:lstStyle/>
          <a:p>
            <a:pPr>
              <a:lnSpc>
                <a:spcPct val="90000"/>
              </a:lnSpc>
              <a:buFont typeface="Wingdings 2" panose="05020102010507070707" pitchFamily="18" charset="2"/>
              <a:buNone/>
            </a:pPr>
            <a:r>
              <a:rPr lang="zh-CN" altLang="en-US" sz="2400" dirty="0" smtClean="0"/>
              <a:t>猴子</a:t>
            </a:r>
            <a:r>
              <a:rPr lang="zh-CN" altLang="en-US" sz="2400" dirty="0"/>
              <a:t>吃桃的问题</a:t>
            </a:r>
            <a:r>
              <a:rPr lang="en-US" altLang="zh-CN" sz="2400" dirty="0"/>
              <a:t>.</a:t>
            </a:r>
            <a:r>
              <a:rPr lang="zh-CN" altLang="en-US" sz="2400" dirty="0"/>
              <a:t>猴子第一天摘下若干个桃子</a:t>
            </a:r>
            <a:r>
              <a:rPr lang="en-US" altLang="zh-CN" sz="2400" dirty="0"/>
              <a:t>,</a:t>
            </a:r>
            <a:r>
              <a:rPr lang="zh-CN" altLang="en-US" sz="2400" dirty="0"/>
              <a:t>当即吃了一半</a:t>
            </a:r>
            <a:r>
              <a:rPr lang="en-US" altLang="zh-CN" sz="2400" dirty="0"/>
              <a:t>,</a:t>
            </a:r>
            <a:r>
              <a:rPr lang="zh-CN" altLang="en-US" sz="2400" dirty="0"/>
              <a:t>又多吃了一个</a:t>
            </a:r>
            <a:r>
              <a:rPr lang="en-US" altLang="zh-CN" sz="2400" dirty="0"/>
              <a:t>.</a:t>
            </a:r>
            <a:r>
              <a:rPr lang="zh-CN" altLang="en-US" sz="2400" dirty="0"/>
              <a:t>以后每天他都吃前一天剩下的一半，在多吃一个。到第</a:t>
            </a:r>
            <a:r>
              <a:rPr lang="en-US" altLang="zh-CN" sz="2400" dirty="0"/>
              <a:t>10</a:t>
            </a:r>
            <a:r>
              <a:rPr lang="zh-CN" altLang="en-US" sz="2400" dirty="0"/>
              <a:t>天在相吃，就只剩下</a:t>
            </a:r>
            <a:r>
              <a:rPr lang="en-US" altLang="zh-CN" sz="2400" dirty="0"/>
              <a:t>1</a:t>
            </a:r>
            <a:r>
              <a:rPr lang="zh-CN" altLang="en-US" sz="2400" dirty="0"/>
              <a:t>个桃子。求第一天共摘了多少个桃子。</a:t>
            </a:r>
          </a:p>
          <a:p>
            <a:pPr>
              <a:lnSpc>
                <a:spcPct val="90000"/>
              </a:lnSpc>
              <a:buFont typeface="Wingdings 2" panose="05020102010507070707" pitchFamily="18" charset="2"/>
              <a:buNone/>
            </a:pPr>
            <a:r>
              <a:rPr lang="zh-CN" altLang="en-US" sz="2400" dirty="0"/>
              <a:t>分析：这是一个递求和的问题，最后的和是第一天总共摘的桃子数</a:t>
            </a:r>
          </a:p>
          <a:p>
            <a:pPr>
              <a:lnSpc>
                <a:spcPct val="90000"/>
              </a:lnSpc>
              <a:buFont typeface="Wingdings 2" panose="05020102010507070707" pitchFamily="18" charset="2"/>
              <a:buNone/>
            </a:pPr>
            <a:r>
              <a:rPr lang="zh-CN" altLang="en-US" sz="2400" dirty="0"/>
              <a:t>数学模型：设前一天的桃子数</a:t>
            </a:r>
            <a:r>
              <a:rPr lang="en-US" altLang="zh-CN" sz="2400" dirty="0"/>
              <a:t>x1,</a:t>
            </a:r>
            <a:r>
              <a:rPr lang="zh-CN" altLang="en-US" sz="2400" dirty="0"/>
              <a:t>第二天剩</a:t>
            </a:r>
            <a:r>
              <a:rPr lang="en-US" altLang="zh-CN" sz="2400" dirty="0"/>
              <a:t>x2,</a:t>
            </a:r>
            <a:r>
              <a:rPr lang="zh-CN" altLang="en-US" sz="2400" dirty="0"/>
              <a:t>则</a:t>
            </a:r>
          </a:p>
          <a:p>
            <a:pPr>
              <a:lnSpc>
                <a:spcPct val="90000"/>
              </a:lnSpc>
              <a:buFont typeface="Wingdings 2" panose="05020102010507070707" pitchFamily="18" charset="2"/>
              <a:buNone/>
            </a:pPr>
            <a:r>
              <a:rPr lang="en-US" altLang="zh-CN" sz="2400" dirty="0"/>
              <a:t>           (x1/2)-1=x2 </a:t>
            </a:r>
            <a:r>
              <a:rPr lang="en-US" altLang="zh-CN" sz="2400" dirty="0">
                <a:sym typeface="Wingdings" panose="05000000000000000000" pitchFamily="2" charset="2"/>
              </a:rPr>
              <a:t> x1=(x2+1)*2</a:t>
            </a:r>
          </a:p>
          <a:p>
            <a:pPr>
              <a:lnSpc>
                <a:spcPct val="90000"/>
              </a:lnSpc>
              <a:buFont typeface="Wingdings 2" panose="05020102010507070707" pitchFamily="18" charset="2"/>
              <a:buNone/>
            </a:pPr>
            <a:r>
              <a:rPr lang="zh-CN" altLang="en-US" sz="2400" dirty="0">
                <a:sym typeface="Wingdings" panose="05000000000000000000" pitchFamily="2" charset="2"/>
              </a:rPr>
              <a:t>这样从第</a:t>
            </a:r>
            <a:r>
              <a:rPr lang="en-US" altLang="zh-CN" sz="2400" dirty="0">
                <a:sym typeface="Wingdings" panose="05000000000000000000" pitchFamily="2" charset="2"/>
              </a:rPr>
              <a:t>10</a:t>
            </a:r>
            <a:r>
              <a:rPr lang="zh-CN" altLang="en-US" sz="2400" dirty="0">
                <a:sym typeface="Wingdings" panose="05000000000000000000" pitchFamily="2" charset="2"/>
              </a:rPr>
              <a:t>天就可以递推到第一天。实质是一个累计求和的过程，但每一次求和时，</a:t>
            </a:r>
            <a:r>
              <a:rPr lang="en-US" altLang="zh-CN" sz="2400" dirty="0">
                <a:sym typeface="Wingdings" panose="05000000000000000000" pitchFamily="2" charset="2"/>
              </a:rPr>
              <a:t>x1</a:t>
            </a:r>
            <a:r>
              <a:rPr lang="zh-CN" altLang="en-US" sz="2400" dirty="0">
                <a:sym typeface="Wingdings" panose="05000000000000000000" pitchFamily="2" charset="2"/>
              </a:rPr>
              <a:t>和</a:t>
            </a:r>
            <a:r>
              <a:rPr lang="en-US" altLang="zh-CN" sz="2400" dirty="0">
                <a:sym typeface="Wingdings" panose="05000000000000000000" pitchFamily="2" charset="2"/>
              </a:rPr>
              <a:t>x2</a:t>
            </a:r>
            <a:r>
              <a:rPr lang="zh-CN" altLang="en-US" sz="2400" dirty="0">
                <a:sym typeface="Wingdings" panose="05000000000000000000" pitchFamily="2" charset="2"/>
              </a:rPr>
              <a:t>的值需交换。</a:t>
            </a:r>
            <a:endParaRPr lang="zh-CN" altLang="en-US" sz="2400" dirty="0"/>
          </a:p>
          <a:p>
            <a:pPr>
              <a:lnSpc>
                <a:spcPct val="90000"/>
              </a:lnSpc>
              <a:buFont typeface="Wingdings 2" panose="05020102010507070707" pitchFamily="18" charset="2"/>
              <a:buNone/>
            </a:pPr>
            <a:r>
              <a:rPr lang="en-US" altLang="zh-CN" sz="2400" dirty="0"/>
              <a:t>  </a:t>
            </a:r>
          </a:p>
        </p:txBody>
      </p:sp>
      <p:sp>
        <p:nvSpPr>
          <p:cNvPr id="3" name="Rectangle 2"/>
          <p:cNvSpPr>
            <a:spLocks noGrp="1" noChangeArrowheads="1"/>
          </p:cNvSpPr>
          <p:nvPr>
            <p:ph type="title"/>
          </p:nvPr>
        </p:nvSpPr>
        <p:spPr>
          <a:xfrm>
            <a:off x="628650" y="365126"/>
            <a:ext cx="7886700" cy="1325563"/>
          </a:xfrm>
        </p:spPr>
        <p:txBody>
          <a:bodyPr/>
          <a:lstStyle/>
          <a:p>
            <a:pPr eaLnBrk="1" hangingPunct="1"/>
            <a:r>
              <a:rPr lang="zh-CN" altLang="en-US" dirty="0" smtClean="0"/>
              <a:t>题目</a:t>
            </a:r>
            <a:r>
              <a:rPr lang="en-US" altLang="zh-CN" dirty="0" smtClean="0"/>
              <a:t>3</a:t>
            </a:r>
            <a:endParaRPr lang="zh-CN" altLang="en-US" dirty="0" smtClean="0"/>
          </a:p>
        </p:txBody>
      </p:sp>
    </p:spTree>
    <p:extLst>
      <p:ext uri="{BB962C8B-B14F-4D97-AF65-F5344CB8AC3E}">
        <p14:creationId xmlns:p14="http://schemas.microsoft.com/office/powerpoint/2010/main" val="14532744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Rot="1" noChangeArrowheads="1"/>
          </p:cNvSpPr>
          <p:nvPr>
            <p:ph type="body" idx="1"/>
          </p:nvPr>
        </p:nvSpPr>
        <p:spPr>
          <a:xfrm>
            <a:off x="1182688" y="260350"/>
            <a:ext cx="7772400" cy="5872163"/>
          </a:xfrm>
        </p:spPr>
        <p:txBody>
          <a:bodyPr/>
          <a:lstStyle/>
          <a:p>
            <a:pPr>
              <a:buFont typeface="Wingdings 2" panose="05020102010507070707" pitchFamily="18" charset="2"/>
              <a:buNone/>
            </a:pPr>
            <a:r>
              <a:rPr lang="zh-CN" altLang="en-US"/>
              <a:t>伪代码</a:t>
            </a:r>
          </a:p>
          <a:p>
            <a:pPr>
              <a:buFont typeface="Wingdings 2" panose="05020102010507070707" pitchFamily="18" charset="2"/>
              <a:buNone/>
            </a:pPr>
            <a:r>
              <a:rPr lang="en-US" altLang="zh-CN"/>
              <a:t>1</a:t>
            </a:r>
            <a:r>
              <a:rPr lang="zh-CN" altLang="en-US"/>
              <a:t>）初始化变量</a:t>
            </a:r>
            <a:r>
              <a:rPr lang="en-US" altLang="zh-CN"/>
              <a:t>day,x1,x2,s</a:t>
            </a:r>
          </a:p>
          <a:p>
            <a:pPr>
              <a:buFont typeface="Wingdings 2" panose="05020102010507070707" pitchFamily="18" charset="2"/>
              <a:buNone/>
            </a:pPr>
            <a:r>
              <a:rPr lang="en-US" altLang="zh-CN"/>
              <a:t>2) while(day&gt;0)</a:t>
            </a:r>
          </a:p>
          <a:p>
            <a:pPr>
              <a:buFont typeface="Wingdings 2" panose="05020102010507070707" pitchFamily="18" charset="2"/>
              <a:buNone/>
            </a:pPr>
            <a:r>
              <a:rPr lang="en-US" altLang="zh-CN"/>
              <a:t>	 {x1=(x2+1)*2;</a:t>
            </a:r>
          </a:p>
          <a:p>
            <a:pPr>
              <a:buFont typeface="Wingdings 2" panose="05020102010507070707" pitchFamily="18" charset="2"/>
              <a:buNone/>
            </a:pPr>
            <a:r>
              <a:rPr lang="zh-CN" altLang="en-US"/>
              <a:t>	  </a:t>
            </a:r>
            <a:r>
              <a:rPr lang="en-US" altLang="zh-CN"/>
              <a:t>x2=x1;//</a:t>
            </a:r>
            <a:r>
              <a:rPr lang="zh-CN" altLang="en-US"/>
              <a:t>交换</a:t>
            </a:r>
          </a:p>
          <a:p>
            <a:pPr>
              <a:buFont typeface="Wingdings 2" panose="05020102010507070707" pitchFamily="18" charset="2"/>
              <a:buNone/>
            </a:pPr>
            <a:r>
              <a:rPr lang="en-US" altLang="zh-CN"/>
              <a:t>	  day--;</a:t>
            </a:r>
          </a:p>
          <a:p>
            <a:pPr>
              <a:buFont typeface="Wingdings 2" panose="05020102010507070707" pitchFamily="18" charset="2"/>
              <a:buNone/>
            </a:pPr>
            <a:r>
              <a:rPr lang="en-US" altLang="zh-CN"/>
              <a:t>	  }</a:t>
            </a:r>
          </a:p>
          <a:p>
            <a:pPr>
              <a:buFont typeface="Wingdings 2" panose="05020102010507070707" pitchFamily="18" charset="2"/>
              <a:buNone/>
            </a:pPr>
            <a:r>
              <a:rPr lang="en-US" altLang="zh-CN"/>
              <a:t>3)System.out.println("</a:t>
            </a:r>
            <a:r>
              <a:rPr lang="zh-CN" altLang="en-US"/>
              <a:t>总数是</a:t>
            </a:r>
            <a:r>
              <a:rPr lang="en-US" altLang="zh-CN"/>
              <a:t>="+x1);</a:t>
            </a:r>
          </a:p>
          <a:p>
            <a:pPr>
              <a:buFont typeface="Wingdings 2" panose="05020102010507070707" pitchFamily="18" charset="2"/>
              <a:buNone/>
            </a:pPr>
            <a:r>
              <a:rPr lang="en-US" altLang="zh-CN"/>
              <a:t>	}</a:t>
            </a:r>
          </a:p>
          <a:p>
            <a:pPr>
              <a:buFont typeface="Wingdings 2" panose="05020102010507070707" pitchFamily="18" charset="2"/>
              <a:buNone/>
            </a:pPr>
            <a:endParaRPr lang="zh-CN" altLang="en-US"/>
          </a:p>
        </p:txBody>
      </p:sp>
    </p:spTree>
    <p:extLst>
      <p:ext uri="{BB962C8B-B14F-4D97-AF65-F5344CB8AC3E}">
        <p14:creationId xmlns:p14="http://schemas.microsoft.com/office/powerpoint/2010/main" val="14887476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关于程序控制的小经验</a:t>
            </a:r>
          </a:p>
        </p:txBody>
      </p:sp>
      <p:sp>
        <p:nvSpPr>
          <p:cNvPr id="34819" name="Rectangle 3"/>
          <p:cNvSpPr>
            <a:spLocks noGrp="1" noChangeArrowheads="1"/>
          </p:cNvSpPr>
          <p:nvPr>
            <p:ph idx="1"/>
          </p:nvPr>
        </p:nvSpPr>
        <p:spPr/>
        <p:txBody>
          <a:bodyPr/>
          <a:lstStyle/>
          <a:p>
            <a:pPr eaLnBrk="1" hangingPunct="1">
              <a:lnSpc>
                <a:spcPct val="90000"/>
              </a:lnSpc>
            </a:pPr>
            <a:r>
              <a:rPr lang="zh-CN" altLang="en-US" sz="1950" dirty="0"/>
              <a:t>尽量不要使用</a:t>
            </a:r>
            <a:r>
              <a:rPr lang="en-US" altLang="zh-CN" sz="1950" dirty="0" err="1"/>
              <a:t>goto</a:t>
            </a:r>
            <a:r>
              <a:rPr lang="en-US" altLang="zh-CN" sz="1950" dirty="0"/>
              <a:t> </a:t>
            </a:r>
            <a:r>
              <a:rPr lang="zh-CN" altLang="en-US" sz="1950" dirty="0"/>
              <a:t>或者标号，这都是旧的语法，虽然可能不会伤害可读性，但是仍然不是好的编码习惯；</a:t>
            </a:r>
          </a:p>
          <a:p>
            <a:pPr eaLnBrk="1" hangingPunct="1">
              <a:lnSpc>
                <a:spcPct val="90000"/>
              </a:lnSpc>
            </a:pPr>
            <a:r>
              <a:rPr lang="zh-CN" altLang="en-US" sz="1950" dirty="0"/>
              <a:t>能够使用</a:t>
            </a:r>
            <a:r>
              <a:rPr lang="en-US" altLang="zh-CN" sz="1950" dirty="0"/>
              <a:t>for </a:t>
            </a:r>
            <a:r>
              <a:rPr lang="zh-CN" altLang="en-US" sz="1950" dirty="0"/>
              <a:t>循环的时候，最好用</a:t>
            </a:r>
            <a:r>
              <a:rPr lang="en-US" altLang="zh-CN" sz="1950" dirty="0"/>
              <a:t>for </a:t>
            </a:r>
            <a:r>
              <a:rPr lang="zh-CN" altLang="en-US" sz="1950" dirty="0"/>
              <a:t>循环，效率最高，代码最简单；</a:t>
            </a:r>
          </a:p>
          <a:p>
            <a:pPr eaLnBrk="1" hangingPunct="1">
              <a:lnSpc>
                <a:spcPct val="90000"/>
              </a:lnSpc>
            </a:pPr>
            <a:r>
              <a:rPr lang="zh-CN" altLang="en-US" sz="1950" dirty="0"/>
              <a:t>多层嵌套的</a:t>
            </a:r>
            <a:r>
              <a:rPr lang="en-US" altLang="zh-CN" sz="1950" dirty="0"/>
              <a:t>if</a:t>
            </a:r>
            <a:r>
              <a:rPr lang="en-US" altLang="zh-CN" sz="1950" dirty="0">
                <a:latin typeface="Arial" panose="020B0604020202020204" pitchFamily="34" charset="0"/>
              </a:rPr>
              <a:t>…</a:t>
            </a:r>
            <a:r>
              <a:rPr lang="en-US" altLang="zh-CN" sz="1950" dirty="0"/>
              <a:t>else </a:t>
            </a:r>
            <a:r>
              <a:rPr lang="zh-CN" altLang="en-US" sz="1950" dirty="0"/>
              <a:t>很难读，要注意格式和注释，如果分支很多，可以考虑通过函数变换转换为</a:t>
            </a:r>
            <a:r>
              <a:rPr lang="en-US" altLang="zh-CN" sz="1950" dirty="0"/>
              <a:t>switch </a:t>
            </a:r>
            <a:r>
              <a:rPr lang="en-US" altLang="zh-CN" sz="1950" dirty="0">
                <a:latin typeface="Arial" panose="020B0604020202020204" pitchFamily="34" charset="0"/>
              </a:rPr>
              <a:t>…</a:t>
            </a:r>
            <a:r>
              <a:rPr lang="en-US" altLang="zh-CN" sz="1950" dirty="0"/>
              <a:t> case</a:t>
            </a:r>
          </a:p>
          <a:p>
            <a:pPr eaLnBrk="1" hangingPunct="1">
              <a:lnSpc>
                <a:spcPct val="90000"/>
              </a:lnSpc>
            </a:pPr>
            <a:r>
              <a:rPr lang="zh-CN" altLang="en-US" sz="1950" dirty="0"/>
              <a:t>尽量应用大家常用的控制思路，比如状态机等，方便其他人理解</a:t>
            </a:r>
          </a:p>
          <a:p>
            <a:pPr eaLnBrk="1" hangingPunct="1">
              <a:lnSpc>
                <a:spcPct val="90000"/>
              </a:lnSpc>
            </a:pPr>
            <a:endParaRPr lang="en-US" altLang="zh-CN" sz="1950" dirty="0"/>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1D7C5AE-C0CE-40EF-9B3F-39E0FDB2A17B}" type="slidenum">
              <a:rPr lang="en-US" altLang="zh-CN"/>
              <a:pPr eaLnBrk="1" hangingPunct="1"/>
              <a:t>102</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96451638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solidFill>
                  <a:schemeClr val="tx1"/>
                </a:solidFill>
              </a:rPr>
              <a:t>数组的结构</a:t>
            </a: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024FC35-BB75-480C-AE68-4D5EE80A42EF}" type="slidenum">
              <a:rPr lang="en-US" altLang="zh-CN"/>
              <a:pPr eaLnBrk="1" hangingPunct="1"/>
              <a:t>103</a:t>
            </a:fld>
            <a:endParaRPr lang="en-US" altLang="zh-CN"/>
          </a:p>
        </p:txBody>
      </p:sp>
      <p:pic>
        <p:nvPicPr>
          <p:cNvPr id="35843" name="Picture 4" descr="9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71750"/>
            <a:ext cx="64008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7696208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数组</a:t>
            </a:r>
          </a:p>
        </p:txBody>
      </p:sp>
      <p:sp>
        <p:nvSpPr>
          <p:cNvPr id="36867" name="Rectangle 3"/>
          <p:cNvSpPr>
            <a:spLocks noGrp="1" noChangeArrowheads="1"/>
          </p:cNvSpPr>
          <p:nvPr>
            <p:ph idx="1"/>
          </p:nvPr>
        </p:nvSpPr>
        <p:spPr>
          <a:xfrm>
            <a:off x="628650" y="1825625"/>
            <a:ext cx="7886700" cy="3010144"/>
          </a:xfrm>
        </p:spPr>
        <p:txBody>
          <a:bodyPr/>
          <a:lstStyle/>
          <a:p>
            <a:pPr eaLnBrk="1" hangingPunct="1"/>
            <a:r>
              <a:rPr lang="zh-CN" altLang="en-US" dirty="0" smtClean="0"/>
              <a:t>数组中的元素都是同一种类型。</a:t>
            </a:r>
          </a:p>
          <a:p>
            <a:pPr eaLnBrk="1" hangingPunct="1"/>
            <a:r>
              <a:rPr lang="zh-CN" altLang="en-US" dirty="0" smtClean="0"/>
              <a:t>数组的长度在创建的时候确定，并且在创建后固定不变。</a:t>
            </a:r>
          </a:p>
          <a:p>
            <a:pPr eaLnBrk="1" hangingPunct="1"/>
            <a:r>
              <a:rPr lang="zh-CN" altLang="en-US" dirty="0" smtClean="0"/>
              <a:t>如果要建立存储不同类型数据的集合，或者要求集合的长度可以动态变化，可以使用</a:t>
            </a:r>
            <a:r>
              <a:rPr lang="en-US" altLang="zh-CN" dirty="0" smtClean="0"/>
              <a:t>Collection(</a:t>
            </a:r>
            <a:r>
              <a:rPr lang="zh-CN" altLang="en-US" dirty="0" smtClean="0"/>
              <a:t>集合）类。</a:t>
            </a:r>
          </a:p>
          <a:p>
            <a:pPr eaLnBrk="1" hangingPunct="1"/>
            <a:endParaRPr lang="zh-CN" altLang="en-US" dirty="0" smtClean="0"/>
          </a:p>
          <a:p>
            <a:pPr eaLnBrk="1" hangingPunct="1"/>
            <a:endParaRPr lang="en-US" altLang="zh-CN" dirty="0" smtClean="0"/>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3EAC989-2393-4D09-BE81-4EE45B1CF2A7}" type="slidenum">
              <a:rPr lang="en-US" altLang="zh-CN"/>
              <a:pPr eaLnBrk="1" hangingPunct="1"/>
              <a:t>104</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4242545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数组声明</a:t>
            </a:r>
          </a:p>
        </p:txBody>
      </p:sp>
      <p:sp>
        <p:nvSpPr>
          <p:cNvPr id="37891" name="Rectangle 3"/>
          <p:cNvSpPr>
            <a:spLocks noGrp="1" noChangeArrowheads="1"/>
          </p:cNvSpPr>
          <p:nvPr>
            <p:ph idx="1"/>
          </p:nvPr>
        </p:nvSpPr>
        <p:spPr/>
        <p:txBody>
          <a:bodyPr/>
          <a:lstStyle/>
          <a:p>
            <a:pPr eaLnBrk="1" hangingPunct="1">
              <a:lnSpc>
                <a:spcPct val="90000"/>
              </a:lnSpc>
            </a:pPr>
            <a:r>
              <a:rPr kumimoji="1" lang="zh-CN" altLang="en-US" dirty="0" smtClean="0"/>
              <a:t>可以声明基本类型和类类型的数组</a:t>
            </a:r>
            <a:r>
              <a:rPr kumimoji="1" lang="zh-CN" altLang="en-US" dirty="0" smtClean="0">
                <a:sym typeface="Wingdings" panose="05000000000000000000" pitchFamily="2" charset="2"/>
              </a:rPr>
              <a:t>声明包含两部分：数组类型与数组名称。</a:t>
            </a:r>
          </a:p>
          <a:p>
            <a:pPr lvl="1" eaLnBrk="1" hangingPunct="1">
              <a:lnSpc>
                <a:spcPct val="90000"/>
              </a:lnSpc>
              <a:buFont typeface="Wingdings" panose="05000000000000000000" pitchFamily="2" charset="2"/>
              <a:buNone/>
            </a:pPr>
            <a:r>
              <a:rPr kumimoji="1" lang="zh-CN" altLang="en-US" dirty="0" smtClean="0"/>
              <a:t>格式：</a:t>
            </a:r>
          </a:p>
          <a:p>
            <a:pPr lvl="1" eaLnBrk="1" hangingPunct="1">
              <a:lnSpc>
                <a:spcPct val="90000"/>
              </a:lnSpc>
              <a:buFont typeface="Wingdings" panose="05000000000000000000" pitchFamily="2" charset="2"/>
              <a:buNone/>
            </a:pPr>
            <a:r>
              <a:rPr kumimoji="1" lang="zh-CN" altLang="en-US" dirty="0" smtClean="0"/>
              <a:t>    </a:t>
            </a:r>
            <a:r>
              <a:rPr kumimoji="1" lang="en-US" altLang="zh-CN" dirty="0" smtClean="0"/>
              <a:t>C,C++  </a:t>
            </a:r>
            <a:r>
              <a:rPr kumimoji="1" lang="zh-CN" altLang="zh-CN" dirty="0" smtClean="0"/>
              <a:t>标准形式：</a:t>
            </a:r>
          </a:p>
          <a:p>
            <a:pPr lvl="1" eaLnBrk="1" hangingPunct="1">
              <a:lnSpc>
                <a:spcPct val="90000"/>
              </a:lnSpc>
              <a:buFont typeface="Wingdings" panose="05000000000000000000" pitchFamily="2" charset="2"/>
              <a:buNone/>
            </a:pPr>
            <a:r>
              <a:rPr kumimoji="1" lang="zh-CN" altLang="en-US" dirty="0" smtClean="0"/>
              <a:t>	</a:t>
            </a:r>
            <a:r>
              <a:rPr kumimoji="1" lang="en-US" altLang="zh-CN" dirty="0" smtClean="0"/>
              <a:t>char   s[] ;   </a:t>
            </a:r>
          </a:p>
          <a:p>
            <a:pPr lvl="1" eaLnBrk="1" hangingPunct="1">
              <a:lnSpc>
                <a:spcPct val="90000"/>
              </a:lnSpc>
              <a:buFont typeface="Wingdings" panose="05000000000000000000" pitchFamily="2" charset="2"/>
              <a:buNone/>
            </a:pPr>
            <a:r>
              <a:rPr kumimoji="1" lang="en-US" altLang="zh-CN" dirty="0" smtClean="0"/>
              <a:t>	Point p[] ;  </a:t>
            </a:r>
          </a:p>
          <a:p>
            <a:pPr lvl="1" eaLnBrk="1" hangingPunct="1">
              <a:lnSpc>
                <a:spcPct val="90000"/>
              </a:lnSpc>
              <a:buFont typeface="Wingdings" panose="05000000000000000000" pitchFamily="2" charset="2"/>
              <a:buNone/>
            </a:pPr>
            <a:endParaRPr kumimoji="1" lang="en-US" altLang="zh-CN" dirty="0" smtClean="0"/>
          </a:p>
          <a:p>
            <a:pPr lvl="1" eaLnBrk="1" hangingPunct="1">
              <a:lnSpc>
                <a:spcPct val="90000"/>
              </a:lnSpc>
              <a:buFont typeface="Wingdings" panose="05000000000000000000" pitchFamily="2" charset="2"/>
              <a:buNone/>
            </a:pPr>
            <a:r>
              <a:rPr kumimoji="1" lang="en-US" altLang="zh-CN" dirty="0" smtClean="0"/>
              <a:t>	char [] s ;</a:t>
            </a:r>
          </a:p>
          <a:p>
            <a:pPr lvl="1" eaLnBrk="1" hangingPunct="1">
              <a:lnSpc>
                <a:spcPct val="90000"/>
              </a:lnSpc>
              <a:buFont typeface="Wingdings" panose="05000000000000000000" pitchFamily="2" charset="2"/>
              <a:buNone/>
            </a:pPr>
            <a:r>
              <a:rPr kumimoji="1" lang="en-US" altLang="zh-CN" dirty="0" smtClean="0"/>
              <a:t> 	Point[] p ;</a:t>
            </a:r>
          </a:p>
          <a:p>
            <a:pPr eaLnBrk="1" hangingPunct="1">
              <a:lnSpc>
                <a:spcPct val="90000"/>
              </a:lnSpc>
            </a:pPr>
            <a:endParaRPr kumimoji="1" lang="en-US" altLang="zh-CN" dirty="0" smtClean="0"/>
          </a:p>
          <a:p>
            <a:pPr eaLnBrk="1" hangingPunct="1">
              <a:lnSpc>
                <a:spcPct val="90000"/>
              </a:lnSpc>
            </a:pPr>
            <a:endParaRPr lang="en-US" altLang="zh-CN" dirty="0" smtClean="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B5B3F4-6B1F-4A63-8E88-786D7EF0A373}" type="slidenum">
              <a:rPr lang="en-US" altLang="zh-CN"/>
              <a:pPr eaLnBrk="1" hangingPunct="1"/>
              <a:t>105</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2820966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solidFill>
                  <a:schemeClr val="tx1"/>
                </a:solidFill>
              </a:rPr>
              <a:t>数组的声明</a:t>
            </a:r>
          </a:p>
        </p:txBody>
      </p:sp>
      <p:sp>
        <p:nvSpPr>
          <p:cNvPr id="38915" name="Rectangle 3"/>
          <p:cNvSpPr>
            <a:spLocks noGrp="1" noChangeArrowheads="1"/>
          </p:cNvSpPr>
          <p:nvPr>
            <p:ph idx="1"/>
          </p:nvPr>
        </p:nvSpPr>
        <p:spPr/>
        <p:txBody>
          <a:bodyPr/>
          <a:lstStyle/>
          <a:p>
            <a:pPr eaLnBrk="1" hangingPunct="1">
              <a:spcBef>
                <a:spcPct val="0"/>
              </a:spcBef>
              <a:buClrTx/>
              <a:buFont typeface="Wingdings" panose="05000000000000000000" pitchFamily="2" charset="2"/>
              <a:buChar char="p"/>
            </a:pPr>
            <a:r>
              <a:rPr lang="zh-CN" altLang="en-US" smtClean="0">
                <a:latin typeface="宋体" panose="02010600030101010101" pitchFamily="2" charset="-122"/>
              </a:rPr>
              <a:t>在</a:t>
            </a:r>
            <a:r>
              <a:rPr lang="en-US" altLang="zh-CN" smtClean="0">
                <a:latin typeface="宋体" panose="02010600030101010101" pitchFamily="2" charset="-122"/>
              </a:rPr>
              <a:t>Java</a:t>
            </a:r>
            <a:r>
              <a:rPr lang="zh-CN" altLang="zh-CN" smtClean="0">
                <a:latin typeface="宋体" panose="02010600030101010101" pitchFamily="2" charset="-122"/>
              </a:rPr>
              <a:t>中数组作为类来处理，所以数组声明并不创建实例对象，而是创建一个可用来引用该数组的引用。</a:t>
            </a:r>
            <a:endParaRPr lang="zh-CN" altLang="en-US" smtClean="0">
              <a:latin typeface="宋体" panose="02010600030101010101" pitchFamily="2" charset="-122"/>
            </a:endParaRPr>
          </a:p>
          <a:p>
            <a:pPr eaLnBrk="1" hangingPunct="1"/>
            <a:endParaRPr lang="en-US" altLang="zh-CN" smtClean="0">
              <a:latin typeface="宋体" panose="02010600030101010101" pitchFamily="2" charset="-122"/>
            </a:endParaRP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CADA115-6CA0-49E4-B708-CBA3975180F9}" type="slidenum">
              <a:rPr lang="en-US" altLang="zh-CN"/>
              <a:pPr eaLnBrk="1" hangingPunct="1"/>
              <a:t>106</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9725434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1" lang="zh-CN" altLang="en-US" dirty="0" smtClean="0">
                <a:solidFill>
                  <a:schemeClr val="tx1"/>
                </a:solidFill>
              </a:rPr>
              <a:t>数组的创建与初始化</a:t>
            </a:r>
          </a:p>
        </p:txBody>
      </p:sp>
      <p:sp>
        <p:nvSpPr>
          <p:cNvPr id="39939" name="Rectangle 3"/>
          <p:cNvSpPr>
            <a:spLocks noGrp="1" noChangeArrowheads="1"/>
          </p:cNvSpPr>
          <p:nvPr>
            <p:ph idx="1"/>
          </p:nvPr>
        </p:nvSpPr>
        <p:spPr/>
        <p:txBody>
          <a:bodyPr/>
          <a:lstStyle/>
          <a:p>
            <a:pPr eaLnBrk="1" hangingPunct="1">
              <a:lnSpc>
                <a:spcPct val="90000"/>
              </a:lnSpc>
            </a:pPr>
            <a:r>
              <a:rPr kumimoji="1" lang="zh-CN" altLang="en-US" sz="1950" dirty="0"/>
              <a:t>可以象其它对象一样，使用</a:t>
            </a:r>
            <a:r>
              <a:rPr kumimoji="1" lang="en-US" altLang="zh-CN" sz="1950" dirty="0"/>
              <a:t>new</a:t>
            </a:r>
            <a:r>
              <a:rPr kumimoji="1" lang="zh-CN" altLang="zh-CN" sz="1950" dirty="0"/>
              <a:t>来创建，格式：</a:t>
            </a:r>
            <a:endParaRPr kumimoji="1" lang="zh-CN" altLang="en-US" sz="1950" dirty="0"/>
          </a:p>
          <a:p>
            <a:pPr eaLnBrk="1" hangingPunct="1">
              <a:lnSpc>
                <a:spcPct val="90000"/>
              </a:lnSpc>
              <a:buFont typeface="Wingdings" panose="05000000000000000000" pitchFamily="2" charset="2"/>
              <a:buNone/>
            </a:pPr>
            <a:r>
              <a:rPr kumimoji="1" lang="zh-CN" altLang="en-US" sz="1950" dirty="0"/>
              <a:t>	</a:t>
            </a:r>
          </a:p>
          <a:p>
            <a:pPr eaLnBrk="1" hangingPunct="1">
              <a:lnSpc>
                <a:spcPct val="90000"/>
              </a:lnSpc>
              <a:buFont typeface="Wingdings" panose="05000000000000000000" pitchFamily="2" charset="2"/>
              <a:buNone/>
            </a:pPr>
            <a:r>
              <a:rPr kumimoji="1" lang="zh-CN" altLang="en-US" sz="1950" dirty="0"/>
              <a:t>	</a:t>
            </a:r>
            <a:r>
              <a:rPr kumimoji="1" lang="en-US" altLang="zh-CN" sz="1950" dirty="0"/>
              <a:t>new </a:t>
            </a:r>
            <a:r>
              <a:rPr kumimoji="1" lang="en-US" altLang="zh-CN" sz="1950" i="1" dirty="0" err="1"/>
              <a:t>elementType</a:t>
            </a:r>
            <a:r>
              <a:rPr kumimoji="1" lang="en-US" altLang="zh-CN" sz="1950" dirty="0"/>
              <a:t>[</a:t>
            </a:r>
            <a:r>
              <a:rPr kumimoji="1" lang="en-US" altLang="zh-CN" sz="1950" i="1" dirty="0" err="1"/>
              <a:t>arraySize</a:t>
            </a:r>
            <a:r>
              <a:rPr kumimoji="1" lang="en-US" altLang="zh-CN" sz="1950" dirty="0"/>
              <a:t>] </a:t>
            </a:r>
          </a:p>
          <a:p>
            <a:pPr eaLnBrk="1" hangingPunct="1">
              <a:lnSpc>
                <a:spcPct val="90000"/>
              </a:lnSpc>
              <a:buFont typeface="Wingdings" panose="05000000000000000000" pitchFamily="2" charset="2"/>
              <a:buNone/>
            </a:pPr>
            <a:endParaRPr kumimoji="1" lang="en-US" altLang="zh-CN" sz="1950" dirty="0"/>
          </a:p>
          <a:p>
            <a:pPr eaLnBrk="1" hangingPunct="1">
              <a:lnSpc>
                <a:spcPct val="90000"/>
              </a:lnSpc>
              <a:buFont typeface="Wingdings" panose="05000000000000000000" pitchFamily="2" charset="2"/>
              <a:buNone/>
            </a:pPr>
            <a:endParaRPr kumimoji="1" lang="en-US" altLang="zh-CN" sz="1950" dirty="0"/>
          </a:p>
          <a:p>
            <a:pPr lvl="1" eaLnBrk="1" hangingPunct="1">
              <a:lnSpc>
                <a:spcPct val="90000"/>
              </a:lnSpc>
              <a:buFont typeface="Wingdings" panose="05000000000000000000" pitchFamily="2" charset="2"/>
              <a:buNone/>
            </a:pPr>
            <a:r>
              <a:rPr kumimoji="1" lang="zh-CN" altLang="zh-CN" sz="1650" dirty="0"/>
              <a:t>例：   </a:t>
            </a:r>
            <a:endParaRPr kumimoji="1" lang="zh-CN" altLang="en-US" sz="1650" dirty="0"/>
          </a:p>
          <a:p>
            <a:pPr lvl="1" eaLnBrk="1" hangingPunct="1">
              <a:lnSpc>
                <a:spcPct val="90000"/>
              </a:lnSpc>
              <a:buFont typeface="Wingdings" panose="05000000000000000000" pitchFamily="2" charset="2"/>
              <a:buNone/>
            </a:pPr>
            <a:r>
              <a:rPr kumimoji="1" lang="zh-CN" altLang="en-US" sz="1650" dirty="0"/>
              <a:t>   </a:t>
            </a:r>
            <a:r>
              <a:rPr kumimoji="1" lang="en-US" altLang="zh-CN" sz="1650" dirty="0"/>
              <a:t>char [] s ;</a:t>
            </a:r>
          </a:p>
          <a:p>
            <a:pPr lvl="1" eaLnBrk="1" hangingPunct="1">
              <a:lnSpc>
                <a:spcPct val="90000"/>
              </a:lnSpc>
              <a:buFont typeface="Wingdings" panose="05000000000000000000" pitchFamily="2" charset="2"/>
              <a:buNone/>
            </a:pPr>
            <a:r>
              <a:rPr kumimoji="1" lang="en-US" altLang="zh-CN" sz="1650" dirty="0"/>
              <a:t>   s = new char[20]; 	//</a:t>
            </a:r>
            <a:r>
              <a:rPr kumimoji="1" lang="zh-CN" altLang="en-US" sz="1650" dirty="0"/>
              <a:t>创建有</a:t>
            </a:r>
            <a:r>
              <a:rPr kumimoji="1" lang="en-US" altLang="zh-CN" sz="1650" dirty="0"/>
              <a:t>20</a:t>
            </a:r>
            <a:r>
              <a:rPr kumimoji="1" lang="zh-CN" altLang="en-US" sz="1650" dirty="0"/>
              <a:t>个字符的数组</a:t>
            </a:r>
          </a:p>
          <a:p>
            <a:pPr lvl="1" eaLnBrk="1" hangingPunct="1">
              <a:lnSpc>
                <a:spcPct val="90000"/>
              </a:lnSpc>
              <a:buFont typeface="Wingdings" panose="05000000000000000000" pitchFamily="2" charset="2"/>
              <a:buNone/>
            </a:pPr>
            <a:r>
              <a:rPr kumimoji="1" lang="zh-CN" altLang="en-US" sz="1650" dirty="0"/>
              <a:t>    </a:t>
            </a:r>
            <a:endParaRPr kumimoji="1" lang="zh-CN" altLang="zh-CN" sz="1650" dirty="0"/>
          </a:p>
          <a:p>
            <a:pPr eaLnBrk="1" hangingPunct="1">
              <a:lnSpc>
                <a:spcPct val="90000"/>
              </a:lnSpc>
              <a:buFont typeface="Wingdings" panose="05000000000000000000" pitchFamily="2" charset="2"/>
              <a:buNone/>
            </a:pPr>
            <a:r>
              <a:rPr kumimoji="1" lang="zh-CN" altLang="zh-CN" sz="1950" dirty="0"/>
              <a:t>    </a:t>
            </a:r>
            <a:endParaRPr kumimoji="1" lang="zh-CN" altLang="en-US" sz="1950" dirty="0"/>
          </a:p>
          <a:p>
            <a:pPr eaLnBrk="1" hangingPunct="1">
              <a:lnSpc>
                <a:spcPct val="90000"/>
              </a:lnSpc>
              <a:buFont typeface="Wingdings" panose="05000000000000000000" pitchFamily="2" charset="2"/>
              <a:buNone/>
            </a:pPr>
            <a:endParaRPr lang="en-US" altLang="zh-CN" sz="1950" dirty="0"/>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5A5B7FC-00CE-4B79-9A35-5260988DC276}" type="slidenum">
              <a:rPr lang="en-US" altLang="zh-CN"/>
              <a:pPr eaLnBrk="1" hangingPunct="1"/>
              <a:t>107</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7786615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kumimoji="1" lang="zh-CN" altLang="en-US" smtClean="0">
                <a:solidFill>
                  <a:schemeClr val="tx1"/>
                </a:solidFill>
              </a:rPr>
              <a:t>数组的初始化</a:t>
            </a:r>
          </a:p>
        </p:txBody>
      </p:sp>
      <p:sp>
        <p:nvSpPr>
          <p:cNvPr id="40963"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kumimoji="1" lang="zh-CN" altLang="en-US" smtClean="0"/>
              <a:t>数组元素是被初始化的。</a:t>
            </a:r>
          </a:p>
          <a:p>
            <a:pPr eaLnBrk="1" hangingPunct="1">
              <a:lnSpc>
                <a:spcPct val="90000"/>
              </a:lnSpc>
              <a:buFont typeface="Wingdings" panose="05000000000000000000" pitchFamily="2" charset="2"/>
              <a:buNone/>
            </a:pPr>
            <a:r>
              <a:rPr kumimoji="1" lang="zh-CN" altLang="en-US" smtClean="0"/>
              <a:t>	字符串 </a:t>
            </a:r>
            <a:r>
              <a:rPr kumimoji="1" lang="en-US" altLang="zh-CN" smtClean="0"/>
              <a:t>-- \u0000, null</a:t>
            </a:r>
          </a:p>
          <a:p>
            <a:pPr eaLnBrk="1" hangingPunct="1">
              <a:lnSpc>
                <a:spcPct val="90000"/>
              </a:lnSpc>
              <a:buFont typeface="Wingdings" panose="05000000000000000000" pitchFamily="2" charset="2"/>
              <a:buNone/>
            </a:pPr>
            <a:r>
              <a:rPr kumimoji="1" lang="en-US" altLang="zh-CN" smtClean="0"/>
              <a:t>	</a:t>
            </a:r>
            <a:r>
              <a:rPr kumimoji="1" lang="zh-CN" altLang="zh-CN" smtClean="0"/>
              <a:t>对象数组 -- </a:t>
            </a:r>
            <a:r>
              <a:rPr kumimoji="1" lang="en-US" altLang="zh-CN" smtClean="0"/>
              <a:t>null</a:t>
            </a:r>
          </a:p>
          <a:p>
            <a:pPr eaLnBrk="1" hangingPunct="1">
              <a:lnSpc>
                <a:spcPct val="90000"/>
              </a:lnSpc>
              <a:buFont typeface="Wingdings" panose="05000000000000000000" pitchFamily="2" charset="2"/>
              <a:buNone/>
            </a:pPr>
            <a:endParaRPr kumimoji="1" lang="en-US" altLang="zh-CN" smtClean="0">
              <a:sym typeface="Wingdings" panose="05000000000000000000" pitchFamily="2" charset="2"/>
            </a:endParaRPr>
          </a:p>
          <a:p>
            <a:pPr eaLnBrk="1" hangingPunct="1">
              <a:lnSpc>
                <a:spcPct val="90000"/>
              </a:lnSpc>
              <a:buFont typeface="Wingdings" panose="05000000000000000000" pitchFamily="2" charset="2"/>
              <a:buNone/>
            </a:pPr>
            <a:r>
              <a:rPr kumimoji="1" lang="zh-CN" altLang="zh-CN" smtClean="0"/>
              <a:t>用初始值创建数组</a:t>
            </a:r>
          </a:p>
          <a:p>
            <a:pPr lvl="1" eaLnBrk="1" hangingPunct="1">
              <a:lnSpc>
                <a:spcPct val="90000"/>
              </a:lnSpc>
              <a:buFont typeface="Wingdings" panose="05000000000000000000" pitchFamily="2" charset="2"/>
              <a:buNone/>
            </a:pPr>
            <a:r>
              <a:rPr kumimoji="1" lang="en-US" altLang="zh-CN" smtClean="0"/>
              <a:t>String names[ ] = { </a:t>
            </a:r>
            <a:r>
              <a:rPr kumimoji="1" lang="en-US" altLang="zh-CN" smtClean="0">
                <a:latin typeface="Arial" panose="020B0604020202020204" pitchFamily="34" charset="0"/>
              </a:rPr>
              <a:t>“</a:t>
            </a:r>
            <a:r>
              <a:rPr kumimoji="1" lang="en-US" altLang="zh-CN" smtClean="0"/>
              <a:t>Jack</a:t>
            </a:r>
            <a:r>
              <a:rPr kumimoji="1" lang="en-US" altLang="zh-CN" smtClean="0">
                <a:latin typeface="Arial" panose="020B0604020202020204" pitchFamily="34" charset="0"/>
              </a:rPr>
              <a:t>”</a:t>
            </a:r>
            <a:r>
              <a:rPr kumimoji="1" lang="en-US" altLang="zh-CN" smtClean="0"/>
              <a:t>, </a:t>
            </a:r>
            <a:r>
              <a:rPr kumimoji="1" lang="en-US" altLang="zh-CN" smtClean="0">
                <a:latin typeface="Arial" panose="020B0604020202020204" pitchFamily="34" charset="0"/>
              </a:rPr>
              <a:t>“</a:t>
            </a:r>
            <a:r>
              <a:rPr kumimoji="1" lang="en-US" altLang="zh-CN" smtClean="0"/>
              <a:t>Wang</a:t>
            </a:r>
            <a:r>
              <a:rPr kumimoji="1" lang="en-US" altLang="zh-CN" smtClean="0">
                <a:latin typeface="Arial" panose="020B0604020202020204" pitchFamily="34" charset="0"/>
              </a:rPr>
              <a:t>”</a:t>
            </a:r>
            <a:r>
              <a:rPr kumimoji="1" lang="en-US" altLang="zh-CN" smtClean="0"/>
              <a:t>, </a:t>
            </a:r>
            <a:r>
              <a:rPr kumimoji="1" lang="en-US" altLang="zh-CN" smtClean="0">
                <a:latin typeface="Arial" panose="020B0604020202020204" pitchFamily="34" charset="0"/>
              </a:rPr>
              <a:t>“</a:t>
            </a:r>
            <a:r>
              <a:rPr kumimoji="1" lang="en-US" altLang="zh-CN" smtClean="0"/>
              <a:t>Lee</a:t>
            </a:r>
            <a:r>
              <a:rPr kumimoji="1" lang="en-US" altLang="zh-CN" smtClean="0">
                <a:latin typeface="Arial" panose="020B0604020202020204" pitchFamily="34" charset="0"/>
              </a:rPr>
              <a:t>”</a:t>
            </a:r>
            <a:r>
              <a:rPr kumimoji="1" lang="en-US" altLang="zh-CN" smtClean="0"/>
              <a:t>};</a:t>
            </a:r>
          </a:p>
          <a:p>
            <a:pPr lvl="1" eaLnBrk="1" hangingPunct="1">
              <a:lnSpc>
                <a:spcPct val="90000"/>
              </a:lnSpc>
              <a:buFont typeface="Wingdings" panose="05000000000000000000" pitchFamily="2" charset="2"/>
              <a:buNone/>
            </a:pPr>
            <a:r>
              <a:rPr kumimoji="1" lang="en-US" altLang="zh-CN" smtClean="0"/>
              <a:t>int  a[ ] = {1, 2, 3};</a:t>
            </a:r>
          </a:p>
          <a:p>
            <a:pPr lvl="1" eaLnBrk="1" hangingPunct="1">
              <a:lnSpc>
                <a:spcPct val="90000"/>
              </a:lnSpc>
              <a:buFont typeface="Wingdings" panose="05000000000000000000" pitchFamily="2" charset="2"/>
              <a:buNone/>
            </a:pPr>
            <a:r>
              <a:rPr kumimoji="1" lang="en-US" altLang="zh-CN" smtClean="0"/>
              <a:t>Date d[] = { new Date( ), new Date( ), new Date( )}</a:t>
            </a:r>
          </a:p>
          <a:p>
            <a:pPr eaLnBrk="1" hangingPunct="1">
              <a:lnSpc>
                <a:spcPct val="90000"/>
              </a:lnSpc>
            </a:pPr>
            <a:endParaRPr lang="en-US" altLang="zh-CN" smtClean="0"/>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B8DFAF1-52BA-4AF5-BA3C-A3F6967F2299}" type="slidenum">
              <a:rPr lang="en-US" altLang="zh-CN"/>
              <a:pPr eaLnBrk="1" hangingPunct="1"/>
              <a:t>108</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0236994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对象数组</a:t>
            </a:r>
          </a:p>
        </p:txBody>
      </p:sp>
      <p:sp>
        <p:nvSpPr>
          <p:cNvPr id="41987" name="Rectangle 3"/>
          <p:cNvSpPr>
            <a:spLocks noGrp="1" noChangeArrowheads="1"/>
          </p:cNvSpPr>
          <p:nvPr>
            <p:ph idx="1"/>
          </p:nvPr>
        </p:nvSpPr>
        <p:spPr/>
        <p:txBody>
          <a:bodyPr/>
          <a:lstStyle/>
          <a:p>
            <a:pPr eaLnBrk="1" hangingPunct="1">
              <a:spcBef>
                <a:spcPct val="0"/>
              </a:spcBef>
              <a:buClrTx/>
              <a:buFontTx/>
              <a:buNone/>
            </a:pPr>
            <a:r>
              <a:rPr lang="zh-CN" altLang="en-US">
                <a:latin typeface="Times New Roman" panose="02020603050405020304" pitchFamily="18" charset="0"/>
              </a:rPr>
              <a:t>除了基本类型以外，还可以创建对象类型的数组。</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Point[] p ; 	</a:t>
            </a:r>
          </a:p>
          <a:p>
            <a:pPr eaLnBrk="1" hangingPunct="1">
              <a:spcBef>
                <a:spcPct val="0"/>
              </a:spcBef>
              <a:buClrTx/>
              <a:buFontTx/>
              <a:buNone/>
            </a:pPr>
            <a:r>
              <a:rPr lang="en-US" altLang="zh-CN">
                <a:latin typeface="Times New Roman" panose="02020603050405020304" pitchFamily="18" charset="0"/>
              </a:rPr>
              <a:t>	p = new Point[100]; </a:t>
            </a:r>
          </a:p>
          <a:p>
            <a:pPr eaLnBrk="1" hangingPunct="1">
              <a:buFont typeface="Wingdings" panose="05000000000000000000" pitchFamily="2" charset="2"/>
              <a:buNone/>
            </a:pPr>
            <a:r>
              <a:rPr lang="en-US" altLang="zh-CN">
                <a:latin typeface="Times New Roman" panose="02020603050405020304" pitchFamily="18" charset="0"/>
              </a:rPr>
              <a:t>//</a:t>
            </a:r>
            <a:r>
              <a:rPr lang="zh-CN" altLang="zh-CN">
                <a:latin typeface="Times New Roman" panose="02020603050405020304" pitchFamily="18" charset="0"/>
              </a:rPr>
              <a:t>创建100个引用</a:t>
            </a:r>
          </a:p>
          <a:p>
            <a:pPr eaLnBrk="1" hangingPunct="1">
              <a:buFont typeface="Wingdings" panose="05000000000000000000" pitchFamily="2" charset="2"/>
              <a:buNone/>
            </a:pPr>
            <a:r>
              <a:rPr lang="zh-CN" altLang="zh-CN">
                <a:latin typeface="Times New Roman" panose="02020603050405020304" pitchFamily="18" charset="0"/>
              </a:rPr>
              <a:t>创建100个</a:t>
            </a:r>
            <a:r>
              <a:rPr lang="en-US" altLang="zh-CN">
                <a:latin typeface="Times New Roman" panose="02020603050405020304" pitchFamily="18" charset="0"/>
              </a:rPr>
              <a:t>Point</a:t>
            </a:r>
            <a:r>
              <a:rPr lang="zh-CN" altLang="zh-CN">
                <a:latin typeface="Times New Roman" panose="02020603050405020304" pitchFamily="18" charset="0"/>
              </a:rPr>
              <a:t>对象：</a:t>
            </a:r>
          </a:p>
          <a:p>
            <a:pPr eaLnBrk="1" hangingPunct="1">
              <a:spcBef>
                <a:spcPct val="0"/>
              </a:spcBef>
              <a:buClrTx/>
              <a:buFontTx/>
              <a:buNone/>
            </a:pPr>
            <a:r>
              <a:rPr lang="zh-CN" altLang="zh-CN">
                <a:latin typeface="Times New Roman" panose="02020603050405020304" pitchFamily="18" charset="0"/>
              </a:rPr>
              <a:t>	</a:t>
            </a:r>
            <a:r>
              <a:rPr lang="en-US" altLang="zh-CN">
                <a:latin typeface="Times New Roman" panose="02020603050405020304" pitchFamily="18" charset="0"/>
              </a:rPr>
              <a:t>p[0] = new Point( );</a:t>
            </a:r>
          </a:p>
          <a:p>
            <a:pPr eaLnBrk="1" hangingPunct="1">
              <a:spcBef>
                <a:spcPct val="0"/>
              </a:spcBef>
              <a:buClrTx/>
              <a:buFontTx/>
              <a:buNone/>
            </a:pPr>
            <a:r>
              <a:rPr lang="en-US" altLang="zh-CN">
                <a:latin typeface="Times New Roman" panose="02020603050405020304" pitchFamily="18" charset="0"/>
              </a:rPr>
              <a:t>	p[1] = new Point( );</a:t>
            </a:r>
          </a:p>
          <a:p>
            <a:pPr eaLnBrk="1" hangingPunct="1">
              <a:spcBef>
                <a:spcPct val="0"/>
              </a:spcBef>
              <a:buClrTx/>
              <a:buFontTx/>
              <a:buNone/>
            </a:pPr>
            <a:r>
              <a:rPr lang="en-US" altLang="zh-CN">
                <a:latin typeface="Times New Roman" panose="02020603050405020304" pitchFamily="18" charset="0"/>
              </a:rPr>
              <a:t>	…</a:t>
            </a:r>
          </a:p>
          <a:p>
            <a:pPr eaLnBrk="1" hangingPunct="1"/>
            <a:endParaRPr lang="en-US" altLang="zh-CN"/>
          </a:p>
          <a:p>
            <a:pPr eaLnBrk="1" hangingPunct="1"/>
            <a:endParaRPr lang="en-US" altLang="zh-CN"/>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1BDD05A-8060-41EF-9E20-AF390416C00C}" type="slidenum">
              <a:rPr lang="en-US" altLang="zh-CN"/>
              <a:pPr eaLnBrk="1" hangingPunct="1"/>
              <a:t>109</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46146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变量</a:t>
            </a:r>
          </a:p>
        </p:txBody>
      </p:sp>
      <p:sp>
        <p:nvSpPr>
          <p:cNvPr id="34819" name="内容占位符 2"/>
          <p:cNvSpPr>
            <a:spLocks noGrp="1"/>
          </p:cNvSpPr>
          <p:nvPr>
            <p:ph idx="1"/>
          </p:nvPr>
        </p:nvSpPr>
        <p:spPr/>
        <p:txBody>
          <a:bodyPr/>
          <a:lstStyle/>
          <a:p>
            <a:pPr>
              <a:spcBef>
                <a:spcPct val="0"/>
              </a:spcBef>
            </a:pPr>
            <a:r>
              <a:rPr lang="en-US" altLang="zh-CN" dirty="0"/>
              <a:t>1:</a:t>
            </a:r>
            <a:r>
              <a:rPr lang="zh-CN" altLang="en-US" dirty="0"/>
              <a:t>从本质上讲，变量其实是内存中的一小块区域，使用变量名来访问这块区域，因此，每一个变量使用前必须要先申请（声明），然后必须进行赋值（填充内容），才能使用。通过画图说明一个变量的组成部分</a:t>
            </a:r>
            <a:endParaRPr lang="en-US" altLang="zh-CN" dirty="0"/>
          </a:p>
          <a:p>
            <a:pPr>
              <a:spcBef>
                <a:spcPct val="0"/>
              </a:spcBef>
            </a:pPr>
            <a:r>
              <a:rPr lang="en-US" altLang="zh-CN" dirty="0"/>
              <a:t>	</a:t>
            </a:r>
            <a:r>
              <a:rPr lang="zh-CN" altLang="en-US" dirty="0"/>
              <a:t>数据类型，变量名，变量</a:t>
            </a:r>
            <a:r>
              <a:rPr lang="zh-CN" altLang="en-US" dirty="0" smtClean="0"/>
              <a:t>值</a:t>
            </a:r>
            <a:endParaRPr lang="en-US" altLang="zh-CN" dirty="0" smtClean="0"/>
          </a:p>
          <a:p>
            <a:pPr>
              <a:spcBef>
                <a:spcPct val="0"/>
              </a:spcBef>
            </a:pPr>
            <a:endParaRPr lang="en-US" altLang="zh-CN" dirty="0"/>
          </a:p>
          <a:p>
            <a:pPr>
              <a:spcBef>
                <a:spcPct val="0"/>
              </a:spcBef>
            </a:pPr>
            <a:r>
              <a:rPr lang="en-US" altLang="zh-CN" dirty="0"/>
              <a:t>2:</a:t>
            </a:r>
            <a:r>
              <a:rPr lang="zh-CN" altLang="en-US" dirty="0"/>
              <a:t>为什么要定义变量呢</a:t>
            </a:r>
            <a:endParaRPr lang="en-US" altLang="zh-CN" dirty="0"/>
          </a:p>
          <a:p>
            <a:pPr marL="0" lvl="1">
              <a:spcBef>
                <a:spcPct val="0"/>
              </a:spcBef>
            </a:pPr>
            <a:r>
              <a:rPr lang="en-US" altLang="zh-CN" dirty="0"/>
              <a:t>	</a:t>
            </a:r>
            <a:r>
              <a:rPr lang="zh-CN" altLang="en-US" sz="1800" dirty="0"/>
              <a:t>用来不断的存放同一类型的常量，并可以重复使用</a:t>
            </a:r>
            <a:endParaRPr lang="zh-CN" altLang="en-US" dirty="0"/>
          </a:p>
        </p:txBody>
      </p:sp>
      <p:sp>
        <p:nvSpPr>
          <p:cNvPr id="3482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246635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多维数组</a:t>
            </a:r>
          </a:p>
        </p:txBody>
      </p:sp>
      <p:sp>
        <p:nvSpPr>
          <p:cNvPr id="43011" name="Rectangle 3"/>
          <p:cNvSpPr>
            <a:spLocks noGrp="1" noChangeArrowheads="1"/>
          </p:cNvSpPr>
          <p:nvPr>
            <p:ph idx="1"/>
          </p:nvPr>
        </p:nvSpPr>
        <p:spPr/>
        <p:txBody>
          <a:bodyPr/>
          <a:lstStyle/>
          <a:p>
            <a:pPr eaLnBrk="1" hangingPunct="1">
              <a:lnSpc>
                <a:spcPct val="80000"/>
              </a:lnSpc>
            </a:pPr>
            <a:r>
              <a:rPr kumimoji="1" lang="zh-CN" altLang="en-US" sz="1575"/>
              <a:t>声明方法</a:t>
            </a:r>
          </a:p>
          <a:p>
            <a:pPr eaLnBrk="1" hangingPunct="1">
              <a:lnSpc>
                <a:spcPct val="80000"/>
              </a:lnSpc>
              <a:buFont typeface="Wingdings" panose="05000000000000000000" pitchFamily="2" charset="2"/>
              <a:buNone/>
            </a:pPr>
            <a:r>
              <a:rPr kumimoji="1" lang="zh-CN" altLang="en-US" sz="1575"/>
              <a:t>	</a:t>
            </a:r>
            <a:r>
              <a:rPr kumimoji="1" lang="en-US" altLang="zh-CN" sz="1575"/>
              <a:t>int a[ ][ ]; </a:t>
            </a:r>
            <a:r>
              <a:rPr kumimoji="1" lang="zh-CN" altLang="zh-CN" sz="1575"/>
              <a:t>或</a:t>
            </a:r>
            <a:r>
              <a:rPr kumimoji="1" lang="en-US" altLang="zh-CN" sz="1575"/>
              <a:t>int [ ][ ] a;</a:t>
            </a:r>
          </a:p>
          <a:p>
            <a:pPr eaLnBrk="1" hangingPunct="1">
              <a:lnSpc>
                <a:spcPct val="80000"/>
              </a:lnSpc>
            </a:pPr>
            <a:r>
              <a:rPr kumimoji="1" lang="zh-CN" altLang="en-US" sz="1575"/>
              <a:t>实例化</a:t>
            </a:r>
          </a:p>
          <a:p>
            <a:pPr lvl="1" eaLnBrk="1" hangingPunct="1">
              <a:lnSpc>
                <a:spcPct val="80000"/>
              </a:lnSpc>
              <a:buFont typeface="Wingdings" panose="05000000000000000000" pitchFamily="2" charset="2"/>
              <a:buNone/>
            </a:pPr>
            <a:r>
              <a:rPr kumimoji="1" lang="en-US" altLang="zh-CN" sz="1500"/>
              <a:t>a = new int[4][4];  //</a:t>
            </a:r>
            <a:r>
              <a:rPr kumimoji="1" lang="zh-CN" altLang="en-US" sz="1500"/>
              <a:t>直接为每一维分配内存，生成规则数组</a:t>
            </a:r>
          </a:p>
          <a:p>
            <a:pPr lvl="1" eaLnBrk="1" hangingPunct="1">
              <a:lnSpc>
                <a:spcPct val="80000"/>
              </a:lnSpc>
              <a:buFont typeface="Wingdings" panose="05000000000000000000" pitchFamily="2" charset="2"/>
              <a:buNone/>
            </a:pPr>
            <a:r>
              <a:rPr kumimoji="1" lang="en-US" altLang="zh-CN" sz="1500"/>
              <a:t>a = new int[4][ ];  // </a:t>
            </a:r>
            <a:r>
              <a:rPr kumimoji="1" lang="zh-CN" altLang="en-US" sz="1500"/>
              <a:t>只有最后维可以不给值，其它都要给，</a:t>
            </a:r>
          </a:p>
          <a:p>
            <a:pPr lvl="1" eaLnBrk="1" hangingPunct="1">
              <a:lnSpc>
                <a:spcPct val="80000"/>
              </a:lnSpc>
              <a:buFont typeface="Wingdings" panose="05000000000000000000" pitchFamily="2" charset="2"/>
              <a:buNone/>
            </a:pPr>
            <a:r>
              <a:rPr kumimoji="1" lang="en-US" altLang="zh-CN" sz="1500"/>
              <a:t>//</a:t>
            </a:r>
            <a:r>
              <a:rPr kumimoji="1" lang="zh-CN" altLang="en-US" sz="1500"/>
              <a:t>以生成不规则数组</a:t>
            </a:r>
          </a:p>
          <a:p>
            <a:pPr lvl="1" eaLnBrk="1" hangingPunct="1">
              <a:lnSpc>
                <a:spcPct val="80000"/>
              </a:lnSpc>
              <a:buFont typeface="Wingdings" panose="05000000000000000000" pitchFamily="2" charset="2"/>
              <a:buNone/>
            </a:pPr>
            <a:r>
              <a:rPr kumimoji="1" lang="en-US" altLang="zh-CN" sz="1500"/>
              <a:t>a[0] = new int[10] ;</a:t>
            </a:r>
          </a:p>
          <a:p>
            <a:pPr lvl="1" eaLnBrk="1" hangingPunct="1">
              <a:lnSpc>
                <a:spcPct val="80000"/>
              </a:lnSpc>
              <a:buFont typeface="Wingdings" panose="05000000000000000000" pitchFamily="2" charset="2"/>
              <a:buNone/>
            </a:pPr>
            <a:r>
              <a:rPr kumimoji="1" lang="en-US" altLang="zh-CN" sz="1500"/>
              <a:t>a[1] = new int[5];</a:t>
            </a:r>
          </a:p>
          <a:p>
            <a:pPr lvl="1" eaLnBrk="1" hangingPunct="1">
              <a:lnSpc>
                <a:spcPct val="80000"/>
              </a:lnSpc>
              <a:buFont typeface="Wingdings" panose="05000000000000000000" pitchFamily="2" charset="2"/>
              <a:buNone/>
            </a:pPr>
            <a:r>
              <a:rPr kumimoji="1" lang="en-US" altLang="zh-CN" sz="1500"/>
              <a:t>	</a:t>
            </a:r>
            <a:r>
              <a:rPr kumimoji="1" lang="en-US" altLang="zh-CN" sz="1500">
                <a:latin typeface="Arial" panose="020B0604020202020204" pitchFamily="34" charset="0"/>
              </a:rPr>
              <a:t>…</a:t>
            </a:r>
            <a:r>
              <a:rPr kumimoji="1" lang="en-US" altLang="zh-CN" sz="1500"/>
              <a:t> </a:t>
            </a:r>
          </a:p>
          <a:p>
            <a:pPr eaLnBrk="1" hangingPunct="1">
              <a:lnSpc>
                <a:spcPct val="80000"/>
              </a:lnSpc>
            </a:pPr>
            <a:r>
              <a:rPr kumimoji="1" lang="zh-CN" altLang="en-US" sz="1575"/>
              <a:t>数组成员变量</a:t>
            </a:r>
            <a:r>
              <a:rPr kumimoji="1" lang="en-US" altLang="zh-CN" sz="1575"/>
              <a:t>length -- </a:t>
            </a:r>
            <a:r>
              <a:rPr kumimoji="1" lang="zh-CN" altLang="en-US" sz="1575"/>
              <a:t>数组元素个数</a:t>
            </a:r>
            <a:r>
              <a:rPr kumimoji="1" lang="en-US" altLang="zh-CN" sz="1575"/>
              <a:t>:</a:t>
            </a:r>
          </a:p>
          <a:p>
            <a:pPr lvl="1" eaLnBrk="1" hangingPunct="1">
              <a:lnSpc>
                <a:spcPct val="80000"/>
              </a:lnSpc>
              <a:buFont typeface="Wingdings" panose="05000000000000000000" pitchFamily="2" charset="2"/>
              <a:buNone/>
            </a:pPr>
            <a:r>
              <a:rPr kumimoji="1" lang="en-US" altLang="zh-CN" sz="1500"/>
              <a:t>a = new int [10][12];</a:t>
            </a:r>
          </a:p>
          <a:p>
            <a:pPr lvl="1" eaLnBrk="1" hangingPunct="1">
              <a:lnSpc>
                <a:spcPct val="80000"/>
              </a:lnSpc>
              <a:buFont typeface="Wingdings" panose="05000000000000000000" pitchFamily="2" charset="2"/>
              <a:buNone/>
            </a:pPr>
            <a:r>
              <a:rPr kumimoji="1" lang="en-US" altLang="zh-CN" sz="1500"/>
              <a:t>a.length = 10 ;</a:t>
            </a:r>
          </a:p>
          <a:p>
            <a:pPr lvl="1" eaLnBrk="1" hangingPunct="1">
              <a:lnSpc>
                <a:spcPct val="80000"/>
              </a:lnSpc>
              <a:buFont typeface="Wingdings" panose="05000000000000000000" pitchFamily="2" charset="2"/>
              <a:buNone/>
            </a:pPr>
            <a:r>
              <a:rPr kumimoji="1" lang="en-US" altLang="zh-CN" sz="1500"/>
              <a:t>a[0].length = 12 ;</a:t>
            </a:r>
          </a:p>
          <a:p>
            <a:pPr eaLnBrk="1" hangingPunct="1">
              <a:lnSpc>
                <a:spcPct val="80000"/>
              </a:lnSpc>
              <a:buFont typeface="Wingdings" panose="05000000000000000000" pitchFamily="2" charset="2"/>
              <a:buNone/>
            </a:pPr>
            <a:endParaRPr lang="en-US" altLang="zh-CN" sz="1575"/>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8A72B5-48C1-42CF-834F-7674B57A704A}" type="slidenum">
              <a:rPr lang="en-US" altLang="zh-CN"/>
              <a:pPr eaLnBrk="1" hangingPunct="1"/>
              <a:t>110</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7886676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数组拷贝</a:t>
            </a:r>
          </a:p>
        </p:txBody>
      </p:sp>
      <p:sp>
        <p:nvSpPr>
          <p:cNvPr id="44035" name="Rectangle 3"/>
          <p:cNvSpPr>
            <a:spLocks noGrp="1" noChangeArrowheads="1"/>
          </p:cNvSpPr>
          <p:nvPr>
            <p:ph idx="1"/>
          </p:nvPr>
        </p:nvSpPr>
        <p:spPr/>
        <p:txBody>
          <a:bodyPr/>
          <a:lstStyle/>
          <a:p>
            <a:pPr eaLnBrk="1" hangingPunct="1"/>
            <a:r>
              <a:rPr kumimoji="1" lang="zh-CN" altLang="en-US" sz="1500"/>
              <a:t>数组一旦创建，其大小不可变，但已有的数组变量可指向全新的数；该数组原指的内容丢失</a:t>
            </a:r>
          </a:p>
          <a:p>
            <a:pPr lvl="1" eaLnBrk="1" hangingPunct="1">
              <a:buFont typeface="Wingdings" panose="05000000000000000000" pitchFamily="2" charset="2"/>
              <a:buNone/>
            </a:pPr>
            <a:r>
              <a:rPr kumimoji="1" lang="zh-CN" altLang="en-US" sz="1350"/>
              <a:t>	</a:t>
            </a:r>
            <a:r>
              <a:rPr kumimoji="1" lang="en-US" altLang="zh-CN" sz="1350"/>
              <a:t>int a[ ] = new int[6];</a:t>
            </a:r>
          </a:p>
          <a:p>
            <a:pPr lvl="1" eaLnBrk="1" hangingPunct="1">
              <a:buFont typeface="Wingdings" panose="05000000000000000000" pitchFamily="2" charset="2"/>
              <a:buNone/>
            </a:pPr>
            <a:r>
              <a:rPr kumimoji="1" lang="en-US" altLang="zh-CN" sz="1350"/>
              <a:t>	a = new int[10] ; // </a:t>
            </a:r>
            <a:r>
              <a:rPr kumimoji="1" lang="zh-CN" altLang="zh-CN" sz="1350"/>
              <a:t>不必重新声明 </a:t>
            </a:r>
            <a:r>
              <a:rPr kumimoji="1" lang="en-US" altLang="zh-CN" sz="1350"/>
              <a:t>a </a:t>
            </a:r>
          </a:p>
          <a:p>
            <a:pPr eaLnBrk="1" hangingPunct="1"/>
            <a:r>
              <a:rPr kumimoji="1" lang="zh-CN" altLang="en-US" sz="1500"/>
              <a:t>数组变量之间赋值是引用赋值。</a:t>
            </a:r>
          </a:p>
          <a:p>
            <a:pPr lvl="1" eaLnBrk="1" hangingPunct="1">
              <a:buFont typeface="Wingdings" panose="05000000000000000000" pitchFamily="2" charset="2"/>
              <a:buNone/>
            </a:pPr>
            <a:r>
              <a:rPr kumimoji="1" lang="en-US" altLang="zh-CN" sz="1350"/>
              <a:t>int a[ ] = new int [6];</a:t>
            </a:r>
          </a:p>
          <a:p>
            <a:pPr lvl="1" eaLnBrk="1" hangingPunct="1">
              <a:buFont typeface="Wingdings" panose="05000000000000000000" pitchFamily="2" charset="2"/>
              <a:buNone/>
            </a:pPr>
            <a:r>
              <a:rPr kumimoji="1" lang="en-US" altLang="zh-CN" sz="1350"/>
              <a:t>int b[ ];</a:t>
            </a:r>
          </a:p>
          <a:p>
            <a:pPr lvl="1" eaLnBrk="1" hangingPunct="1">
              <a:buFont typeface="Wingdings" panose="05000000000000000000" pitchFamily="2" charset="2"/>
              <a:buNone/>
            </a:pPr>
            <a:r>
              <a:rPr kumimoji="1" lang="en-US" altLang="zh-CN" sz="1350"/>
              <a:t>b = a ;</a:t>
            </a:r>
          </a:p>
          <a:p>
            <a:pPr eaLnBrk="1" hangingPunct="1">
              <a:buFont typeface="Wingdings" panose="05000000000000000000" pitchFamily="2" charset="2"/>
              <a:buNone/>
            </a:pPr>
            <a:endParaRPr lang="en-US" altLang="zh-CN" sz="1500"/>
          </a:p>
        </p:txBody>
      </p:sp>
      <p:sp>
        <p:nvSpPr>
          <p:cNvPr id="44039"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7975685-27EB-4E62-BDD9-AB3A931ADE92}" type="slidenum">
              <a:rPr lang="en-US" altLang="zh-CN"/>
              <a:pPr eaLnBrk="1" hangingPunct="1"/>
              <a:t>111</a:t>
            </a:fld>
            <a:endParaRPr lang="en-US" altLang="zh-CN"/>
          </a:p>
        </p:txBody>
      </p:sp>
      <p:grpSp>
        <p:nvGrpSpPr>
          <p:cNvPr id="2" name="Group 4"/>
          <p:cNvGrpSpPr>
            <a:grpSpLocks/>
          </p:cNvGrpSpPr>
          <p:nvPr/>
        </p:nvGrpSpPr>
        <p:grpSpPr bwMode="auto">
          <a:xfrm>
            <a:off x="3492106" y="3969546"/>
            <a:ext cx="2583656" cy="1454944"/>
            <a:chOff x="2774" y="2618"/>
            <a:chExt cx="2170" cy="1222"/>
          </a:xfrm>
        </p:grpSpPr>
        <p:sp>
          <p:nvSpPr>
            <p:cNvPr id="44042" name="Rectangle 5"/>
            <p:cNvSpPr>
              <a:spLocks noChangeArrowheads="1"/>
            </p:cNvSpPr>
            <p:nvPr/>
          </p:nvSpPr>
          <p:spPr bwMode="auto">
            <a:xfrm>
              <a:off x="3888" y="2688"/>
              <a:ext cx="1056" cy="1152"/>
            </a:xfrm>
            <a:prstGeom prst="rect">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43" name="Line 6"/>
            <p:cNvSpPr>
              <a:spLocks noChangeShapeType="1"/>
            </p:cNvSpPr>
            <p:nvPr/>
          </p:nvSpPr>
          <p:spPr bwMode="auto">
            <a:xfrm>
              <a:off x="3888" y="288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4" name="Line 7"/>
            <p:cNvSpPr>
              <a:spLocks noChangeShapeType="1"/>
            </p:cNvSpPr>
            <p:nvPr/>
          </p:nvSpPr>
          <p:spPr bwMode="auto">
            <a:xfrm>
              <a:off x="3888" y="30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5" name="Line 8"/>
            <p:cNvSpPr>
              <a:spLocks noChangeShapeType="1"/>
            </p:cNvSpPr>
            <p:nvPr/>
          </p:nvSpPr>
          <p:spPr bwMode="auto">
            <a:xfrm>
              <a:off x="3888" y="326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6" name="Line 9"/>
            <p:cNvSpPr>
              <a:spLocks noChangeShapeType="1"/>
            </p:cNvSpPr>
            <p:nvPr/>
          </p:nvSpPr>
          <p:spPr bwMode="auto">
            <a:xfrm>
              <a:off x="3888" y="34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7" name="Line 10"/>
            <p:cNvSpPr>
              <a:spLocks noChangeShapeType="1"/>
            </p:cNvSpPr>
            <p:nvPr/>
          </p:nvSpPr>
          <p:spPr bwMode="auto">
            <a:xfrm>
              <a:off x="3888" y="3648"/>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8" name="Text Box 11"/>
            <p:cNvSpPr txBox="1">
              <a:spLocks noChangeArrowheads="1"/>
            </p:cNvSpPr>
            <p:nvPr/>
          </p:nvSpPr>
          <p:spPr bwMode="auto">
            <a:xfrm>
              <a:off x="2774" y="2618"/>
              <a:ext cx="2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a:t>
              </a:r>
            </a:p>
          </p:txBody>
        </p:sp>
        <p:sp>
          <p:nvSpPr>
            <p:cNvPr id="44049" name="Rectangle 12"/>
            <p:cNvSpPr>
              <a:spLocks noChangeArrowheads="1"/>
            </p:cNvSpPr>
            <p:nvPr/>
          </p:nvSpPr>
          <p:spPr bwMode="auto">
            <a:xfrm>
              <a:off x="2976" y="268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50" name="Line 13"/>
            <p:cNvSpPr>
              <a:spLocks noChangeShapeType="1"/>
            </p:cNvSpPr>
            <p:nvPr/>
          </p:nvSpPr>
          <p:spPr bwMode="auto">
            <a:xfrm flipV="1">
              <a:off x="3216" y="2688"/>
              <a:ext cx="672" cy="96"/>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4"/>
          <p:cNvGrpSpPr>
            <a:grpSpLocks/>
          </p:cNvGrpSpPr>
          <p:nvPr/>
        </p:nvGrpSpPr>
        <p:grpSpPr bwMode="auto">
          <a:xfrm>
            <a:off x="3492106" y="4400553"/>
            <a:ext cx="640556" cy="369094"/>
            <a:chOff x="2774" y="3002"/>
            <a:chExt cx="538" cy="310"/>
          </a:xfrm>
        </p:grpSpPr>
        <p:sp>
          <p:nvSpPr>
            <p:cNvPr id="44040" name="Text Box 15"/>
            <p:cNvSpPr txBox="1">
              <a:spLocks noChangeArrowheads="1"/>
            </p:cNvSpPr>
            <p:nvPr/>
          </p:nvSpPr>
          <p:spPr bwMode="auto">
            <a:xfrm>
              <a:off x="2774" y="3002"/>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b</a:t>
              </a:r>
            </a:p>
          </p:txBody>
        </p:sp>
        <p:sp>
          <p:nvSpPr>
            <p:cNvPr id="44041" name="Rectangle 16"/>
            <p:cNvSpPr>
              <a:spLocks noChangeArrowheads="1"/>
            </p:cNvSpPr>
            <p:nvPr/>
          </p:nvSpPr>
          <p:spPr bwMode="auto">
            <a:xfrm>
              <a:off x="2976" y="3072"/>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sp>
        <p:nvSpPr>
          <p:cNvPr id="43025" name="Line 17"/>
          <p:cNvSpPr>
            <a:spLocks noChangeShapeType="1"/>
          </p:cNvSpPr>
          <p:nvPr/>
        </p:nvSpPr>
        <p:spPr bwMode="auto">
          <a:xfrm flipV="1">
            <a:off x="3977879" y="4076700"/>
            <a:ext cx="800100" cy="51435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416569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3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数组拷贝</a:t>
            </a:r>
          </a:p>
        </p:txBody>
      </p:sp>
      <p:sp>
        <p:nvSpPr>
          <p:cNvPr id="45059" name="Rectangle 3"/>
          <p:cNvSpPr>
            <a:spLocks noGrp="1" noChangeArrowheads="1"/>
          </p:cNvSpPr>
          <p:nvPr>
            <p:ph idx="1"/>
          </p:nvPr>
        </p:nvSpPr>
        <p:spPr>
          <a:xfrm>
            <a:off x="1568054" y="2171700"/>
            <a:ext cx="6000750" cy="1310879"/>
          </a:xfrm>
        </p:spPr>
        <p:txBody>
          <a:bodyPr/>
          <a:lstStyle/>
          <a:p>
            <a:pPr eaLnBrk="1" hangingPunct="1"/>
            <a:r>
              <a:rPr kumimoji="1" lang="zh-CN" altLang="en-US" sz="1950"/>
              <a:t>数组数据的复制，通过拷贝数组的函数。</a:t>
            </a:r>
          </a:p>
          <a:p>
            <a:pPr lvl="1" eaLnBrk="1" hangingPunct="1">
              <a:buFont typeface="Wingdings" panose="05000000000000000000" pitchFamily="2" charset="2"/>
              <a:buNone/>
            </a:pPr>
            <a:r>
              <a:rPr kumimoji="1" lang="zh-CN" altLang="en-US" sz="1650"/>
              <a:t>    </a:t>
            </a:r>
            <a:r>
              <a:rPr kumimoji="1" lang="en-US" altLang="zh-CN" sz="1650"/>
              <a:t>System.arrayCopy(Object </a:t>
            </a:r>
            <a:r>
              <a:rPr kumimoji="1" lang="en-US" altLang="zh-CN" sz="1650" i="1"/>
              <a:t>source</a:t>
            </a:r>
            <a:r>
              <a:rPr kumimoji="1" lang="en-US" altLang="zh-CN" sz="1650"/>
              <a:t>, int </a:t>
            </a:r>
            <a:r>
              <a:rPr kumimoji="1" lang="en-US" altLang="zh-CN" sz="1650" i="1"/>
              <a:t>srcIndex</a:t>
            </a:r>
            <a:r>
              <a:rPr kumimoji="1" lang="en-US" altLang="zh-CN" sz="1650"/>
              <a:t>, </a:t>
            </a:r>
          </a:p>
          <a:p>
            <a:pPr lvl="1" eaLnBrk="1" hangingPunct="1">
              <a:buFont typeface="Wingdings" panose="05000000000000000000" pitchFamily="2" charset="2"/>
              <a:buNone/>
            </a:pPr>
            <a:r>
              <a:rPr kumimoji="1" lang="en-US" altLang="zh-CN" sz="1650"/>
              <a:t>				Object </a:t>
            </a:r>
            <a:r>
              <a:rPr kumimoji="1" lang="en-US" altLang="zh-CN" sz="1650" i="1"/>
              <a:t>dest</a:t>
            </a:r>
            <a:r>
              <a:rPr kumimoji="1" lang="en-US" altLang="zh-CN" sz="1650"/>
              <a:t>, 	int </a:t>
            </a:r>
            <a:r>
              <a:rPr kumimoji="1" lang="en-US" altLang="zh-CN" sz="1650" i="1"/>
              <a:t>destIndex</a:t>
            </a:r>
            <a:r>
              <a:rPr kumimoji="1" lang="en-US" altLang="zh-CN" sz="1650"/>
              <a:t>, </a:t>
            </a:r>
          </a:p>
          <a:p>
            <a:pPr lvl="1" eaLnBrk="1" hangingPunct="1">
              <a:buFont typeface="Wingdings" panose="05000000000000000000" pitchFamily="2" charset="2"/>
              <a:buNone/>
            </a:pPr>
            <a:r>
              <a:rPr kumimoji="1" lang="en-US" altLang="zh-CN" sz="1650"/>
              <a:t>				int </a:t>
            </a:r>
            <a:r>
              <a:rPr kumimoji="1" lang="en-US" altLang="zh-CN" sz="1650" i="1"/>
              <a:t>length</a:t>
            </a:r>
            <a:r>
              <a:rPr kumimoji="1" lang="en-US" altLang="zh-CN" sz="1650"/>
              <a:t>)</a:t>
            </a:r>
          </a:p>
          <a:p>
            <a:pPr lvl="1" eaLnBrk="1" hangingPunct="1">
              <a:buFont typeface="Wingdings" panose="05000000000000000000" pitchFamily="2" charset="2"/>
              <a:buNone/>
            </a:pPr>
            <a:endParaRPr lang="en-US" altLang="zh-CN" sz="1650"/>
          </a:p>
        </p:txBody>
      </p:sp>
      <p:sp>
        <p:nvSpPr>
          <p:cNvPr id="450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9707C88-33C1-4EEF-AB36-B9415E4C8086}" type="slidenum">
              <a:rPr lang="en-US" altLang="zh-CN"/>
              <a:pPr eaLnBrk="1" hangingPunct="1"/>
              <a:t>112</a:t>
            </a:fld>
            <a:endParaRPr lang="en-US" altLang="zh-CN"/>
          </a:p>
        </p:txBody>
      </p:sp>
      <p:pic>
        <p:nvPicPr>
          <p:cNvPr id="45060" name="Picture 4" descr="10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105153"/>
            <a:ext cx="6057900"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0579129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ltLang="zh-CN" sz="3600" b="1" dirty="0">
                <a:latin typeface="楷体_GB2312" pitchFamily="49" charset="-122"/>
                <a:ea typeface="楷体_GB2312" pitchFamily="49" charset="-122"/>
              </a:rPr>
              <a:t>Java </a:t>
            </a:r>
            <a:r>
              <a:rPr lang="zh-CN" altLang="en-US" sz="3600" b="1" dirty="0">
                <a:latin typeface="楷体_GB2312" pitchFamily="49" charset="-122"/>
                <a:ea typeface="楷体_GB2312" pitchFamily="49" charset="-122"/>
              </a:rPr>
              <a:t>程序一般规范</a:t>
            </a:r>
          </a:p>
        </p:txBody>
      </p:sp>
      <p:sp>
        <p:nvSpPr>
          <p:cNvPr id="26627" name="Rectangle 3"/>
          <p:cNvSpPr>
            <a:spLocks noGrp="1" noChangeArrowheads="1"/>
          </p:cNvSpPr>
          <p:nvPr>
            <p:ph idx="1"/>
          </p:nvPr>
        </p:nvSpPr>
        <p:spPr>
          <a:xfrm>
            <a:off x="609600" y="1451552"/>
            <a:ext cx="7886700" cy="4796847"/>
          </a:xfrm>
        </p:spPr>
        <p:txBody>
          <a:bodyPr>
            <a:noAutofit/>
          </a:bodyPr>
          <a:lstStyle/>
          <a:p>
            <a:pPr eaLnBrk="1" hangingPunct="1">
              <a:lnSpc>
                <a:spcPct val="80000"/>
              </a:lnSpc>
            </a:pPr>
            <a:r>
              <a:rPr kumimoji="1" lang="zh-CN" altLang="en-US" sz="2000" dirty="0"/>
              <a:t>包、类、变量、方法等命名：要体现各自的含义。</a:t>
            </a:r>
          </a:p>
          <a:p>
            <a:pPr eaLnBrk="1" hangingPunct="1">
              <a:lnSpc>
                <a:spcPct val="80000"/>
              </a:lnSpc>
            </a:pPr>
            <a:r>
              <a:rPr kumimoji="1" lang="zh-CN" altLang="en-US" sz="2000" dirty="0"/>
              <a:t>包名全部小写，</a:t>
            </a:r>
            <a:r>
              <a:rPr kumimoji="1" lang="en-US" altLang="zh-CN" sz="2000" dirty="0" err="1"/>
              <a:t>io</a:t>
            </a:r>
            <a:r>
              <a:rPr kumimoji="1" lang="zh-CN" altLang="en-US" sz="2000" dirty="0"/>
              <a:t>，</a:t>
            </a:r>
            <a:r>
              <a:rPr kumimoji="1" lang="en-US" altLang="zh-CN" sz="2000" dirty="0" err="1"/>
              <a:t>awt</a:t>
            </a:r>
            <a:endParaRPr kumimoji="1" lang="en-US" altLang="zh-CN" sz="2000" dirty="0"/>
          </a:p>
          <a:p>
            <a:pPr eaLnBrk="1" hangingPunct="1">
              <a:lnSpc>
                <a:spcPct val="80000"/>
              </a:lnSpc>
            </a:pPr>
            <a:r>
              <a:rPr kumimoji="1" lang="zh-CN" altLang="en-US" sz="2000" dirty="0"/>
              <a:t>类名第一个字母要大写，</a:t>
            </a:r>
            <a:r>
              <a:rPr kumimoji="1" lang="en-US" altLang="zh-CN" sz="2000" dirty="0" err="1"/>
              <a:t>HelloWorldApp</a:t>
            </a:r>
            <a:endParaRPr kumimoji="1" lang="en-US" altLang="zh-CN" sz="2000" dirty="0"/>
          </a:p>
          <a:p>
            <a:pPr eaLnBrk="1" hangingPunct="1">
              <a:lnSpc>
                <a:spcPct val="80000"/>
              </a:lnSpc>
            </a:pPr>
            <a:r>
              <a:rPr kumimoji="1" lang="zh-CN" altLang="en-US" sz="2000" dirty="0"/>
              <a:t>变量名第一个字母要小写，</a:t>
            </a:r>
            <a:r>
              <a:rPr kumimoji="1" lang="en-US" altLang="zh-CN" sz="2000" dirty="0" err="1"/>
              <a:t>userName</a:t>
            </a:r>
            <a:endParaRPr kumimoji="1" lang="en-US" altLang="zh-CN" sz="2000" dirty="0"/>
          </a:p>
          <a:p>
            <a:pPr eaLnBrk="1" hangingPunct="1">
              <a:lnSpc>
                <a:spcPct val="80000"/>
              </a:lnSpc>
            </a:pPr>
            <a:r>
              <a:rPr kumimoji="1" lang="zh-CN" altLang="en-US" sz="2000" dirty="0"/>
              <a:t>方法名第一个字母要小写，</a:t>
            </a:r>
            <a:r>
              <a:rPr kumimoji="1" lang="en-US" altLang="zh-CN" sz="2000" dirty="0" err="1"/>
              <a:t>setName</a:t>
            </a:r>
            <a:endParaRPr kumimoji="1" lang="en-US" altLang="zh-CN" sz="2000" dirty="0"/>
          </a:p>
          <a:p>
            <a:pPr eaLnBrk="1" hangingPunct="1">
              <a:lnSpc>
                <a:spcPct val="80000"/>
              </a:lnSpc>
            </a:pPr>
            <a:r>
              <a:rPr kumimoji="1" lang="zh-CN" altLang="en-US" sz="2000" dirty="0"/>
              <a:t>程序书写格式：保证良好的可读性，使程序一目了然。</a:t>
            </a:r>
          </a:p>
          <a:p>
            <a:pPr eaLnBrk="1" hangingPunct="1">
              <a:lnSpc>
                <a:spcPct val="80000"/>
              </a:lnSpc>
            </a:pPr>
            <a:r>
              <a:rPr kumimoji="1" lang="zh-CN" altLang="en-US" sz="2000" dirty="0"/>
              <a:t>大括号</a:t>
            </a:r>
            <a:r>
              <a:rPr kumimoji="1" lang="en-US" altLang="zh-CN" sz="2000" dirty="0"/>
              <a:t>{}</a:t>
            </a:r>
            <a:r>
              <a:rPr kumimoji="1" lang="zh-CN" altLang="en-US" sz="2000" dirty="0"/>
              <a:t>的使用与对齐，语句段的对齐</a:t>
            </a:r>
          </a:p>
          <a:p>
            <a:pPr eaLnBrk="1" hangingPunct="1">
              <a:lnSpc>
                <a:spcPct val="80000"/>
              </a:lnSpc>
            </a:pPr>
            <a:r>
              <a:rPr kumimoji="1" lang="zh-CN" altLang="en-US" sz="2000" dirty="0"/>
              <a:t>在语句段之间适当空行</a:t>
            </a:r>
          </a:p>
          <a:p>
            <a:pPr eaLnBrk="1" hangingPunct="1">
              <a:lnSpc>
                <a:spcPct val="80000"/>
              </a:lnSpc>
            </a:pPr>
            <a:r>
              <a:rPr kumimoji="1" lang="zh-CN" altLang="en-US" sz="2000" dirty="0"/>
              <a:t>程序注释：帮助了解程序的功能。</a:t>
            </a:r>
          </a:p>
          <a:p>
            <a:pPr eaLnBrk="1" hangingPunct="1">
              <a:lnSpc>
                <a:spcPct val="80000"/>
              </a:lnSpc>
              <a:buFont typeface="Wingdings" panose="05000000000000000000" pitchFamily="2" charset="2"/>
              <a:buNone/>
            </a:pPr>
            <a:r>
              <a:rPr kumimoji="1" lang="zh-CN" altLang="en-US" sz="2000" dirty="0"/>
              <a:t>   类注释                          变量注释</a:t>
            </a:r>
          </a:p>
          <a:p>
            <a:pPr eaLnBrk="1" hangingPunct="1">
              <a:lnSpc>
                <a:spcPct val="80000"/>
              </a:lnSpc>
              <a:buFont typeface="Wingdings" panose="05000000000000000000" pitchFamily="2" charset="2"/>
              <a:buNone/>
            </a:pPr>
            <a:r>
              <a:rPr kumimoji="1" lang="zh-CN" altLang="en-US" sz="2000" dirty="0"/>
              <a:t>   方法注释                       语句注释</a:t>
            </a:r>
          </a:p>
          <a:p>
            <a:pPr eaLnBrk="1" hangingPunct="1">
              <a:lnSpc>
                <a:spcPct val="80000"/>
              </a:lnSpc>
              <a:buFont typeface="Wingdings" panose="05000000000000000000" pitchFamily="2" charset="2"/>
              <a:buNone/>
            </a:pPr>
            <a:r>
              <a:rPr kumimoji="1" lang="zh-CN" altLang="en-US" sz="2000" dirty="0"/>
              <a:t>   语句段注释</a:t>
            </a:r>
          </a:p>
          <a:p>
            <a:pPr eaLnBrk="1" hangingPunct="1">
              <a:lnSpc>
                <a:spcPct val="80000"/>
              </a:lnSpc>
            </a:pPr>
            <a:r>
              <a:rPr kumimoji="1" lang="zh-CN" altLang="en-US" sz="2000" b="1" dirty="0">
                <a:solidFill>
                  <a:schemeClr val="hlink"/>
                </a:solidFill>
              </a:rPr>
              <a:t>形成良好的习惯，例如：一个类一个</a:t>
            </a:r>
            <a:r>
              <a:rPr kumimoji="1" lang="en-US" altLang="zh-CN" sz="2000" b="1" dirty="0">
                <a:solidFill>
                  <a:schemeClr val="hlink"/>
                </a:solidFill>
              </a:rPr>
              <a:t>.java</a:t>
            </a:r>
            <a:r>
              <a:rPr kumimoji="1" lang="zh-CN" altLang="en-US" sz="2000" b="1" dirty="0">
                <a:solidFill>
                  <a:schemeClr val="hlink"/>
                </a:solidFill>
              </a:rPr>
              <a:t>文件</a:t>
            </a:r>
          </a:p>
          <a:p>
            <a:pPr eaLnBrk="1" hangingPunct="1">
              <a:lnSpc>
                <a:spcPct val="80000"/>
              </a:lnSpc>
            </a:pPr>
            <a:endParaRPr lang="en-US" altLang="zh-CN" sz="2000" dirty="0"/>
          </a:p>
        </p:txBody>
      </p:sp>
      <p:sp>
        <p:nvSpPr>
          <p:cNvPr id="7" name="Line 13"/>
          <p:cNvSpPr>
            <a:spLocks noChangeShapeType="1"/>
          </p:cNvSpPr>
          <p:nvPr/>
        </p:nvSpPr>
        <p:spPr bwMode="auto">
          <a:xfrm>
            <a:off x="609600" y="1341122"/>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9597816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注意事项</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总结</a:t>
            </a:r>
            <a:r>
              <a:rPr lang="en-US" altLang="zh-CN" sz="3600" b="1" dirty="0">
                <a:latin typeface="楷体_GB2312" pitchFamily="49" charset="-122"/>
                <a:ea typeface="楷体_GB2312" pitchFamily="49" charset="-122"/>
              </a:rPr>
              <a:t>)</a:t>
            </a:r>
          </a:p>
        </p:txBody>
      </p:sp>
      <p:sp>
        <p:nvSpPr>
          <p:cNvPr id="562179" name="Rectangle 3"/>
          <p:cNvSpPr>
            <a:spLocks noGrp="1" noChangeArrowheads="1"/>
          </p:cNvSpPr>
          <p:nvPr>
            <p:ph idx="1"/>
          </p:nvPr>
        </p:nvSpPr>
        <p:spPr>
          <a:xfrm>
            <a:off x="609600" y="1752600"/>
            <a:ext cx="7772400" cy="4114800"/>
          </a:xfrm>
        </p:spPr>
        <p:txBody>
          <a:bodyPr>
            <a:normAutofit lnSpcReduction="10000"/>
          </a:bodyPr>
          <a:lstStyle/>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一个源程序中可以声明多个类，</a:t>
            </a:r>
            <a:r>
              <a:rPr lang="zh-CN" altLang="en-US" sz="2000" b="1" dirty="0">
                <a:solidFill>
                  <a:schemeClr val="hlink"/>
                </a:solidFill>
                <a:latin typeface="楷体_GB2312" pitchFamily="49" charset="-122"/>
                <a:ea typeface="楷体_GB2312" pitchFamily="49" charset="-122"/>
              </a:rPr>
              <a:t>但仅允许有一个公共类</a:t>
            </a:r>
            <a:r>
              <a:rPr lang="zh-CN" altLang="en-US" sz="2000" b="1" dirty="0">
                <a:latin typeface="楷体_GB2312" pitchFamily="49" charset="-122"/>
                <a:ea typeface="楷体_GB2312" pitchFamily="49" charset="-122"/>
              </a:rPr>
              <a:t>，对于包含多个类的应用程序，应把包含</a:t>
            </a:r>
            <a:r>
              <a:rPr lang="en-US" altLang="zh-CN" sz="2000" b="1" dirty="0">
                <a:latin typeface="楷体_GB2312" pitchFamily="49" charset="-122"/>
                <a:ea typeface="楷体_GB2312" pitchFamily="49" charset="-122"/>
              </a:rPr>
              <a:t>main()</a:t>
            </a:r>
            <a:r>
              <a:rPr lang="zh-CN" altLang="en-US" sz="2000" b="1" dirty="0">
                <a:latin typeface="楷体_GB2312" pitchFamily="49" charset="-122"/>
                <a:ea typeface="楷体_GB2312" pitchFamily="49" charset="-122"/>
              </a:rPr>
              <a:t>方法的类声明为</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类，其它类不能用关键字</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修饰。</a:t>
            </a:r>
          </a:p>
          <a:p>
            <a:pPr marL="609600" indent="-609600">
              <a:buFont typeface="Wingdings" panose="05000000000000000000" pitchFamily="2" charset="2"/>
              <a:buAutoNum type="arabicPeriod"/>
            </a:pPr>
            <a:r>
              <a:rPr lang="zh-CN" altLang="en-US" sz="2000" b="1" dirty="0">
                <a:solidFill>
                  <a:schemeClr val="hlink"/>
                </a:solidFill>
                <a:latin typeface="楷体_GB2312" pitchFamily="49" charset="-122"/>
                <a:ea typeface="楷体_GB2312" pitchFamily="49" charset="-122"/>
              </a:rPr>
              <a:t>源程序的文件名和程序中定义的主类名应保持一致，包括字母大小写的匹配</a:t>
            </a:r>
            <a:r>
              <a:rPr lang="zh-CN" altLang="en-US" sz="2000" b="1" dirty="0">
                <a:latin typeface="楷体_GB2312" pitchFamily="49" charset="-122"/>
                <a:ea typeface="楷体_GB2312" pitchFamily="49" charset="-122"/>
              </a:rPr>
              <a:t>；</a:t>
            </a:r>
          </a:p>
          <a:p>
            <a:pPr marL="609600" indent="-609600">
              <a:buFont typeface="Wingdings" panose="05000000000000000000" pitchFamily="2" charset="2"/>
              <a:buAutoNum type="arabicPeriod"/>
            </a:pPr>
            <a:r>
              <a:rPr lang="en-US" altLang="zh-CN" sz="2000" b="1" dirty="0">
                <a:solidFill>
                  <a:schemeClr val="hlink"/>
                </a:solidFill>
                <a:latin typeface="楷体_GB2312" pitchFamily="49" charset="-122"/>
                <a:ea typeface="楷体_GB2312" pitchFamily="49" charset="-122"/>
              </a:rPr>
              <a:t>Java</a:t>
            </a:r>
            <a:r>
              <a:rPr lang="zh-CN" altLang="en-US" sz="2000" b="1" dirty="0">
                <a:solidFill>
                  <a:schemeClr val="hlink"/>
                </a:solidFill>
                <a:latin typeface="楷体_GB2312" pitchFamily="49" charset="-122"/>
                <a:ea typeface="楷体_GB2312" pitchFamily="49" charset="-122"/>
              </a:rPr>
              <a:t>严格区分大小写</a:t>
            </a:r>
            <a:r>
              <a:rPr lang="zh-CN" altLang="en-US" sz="2000" b="1" dirty="0">
                <a:latin typeface="楷体_GB2312" pitchFamily="49" charset="-122"/>
                <a:ea typeface="楷体_GB2312" pitchFamily="49" charset="-122"/>
              </a:rPr>
              <a:t>，例如</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代表了不同的含义；</a:t>
            </a:r>
          </a:p>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语句以分号结束；</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程序中可加注释，用双斜杠</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引导，</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可包含多行注释；</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语句体（类体、方法体、结构体等）以大括号界定。</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保持良好的书写风格，不同级别的语句最好采取缩进的方法来表示它们的差异</a:t>
            </a:r>
            <a:r>
              <a:rPr lang="zh-CN" altLang="en-US" sz="2400" b="1" dirty="0">
                <a:latin typeface="楷体_GB2312" pitchFamily="49" charset="-122"/>
                <a:ea typeface="楷体_GB2312" pitchFamily="49" charset="-122"/>
              </a:rPr>
              <a:t>。</a:t>
            </a: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725750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533400" y="762000"/>
            <a:ext cx="7772400" cy="608013"/>
          </a:xfrm>
        </p:spPr>
        <p:txBody>
          <a:bodyPr>
            <a:normAutofit fontScale="90000"/>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（编译错误</a:t>
            </a:r>
            <a:r>
              <a:rPr lang="zh-CN" altLang="en-US" b="1">
                <a:solidFill>
                  <a:schemeClr val="hlink"/>
                </a:solidFill>
                <a:latin typeface="楷体_GB2312" pitchFamily="49" charset="-122"/>
                <a:ea typeface="楷体_GB2312" pitchFamily="49" charset="-122"/>
              </a:rPr>
              <a:t>）</a:t>
            </a:r>
          </a:p>
        </p:txBody>
      </p:sp>
      <p:sp>
        <p:nvSpPr>
          <p:cNvPr id="563203" name="Rectangle 3"/>
          <p:cNvSpPr>
            <a:spLocks noGrp="1" noChangeArrowheads="1"/>
          </p:cNvSpPr>
          <p:nvPr>
            <p:ph idx="1"/>
          </p:nvPr>
        </p:nvSpPr>
        <p:spPr>
          <a:xfrm>
            <a:off x="685800" y="1752600"/>
            <a:ext cx="7772400" cy="4343400"/>
          </a:xfrm>
          <a:ln w="38100">
            <a:solidFill>
              <a:schemeClr val="hlink"/>
            </a:solidFill>
            <a:miter lim="800000"/>
            <a:headEnd/>
            <a:tailEnd/>
          </a:ln>
        </p:spPr>
        <p:txBody>
          <a:bodyPr>
            <a:normAutofit/>
          </a:bodyPr>
          <a:lstStyle/>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javac: Command not found</a:t>
            </a:r>
          </a:p>
          <a:p>
            <a:pPr lvl="1"/>
            <a:r>
              <a:rPr lang="zh-CN" altLang="en-US" sz="2000" b="1">
                <a:solidFill>
                  <a:srgbClr val="006600"/>
                </a:solidFill>
                <a:latin typeface="楷体_GB2312" pitchFamily="49" charset="-122"/>
                <a:ea typeface="楷体_GB2312" pitchFamily="49" charset="-122"/>
              </a:rPr>
              <a:t>解释：包含</a:t>
            </a:r>
            <a:r>
              <a:rPr lang="en-US" altLang="zh-CN" sz="2000" b="1">
                <a:solidFill>
                  <a:srgbClr val="006600"/>
                </a:solidFill>
                <a:latin typeface="楷体_GB2312" pitchFamily="49" charset="-122"/>
                <a:ea typeface="楷体_GB2312" pitchFamily="49" charset="-122"/>
              </a:rPr>
              <a:t>javac</a:t>
            </a:r>
            <a:r>
              <a:rPr lang="zh-CN" altLang="en-US" sz="2000" b="1">
                <a:solidFill>
                  <a:srgbClr val="006600"/>
                </a:solidFill>
                <a:latin typeface="楷体_GB2312" pitchFamily="49" charset="-122"/>
                <a:ea typeface="楷体_GB2312" pitchFamily="49" charset="-122"/>
              </a:rPr>
              <a:t>编译器的路径变量设置不正确</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HelloWorldApp.java:3: Method printl(java.lang.String) not found in class java.io.PrintStream.System.out.printl(</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Hello World!</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a:t>
            </a:r>
          </a:p>
          <a:p>
            <a:pPr lvl="1"/>
            <a:r>
              <a:rPr lang="zh-CN" altLang="en-US" sz="2000" b="1">
                <a:solidFill>
                  <a:srgbClr val="006600"/>
                </a:solidFill>
                <a:latin typeface="楷体_GB2312" pitchFamily="49" charset="-122"/>
                <a:ea typeface="楷体_GB2312" pitchFamily="49" charset="-122"/>
              </a:rPr>
              <a:t>解释： 键入的方法名</a:t>
            </a:r>
            <a:r>
              <a:rPr lang="en-US" altLang="zh-CN" sz="2000" b="1">
                <a:solidFill>
                  <a:srgbClr val="006600"/>
                </a:solidFill>
                <a:latin typeface="楷体_GB2312" pitchFamily="49" charset="-122"/>
                <a:ea typeface="楷体_GB2312" pitchFamily="49" charset="-122"/>
              </a:rPr>
              <a:t>printl</a:t>
            </a:r>
            <a:r>
              <a:rPr lang="zh-CN" altLang="en-US" sz="2000" b="1">
                <a:solidFill>
                  <a:srgbClr val="006600"/>
                </a:solidFill>
                <a:latin typeface="楷体_GB2312" pitchFamily="49" charset="-122"/>
                <a:ea typeface="楷体_GB2312" pitchFamily="49" charset="-122"/>
              </a:rPr>
              <a:t>不正确，方法</a:t>
            </a:r>
            <a:r>
              <a:rPr lang="en-US" altLang="zh-CN" sz="2000" b="1">
                <a:solidFill>
                  <a:srgbClr val="006600"/>
                </a:solidFill>
                <a:latin typeface="楷体_GB2312" pitchFamily="49" charset="-122"/>
                <a:ea typeface="楷体_GB2312" pitchFamily="49" charset="-122"/>
              </a:rPr>
              <a:t>println()</a:t>
            </a:r>
            <a:r>
              <a:rPr lang="zh-CN" altLang="en-US" sz="2000" b="1">
                <a:solidFill>
                  <a:srgbClr val="006600"/>
                </a:solidFill>
                <a:latin typeface="楷体_GB2312" pitchFamily="49" charset="-122"/>
                <a:ea typeface="楷体_GB2312" pitchFamily="49" charset="-122"/>
              </a:rPr>
              <a:t>的名字被写成</a:t>
            </a:r>
            <a:r>
              <a:rPr lang="en-US" altLang="zh-CN" sz="2000" b="1">
                <a:solidFill>
                  <a:srgbClr val="006600"/>
                </a:solidFill>
                <a:latin typeface="楷体_GB2312" pitchFamily="49" charset="-122"/>
                <a:ea typeface="楷体_GB2312" pitchFamily="49" charset="-122"/>
              </a:rPr>
              <a:t>printl</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HelloWorldApp.java:1: Public class </a:t>
            </a:r>
            <a:r>
              <a:rPr lang="en-US" altLang="zh-CN" sz="2000" b="1">
                <a:solidFill>
                  <a:srgbClr val="0000FF"/>
                </a:solidFill>
                <a:latin typeface="楷体_GB2312" pitchFamily="49" charset="-122"/>
                <a:ea typeface="楷体_GB2312" pitchFamily="49" charset="-122"/>
              </a:rPr>
              <a:t>HelloWorldapp</a:t>
            </a:r>
            <a:r>
              <a:rPr lang="en-US" altLang="zh-CN" sz="2000" b="1">
                <a:solidFill>
                  <a:schemeClr val="hlink"/>
                </a:solidFill>
                <a:latin typeface="楷体_GB2312" pitchFamily="49" charset="-122"/>
                <a:ea typeface="楷体_GB2312" pitchFamily="49" charset="-122"/>
              </a:rPr>
              <a:t> must be defined in a file called </a:t>
            </a:r>
            <a:r>
              <a:rPr lang="en-US" altLang="zh-CN" sz="2000" b="1">
                <a:solidFill>
                  <a:schemeClr val="hlink"/>
                </a:solidFill>
                <a:ea typeface="楷体_GB2312" pitchFamily="49" charset="-122"/>
              </a:rPr>
              <a:t>“</a:t>
            </a:r>
            <a:r>
              <a:rPr lang="en-US" altLang="zh-CN" sz="2000" b="1">
                <a:solidFill>
                  <a:srgbClr val="0000FF"/>
                </a:solidFill>
                <a:latin typeface="楷体_GB2312" pitchFamily="49" charset="-122"/>
                <a:ea typeface="楷体_GB2312" pitchFamily="49" charset="-122"/>
              </a:rPr>
              <a:t>HelloWorldapp.java</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.public class HelloWorldapp{</a:t>
            </a:r>
          </a:p>
          <a:p>
            <a:pPr lvl="1"/>
            <a:r>
              <a:rPr lang="zh-CN" altLang="en-US" sz="2000" b="1">
                <a:solidFill>
                  <a:srgbClr val="006600"/>
                </a:solidFill>
                <a:latin typeface="楷体_GB2312" pitchFamily="49" charset="-122"/>
                <a:ea typeface="楷体_GB2312" pitchFamily="49" charset="-122"/>
              </a:rPr>
              <a:t>解释：文件</a:t>
            </a:r>
            <a:r>
              <a:rPr lang="en-US" altLang="zh-CN" sz="2000" b="1">
                <a:solidFill>
                  <a:srgbClr val="006600"/>
                </a:solidFill>
                <a:latin typeface="楷体_GB2312" pitchFamily="49" charset="-122"/>
                <a:ea typeface="楷体_GB2312" pitchFamily="49" charset="-122"/>
              </a:rPr>
              <a:t>HelloWorldApp.java</a:t>
            </a:r>
            <a:r>
              <a:rPr lang="zh-CN" altLang="en-US" sz="2000" b="1">
                <a:solidFill>
                  <a:srgbClr val="006600"/>
                </a:solidFill>
                <a:latin typeface="楷体_GB2312" pitchFamily="49" charset="-122"/>
                <a:ea typeface="楷体_GB2312" pitchFamily="49" charset="-122"/>
              </a:rPr>
              <a:t>中定义的公有类</a:t>
            </a:r>
            <a:r>
              <a:rPr lang="en-US" altLang="zh-CN" sz="2000" b="1">
                <a:solidFill>
                  <a:srgbClr val="006600"/>
                </a:solidFill>
                <a:latin typeface="楷体_GB2312" pitchFamily="49" charset="-122"/>
                <a:ea typeface="楷体_GB2312" pitchFamily="49" charset="-122"/>
              </a:rPr>
              <a:t>HelloWorldapp</a:t>
            </a:r>
            <a:r>
              <a:rPr lang="zh-CN" altLang="en-US" sz="2000" b="1">
                <a:solidFill>
                  <a:srgbClr val="006600"/>
                </a:solidFill>
                <a:latin typeface="楷体_GB2312" pitchFamily="49" charset="-122"/>
                <a:ea typeface="楷体_GB2312" pitchFamily="49" charset="-122"/>
              </a:rPr>
              <a:t>的名字和文件名不匹配</a:t>
            </a:r>
          </a:p>
        </p:txBody>
      </p:sp>
      <p:sp>
        <p:nvSpPr>
          <p:cNvPr id="7" name="Line 13"/>
          <p:cNvSpPr>
            <a:spLocks noChangeShapeType="1"/>
          </p:cNvSpPr>
          <p:nvPr/>
        </p:nvSpPr>
        <p:spPr bwMode="auto">
          <a:xfrm>
            <a:off x="609600" y="141593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799951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685800" y="152400"/>
            <a:ext cx="7772400" cy="608013"/>
          </a:xfrm>
        </p:spPr>
        <p:txBody>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（运行时错误）</a:t>
            </a:r>
          </a:p>
        </p:txBody>
      </p:sp>
      <p:sp>
        <p:nvSpPr>
          <p:cNvPr id="564227" name="Rectangle 3"/>
          <p:cNvSpPr>
            <a:spLocks noGrp="1" noChangeArrowheads="1"/>
          </p:cNvSpPr>
          <p:nvPr>
            <p:ph idx="1"/>
          </p:nvPr>
        </p:nvSpPr>
        <p:spPr>
          <a:xfrm>
            <a:off x="304800" y="762000"/>
            <a:ext cx="8534400" cy="5715000"/>
          </a:xfrm>
          <a:ln w="38100">
            <a:solidFill>
              <a:schemeClr val="hlink"/>
            </a:solidFill>
            <a:miter lim="800000"/>
            <a:headEnd/>
            <a:tailEnd/>
          </a:ln>
        </p:spPr>
        <p:txBody>
          <a:bodyPr>
            <a:normAutofit lnSpcReduction="10000"/>
          </a:bodyPr>
          <a:lstStyle/>
          <a:p>
            <a:pPr marL="533400" indent="-533400">
              <a:lnSpc>
                <a:spcPct val="90000"/>
              </a:lnSpc>
            </a:pPr>
            <a:r>
              <a:rPr lang="zh-CN" altLang="en-US" sz="2000" b="1" dirty="0" smtClean="0">
                <a:latin typeface="楷体_GB2312" pitchFamily="49" charset="-122"/>
                <a:ea typeface="楷体_GB2312" pitchFamily="49" charset="-122"/>
              </a:rPr>
              <a:t>错误提示内容：</a:t>
            </a:r>
            <a:r>
              <a:rPr lang="en-US" altLang="zh-CN" sz="2000" b="1" dirty="0" smtClean="0">
                <a:solidFill>
                  <a:schemeClr val="hlink"/>
                </a:solidFill>
                <a:latin typeface="楷体_GB2312" pitchFamily="49" charset="-122"/>
                <a:ea typeface="楷体_GB2312" pitchFamily="49" charset="-122"/>
              </a:rPr>
              <a:t>Can</a:t>
            </a:r>
            <a:r>
              <a:rPr lang="en-US" altLang="zh-CN" sz="2000" b="1" dirty="0" smtClean="0">
                <a:solidFill>
                  <a:schemeClr val="hlink"/>
                </a:solidFill>
                <a:ea typeface="楷体_GB2312" pitchFamily="49" charset="-122"/>
              </a:rPr>
              <a:t>’</a:t>
            </a:r>
            <a:r>
              <a:rPr lang="en-US" altLang="zh-CN" sz="2000" b="1" dirty="0" smtClean="0">
                <a:solidFill>
                  <a:schemeClr val="hlink"/>
                </a:solidFill>
                <a:latin typeface="楷体_GB2312" pitchFamily="49" charset="-122"/>
                <a:ea typeface="楷体_GB2312" pitchFamily="49" charset="-122"/>
              </a:rPr>
              <a:t>t find class </a:t>
            </a:r>
            <a:r>
              <a:rPr lang="en-US" altLang="zh-CN" sz="2000" b="1" dirty="0" err="1" smtClean="0">
                <a:solidFill>
                  <a:schemeClr val="hlink"/>
                </a:solidFill>
                <a:latin typeface="楷体_GB2312" pitchFamily="49" charset="-122"/>
                <a:ea typeface="楷体_GB2312" pitchFamily="49" charset="-122"/>
              </a:rPr>
              <a:t>HelloWorldApp</a:t>
            </a:r>
            <a:endParaRPr lang="en-US" altLang="zh-CN" sz="2000" b="1" dirty="0" smtClean="0">
              <a:solidFill>
                <a:schemeClr val="hlink"/>
              </a:solidFill>
              <a:latin typeface="楷体_GB2312" pitchFamily="49" charset="-122"/>
              <a:ea typeface="楷体_GB2312" pitchFamily="49" charset="-122"/>
            </a:endParaRPr>
          </a:p>
          <a:p>
            <a:pPr marL="914400" lvl="1" indent="-457200">
              <a:lnSpc>
                <a:spcPct val="90000"/>
              </a:lnSpc>
            </a:pPr>
            <a:r>
              <a:rPr lang="zh-CN" altLang="en-US" sz="2000" b="1" dirty="0" smtClean="0">
                <a:solidFill>
                  <a:srgbClr val="006600"/>
                </a:solidFill>
                <a:latin typeface="楷体_GB2312" pitchFamily="49" charset="-122"/>
                <a:ea typeface="楷体_GB2312" pitchFamily="49" charset="-122"/>
              </a:rPr>
              <a:t>解释：（当键入</a:t>
            </a:r>
            <a:r>
              <a:rPr lang="en-US" altLang="zh-CN" sz="2000" b="1" dirty="0" smtClean="0">
                <a:solidFill>
                  <a:srgbClr val="006600"/>
                </a:solidFill>
                <a:latin typeface="楷体_GB2312" pitchFamily="49" charset="-122"/>
                <a:ea typeface="楷体_GB2312" pitchFamily="49" charset="-122"/>
              </a:rPr>
              <a:t>java </a:t>
            </a:r>
            <a:r>
              <a:rPr lang="en-US" altLang="zh-CN" sz="2000" b="1" dirty="0" err="1" smtClean="0">
                <a:solidFill>
                  <a:srgbClr val="006600"/>
                </a:solidFill>
                <a:latin typeface="楷体_GB2312" pitchFamily="49" charset="-122"/>
                <a:ea typeface="楷体_GB2312" pitchFamily="49" charset="-122"/>
              </a:rPr>
              <a:t>HelloWorldApp</a:t>
            </a:r>
            <a:r>
              <a:rPr lang="zh-CN" altLang="en-US" sz="2000" b="1" dirty="0" smtClean="0">
                <a:solidFill>
                  <a:srgbClr val="006600"/>
                </a:solidFill>
                <a:latin typeface="楷体_GB2312" pitchFamily="49" charset="-122"/>
                <a:ea typeface="楷体_GB2312" pitchFamily="49" charset="-122"/>
              </a:rPr>
              <a:t>时发生该错误。）系统找不到名为</a:t>
            </a:r>
            <a:r>
              <a:rPr lang="en-US" altLang="zh-CN" sz="2000" b="1" dirty="0" err="1" smtClean="0">
                <a:solidFill>
                  <a:srgbClr val="006600"/>
                </a:solidFill>
                <a:latin typeface="楷体_GB2312" pitchFamily="49" charset="-122"/>
                <a:ea typeface="楷体_GB2312" pitchFamily="49" charset="-122"/>
              </a:rPr>
              <a:t>HelloWorldApp</a:t>
            </a:r>
            <a:r>
              <a:rPr lang="zh-CN" altLang="en-US" sz="2000" b="1" dirty="0" smtClean="0">
                <a:solidFill>
                  <a:srgbClr val="006600"/>
                </a:solidFill>
                <a:latin typeface="楷体_GB2312" pitchFamily="49" charset="-122"/>
                <a:ea typeface="楷体_GB2312" pitchFamily="49" charset="-122"/>
              </a:rPr>
              <a:t>的类文件</a:t>
            </a:r>
          </a:p>
          <a:p>
            <a:pPr marL="533400" indent="-533400">
              <a:lnSpc>
                <a:spcPct val="90000"/>
              </a:lnSpc>
            </a:pPr>
            <a:r>
              <a:rPr lang="zh-CN" altLang="en-US" sz="2000" b="1" dirty="0" smtClean="0">
                <a:latin typeface="楷体_GB2312" pitchFamily="49" charset="-122"/>
                <a:ea typeface="楷体_GB2312" pitchFamily="49" charset="-122"/>
              </a:rPr>
              <a:t>错误提示内容：</a:t>
            </a:r>
            <a:r>
              <a:rPr lang="en-US" altLang="zh-CN" sz="2000" b="1" dirty="0" smtClean="0">
                <a:solidFill>
                  <a:schemeClr val="hlink"/>
                </a:solidFill>
                <a:latin typeface="楷体_GB2312" pitchFamily="49" charset="-122"/>
                <a:ea typeface="楷体_GB2312" pitchFamily="49" charset="-122"/>
              </a:rPr>
              <a:t>In class </a:t>
            </a:r>
            <a:r>
              <a:rPr lang="en-US" altLang="zh-CN" sz="2000" b="1" dirty="0" err="1" smtClean="0">
                <a:solidFill>
                  <a:schemeClr val="hlink"/>
                </a:solidFill>
                <a:latin typeface="楷体_GB2312" pitchFamily="49" charset="-122"/>
                <a:ea typeface="楷体_GB2312" pitchFamily="49" charset="-122"/>
              </a:rPr>
              <a:t>HelloWorldApp</a:t>
            </a:r>
            <a:r>
              <a:rPr lang="en-US" altLang="zh-CN" sz="2000" b="1" dirty="0" smtClean="0">
                <a:solidFill>
                  <a:schemeClr val="hlink"/>
                </a:solidFill>
                <a:latin typeface="楷体_GB2312" pitchFamily="49" charset="-122"/>
                <a:ea typeface="楷体_GB2312" pitchFamily="49" charset="-122"/>
              </a:rPr>
              <a:t>: main must be public and static</a:t>
            </a:r>
          </a:p>
          <a:p>
            <a:pPr marL="914400" lvl="1" indent="-457200">
              <a:lnSpc>
                <a:spcPct val="90000"/>
              </a:lnSpc>
            </a:pPr>
            <a:r>
              <a:rPr lang="zh-CN" altLang="en-US" sz="2000" b="1" dirty="0" smtClean="0">
                <a:solidFill>
                  <a:srgbClr val="006600"/>
                </a:solidFill>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：如果</a:t>
            </a:r>
            <a:r>
              <a:rPr lang="en-US" altLang="zh-CN" sz="2000" b="1" dirty="0">
                <a:solidFill>
                  <a:srgbClr val="006600"/>
                </a:solidFill>
                <a:latin typeface="楷体_GB2312" pitchFamily="49" charset="-122"/>
                <a:ea typeface="楷体_GB2312" pitchFamily="49" charset="-122"/>
              </a:rPr>
              <a:t>main()</a:t>
            </a:r>
            <a:r>
              <a:rPr lang="zh-CN" altLang="en-US" sz="2000" b="1" dirty="0">
                <a:solidFill>
                  <a:srgbClr val="006600"/>
                </a:solidFill>
                <a:latin typeface="楷体_GB2312" pitchFamily="49" charset="-122"/>
                <a:ea typeface="楷体_GB2312" pitchFamily="49" charset="-122"/>
              </a:rPr>
              <a:t>方法的左侧缺少</a:t>
            </a:r>
            <a:r>
              <a:rPr lang="en-US" altLang="zh-CN" sz="2000" b="1" dirty="0">
                <a:solidFill>
                  <a:srgbClr val="006600"/>
                </a:solidFill>
                <a:latin typeface="楷体_GB2312" pitchFamily="49" charset="-122"/>
                <a:ea typeface="楷体_GB2312" pitchFamily="49" charset="-122"/>
              </a:rPr>
              <a:t>static</a:t>
            </a:r>
            <a:r>
              <a:rPr lang="zh-CN" altLang="en-US" sz="2000" b="1" dirty="0">
                <a:solidFill>
                  <a:srgbClr val="006600"/>
                </a:solidFill>
                <a:latin typeface="楷体_GB2312" pitchFamily="49" charset="-122"/>
                <a:ea typeface="楷体_GB2312" pitchFamily="49" charset="-122"/>
              </a:rPr>
              <a:t>或</a:t>
            </a:r>
            <a:r>
              <a:rPr lang="en-US" altLang="zh-CN" sz="2000" b="1" dirty="0">
                <a:solidFill>
                  <a:srgbClr val="006600"/>
                </a:solidFill>
                <a:latin typeface="楷体_GB2312" pitchFamily="49" charset="-122"/>
                <a:ea typeface="楷体_GB2312" pitchFamily="49" charset="-122"/>
              </a:rPr>
              <a:t>public</a:t>
            </a:r>
            <a:r>
              <a:rPr lang="zh-CN" altLang="en-US" sz="2000" b="1" dirty="0">
                <a:solidFill>
                  <a:srgbClr val="006600"/>
                </a:solidFill>
                <a:latin typeface="楷体_GB2312" pitchFamily="49" charset="-122"/>
                <a:ea typeface="楷体_GB2312" pitchFamily="49" charset="-122"/>
              </a:rPr>
              <a:t>，会发生这个错误</a:t>
            </a:r>
          </a:p>
          <a:p>
            <a:pPr marL="533400" indent="-533400">
              <a:lnSpc>
                <a:spcPct val="90000"/>
              </a:lnSpc>
            </a:pPr>
            <a:r>
              <a:rPr lang="zh-CN" altLang="en-US" sz="2000" b="1" dirty="0">
                <a:latin typeface="楷体_GB2312" pitchFamily="49" charset="-122"/>
                <a:ea typeface="楷体_GB2312" pitchFamily="49" charset="-122"/>
              </a:rPr>
              <a:t>文件中含有的类个数错误</a:t>
            </a:r>
          </a:p>
          <a:p>
            <a:pPr marL="914400" lvl="1" indent="-457200">
              <a:lnSpc>
                <a:spcPct val="90000"/>
              </a:lnSpc>
            </a:pPr>
            <a:r>
              <a:rPr lang="zh-CN" altLang="en-US" sz="2000" b="1" dirty="0">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按照</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规则</a:t>
            </a:r>
            <a:r>
              <a:rPr lang="zh-CN" altLang="en-US" sz="2000" b="1" dirty="0">
                <a:latin typeface="楷体_GB2312" pitchFamily="49" charset="-122"/>
                <a:ea typeface="楷体_GB2312" pitchFamily="49" charset="-122"/>
              </a:rPr>
              <a:t>，</a:t>
            </a:r>
            <a:r>
              <a:rPr lang="zh-CN" altLang="en-US" sz="2000" b="1" dirty="0">
                <a:solidFill>
                  <a:schemeClr val="hlink"/>
                </a:solidFill>
                <a:latin typeface="楷体_GB2312" pitchFamily="49" charset="-122"/>
                <a:ea typeface="楷体_GB2312" pitchFamily="49" charset="-122"/>
              </a:rPr>
              <a:t>在一个源文件中最多只能定义一个公有类</a:t>
            </a:r>
            <a:r>
              <a:rPr lang="zh-CN" altLang="en-US" sz="2000" b="1" dirty="0">
                <a:latin typeface="楷体_GB2312" pitchFamily="49" charset="-122"/>
                <a:ea typeface="楷体_GB2312" pitchFamily="49" charset="-122"/>
              </a:rPr>
              <a:t>，</a:t>
            </a:r>
            <a:r>
              <a:rPr lang="zh-CN" altLang="en-US" sz="2000" b="1" dirty="0">
                <a:solidFill>
                  <a:srgbClr val="006600"/>
                </a:solidFill>
                <a:latin typeface="楷体_GB2312" pitchFamily="49" charset="-122"/>
                <a:ea typeface="楷体_GB2312" pitchFamily="49" charset="-122"/>
              </a:rPr>
              <a:t>否则会发生运行时错误。如果一个应用系统中有多个公有类，则要把它们分别放在各自不同的文件中。</a:t>
            </a:r>
            <a:r>
              <a:rPr lang="zh-CN" altLang="en-US" sz="2000" b="1" dirty="0">
                <a:solidFill>
                  <a:schemeClr val="hlink"/>
                </a:solidFill>
                <a:latin typeface="楷体_GB2312" pitchFamily="49" charset="-122"/>
                <a:ea typeface="楷体_GB2312" pitchFamily="49" charset="-122"/>
              </a:rPr>
              <a:t>文件中非公有类的个数不限</a:t>
            </a:r>
          </a:p>
          <a:p>
            <a:pPr marL="533400" indent="-533400">
              <a:lnSpc>
                <a:spcPct val="90000"/>
              </a:lnSpc>
            </a:pPr>
            <a:r>
              <a:rPr lang="zh-CN" altLang="en-US" sz="2000" b="1" dirty="0">
                <a:latin typeface="楷体_GB2312" pitchFamily="49" charset="-122"/>
                <a:ea typeface="楷体_GB2312" pitchFamily="49" charset="-122"/>
              </a:rPr>
              <a:t>层次错误</a:t>
            </a: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解释：一个</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源文件可以含有三个</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顶层</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元素，这三个元素是：</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一个包说明，即</a:t>
            </a:r>
            <a:r>
              <a:rPr lang="en-US" altLang="zh-CN" sz="2000" b="1" dirty="0">
                <a:latin typeface="楷体_GB2312" pitchFamily="49" charset="-122"/>
                <a:ea typeface="楷体_GB2312" pitchFamily="49" charset="-122"/>
              </a:rPr>
              <a:t>package</a:t>
            </a:r>
            <a:r>
              <a:rPr lang="zh-CN" altLang="en-US" sz="2000" b="1" dirty="0">
                <a:latin typeface="楷体_GB2312" pitchFamily="49" charset="-122"/>
                <a:ea typeface="楷体_GB2312" pitchFamily="49" charset="-122"/>
              </a:rPr>
              <a:t>语句，包说明是可选的。</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任意多个引入语句，即</a:t>
            </a:r>
            <a:r>
              <a:rPr lang="en-US" altLang="zh-CN" sz="2000" b="1" dirty="0">
                <a:latin typeface="楷体_GB2312" pitchFamily="49" charset="-122"/>
                <a:ea typeface="楷体_GB2312" pitchFamily="49" charset="-122"/>
              </a:rPr>
              <a:t>import</a:t>
            </a:r>
            <a:r>
              <a:rPr lang="zh-CN" altLang="en-US" sz="2000" b="1" dirty="0">
                <a:latin typeface="楷体_GB2312" pitchFamily="49" charset="-122"/>
                <a:ea typeface="楷体_GB2312" pitchFamily="49" charset="-122"/>
              </a:rPr>
              <a:t>语句。</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类和接口说明</a:t>
            </a:r>
            <a:endParaRPr lang="zh-CN" altLang="en-US" sz="1600" b="1" dirty="0">
              <a:solidFill>
                <a:schemeClr val="hlink"/>
              </a:solidFill>
              <a:latin typeface="楷体_GB2312" pitchFamily="49" charset="-122"/>
              <a:ea typeface="楷体_GB2312" pitchFamily="49" charset="-122"/>
            </a:endParaRPr>
          </a:p>
        </p:txBody>
      </p:sp>
      <p:sp>
        <p:nvSpPr>
          <p:cNvPr id="7" name="Line 13"/>
          <p:cNvSpPr>
            <a:spLocks noChangeShapeType="1"/>
          </p:cNvSpPr>
          <p:nvPr/>
        </p:nvSpPr>
        <p:spPr bwMode="auto">
          <a:xfrm>
            <a:off x="609600" y="68441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943769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smtClean="0"/>
              <a:t> </a:t>
            </a:r>
            <a:endParaRPr lang="en-US" altLang="zh-CN" sz="1400" dirty="0"/>
          </a:p>
        </p:txBody>
      </p:sp>
      <p:sp>
        <p:nvSpPr>
          <p:cNvPr id="77827" name="Rectangle 2"/>
          <p:cNvSpPr>
            <a:spLocks noGrp="1" noChangeArrowheads="1"/>
          </p:cNvSpPr>
          <p:nvPr>
            <p:ph type="title" idx="4294967295"/>
          </p:nvPr>
        </p:nvSpPr>
        <p:spPr/>
        <p:txBody>
          <a:bodyPr/>
          <a:lstStyle/>
          <a:p>
            <a:r>
              <a:rPr lang="zh-CN" altLang="zh-CN" smtClean="0"/>
              <a:t>常见错误</a:t>
            </a:r>
          </a:p>
        </p:txBody>
      </p:sp>
      <p:sp>
        <p:nvSpPr>
          <p:cNvPr id="77828" name="Rectangle 3"/>
          <p:cNvSpPr>
            <a:spLocks noGrp="1" noChangeArrowheads="1"/>
          </p:cNvSpPr>
          <p:nvPr>
            <p:ph type="body" idx="4294967295"/>
          </p:nvPr>
        </p:nvSpPr>
        <p:spPr>
          <a:xfrm>
            <a:off x="757238" y="1990725"/>
            <a:ext cx="7777162" cy="4098925"/>
          </a:xfrm>
        </p:spPr>
        <p:txBody>
          <a:bodyPr>
            <a:normAutofit lnSpcReduction="10000"/>
          </a:bodyPr>
          <a:lstStyle/>
          <a:p>
            <a:pPr marL="590550" indent="-590550">
              <a:buFont typeface="Wingdings" panose="05000000000000000000" pitchFamily="2" charset="2"/>
              <a:buAutoNum type="arabicPeriod"/>
            </a:pPr>
            <a:r>
              <a:rPr lang="zh-CN" altLang="en-US" sz="2400" dirty="0" smtClean="0"/>
              <a:t>文件扩展名隐藏导致编译失败	</a:t>
            </a:r>
          </a:p>
          <a:p>
            <a:pPr marL="590550" indent="-590550">
              <a:buFont typeface="Wingdings" panose="05000000000000000000" pitchFamily="2" charset="2"/>
              <a:buAutoNum type="arabicPeriod"/>
            </a:pPr>
            <a:r>
              <a:rPr lang="en-US" altLang="zh-CN" sz="2400" dirty="0" smtClean="0"/>
              <a:t>class</a:t>
            </a:r>
            <a:r>
              <a:rPr lang="zh-CN" altLang="en-US" sz="2400" dirty="0" smtClean="0"/>
              <a:t>写错	</a:t>
            </a:r>
            <a:r>
              <a:rPr lang="en-US" altLang="zh-CN" sz="2400" dirty="0" smtClean="0"/>
              <a:t>Class </a:t>
            </a:r>
            <a:r>
              <a:rPr lang="en-US" altLang="zh-CN" sz="2400" dirty="0" err="1" smtClean="0"/>
              <a:t>class</a:t>
            </a:r>
            <a:r>
              <a:rPr lang="en-US" altLang="zh-CN" sz="2400" dirty="0" smtClean="0"/>
              <a:t>…</a:t>
            </a:r>
          </a:p>
          <a:p>
            <a:pPr marL="590550" indent="-590550">
              <a:buFont typeface="Wingdings" panose="05000000000000000000" pitchFamily="2" charset="2"/>
              <a:buAutoNum type="arabicPeriod"/>
            </a:pPr>
            <a:r>
              <a:rPr lang="zh-CN" altLang="en-US" sz="2400" dirty="0" smtClean="0"/>
              <a:t>类名格式有问题	暂时全部使用英文</a:t>
            </a:r>
          </a:p>
          <a:p>
            <a:pPr marL="590550" indent="-590550">
              <a:buFont typeface="Wingdings" panose="05000000000000000000" pitchFamily="2" charset="2"/>
              <a:buAutoNum type="arabicPeriod"/>
            </a:pPr>
            <a:r>
              <a:rPr lang="zh-CN" altLang="en-US" sz="2400" dirty="0" smtClean="0"/>
              <a:t>类名后面的大括号匹配不正确</a:t>
            </a:r>
          </a:p>
          <a:p>
            <a:pPr marL="590550" indent="-590550">
              <a:buFont typeface="Wingdings" panose="05000000000000000000" pitchFamily="2" charset="2"/>
              <a:buAutoNum type="arabicPeriod"/>
            </a:pPr>
            <a:r>
              <a:rPr lang="en-US" altLang="zh-CN" sz="2400" dirty="0" smtClean="0"/>
              <a:t>main</a:t>
            </a:r>
            <a:r>
              <a:rPr lang="zh-CN" altLang="en-US" sz="2400" dirty="0" smtClean="0"/>
              <a:t>方法格式错误	</a:t>
            </a:r>
          </a:p>
          <a:p>
            <a:pPr marL="952500" lvl="1" indent="-495300">
              <a:buFont typeface="Wingdings" panose="05000000000000000000" pitchFamily="2" charset="2"/>
              <a:buNone/>
            </a:pPr>
            <a:r>
              <a:rPr lang="zh-CN" altLang="en-US" sz="2400" dirty="0" smtClean="0"/>
              <a:t>	</a:t>
            </a:r>
            <a:r>
              <a:rPr lang="en-US" altLang="zh-CN" sz="2400" dirty="0" smtClean="0"/>
              <a:t>public static void main(String [] </a:t>
            </a:r>
            <a:r>
              <a:rPr lang="en-US" altLang="zh-CN" sz="2400" dirty="0" err="1" smtClean="0"/>
              <a:t>args</a:t>
            </a:r>
            <a:r>
              <a:rPr lang="en-US" altLang="zh-CN" sz="2400" dirty="0" smtClean="0"/>
              <a:t>){ }</a:t>
            </a:r>
          </a:p>
          <a:p>
            <a:pPr marL="590550" indent="-590550">
              <a:buFont typeface="Wingdings" panose="05000000000000000000" pitchFamily="2" charset="2"/>
              <a:buAutoNum type="arabicPeriod"/>
            </a:pPr>
            <a:r>
              <a:rPr lang="en-US" altLang="zh-CN" sz="2400" dirty="0" smtClean="0"/>
              <a:t>main</a:t>
            </a:r>
            <a:r>
              <a:rPr lang="zh-CN" altLang="en-US" sz="2400" dirty="0" smtClean="0"/>
              <a:t>方法大括号缺失</a:t>
            </a:r>
          </a:p>
          <a:p>
            <a:pPr marL="590550" indent="-590550">
              <a:buFont typeface="Wingdings" panose="05000000000000000000" pitchFamily="2" charset="2"/>
              <a:buAutoNum type="arabicPeriod"/>
            </a:pPr>
            <a:r>
              <a:rPr lang="zh-CN" altLang="en-US" sz="2400" dirty="0" smtClean="0"/>
              <a:t>打印语句拼写错误</a:t>
            </a:r>
          </a:p>
          <a:p>
            <a:pPr marL="952500" lvl="1" indent="-495300">
              <a:buFont typeface="Wingdings" panose="05000000000000000000" pitchFamily="2" charset="2"/>
              <a:buNone/>
            </a:pPr>
            <a:r>
              <a:rPr lang="zh-CN" altLang="en-US" sz="2000" dirty="0" smtClean="0"/>
              <a:t>	</a:t>
            </a:r>
            <a:r>
              <a:rPr lang="en-US" altLang="zh-CN" sz="2000" dirty="0" err="1" smtClean="0"/>
              <a:t>System.out.println</a:t>
            </a:r>
            <a:r>
              <a:rPr lang="en-US" altLang="zh-CN" sz="2000" dirty="0" smtClean="0"/>
              <a:t>(“”);</a:t>
            </a:r>
            <a:r>
              <a:rPr lang="en-US" altLang="zh-CN" sz="2300" dirty="0" smtClean="0"/>
              <a:t>	</a:t>
            </a:r>
            <a:endParaRPr lang="zh-CN" altLang="en-US" sz="2000" dirty="0" smtClean="0"/>
          </a:p>
          <a:p>
            <a:pPr marL="590550" indent="-590550">
              <a:buFont typeface="Wingdings" panose="05000000000000000000" pitchFamily="2" charset="2"/>
              <a:buAutoNum type="arabicPeriod"/>
            </a:pPr>
            <a:r>
              <a:rPr lang="zh-CN" altLang="en-US" sz="2400" dirty="0" smtClean="0"/>
              <a:t>引号使用错误，使用成中文全角引号</a:t>
            </a:r>
            <a:endParaRPr lang="en-US" altLang="zh-CN" sz="2800" dirty="0" smtClean="0"/>
          </a:p>
          <a:p>
            <a:pPr marL="952500" lvl="1" indent="-495300" eaLnBrk="1" hangingPunct="1">
              <a:lnSpc>
                <a:spcPct val="110000"/>
              </a:lnSpc>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1800766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876767"/>
            <a:ext cx="7886700" cy="994172"/>
          </a:xfrm>
        </p:spPr>
        <p:txBody>
          <a:bodyPr>
            <a:normAutofit/>
          </a:bodyPr>
          <a:lstStyle/>
          <a:p>
            <a:pPr algn="ctr"/>
            <a:r>
              <a:rPr lang="en-US" altLang="zh-CN" sz="4000" dirty="0">
                <a:latin typeface="微软雅黑" panose="020B0503020204020204" pitchFamily="34" charset="-122"/>
                <a:ea typeface="微软雅黑" panose="020B0503020204020204" pitchFamily="34" charset="-122"/>
              </a:rPr>
              <a:t>Java </a:t>
            </a:r>
            <a:r>
              <a:rPr lang="zh-CN" altLang="en-US" sz="4000" dirty="0">
                <a:latin typeface="微软雅黑" panose="020B0503020204020204" pitchFamily="34" charset="-122"/>
                <a:ea typeface="微软雅黑" panose="020B0503020204020204" pitchFamily="34" charset="-122"/>
              </a:rPr>
              <a:t>语言的对象与类</a:t>
            </a:r>
          </a:p>
        </p:txBody>
      </p:sp>
      <p:sp>
        <p:nvSpPr>
          <p:cNvPr id="307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4909979-AD82-438B-8715-03F49D419311}" type="slidenum">
              <a:rPr lang="en-US" altLang="zh-CN"/>
              <a:pPr eaLnBrk="1" hangingPunct="1"/>
              <a:t>118</a:t>
            </a:fld>
            <a:endParaRPr lang="en-US" altLang="zh-CN"/>
          </a:p>
        </p:txBody>
      </p:sp>
    </p:spTree>
    <p:extLst>
      <p:ext uri="{BB962C8B-B14F-4D97-AF65-F5344CB8AC3E}">
        <p14:creationId xmlns:p14="http://schemas.microsoft.com/office/powerpoint/2010/main" val="32582379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kumimoji="1" lang="zh-CN" altLang="en-US" dirty="0" smtClean="0">
                <a:solidFill>
                  <a:schemeClr val="tx1"/>
                </a:solidFill>
              </a:rPr>
              <a:t>对象的基本概念</a:t>
            </a:r>
          </a:p>
        </p:txBody>
      </p:sp>
      <p:sp>
        <p:nvSpPr>
          <p:cNvPr id="4099" name="Rectangle 3"/>
          <p:cNvSpPr>
            <a:spLocks noGrp="1" noChangeArrowheads="1"/>
          </p:cNvSpPr>
          <p:nvPr>
            <p:ph idx="1"/>
          </p:nvPr>
        </p:nvSpPr>
        <p:spPr/>
        <p:txBody>
          <a:bodyPr/>
          <a:lstStyle/>
          <a:p>
            <a:pPr eaLnBrk="1" hangingPunct="1"/>
            <a:r>
              <a:rPr kumimoji="1" lang="zh-CN" altLang="en-US" smtClean="0"/>
              <a:t>面向对象程序语言三个关键特点：</a:t>
            </a:r>
          </a:p>
          <a:p>
            <a:pPr eaLnBrk="1" hangingPunct="1"/>
            <a:endParaRPr kumimoji="1" lang="zh-CN" altLang="en-US" smtClean="0"/>
          </a:p>
          <a:p>
            <a:pPr lvl="1" eaLnBrk="1" hangingPunct="1"/>
            <a:r>
              <a:rPr kumimoji="1" lang="zh-CN" altLang="en-US" smtClean="0"/>
              <a:t>封装 </a:t>
            </a:r>
            <a:r>
              <a:rPr kumimoji="1" lang="en-US" altLang="zh-CN" smtClean="0"/>
              <a:t>( Encapsulation )</a:t>
            </a:r>
          </a:p>
          <a:p>
            <a:pPr lvl="1" eaLnBrk="1" hangingPunct="1"/>
            <a:endParaRPr kumimoji="1" lang="en-US" altLang="zh-CN" smtClean="0"/>
          </a:p>
          <a:p>
            <a:pPr lvl="1" eaLnBrk="1" hangingPunct="1"/>
            <a:r>
              <a:rPr kumimoji="1" lang="zh-CN" altLang="en-US" smtClean="0"/>
              <a:t>多态 </a:t>
            </a:r>
            <a:r>
              <a:rPr kumimoji="1" lang="en-US" altLang="zh-CN" smtClean="0"/>
              <a:t>( Polymorphism )</a:t>
            </a:r>
          </a:p>
          <a:p>
            <a:pPr lvl="1" eaLnBrk="1" hangingPunct="1"/>
            <a:endParaRPr kumimoji="1" lang="en-US" altLang="zh-CN" smtClean="0"/>
          </a:p>
          <a:p>
            <a:pPr lvl="1" eaLnBrk="1" hangingPunct="1"/>
            <a:r>
              <a:rPr kumimoji="1" lang="zh-CN" altLang="en-US" smtClean="0"/>
              <a:t>继承 </a:t>
            </a:r>
            <a:r>
              <a:rPr kumimoji="1" lang="en-US" altLang="zh-CN" smtClean="0"/>
              <a:t>( Inheritance )</a:t>
            </a:r>
          </a:p>
        </p:txBody>
      </p:sp>
    </p:spTree>
    <p:extLst>
      <p:ext uri="{BB962C8B-B14F-4D97-AF65-F5344CB8AC3E}">
        <p14:creationId xmlns:p14="http://schemas.microsoft.com/office/powerpoint/2010/main" val="61699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数据类型</a:t>
            </a:r>
          </a:p>
        </p:txBody>
      </p:sp>
      <p:sp>
        <p:nvSpPr>
          <p:cNvPr id="35843"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grpSp>
        <p:nvGrpSpPr>
          <p:cNvPr id="35844" name="Group 3"/>
          <p:cNvGrpSpPr>
            <a:grpSpLocks/>
          </p:cNvGrpSpPr>
          <p:nvPr/>
        </p:nvGrpSpPr>
        <p:grpSpPr bwMode="auto">
          <a:xfrm>
            <a:off x="900113" y="2636838"/>
            <a:ext cx="6950075" cy="3168650"/>
            <a:chOff x="0" y="0"/>
            <a:chExt cx="4378" cy="2833"/>
          </a:xfrm>
        </p:grpSpPr>
        <p:sp>
          <p:nvSpPr>
            <p:cNvPr id="35846" name="Text Box 4"/>
            <p:cNvSpPr txBox="1">
              <a:spLocks noChangeArrowheads="1"/>
            </p:cNvSpPr>
            <p:nvPr/>
          </p:nvSpPr>
          <p:spPr bwMode="auto">
            <a:xfrm>
              <a:off x="0" y="1519"/>
              <a:ext cx="9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数据类型</a:t>
              </a:r>
            </a:p>
          </p:txBody>
        </p:sp>
        <p:sp>
          <p:nvSpPr>
            <p:cNvPr id="35847" name="AutoShape 5"/>
            <p:cNvSpPr>
              <a:spLocks/>
            </p:cNvSpPr>
            <p:nvPr/>
          </p:nvSpPr>
          <p:spPr bwMode="auto">
            <a:xfrm>
              <a:off x="630" y="989"/>
              <a:ext cx="137" cy="1301"/>
            </a:xfrm>
            <a:prstGeom prst="leftBrace">
              <a:avLst>
                <a:gd name="adj1" fmla="val 7913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5848" name="Text Box 6"/>
            <p:cNvSpPr txBox="1">
              <a:spLocks noChangeArrowheads="1"/>
            </p:cNvSpPr>
            <p:nvPr/>
          </p:nvSpPr>
          <p:spPr bwMode="auto">
            <a:xfrm>
              <a:off x="775" y="816"/>
              <a:ext cx="96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基本数据类型</a:t>
              </a:r>
            </a:p>
          </p:txBody>
        </p:sp>
        <p:sp>
          <p:nvSpPr>
            <p:cNvPr id="35849" name="Text Box 7"/>
            <p:cNvSpPr txBox="1">
              <a:spLocks noChangeArrowheads="1"/>
            </p:cNvSpPr>
            <p:nvPr/>
          </p:nvSpPr>
          <p:spPr bwMode="auto">
            <a:xfrm>
              <a:off x="775" y="2114"/>
              <a:ext cx="9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引用数据类型</a:t>
              </a:r>
            </a:p>
          </p:txBody>
        </p:sp>
        <p:sp>
          <p:nvSpPr>
            <p:cNvPr id="35850" name="Text Box 8"/>
            <p:cNvSpPr txBox="1">
              <a:spLocks noChangeArrowheads="1"/>
            </p:cNvSpPr>
            <p:nvPr/>
          </p:nvSpPr>
          <p:spPr bwMode="auto">
            <a:xfrm>
              <a:off x="1825" y="271"/>
              <a:ext cx="5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数值型</a:t>
              </a:r>
            </a:p>
          </p:txBody>
        </p:sp>
        <p:sp>
          <p:nvSpPr>
            <p:cNvPr id="35851" name="Text Box 9"/>
            <p:cNvSpPr txBox="1">
              <a:spLocks noChangeArrowheads="1"/>
            </p:cNvSpPr>
            <p:nvPr/>
          </p:nvSpPr>
          <p:spPr bwMode="auto">
            <a:xfrm>
              <a:off x="1825" y="816"/>
              <a:ext cx="109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字符型(</a:t>
              </a:r>
              <a:r>
                <a:rPr lang="zh-CN" altLang="zh-CN" b="1">
                  <a:solidFill>
                    <a:srgbClr val="FF0000"/>
                  </a:solidFill>
                  <a:latin typeface="Times New Roman" panose="02020603050405020304" pitchFamily="18" charset="0"/>
                  <a:sym typeface="Arial" panose="020B0604020202020204" pitchFamily="34" charset="0"/>
                </a:rPr>
                <a:t>char</a:t>
              </a:r>
              <a:r>
                <a:rPr lang="zh-CN" altLang="zh-CN" sz="1600">
                  <a:latin typeface="Times New Roman" panose="02020603050405020304" pitchFamily="18" charset="0"/>
                </a:rPr>
                <a:t>)</a:t>
              </a:r>
            </a:p>
          </p:txBody>
        </p:sp>
        <p:sp>
          <p:nvSpPr>
            <p:cNvPr id="35852" name="Text Box 10"/>
            <p:cNvSpPr txBox="1">
              <a:spLocks noChangeArrowheads="1"/>
            </p:cNvSpPr>
            <p:nvPr/>
          </p:nvSpPr>
          <p:spPr bwMode="auto">
            <a:xfrm>
              <a:off x="1825" y="1301"/>
              <a:ext cx="144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布尔型（</a:t>
              </a:r>
              <a:r>
                <a:rPr lang="zh-CN" altLang="zh-CN" b="1">
                  <a:solidFill>
                    <a:srgbClr val="FF0000"/>
                  </a:solidFill>
                  <a:latin typeface="Times New Roman" panose="02020603050405020304" pitchFamily="18" charset="0"/>
                  <a:sym typeface="Arial" panose="020B0604020202020204" pitchFamily="34" charset="0"/>
                </a:rPr>
                <a:t>boolean</a:t>
              </a:r>
              <a:r>
                <a:rPr lang="zh-CN" altLang="zh-CN" sz="1600">
                  <a:latin typeface="Times New Roman" panose="02020603050405020304" pitchFamily="18" charset="0"/>
                </a:rPr>
                <a:t>）</a:t>
              </a:r>
            </a:p>
          </p:txBody>
        </p:sp>
        <p:sp>
          <p:nvSpPr>
            <p:cNvPr id="35853" name="AutoShape 11"/>
            <p:cNvSpPr>
              <a:spLocks/>
            </p:cNvSpPr>
            <p:nvPr/>
          </p:nvSpPr>
          <p:spPr bwMode="auto">
            <a:xfrm>
              <a:off x="1687" y="380"/>
              <a:ext cx="138" cy="1084"/>
            </a:xfrm>
            <a:prstGeom prst="leftBrace">
              <a:avLst>
                <a:gd name="adj1" fmla="val 6545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5854" name="AutoShape 12"/>
            <p:cNvSpPr>
              <a:spLocks/>
            </p:cNvSpPr>
            <p:nvPr/>
          </p:nvSpPr>
          <p:spPr bwMode="auto">
            <a:xfrm>
              <a:off x="2326" y="164"/>
              <a:ext cx="91" cy="542"/>
            </a:xfrm>
            <a:prstGeom prst="leftBrace">
              <a:avLst>
                <a:gd name="adj1" fmla="val 4963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5855" name="Text Box 13"/>
            <p:cNvSpPr txBox="1">
              <a:spLocks noChangeArrowheads="1"/>
            </p:cNvSpPr>
            <p:nvPr/>
          </p:nvSpPr>
          <p:spPr bwMode="auto">
            <a:xfrm>
              <a:off x="2418" y="0"/>
              <a:ext cx="19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整数类型(</a:t>
              </a:r>
              <a:r>
                <a:rPr lang="zh-CN" altLang="zh-CN" b="1">
                  <a:solidFill>
                    <a:srgbClr val="FF0000"/>
                  </a:solidFill>
                  <a:latin typeface="Times New Roman" panose="02020603050405020304" pitchFamily="18" charset="0"/>
                </a:rPr>
                <a:t>byte, short, int, long</a:t>
              </a:r>
              <a:r>
                <a:rPr lang="zh-CN" altLang="zh-CN" sz="1600">
                  <a:latin typeface="Times New Roman" panose="02020603050405020304" pitchFamily="18" charset="0"/>
                </a:rPr>
                <a:t>)</a:t>
              </a:r>
            </a:p>
          </p:txBody>
        </p:sp>
        <p:sp>
          <p:nvSpPr>
            <p:cNvPr id="35856" name="Text Box 14"/>
            <p:cNvSpPr txBox="1">
              <a:spLocks noChangeArrowheads="1"/>
            </p:cNvSpPr>
            <p:nvPr/>
          </p:nvSpPr>
          <p:spPr bwMode="auto">
            <a:xfrm>
              <a:off x="2418" y="543"/>
              <a:ext cx="157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浮点类型</a:t>
              </a:r>
              <a:r>
                <a:rPr lang="zh-CN" altLang="zh-CN" sz="1600">
                  <a:solidFill>
                    <a:srgbClr val="FF0000"/>
                  </a:solidFill>
                  <a:latin typeface="Times New Roman" panose="02020603050405020304" pitchFamily="18" charset="0"/>
                </a:rPr>
                <a:t>(</a:t>
              </a:r>
              <a:r>
                <a:rPr lang="zh-CN" altLang="zh-CN" b="1">
                  <a:solidFill>
                    <a:srgbClr val="FF0000"/>
                  </a:solidFill>
                  <a:latin typeface="Times New Roman" panose="02020603050405020304" pitchFamily="18" charset="0"/>
                </a:rPr>
                <a:t>float, double</a:t>
              </a:r>
              <a:r>
                <a:rPr lang="zh-CN" altLang="zh-CN" sz="1600">
                  <a:latin typeface="Times New Roman" panose="02020603050405020304" pitchFamily="18" charset="0"/>
                </a:rPr>
                <a:t>)</a:t>
              </a:r>
            </a:p>
          </p:txBody>
        </p:sp>
        <p:sp>
          <p:nvSpPr>
            <p:cNvPr id="35857" name="Text Box 15"/>
            <p:cNvSpPr txBox="1">
              <a:spLocks noChangeArrowheads="1"/>
            </p:cNvSpPr>
            <p:nvPr/>
          </p:nvSpPr>
          <p:spPr bwMode="auto">
            <a:xfrm>
              <a:off x="1825" y="1745"/>
              <a:ext cx="91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类(</a:t>
              </a:r>
              <a:r>
                <a:rPr lang="zh-CN" altLang="zh-CN" b="1">
                  <a:solidFill>
                    <a:srgbClr val="FF0000"/>
                  </a:solidFill>
                  <a:latin typeface="Times New Roman" panose="02020603050405020304" pitchFamily="18" charset="0"/>
                  <a:sym typeface="Arial" panose="020B0604020202020204" pitchFamily="34" charset="0"/>
                </a:rPr>
                <a:t>class</a:t>
              </a:r>
              <a:r>
                <a:rPr lang="zh-CN" altLang="zh-CN" sz="1600">
                  <a:latin typeface="Times New Roman" panose="02020603050405020304" pitchFamily="18" charset="0"/>
                </a:rPr>
                <a:t>)</a:t>
              </a:r>
            </a:p>
          </p:txBody>
        </p:sp>
        <p:sp>
          <p:nvSpPr>
            <p:cNvPr id="35858" name="Text Box 16"/>
            <p:cNvSpPr txBox="1">
              <a:spLocks noChangeArrowheads="1"/>
            </p:cNvSpPr>
            <p:nvPr/>
          </p:nvSpPr>
          <p:spPr bwMode="auto">
            <a:xfrm>
              <a:off x="1825" y="2234"/>
              <a:ext cx="109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接口(</a:t>
              </a:r>
              <a:r>
                <a:rPr lang="zh-CN" altLang="zh-CN" b="1">
                  <a:solidFill>
                    <a:srgbClr val="FF0000"/>
                  </a:solidFill>
                  <a:latin typeface="Times New Roman" panose="02020603050405020304" pitchFamily="18" charset="0"/>
                  <a:sym typeface="Arial" panose="020B0604020202020204" pitchFamily="34" charset="0"/>
                </a:rPr>
                <a:t>interface</a:t>
              </a:r>
              <a:r>
                <a:rPr lang="zh-CN" altLang="zh-CN" sz="1600">
                  <a:latin typeface="Times New Roman" panose="02020603050405020304" pitchFamily="18" charset="0"/>
                </a:rPr>
                <a:t>)</a:t>
              </a:r>
            </a:p>
          </p:txBody>
        </p:sp>
        <p:sp>
          <p:nvSpPr>
            <p:cNvPr id="35859" name="Text Box 17"/>
            <p:cNvSpPr txBox="1">
              <a:spLocks noChangeArrowheads="1"/>
            </p:cNvSpPr>
            <p:nvPr/>
          </p:nvSpPr>
          <p:spPr bwMode="auto">
            <a:xfrm>
              <a:off x="1825" y="2615"/>
              <a:ext cx="109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数组( </a:t>
              </a:r>
              <a:r>
                <a:rPr lang="zh-CN" altLang="en-US" sz="1600" b="1">
                  <a:solidFill>
                    <a:srgbClr val="FF0000"/>
                  </a:solidFill>
                  <a:latin typeface="Times New Roman" panose="02020603050405020304" pitchFamily="18" charset="0"/>
                </a:rPr>
                <a:t>[ ]</a:t>
              </a:r>
              <a:r>
                <a:rPr lang="zh-CN" altLang="en-US" sz="1600">
                  <a:latin typeface="Times New Roman" panose="02020603050405020304" pitchFamily="18" charset="0"/>
                </a:rPr>
                <a:t> )</a:t>
              </a:r>
            </a:p>
          </p:txBody>
        </p:sp>
        <p:sp>
          <p:nvSpPr>
            <p:cNvPr id="35860" name="AutoShape 18"/>
            <p:cNvSpPr>
              <a:spLocks/>
            </p:cNvSpPr>
            <p:nvPr/>
          </p:nvSpPr>
          <p:spPr bwMode="auto">
            <a:xfrm>
              <a:off x="1687" y="1844"/>
              <a:ext cx="138" cy="921"/>
            </a:xfrm>
            <a:prstGeom prst="leftBrace">
              <a:avLst>
                <a:gd name="adj1" fmla="val 5561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sp>
        <p:nvSpPr>
          <p:cNvPr id="35845" name="Text Box 20"/>
          <p:cNvSpPr txBox="1">
            <a:spLocks noChangeArrowheads="1"/>
          </p:cNvSpPr>
          <p:nvPr/>
        </p:nvSpPr>
        <p:spPr bwMode="auto">
          <a:xfrm>
            <a:off x="858838" y="1939925"/>
            <a:ext cx="6521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t>Java语言是强类型语言，对于每一种数据都定义了明确的具体数据类型，在内存总分配了不同大小的内存空间</a:t>
            </a:r>
          </a:p>
        </p:txBody>
      </p:sp>
    </p:spTree>
    <p:extLst>
      <p:ext uri="{BB962C8B-B14F-4D97-AF65-F5344CB8AC3E}">
        <p14:creationId xmlns:p14="http://schemas.microsoft.com/office/powerpoint/2010/main" val="13506049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kumimoji="1" lang="zh-CN" altLang="en-US" smtClean="0">
                <a:solidFill>
                  <a:schemeClr val="tx1"/>
                </a:solidFill>
              </a:rPr>
              <a:t>抽象数据类型</a:t>
            </a:r>
          </a:p>
        </p:txBody>
      </p:sp>
      <p:sp>
        <p:nvSpPr>
          <p:cNvPr id="5123" name="Rectangle 3"/>
          <p:cNvSpPr>
            <a:spLocks noGrp="1" noChangeArrowheads="1"/>
          </p:cNvSpPr>
          <p:nvPr>
            <p:ph idx="1"/>
          </p:nvPr>
        </p:nvSpPr>
        <p:spPr/>
        <p:txBody>
          <a:bodyPr/>
          <a:lstStyle/>
          <a:p>
            <a:pPr eaLnBrk="1" hangingPunct="1"/>
            <a:r>
              <a:rPr kumimoji="1" lang="zh-CN" altLang="en-US" sz="1950"/>
              <a:t>基本数据类型和聚集类型的变量与一些操作（如</a:t>
            </a:r>
            <a:r>
              <a:rPr kumimoji="1" lang="en-US" altLang="zh-CN" sz="1950"/>
              <a:t>+, -</a:t>
            </a:r>
            <a:r>
              <a:rPr kumimoji="1" lang="zh-CN" altLang="en-US" sz="1950"/>
              <a:t>）之间不需特殊的联系。</a:t>
            </a:r>
          </a:p>
          <a:p>
            <a:pPr eaLnBrk="1" hangingPunct="1"/>
            <a:endParaRPr kumimoji="1" lang="zh-CN" altLang="en-US" sz="1950"/>
          </a:p>
          <a:p>
            <a:pPr eaLnBrk="1" hangingPunct="1"/>
            <a:r>
              <a:rPr kumimoji="1" lang="zh-CN" altLang="en-US" sz="1950"/>
              <a:t>在面向对象语言中，在数据类型的声明与操作     这些数据的代码声明之间建立紧密联系，这种     联系通常描述为一种抽象数据类型。</a:t>
            </a:r>
          </a:p>
          <a:p>
            <a:pPr eaLnBrk="1" hangingPunct="1"/>
            <a:endParaRPr kumimoji="1" lang="zh-CN" altLang="en-US" sz="1950"/>
          </a:p>
          <a:p>
            <a:pPr eaLnBrk="1" hangingPunct="1"/>
            <a:r>
              <a:rPr kumimoji="1" lang="zh-CN" altLang="en-US" sz="1950"/>
              <a:t>在</a:t>
            </a:r>
            <a:r>
              <a:rPr kumimoji="1" lang="en-US" altLang="zh-CN" sz="1950"/>
              <a:t>Java</a:t>
            </a:r>
            <a:r>
              <a:rPr kumimoji="1" lang="zh-CN" altLang="en-US" sz="1950"/>
              <a:t>中，抽象数据类型的概念用类来实现。</a:t>
            </a:r>
          </a:p>
        </p:txBody>
      </p:sp>
    </p:spTree>
    <p:extLst>
      <p:ext uri="{BB962C8B-B14F-4D97-AF65-F5344CB8AC3E}">
        <p14:creationId xmlns:p14="http://schemas.microsoft.com/office/powerpoint/2010/main" val="34631409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类定义举例</a:t>
            </a:r>
          </a:p>
        </p:txBody>
      </p:sp>
      <p:sp>
        <p:nvSpPr>
          <p:cNvPr id="6147" name="Rectangle 3"/>
          <p:cNvSpPr>
            <a:spLocks noGrp="1" noChangeArrowheads="1"/>
          </p:cNvSpPr>
          <p:nvPr>
            <p:ph idx="1"/>
          </p:nvPr>
        </p:nvSpPr>
        <p:spPr/>
        <p:txBody>
          <a:bodyPr/>
          <a:lstStyle/>
          <a:p>
            <a:pPr lvl="1" eaLnBrk="1" hangingPunct="1">
              <a:buFont typeface="Wingdings" panose="05000000000000000000" pitchFamily="2" charset="2"/>
              <a:buNone/>
            </a:pPr>
            <a:r>
              <a:rPr kumimoji="1" lang="en-US" altLang="zh-CN" sz="1350" b="1"/>
              <a:t>Class EmpInfo</a:t>
            </a:r>
          </a:p>
          <a:p>
            <a:pPr lvl="1" eaLnBrk="1" hangingPunct="1">
              <a:buFont typeface="Wingdings" panose="05000000000000000000" pitchFamily="2" charset="2"/>
              <a:buNone/>
            </a:pPr>
            <a:r>
              <a:rPr kumimoji="1" lang="en-US" altLang="zh-CN" sz="1350" b="1"/>
              <a:t>{</a:t>
            </a:r>
          </a:p>
          <a:p>
            <a:pPr lvl="1" eaLnBrk="1" hangingPunct="1">
              <a:buFont typeface="Wingdings" panose="05000000000000000000" pitchFamily="2" charset="2"/>
              <a:buNone/>
            </a:pPr>
            <a:r>
              <a:rPr kumimoji="1" lang="en-US" altLang="zh-CN" sz="1350" b="1"/>
              <a:t>		String name;</a:t>
            </a:r>
          </a:p>
          <a:p>
            <a:pPr lvl="1" eaLnBrk="1" hangingPunct="1">
              <a:buFont typeface="Wingdings" panose="05000000000000000000" pitchFamily="2" charset="2"/>
              <a:buNone/>
            </a:pPr>
            <a:r>
              <a:rPr kumimoji="1" lang="en-US" altLang="zh-CN" sz="1350" b="1"/>
              <a:t>		String designation;</a:t>
            </a:r>
          </a:p>
          <a:p>
            <a:pPr lvl="1" eaLnBrk="1" hangingPunct="1">
              <a:buFont typeface="Wingdings" panose="05000000000000000000" pitchFamily="2" charset="2"/>
              <a:buNone/>
            </a:pPr>
            <a:r>
              <a:rPr kumimoji="1" lang="en-US" altLang="zh-CN" sz="1350" b="1"/>
              <a:t>		String department;</a:t>
            </a:r>
          </a:p>
          <a:p>
            <a:pPr lvl="1" eaLnBrk="1" hangingPunct="1">
              <a:buFont typeface="Wingdings" panose="05000000000000000000" pitchFamily="2" charset="2"/>
              <a:buNone/>
            </a:pPr>
            <a:r>
              <a:rPr kumimoji="1" lang="en-US" altLang="zh-CN" sz="1350" b="1"/>
              <a:t>		void print( )</a:t>
            </a:r>
          </a:p>
          <a:p>
            <a:pPr lvl="1" eaLnBrk="1" hangingPunct="1">
              <a:buFont typeface="Wingdings" panose="05000000000000000000" pitchFamily="2" charset="2"/>
              <a:buNone/>
            </a:pPr>
            <a:r>
              <a:rPr kumimoji="1" lang="en-US" altLang="zh-CN" sz="1350" b="1"/>
              <a:t>	{  </a:t>
            </a:r>
          </a:p>
          <a:p>
            <a:pPr lvl="1" eaLnBrk="1" hangingPunct="1">
              <a:buFont typeface="Wingdings" panose="05000000000000000000" pitchFamily="2" charset="2"/>
              <a:buNone/>
            </a:pPr>
            <a:r>
              <a:rPr kumimoji="1" lang="en-US" altLang="zh-CN" sz="1350" b="1"/>
              <a:t>			System.out.println(name+</a:t>
            </a:r>
            <a:r>
              <a:rPr kumimoji="1" lang="en-US" altLang="zh-CN" sz="1350" b="1">
                <a:latin typeface="Arial" panose="020B0604020202020204" pitchFamily="34" charset="0"/>
              </a:rPr>
              <a:t>“</a:t>
            </a:r>
            <a:r>
              <a:rPr kumimoji="1" lang="en-US" altLang="zh-CN" sz="1350" b="1"/>
              <a:t>is</a:t>
            </a:r>
            <a:r>
              <a:rPr kumimoji="1" lang="en-US" altLang="zh-CN" sz="1350" b="1">
                <a:latin typeface="Arial" panose="020B0604020202020204" pitchFamily="34" charset="0"/>
              </a:rPr>
              <a:t>”</a:t>
            </a:r>
            <a:r>
              <a:rPr kumimoji="1" lang="en-US" altLang="zh-CN" sz="1350" b="1"/>
              <a:t>+</a:t>
            </a:r>
          </a:p>
          <a:p>
            <a:pPr lvl="1" eaLnBrk="1" hangingPunct="1">
              <a:buFont typeface="Wingdings" panose="05000000000000000000" pitchFamily="2" charset="2"/>
              <a:buNone/>
            </a:pPr>
            <a:r>
              <a:rPr kumimoji="1" lang="en-US" altLang="zh-CN" sz="1350" b="1"/>
              <a:t>			designation+</a:t>
            </a:r>
            <a:r>
              <a:rPr kumimoji="1" lang="en-US" altLang="zh-CN" sz="1350" b="1">
                <a:latin typeface="Arial" panose="020B0604020202020204" pitchFamily="34" charset="0"/>
              </a:rPr>
              <a:t>“</a:t>
            </a:r>
            <a:r>
              <a:rPr kumimoji="1" lang="en-US" altLang="zh-CN" sz="1350" b="1"/>
              <a:t>at</a:t>
            </a:r>
            <a:r>
              <a:rPr kumimoji="1" lang="en-US" altLang="zh-CN" sz="1350" b="1">
                <a:latin typeface="Arial" panose="020B0604020202020204" pitchFamily="34" charset="0"/>
              </a:rPr>
              <a:t>”</a:t>
            </a:r>
            <a:r>
              <a:rPr kumimoji="1" lang="en-US" altLang="zh-CN" sz="1350" b="1"/>
              <a:t>+department);</a:t>
            </a:r>
          </a:p>
          <a:p>
            <a:pPr lvl="1" eaLnBrk="1" hangingPunct="1">
              <a:buFont typeface="Wingdings" panose="05000000000000000000" pitchFamily="2" charset="2"/>
              <a:buNone/>
            </a:pPr>
            <a:r>
              <a:rPr kumimoji="1" lang="en-US" altLang="zh-CN" sz="1350" b="1"/>
              <a:t>	}</a:t>
            </a:r>
          </a:p>
          <a:p>
            <a:pPr lvl="1" eaLnBrk="1" hangingPunct="1">
              <a:buFont typeface="Wingdings" panose="05000000000000000000" pitchFamily="2" charset="2"/>
              <a:buNone/>
            </a:pPr>
            <a:r>
              <a:rPr kumimoji="1" lang="en-US" altLang="zh-CN" sz="1350" b="1"/>
              <a:t>}</a:t>
            </a:r>
          </a:p>
          <a:p>
            <a:pPr lvl="1" eaLnBrk="1" hangingPunct="1"/>
            <a:endParaRPr lang="en-US" altLang="zh-CN" sz="1350"/>
          </a:p>
        </p:txBody>
      </p:sp>
    </p:spTree>
    <p:extLst>
      <p:ext uri="{BB962C8B-B14F-4D97-AF65-F5344CB8AC3E}">
        <p14:creationId xmlns:p14="http://schemas.microsoft.com/office/powerpoint/2010/main" val="20454771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对象举例</a:t>
            </a:r>
          </a:p>
        </p:txBody>
      </p:sp>
      <p:sp>
        <p:nvSpPr>
          <p:cNvPr id="7171" name="Rectangle 3"/>
          <p:cNvSpPr>
            <a:spLocks noGrp="1" noChangeArrowheads="1"/>
          </p:cNvSpPr>
          <p:nvPr>
            <p:ph idx="1"/>
          </p:nvPr>
        </p:nvSpPr>
        <p:spPr/>
        <p:txBody>
          <a:bodyPr/>
          <a:lstStyle/>
          <a:p>
            <a:pPr lvl="1" eaLnBrk="1" hangingPunct="1">
              <a:buFont typeface="Wingdings" panose="05000000000000000000" pitchFamily="2" charset="2"/>
              <a:buNone/>
            </a:pPr>
            <a:r>
              <a:rPr kumimoji="1" lang="en-US" altLang="zh-CN" sz="1650"/>
              <a:t>EmpInfo  </a:t>
            </a:r>
          </a:p>
          <a:p>
            <a:pPr lvl="1" eaLnBrk="1" hangingPunct="1">
              <a:buFont typeface="Wingdings" panose="05000000000000000000" pitchFamily="2" charset="2"/>
              <a:buNone/>
            </a:pPr>
            <a:r>
              <a:rPr kumimoji="1" lang="en-US" altLang="zh-CN" sz="1650"/>
              <a:t>employee = new EmpInfo( );</a:t>
            </a:r>
          </a:p>
          <a:p>
            <a:pPr lvl="1" eaLnBrk="1" hangingPunct="1">
              <a:buFont typeface="Wingdings" panose="05000000000000000000" pitchFamily="2" charset="2"/>
              <a:buNone/>
            </a:pPr>
            <a:r>
              <a:rPr kumimoji="1" lang="en-US" altLang="zh-CN" sz="1650"/>
              <a:t>employee.name = </a:t>
            </a:r>
            <a:r>
              <a:rPr kumimoji="1" lang="en-US" altLang="zh-CN" sz="1650">
                <a:latin typeface="Arial" panose="020B0604020202020204" pitchFamily="34" charset="0"/>
              </a:rPr>
              <a:t>“</a:t>
            </a:r>
            <a:r>
              <a:rPr kumimoji="1" lang="en-US" altLang="zh-CN" sz="1650"/>
              <a:t> Robert Javaman</a:t>
            </a:r>
            <a:r>
              <a:rPr kumimoji="1" lang="en-US" altLang="zh-CN" sz="1650">
                <a:latin typeface="Arial" panose="020B0604020202020204" pitchFamily="34" charset="0"/>
              </a:rPr>
              <a:t>”</a:t>
            </a:r>
            <a:r>
              <a:rPr kumimoji="1" lang="en-US" altLang="zh-CN" sz="1650"/>
              <a:t>;</a:t>
            </a:r>
          </a:p>
          <a:p>
            <a:pPr lvl="1" eaLnBrk="1" hangingPunct="1">
              <a:buFont typeface="Wingdings" panose="05000000000000000000" pitchFamily="2" charset="2"/>
              <a:buNone/>
            </a:pPr>
            <a:r>
              <a:rPr kumimoji="1" lang="en-US" altLang="zh-CN" sz="1650"/>
              <a:t>employee.designation = </a:t>
            </a:r>
            <a:r>
              <a:rPr kumimoji="1" lang="en-US" altLang="zh-CN" sz="1650">
                <a:latin typeface="Arial" panose="020B0604020202020204" pitchFamily="34" charset="0"/>
              </a:rPr>
              <a:t>“</a:t>
            </a:r>
            <a:r>
              <a:rPr kumimoji="1" lang="en-US" altLang="zh-CN" sz="1650"/>
              <a:t>Manager</a:t>
            </a:r>
            <a:r>
              <a:rPr kumimoji="1" lang="en-US" altLang="zh-CN" sz="1650">
                <a:latin typeface="Arial" panose="020B0604020202020204" pitchFamily="34" charset="0"/>
              </a:rPr>
              <a:t>”</a:t>
            </a:r>
            <a:r>
              <a:rPr kumimoji="1" lang="en-US" altLang="zh-CN" sz="1650"/>
              <a:t>;</a:t>
            </a:r>
          </a:p>
          <a:p>
            <a:pPr lvl="1" eaLnBrk="1" hangingPunct="1">
              <a:buFont typeface="Wingdings" panose="05000000000000000000" pitchFamily="2" charset="2"/>
              <a:buNone/>
            </a:pPr>
            <a:r>
              <a:rPr kumimoji="1" lang="en-US" altLang="zh-CN" sz="1650"/>
              <a:t>employee.department = </a:t>
            </a:r>
            <a:r>
              <a:rPr kumimoji="1" lang="en-US" altLang="zh-CN" sz="1650">
                <a:latin typeface="Arial" panose="020B0604020202020204" pitchFamily="34" charset="0"/>
              </a:rPr>
              <a:t>“</a:t>
            </a:r>
            <a:r>
              <a:rPr kumimoji="1" lang="en-US" altLang="zh-CN" sz="1650"/>
              <a:t>Coffee shop</a:t>
            </a:r>
            <a:r>
              <a:rPr kumimoji="1" lang="en-US" altLang="zh-CN" sz="1650">
                <a:latin typeface="Arial" panose="020B0604020202020204" pitchFamily="34" charset="0"/>
              </a:rPr>
              <a:t>”</a:t>
            </a:r>
            <a:r>
              <a:rPr kumimoji="1" lang="en-US" altLang="zh-CN" sz="1650"/>
              <a:t>;</a:t>
            </a:r>
          </a:p>
          <a:p>
            <a:pPr lvl="1" eaLnBrk="1" hangingPunct="1">
              <a:buFont typeface="Wingdings" panose="05000000000000000000" pitchFamily="2" charset="2"/>
              <a:buNone/>
            </a:pPr>
            <a:r>
              <a:rPr kumimoji="1" lang="en-US" altLang="zh-CN" sz="1650"/>
              <a:t>employee.print( );   ...</a:t>
            </a:r>
          </a:p>
          <a:p>
            <a:pPr eaLnBrk="1" hangingPunct="1"/>
            <a:endParaRPr kumimoji="1" lang="en-US" altLang="zh-CN" sz="1950"/>
          </a:p>
          <a:p>
            <a:pPr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19778394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创建对象</a:t>
            </a:r>
          </a:p>
        </p:txBody>
      </p:sp>
      <p:sp>
        <p:nvSpPr>
          <p:cNvPr id="8195" name="Rectangle 3"/>
          <p:cNvSpPr>
            <a:spLocks noGrp="1" noChangeArrowheads="1"/>
          </p:cNvSpPr>
          <p:nvPr>
            <p:ph idx="1"/>
          </p:nvPr>
        </p:nvSpPr>
        <p:spPr/>
        <p:txBody>
          <a:bodyPr/>
          <a:lstStyle/>
          <a:p>
            <a:pPr eaLnBrk="1" hangingPunct="1"/>
            <a:r>
              <a:rPr lang="zh-CN" altLang="en-US" sz="1950"/>
              <a:t>创建对象的步骤</a:t>
            </a:r>
            <a:r>
              <a:rPr lang="en-US" altLang="zh-CN" sz="1950"/>
              <a:t>:</a:t>
            </a:r>
          </a:p>
          <a:p>
            <a:pPr lvl="1" eaLnBrk="1" hangingPunct="1"/>
            <a:r>
              <a:rPr lang="zh-CN" altLang="en-US" sz="1650"/>
              <a:t>声明</a:t>
            </a:r>
          </a:p>
          <a:p>
            <a:pPr lvl="1" eaLnBrk="1" hangingPunct="1"/>
            <a:r>
              <a:rPr lang="zh-CN" altLang="en-US" sz="1650"/>
              <a:t>实例化</a:t>
            </a:r>
          </a:p>
          <a:p>
            <a:pPr lvl="1" eaLnBrk="1" hangingPunct="1"/>
            <a:r>
              <a:rPr lang="zh-CN" altLang="en-US" sz="1650"/>
              <a:t>初始化</a:t>
            </a:r>
          </a:p>
          <a:p>
            <a:pPr eaLnBrk="1" hangingPunct="1"/>
            <a:r>
              <a:rPr lang="zh-CN" altLang="en-US" sz="1950"/>
              <a:t>例子</a:t>
            </a:r>
            <a:r>
              <a:rPr lang="en-US" altLang="zh-CN" sz="1950"/>
              <a:t>:</a:t>
            </a:r>
          </a:p>
          <a:p>
            <a:pPr lvl="1" eaLnBrk="1" hangingPunct="1">
              <a:buFont typeface="Wingdings" panose="05000000000000000000" pitchFamily="2" charset="2"/>
              <a:buNone/>
            </a:pPr>
            <a:r>
              <a:rPr kumimoji="1" lang="en-US" altLang="zh-CN" sz="1650"/>
              <a:t>Point origin_one ;</a:t>
            </a:r>
          </a:p>
          <a:p>
            <a:pPr lvl="1" eaLnBrk="1" hangingPunct="1">
              <a:buFont typeface="Wingdings" panose="05000000000000000000" pitchFamily="2" charset="2"/>
              <a:buNone/>
            </a:pPr>
            <a:r>
              <a:rPr kumimoji="1" lang="en-US" altLang="zh-CN" sz="1650"/>
              <a:t>origin_one = new Point(23, 94);</a:t>
            </a:r>
          </a:p>
          <a:p>
            <a:pPr lvl="1" eaLnBrk="1" hangingPunct="1">
              <a:buFont typeface="Wingdings" panose="05000000000000000000" pitchFamily="2" charset="2"/>
              <a:buNone/>
            </a:pPr>
            <a:r>
              <a:rPr kumimoji="1" lang="en-US" altLang="zh-CN" sz="1650"/>
              <a:t>Rectangle rect_one = new Rectangle(origin_one, 100, 200);</a:t>
            </a:r>
          </a:p>
          <a:p>
            <a:pPr lvl="1" eaLnBrk="1" hangingPunct="1">
              <a:buFont typeface="Wingdings" panose="05000000000000000000" pitchFamily="2" charset="2"/>
              <a:buNone/>
            </a:pPr>
            <a:r>
              <a:rPr kumimoji="1" lang="en-US" altLang="zh-CN" sz="1650"/>
              <a:t>Rectangle rect_two = new Rectangle(50, 100);</a:t>
            </a:r>
          </a:p>
          <a:p>
            <a:pPr lvl="1" eaLnBrk="1" hangingPunct="1"/>
            <a:endParaRPr lang="en-US" altLang="zh-CN" sz="1650"/>
          </a:p>
        </p:txBody>
      </p:sp>
    </p:spTree>
    <p:extLst>
      <p:ext uri="{BB962C8B-B14F-4D97-AF65-F5344CB8AC3E}">
        <p14:creationId xmlns:p14="http://schemas.microsoft.com/office/powerpoint/2010/main" val="12886795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对象的实例化</a:t>
            </a:r>
          </a:p>
        </p:txBody>
      </p:sp>
      <p:sp>
        <p:nvSpPr>
          <p:cNvPr id="9219" name="Rectangle 3"/>
          <p:cNvSpPr>
            <a:spLocks noGrp="1" noChangeArrowheads="1"/>
          </p:cNvSpPr>
          <p:nvPr>
            <p:ph idx="1"/>
          </p:nvPr>
        </p:nvSpPr>
        <p:spPr/>
        <p:txBody>
          <a:bodyPr/>
          <a:lstStyle/>
          <a:p>
            <a:pPr eaLnBrk="1" hangingPunct="1"/>
            <a:r>
              <a:rPr lang="zh-CN" altLang="en-US" smtClean="0"/>
              <a:t>使用 </a:t>
            </a:r>
            <a:r>
              <a:rPr lang="en-US" altLang="zh-CN" smtClean="0"/>
              <a:t>new </a:t>
            </a:r>
            <a:r>
              <a:rPr lang="zh-CN" altLang="en-US" smtClean="0"/>
              <a:t>操作符进行对象的实例化，为对象分配空间，并返回指向该对象的引用。</a:t>
            </a:r>
          </a:p>
          <a:p>
            <a:pPr eaLnBrk="1" hangingPunct="1">
              <a:buFont typeface="Wingdings" panose="05000000000000000000" pitchFamily="2" charset="2"/>
              <a:buNone/>
            </a:pPr>
            <a:r>
              <a:rPr lang="en-US" altLang="zh-CN" smtClean="0"/>
              <a:t>	</a:t>
            </a:r>
            <a:r>
              <a:rPr lang="zh-CN" altLang="en-US" smtClean="0"/>
              <a:t>格式： </a:t>
            </a:r>
            <a:r>
              <a:rPr lang="en-US" altLang="zh-CN" sz="1575"/>
              <a:t>new  </a:t>
            </a:r>
            <a:r>
              <a:rPr lang="zh-CN" altLang="en-US" sz="1575"/>
              <a:t>对象所属类的构造方法</a:t>
            </a:r>
            <a:r>
              <a:rPr lang="zh-CN" altLang="en-US" smtClean="0"/>
              <a:t> </a:t>
            </a:r>
          </a:p>
          <a:p>
            <a:pPr eaLnBrk="1" hangingPunct="1"/>
            <a:r>
              <a:rPr lang="zh-CN" altLang="en-US" smtClean="0"/>
              <a:t>类的构造方法负责对新创建的对象进行初始化</a:t>
            </a:r>
          </a:p>
          <a:p>
            <a:pPr eaLnBrk="1" hangingPunct="1"/>
            <a:endParaRPr lang="en-US" altLang="zh-CN" smtClean="0"/>
          </a:p>
        </p:txBody>
      </p:sp>
    </p:spTree>
    <p:extLst>
      <p:ext uri="{BB962C8B-B14F-4D97-AF65-F5344CB8AC3E}">
        <p14:creationId xmlns:p14="http://schemas.microsoft.com/office/powerpoint/2010/main" val="15017936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对象实例化过程</a:t>
            </a:r>
          </a:p>
        </p:txBody>
      </p:sp>
      <p:sp>
        <p:nvSpPr>
          <p:cNvPr id="10243" name="Rectangle 3"/>
          <p:cNvSpPr>
            <a:spLocks noGrp="1" noChangeArrowheads="1"/>
          </p:cNvSpPr>
          <p:nvPr>
            <p:ph idx="1"/>
          </p:nvPr>
        </p:nvSpPr>
        <p:spPr/>
        <p:txBody>
          <a:bodyPr/>
          <a:lstStyle/>
          <a:p>
            <a:pPr eaLnBrk="1" hangingPunct="1">
              <a:lnSpc>
                <a:spcPct val="80000"/>
              </a:lnSpc>
              <a:buFont typeface="Wingdings" panose="05000000000000000000" pitchFamily="2" charset="2"/>
              <a:buNone/>
            </a:pPr>
            <a:r>
              <a:rPr kumimoji="1" lang="zh-CN" altLang="en-US" sz="1950"/>
              <a:t>构造与初始化对象的过程（调用</a:t>
            </a:r>
            <a:r>
              <a:rPr kumimoji="1" lang="en-US" altLang="zh-CN" sz="1950"/>
              <a:t>new Xxxx()):</a:t>
            </a:r>
          </a:p>
          <a:p>
            <a:pPr lvl="1" eaLnBrk="1" hangingPunct="1">
              <a:lnSpc>
                <a:spcPct val="80000"/>
              </a:lnSpc>
            </a:pPr>
            <a:r>
              <a:rPr kumimoji="1" lang="en-US" altLang="zh-CN" sz="1650"/>
              <a:t> </a:t>
            </a:r>
            <a:r>
              <a:rPr kumimoji="1" lang="zh-CN" altLang="en-US" sz="1650"/>
              <a:t>开辟内存空间及类成员变量的初始化</a:t>
            </a:r>
            <a:r>
              <a:rPr kumimoji="1" lang="en-US" altLang="zh-CN" sz="1650"/>
              <a:t>:</a:t>
            </a:r>
          </a:p>
          <a:p>
            <a:pPr lvl="1" eaLnBrk="1" hangingPunct="1">
              <a:lnSpc>
                <a:spcPct val="80000"/>
              </a:lnSpc>
              <a:buFont typeface="Wingdings" panose="05000000000000000000" pitchFamily="2" charset="2"/>
              <a:buNone/>
            </a:pPr>
            <a:r>
              <a:rPr kumimoji="1" lang="en-US" altLang="zh-CN" sz="1650"/>
              <a:t>		</a:t>
            </a:r>
            <a:r>
              <a:rPr kumimoji="1" lang="zh-CN" altLang="en-US" sz="1650"/>
              <a:t>数值型：</a:t>
            </a:r>
            <a:r>
              <a:rPr kumimoji="1" lang="en-US" altLang="zh-CN" sz="1650"/>
              <a:t>0</a:t>
            </a:r>
            <a:r>
              <a:rPr kumimoji="1" lang="zh-CN" altLang="en-US" sz="1650"/>
              <a:t>； 布尔型：</a:t>
            </a:r>
            <a:r>
              <a:rPr kumimoji="1" lang="en-US" altLang="zh-CN" sz="1650"/>
              <a:t>false; </a:t>
            </a:r>
          </a:p>
          <a:p>
            <a:pPr lvl="1" eaLnBrk="1" hangingPunct="1">
              <a:lnSpc>
                <a:spcPct val="80000"/>
              </a:lnSpc>
              <a:buFont typeface="Wingdings" panose="05000000000000000000" pitchFamily="2" charset="2"/>
              <a:buNone/>
            </a:pPr>
            <a:r>
              <a:rPr kumimoji="1" lang="en-US" altLang="zh-CN" sz="1650"/>
              <a:t>	</a:t>
            </a:r>
            <a:r>
              <a:rPr kumimoji="1" lang="zh-CN" altLang="en-US" sz="1650"/>
              <a:t>引用型：</a:t>
            </a:r>
            <a:r>
              <a:rPr kumimoji="1" lang="en-US" altLang="zh-CN" sz="1650"/>
              <a:t>null; </a:t>
            </a:r>
            <a:r>
              <a:rPr kumimoji="1" lang="zh-CN" altLang="en-US" sz="1650"/>
              <a:t>字符串型：</a:t>
            </a:r>
            <a:r>
              <a:rPr kumimoji="1" lang="en-US" altLang="zh-CN" sz="1650"/>
              <a:t>null;</a:t>
            </a:r>
          </a:p>
          <a:p>
            <a:pPr lvl="1" eaLnBrk="1" hangingPunct="1">
              <a:lnSpc>
                <a:spcPct val="80000"/>
              </a:lnSpc>
            </a:pPr>
            <a:r>
              <a:rPr kumimoji="1" lang="en-US" altLang="zh-CN" sz="1650"/>
              <a:t> </a:t>
            </a:r>
            <a:r>
              <a:rPr kumimoji="1" lang="zh-CN" altLang="en-US" sz="1650"/>
              <a:t>显式初始化：执行类成员声明时带有的简单 赋值表达式。</a:t>
            </a:r>
          </a:p>
          <a:p>
            <a:pPr lvl="1" eaLnBrk="1" hangingPunct="1">
              <a:lnSpc>
                <a:spcPct val="80000"/>
              </a:lnSpc>
              <a:buFont typeface="Wingdings" panose="05000000000000000000" pitchFamily="2" charset="2"/>
              <a:buNone/>
            </a:pPr>
            <a:r>
              <a:rPr kumimoji="1" lang="zh-CN" altLang="en-US" sz="1650"/>
              <a:t>     </a:t>
            </a:r>
            <a:r>
              <a:rPr kumimoji="1" lang="en-US" altLang="zh-CN" sz="1650"/>
              <a:t>public class Initialized{</a:t>
            </a:r>
          </a:p>
          <a:p>
            <a:pPr lvl="1" eaLnBrk="1" hangingPunct="1">
              <a:lnSpc>
                <a:spcPct val="80000"/>
              </a:lnSpc>
              <a:buFont typeface="Wingdings" panose="05000000000000000000" pitchFamily="2" charset="2"/>
              <a:buNone/>
            </a:pPr>
            <a:r>
              <a:rPr kumimoji="1" lang="en-US" altLang="zh-CN" sz="1650"/>
              <a:t>		private int x = 5 ;</a:t>
            </a:r>
          </a:p>
          <a:p>
            <a:pPr lvl="1" eaLnBrk="1" hangingPunct="1">
              <a:lnSpc>
                <a:spcPct val="80000"/>
              </a:lnSpc>
              <a:buFont typeface="Wingdings" panose="05000000000000000000" pitchFamily="2" charset="2"/>
              <a:buNone/>
            </a:pPr>
            <a:r>
              <a:rPr kumimoji="1" lang="en-US" altLang="zh-CN" sz="1650"/>
              <a:t>		private String name = “Fred”;</a:t>
            </a:r>
          </a:p>
          <a:p>
            <a:pPr lvl="1" eaLnBrk="1" hangingPunct="1">
              <a:lnSpc>
                <a:spcPct val="80000"/>
              </a:lnSpc>
              <a:buFont typeface="Wingdings" panose="05000000000000000000" pitchFamily="2" charset="2"/>
              <a:buNone/>
            </a:pPr>
            <a:r>
              <a:rPr kumimoji="1" lang="en-US" altLang="zh-CN" sz="1650"/>
              <a:t>		… </a:t>
            </a:r>
          </a:p>
          <a:p>
            <a:pPr lvl="1" eaLnBrk="1" hangingPunct="1">
              <a:lnSpc>
                <a:spcPct val="80000"/>
              </a:lnSpc>
              <a:buFont typeface="Wingdings" panose="05000000000000000000" pitchFamily="2" charset="2"/>
              <a:buNone/>
            </a:pPr>
            <a:r>
              <a:rPr kumimoji="1" lang="en-US" altLang="zh-CN" sz="1650"/>
              <a:t>		}	</a:t>
            </a:r>
          </a:p>
          <a:p>
            <a:pPr lvl="1" eaLnBrk="1" hangingPunct="1">
              <a:lnSpc>
                <a:spcPct val="80000"/>
              </a:lnSpc>
            </a:pPr>
            <a:r>
              <a:rPr kumimoji="1" lang="en-US" altLang="zh-CN" sz="1650">
                <a:sym typeface="Wingdings" panose="05000000000000000000" pitchFamily="2" charset="2"/>
              </a:rPr>
              <a:t> </a:t>
            </a:r>
            <a:r>
              <a:rPr kumimoji="1" lang="zh-CN" altLang="en-US" sz="1650"/>
              <a:t>执行构造方法。</a:t>
            </a:r>
          </a:p>
          <a:p>
            <a:pPr lvl="1" eaLnBrk="1" hangingPunct="1">
              <a:lnSpc>
                <a:spcPct val="80000"/>
              </a:lnSpc>
            </a:pPr>
            <a:endParaRPr lang="en-US" altLang="zh-CN" sz="1650"/>
          </a:p>
        </p:txBody>
      </p:sp>
    </p:spTree>
    <p:extLst>
      <p:ext uri="{BB962C8B-B14F-4D97-AF65-F5344CB8AC3E}">
        <p14:creationId xmlns:p14="http://schemas.microsoft.com/office/powerpoint/2010/main" val="21281283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对象的回收</a:t>
            </a:r>
          </a:p>
        </p:txBody>
      </p:sp>
      <p:sp>
        <p:nvSpPr>
          <p:cNvPr id="11267" name="Rectangle 3"/>
          <p:cNvSpPr>
            <a:spLocks noGrp="1" noChangeArrowheads="1"/>
          </p:cNvSpPr>
          <p:nvPr>
            <p:ph idx="1"/>
          </p:nvPr>
        </p:nvSpPr>
        <p:spPr/>
        <p:txBody>
          <a:bodyPr/>
          <a:lstStyle/>
          <a:p>
            <a:pPr eaLnBrk="1" hangingPunct="1"/>
            <a:r>
              <a:rPr kumimoji="1" lang="zh-CN" altLang="en-US" smtClean="0"/>
              <a:t>垃圾收集机制（</a:t>
            </a:r>
            <a:r>
              <a:rPr kumimoji="1" lang="en-US" altLang="zh-CN" smtClean="0"/>
              <a:t>garbage collection</a:t>
            </a:r>
            <a:r>
              <a:rPr kumimoji="1" lang="zh-CN" altLang="en-US" smtClean="0"/>
              <a:t>）：</a:t>
            </a:r>
            <a:r>
              <a:rPr kumimoji="1" lang="en-US" altLang="zh-CN" smtClean="0"/>
              <a:t>Java</a:t>
            </a:r>
            <a:r>
              <a:rPr kumimoji="1" lang="zh-CN" altLang="zh-CN" smtClean="0"/>
              <a:t>运行环境当确定</a:t>
            </a:r>
          </a:p>
          <a:p>
            <a:pPr eaLnBrk="1" hangingPunct="1"/>
            <a:r>
              <a:rPr kumimoji="1" lang="zh-CN" altLang="zh-CN" smtClean="0"/>
              <a:t>某个对象不再被使用时，将其删除。</a:t>
            </a:r>
          </a:p>
          <a:p>
            <a:pPr lvl="1" eaLnBrk="1" hangingPunct="1"/>
            <a:r>
              <a:rPr kumimoji="1" lang="zh-CN" altLang="en-US" smtClean="0">
                <a:sym typeface="Wingdings" panose="05000000000000000000" pitchFamily="2" charset="2"/>
              </a:rPr>
              <a:t>一个对象在没有引用指向它时，可作为垃圾收集。</a:t>
            </a:r>
          </a:p>
          <a:p>
            <a:pPr lvl="1" eaLnBrk="1" hangingPunct="1"/>
            <a:r>
              <a:rPr kumimoji="1" lang="zh-CN" altLang="en-US" smtClean="0">
                <a:sym typeface="Wingdings" panose="05000000000000000000" pitchFamily="2" charset="2"/>
              </a:rPr>
              <a:t>垃圾搜集器：</a:t>
            </a:r>
            <a:r>
              <a:rPr kumimoji="1" lang="en-US" altLang="zh-CN" smtClean="0">
                <a:sym typeface="Wingdings" panose="05000000000000000000" pitchFamily="2" charset="2"/>
              </a:rPr>
              <a:t>Java</a:t>
            </a:r>
            <a:r>
              <a:rPr kumimoji="1" lang="zh-CN" altLang="en-US" smtClean="0">
                <a:sym typeface="Wingdings" panose="05000000000000000000" pitchFamily="2" charset="2"/>
              </a:rPr>
              <a:t>运行环境中的垃圾搜集器周期性地释放不用对象占用的空间。</a:t>
            </a:r>
            <a:endParaRPr kumimoji="1" lang="zh-CN" altLang="zh-CN" smtClean="0"/>
          </a:p>
          <a:p>
            <a:pPr eaLnBrk="1" hangingPunct="1"/>
            <a:endParaRPr lang="en-US" altLang="zh-CN" smtClean="0"/>
          </a:p>
        </p:txBody>
      </p:sp>
    </p:spTree>
    <p:extLst>
      <p:ext uri="{BB962C8B-B14F-4D97-AF65-F5344CB8AC3E}">
        <p14:creationId xmlns:p14="http://schemas.microsoft.com/office/powerpoint/2010/main" val="15269153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871663" y="1431132"/>
            <a:ext cx="25026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a:latin typeface="Times New Roman" panose="02020603050405020304" pitchFamily="18" charset="0"/>
              </a:rPr>
              <a:t>垃圾收集机制</a:t>
            </a:r>
          </a:p>
        </p:txBody>
      </p:sp>
      <p:sp>
        <p:nvSpPr>
          <p:cNvPr id="12291" name="Text Box 5"/>
          <p:cNvSpPr txBox="1">
            <a:spLocks noChangeArrowheads="1"/>
          </p:cNvSpPr>
          <p:nvPr/>
        </p:nvSpPr>
        <p:spPr bwMode="auto">
          <a:xfrm>
            <a:off x="2195514" y="2187179"/>
            <a:ext cx="22752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C++</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sp>
        <p:nvSpPr>
          <p:cNvPr id="12292" name="Text Box 6"/>
          <p:cNvSpPr txBox="1">
            <a:spLocks noChangeArrowheads="1"/>
          </p:cNvSpPr>
          <p:nvPr/>
        </p:nvSpPr>
        <p:spPr bwMode="auto">
          <a:xfrm>
            <a:off x="2171701" y="3714751"/>
            <a:ext cx="23504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Java </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grpSp>
        <p:nvGrpSpPr>
          <p:cNvPr id="2" name="Group 7"/>
          <p:cNvGrpSpPr>
            <a:grpSpLocks/>
          </p:cNvGrpSpPr>
          <p:nvPr/>
        </p:nvGrpSpPr>
        <p:grpSpPr bwMode="auto">
          <a:xfrm>
            <a:off x="4788695" y="1802607"/>
            <a:ext cx="1313259" cy="1397794"/>
            <a:chOff x="3062" y="794"/>
            <a:chExt cx="1103" cy="1174"/>
          </a:xfrm>
        </p:grpSpPr>
        <p:sp>
          <p:nvSpPr>
            <p:cNvPr id="12316" name="Rectangle 8"/>
            <p:cNvSpPr>
              <a:spLocks noChangeArrowheads="1"/>
            </p:cNvSpPr>
            <p:nvPr/>
          </p:nvSpPr>
          <p:spPr bwMode="auto">
            <a:xfrm>
              <a:off x="3120" y="134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17" name="Text Box 9"/>
            <p:cNvSpPr txBox="1">
              <a:spLocks noChangeArrowheads="1"/>
            </p:cNvSpPr>
            <p:nvPr/>
          </p:nvSpPr>
          <p:spPr bwMode="auto">
            <a:xfrm>
              <a:off x="3062" y="794"/>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18" name="Line 10"/>
            <p:cNvSpPr>
              <a:spLocks noChangeShapeType="1"/>
            </p:cNvSpPr>
            <p:nvPr/>
          </p:nvSpPr>
          <p:spPr bwMode="auto">
            <a:xfrm>
              <a:off x="3168" y="1056"/>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9" name="Line 11"/>
            <p:cNvSpPr>
              <a:spLocks noChangeShapeType="1"/>
            </p:cNvSpPr>
            <p:nvPr/>
          </p:nvSpPr>
          <p:spPr bwMode="auto">
            <a:xfrm>
              <a:off x="3552" y="100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20" name="Line 12"/>
            <p:cNvSpPr>
              <a:spLocks noChangeShapeType="1"/>
            </p:cNvSpPr>
            <p:nvPr/>
          </p:nvSpPr>
          <p:spPr bwMode="auto">
            <a:xfrm flipH="1">
              <a:off x="3936" y="105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3"/>
          <p:cNvGrpSpPr>
            <a:grpSpLocks/>
          </p:cNvGrpSpPr>
          <p:nvPr/>
        </p:nvGrpSpPr>
        <p:grpSpPr bwMode="auto">
          <a:xfrm>
            <a:off x="6510341" y="2000250"/>
            <a:ext cx="1547813" cy="1127522"/>
            <a:chOff x="4656" y="947"/>
            <a:chExt cx="1300" cy="947"/>
          </a:xfrm>
        </p:grpSpPr>
        <p:sp>
          <p:nvSpPr>
            <p:cNvPr id="12311" name="Text Box 14"/>
            <p:cNvSpPr txBox="1">
              <a:spLocks noChangeArrowheads="1"/>
            </p:cNvSpPr>
            <p:nvPr/>
          </p:nvSpPr>
          <p:spPr bwMode="auto">
            <a:xfrm>
              <a:off x="4656" y="947"/>
              <a:ext cx="67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grpSp>
          <p:nvGrpSpPr>
            <p:cNvPr id="12312" name="Group 15"/>
            <p:cNvGrpSpPr>
              <a:grpSpLocks/>
            </p:cNvGrpSpPr>
            <p:nvPr/>
          </p:nvGrpSpPr>
          <p:grpSpPr bwMode="auto">
            <a:xfrm>
              <a:off x="4896" y="1187"/>
              <a:ext cx="1060" cy="707"/>
              <a:chOff x="4896" y="1187"/>
              <a:chExt cx="1060" cy="707"/>
            </a:xfrm>
          </p:grpSpPr>
          <p:sp>
            <p:nvSpPr>
              <p:cNvPr id="12313" name="Line 16"/>
              <p:cNvSpPr>
                <a:spLocks noChangeShapeType="1"/>
              </p:cNvSpPr>
              <p:nvPr/>
            </p:nvSpPr>
            <p:spPr bwMode="auto">
              <a:xfrm>
                <a:off x="4896" y="1187"/>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4" name="Line 17"/>
              <p:cNvSpPr>
                <a:spLocks noChangeShapeType="1"/>
              </p:cNvSpPr>
              <p:nvPr/>
            </p:nvSpPr>
            <p:spPr bwMode="auto">
              <a:xfrm flipH="1">
                <a:off x="5136" y="1187"/>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5" name="Text Box 18"/>
              <p:cNvSpPr txBox="1">
                <a:spLocks noChangeArrowheads="1"/>
              </p:cNvSpPr>
              <p:nvPr/>
            </p:nvSpPr>
            <p:spPr bwMode="auto">
              <a:xfrm>
                <a:off x="4896" y="1584"/>
                <a:ext cx="10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t>
                </a:r>
                <a:r>
                  <a:rPr kumimoji="1" lang="zh-CN" altLang="en-US">
                    <a:latin typeface="Times New Roman" panose="02020603050405020304" pitchFamily="18" charset="0"/>
                  </a:rPr>
                  <a:t>指针悬空</a:t>
                </a:r>
                <a:r>
                  <a:rPr kumimoji="1" lang="en-US" altLang="zh-CN">
                    <a:latin typeface="Times New Roman" panose="02020603050405020304" pitchFamily="18" charset="0"/>
                  </a:rPr>
                  <a:t>)</a:t>
                </a:r>
              </a:p>
            </p:txBody>
          </p:sp>
        </p:grpSp>
      </p:grpSp>
      <p:grpSp>
        <p:nvGrpSpPr>
          <p:cNvPr id="5" name="Group 19"/>
          <p:cNvGrpSpPr>
            <a:grpSpLocks/>
          </p:cNvGrpSpPr>
          <p:nvPr/>
        </p:nvGrpSpPr>
        <p:grpSpPr bwMode="auto">
          <a:xfrm>
            <a:off x="4629149" y="3829050"/>
            <a:ext cx="1313259" cy="1371600"/>
            <a:chOff x="2928" y="2496"/>
            <a:chExt cx="1103" cy="1152"/>
          </a:xfrm>
        </p:grpSpPr>
        <p:sp>
          <p:nvSpPr>
            <p:cNvPr id="12306" name="Rectangle 20"/>
            <p:cNvSpPr>
              <a:spLocks noChangeArrowheads="1"/>
            </p:cNvSpPr>
            <p:nvPr/>
          </p:nvSpPr>
          <p:spPr bwMode="auto">
            <a:xfrm>
              <a:off x="3024" y="302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7" name="Text Box 21"/>
            <p:cNvSpPr txBox="1">
              <a:spLocks noChangeArrowheads="1"/>
            </p:cNvSpPr>
            <p:nvPr/>
          </p:nvSpPr>
          <p:spPr bwMode="auto">
            <a:xfrm>
              <a:off x="2928" y="2496"/>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08" name="Line 22"/>
            <p:cNvSpPr>
              <a:spLocks noChangeShapeType="1"/>
            </p:cNvSpPr>
            <p:nvPr/>
          </p:nvSpPr>
          <p:spPr bwMode="auto">
            <a:xfrm>
              <a:off x="3034" y="275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9" name="Line 23"/>
            <p:cNvSpPr>
              <a:spLocks noChangeShapeType="1"/>
            </p:cNvSpPr>
            <p:nvPr/>
          </p:nvSpPr>
          <p:spPr bwMode="auto">
            <a:xfrm>
              <a:off x="3418" y="271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0" name="Line 24"/>
            <p:cNvSpPr>
              <a:spLocks noChangeShapeType="1"/>
            </p:cNvSpPr>
            <p:nvPr/>
          </p:nvSpPr>
          <p:spPr bwMode="auto">
            <a:xfrm flipH="1">
              <a:off x="3802" y="2758"/>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6" name="Group 25"/>
          <p:cNvGrpSpPr>
            <a:grpSpLocks/>
          </p:cNvGrpSpPr>
          <p:nvPr/>
        </p:nvGrpSpPr>
        <p:grpSpPr bwMode="auto">
          <a:xfrm>
            <a:off x="6572252" y="3886200"/>
            <a:ext cx="1210866" cy="1371600"/>
            <a:chOff x="4560" y="2544"/>
            <a:chExt cx="1017" cy="1152"/>
          </a:xfrm>
        </p:grpSpPr>
        <p:sp>
          <p:nvSpPr>
            <p:cNvPr id="12302" name="Rectangle 26"/>
            <p:cNvSpPr>
              <a:spLocks noChangeArrowheads="1"/>
            </p:cNvSpPr>
            <p:nvPr/>
          </p:nvSpPr>
          <p:spPr bwMode="auto">
            <a:xfrm>
              <a:off x="4800" y="3072"/>
              <a:ext cx="768"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3" name="Text Box 27"/>
            <p:cNvSpPr txBox="1">
              <a:spLocks noChangeArrowheads="1"/>
            </p:cNvSpPr>
            <p:nvPr/>
          </p:nvSpPr>
          <p:spPr bwMode="auto">
            <a:xfrm>
              <a:off x="4560" y="2544"/>
              <a:ext cx="10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sp>
          <p:nvSpPr>
            <p:cNvPr id="12304" name="Line 28"/>
            <p:cNvSpPr>
              <a:spLocks noChangeShapeType="1"/>
            </p:cNvSpPr>
            <p:nvPr/>
          </p:nvSpPr>
          <p:spPr bwMode="auto">
            <a:xfrm>
              <a:off x="5002" y="275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5" name="Line 29"/>
            <p:cNvSpPr>
              <a:spLocks noChangeShapeType="1"/>
            </p:cNvSpPr>
            <p:nvPr/>
          </p:nvSpPr>
          <p:spPr bwMode="auto">
            <a:xfrm flipH="1">
              <a:off x="5386" y="280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17438" name="AutoShape 30"/>
          <p:cNvSpPr>
            <a:spLocks noChangeArrowheads="1"/>
          </p:cNvSpPr>
          <p:nvPr/>
        </p:nvSpPr>
        <p:spPr bwMode="auto">
          <a:xfrm>
            <a:off x="6000750" y="468630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39" name="AutoShape 31"/>
          <p:cNvSpPr>
            <a:spLocks noChangeArrowheads="1"/>
          </p:cNvSpPr>
          <p:nvPr/>
        </p:nvSpPr>
        <p:spPr bwMode="auto">
          <a:xfrm>
            <a:off x="6115050" y="268605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40" name="Rectangle 32"/>
          <p:cNvSpPr>
            <a:spLocks noChangeArrowheads="1"/>
          </p:cNvSpPr>
          <p:nvPr/>
        </p:nvSpPr>
        <p:spPr bwMode="auto">
          <a:xfrm>
            <a:off x="2195513" y="310515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//a </a:t>
            </a:r>
            <a:r>
              <a:rPr kumimoji="1" lang="zh-CN" altLang="en-US" b="1">
                <a:latin typeface="Times New Roman" panose="02020603050405020304" pitchFamily="18" charset="0"/>
              </a:rPr>
              <a:t>使用完，将其删除</a:t>
            </a:r>
          </a:p>
          <a:p>
            <a:pPr eaLnBrk="1" hangingPunct="1"/>
            <a:r>
              <a:rPr kumimoji="1" lang="zh-CN" altLang="en-US" b="1">
                <a:latin typeface="Times New Roman" panose="02020603050405020304" pitchFamily="18" charset="0"/>
              </a:rPr>
              <a:t>	</a:t>
            </a:r>
            <a:r>
              <a:rPr kumimoji="1" lang="en-US" altLang="zh-CN" b="1">
                <a:latin typeface="Times New Roman" panose="02020603050405020304" pitchFamily="18" charset="0"/>
              </a:rPr>
              <a:t>delete a;  </a:t>
            </a:r>
          </a:p>
        </p:txBody>
      </p:sp>
      <p:sp>
        <p:nvSpPr>
          <p:cNvPr id="17441" name="Rectangle 33"/>
          <p:cNvSpPr>
            <a:spLocks noChangeArrowheads="1"/>
          </p:cNvSpPr>
          <p:nvPr/>
        </p:nvSpPr>
        <p:spPr bwMode="auto">
          <a:xfrm>
            <a:off x="2228851" y="468630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//a </a:t>
            </a:r>
            <a:r>
              <a:rPr kumimoji="1" lang="zh-CN" altLang="en-US" b="1">
                <a:latin typeface="Times New Roman" panose="02020603050405020304" pitchFamily="18" charset="0"/>
              </a:rPr>
              <a:t>使用完，将其删除</a:t>
            </a:r>
          </a:p>
          <a:p>
            <a:pPr eaLnBrk="1" hangingPunct="1"/>
            <a:r>
              <a:rPr kumimoji="1" lang="zh-CN" altLang="en-US" b="1">
                <a:latin typeface="Times New Roman" panose="02020603050405020304" pitchFamily="18" charset="0"/>
              </a:rPr>
              <a:t>	 </a:t>
            </a:r>
            <a:r>
              <a:rPr kumimoji="1" lang="en-US" altLang="zh-CN" b="1">
                <a:latin typeface="Times New Roman" panose="02020603050405020304" pitchFamily="18" charset="0"/>
              </a:rPr>
              <a:t>a=  null ;  </a:t>
            </a:r>
          </a:p>
        </p:txBody>
      </p:sp>
      <p:sp>
        <p:nvSpPr>
          <p:cNvPr id="12301" name="AutoShape 34">
            <a:hlinkClick r:id="rId2" action="ppaction://hlinksldjump" highlightClick="1"/>
          </p:cNvPr>
          <p:cNvSpPr>
            <a:spLocks noChangeArrowheads="1"/>
          </p:cNvSpPr>
          <p:nvPr/>
        </p:nvSpPr>
        <p:spPr bwMode="auto">
          <a:xfrm>
            <a:off x="1143000" y="5200650"/>
            <a:ext cx="571500" cy="6286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138936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 grpId="0" animBg="1"/>
      <p:bldP spid="17439" grpId="0" animBg="1"/>
      <p:bldP spid="17440" grpId="0" autoUpdateAnimBg="0"/>
      <p:bldP spid="17441"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485900" y="1085850"/>
            <a:ext cx="58293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50" b="1">
                <a:solidFill>
                  <a:schemeClr val="accent2"/>
                </a:solidFill>
              </a:rPr>
              <a:t>类的创建</a:t>
            </a:r>
          </a:p>
        </p:txBody>
      </p:sp>
      <p:sp>
        <p:nvSpPr>
          <p:cNvPr id="13315" name="Rectangle 5"/>
          <p:cNvSpPr>
            <a:spLocks noChangeArrowheads="1"/>
          </p:cNvSpPr>
          <p:nvPr/>
        </p:nvSpPr>
        <p:spPr bwMode="auto">
          <a:xfrm>
            <a:off x="1485900" y="2271712"/>
            <a:ext cx="61341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Char char="o"/>
            </a:pPr>
            <a:r>
              <a:rPr lang="en-US" altLang="zh-CN" sz="2250"/>
              <a:t> </a:t>
            </a:r>
          </a:p>
        </p:txBody>
      </p:sp>
      <p:pic>
        <p:nvPicPr>
          <p:cNvPr id="13316" name="Picture 6" descr="13p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885950"/>
            <a:ext cx="6115050" cy="393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6507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类的构造方法</a:t>
            </a:r>
          </a:p>
        </p:txBody>
      </p:sp>
      <p:sp>
        <p:nvSpPr>
          <p:cNvPr id="14339" name="Rectangle 3"/>
          <p:cNvSpPr>
            <a:spLocks noGrp="1" noChangeArrowheads="1"/>
          </p:cNvSpPr>
          <p:nvPr>
            <p:ph idx="1"/>
          </p:nvPr>
        </p:nvSpPr>
        <p:spPr/>
        <p:txBody>
          <a:bodyPr/>
          <a:lstStyle/>
          <a:p>
            <a:pPr eaLnBrk="1" hangingPunct="1">
              <a:buFont typeface="Wingdings" panose="05000000000000000000" pitchFamily="2" charset="2"/>
              <a:buNone/>
            </a:pPr>
            <a:r>
              <a:rPr kumimoji="1" lang="zh-CN" altLang="en-US" smtClean="0"/>
              <a:t>构造方法定义： </a:t>
            </a:r>
          </a:p>
          <a:p>
            <a:pPr eaLnBrk="1" hangingPunct="1">
              <a:buFont typeface="Wingdings" panose="05000000000000000000" pitchFamily="2" charset="2"/>
              <a:buNone/>
            </a:pPr>
            <a:r>
              <a:rPr kumimoji="1" lang="en-US" altLang="zh-CN" smtClean="0"/>
              <a:t>public   </a:t>
            </a:r>
            <a:r>
              <a:rPr kumimoji="1" lang="zh-CN" altLang="en-US" smtClean="0"/>
              <a:t>类名（参数）</a:t>
            </a:r>
          </a:p>
          <a:p>
            <a:pPr eaLnBrk="1" hangingPunct="1">
              <a:buFont typeface="Wingdings" panose="05000000000000000000" pitchFamily="2" charset="2"/>
              <a:buNone/>
            </a:pPr>
            <a:r>
              <a:rPr kumimoji="1" lang="en-US" altLang="zh-CN" smtClean="0"/>
              <a:t>{ … }</a:t>
            </a:r>
          </a:p>
          <a:p>
            <a:pPr eaLnBrk="1" hangingPunct="1">
              <a:buFont typeface="Wingdings" panose="05000000000000000000" pitchFamily="2" charset="2"/>
              <a:buNone/>
            </a:pPr>
            <a:endParaRPr kumimoji="1" lang="en-US" altLang="zh-CN" smtClean="0"/>
          </a:p>
          <a:p>
            <a:pPr eaLnBrk="1" hangingPunct="1">
              <a:buFont typeface="Wingdings" panose="05000000000000000000" pitchFamily="2" charset="2"/>
              <a:buNone/>
            </a:pPr>
            <a:r>
              <a:rPr kumimoji="1" lang="zh-CN" altLang="en-US" u="sng" smtClean="0"/>
              <a:t>注意：</a:t>
            </a:r>
          </a:p>
          <a:p>
            <a:pPr lvl="1" eaLnBrk="1" hangingPunct="1">
              <a:buFont typeface="Wingdings" panose="05000000000000000000" pitchFamily="2" charset="2"/>
              <a:buNone/>
            </a:pPr>
            <a:r>
              <a:rPr kumimoji="1" lang="zh-CN" altLang="en-US" smtClean="0"/>
              <a:t>方法名必须与类名相同。</a:t>
            </a:r>
          </a:p>
          <a:p>
            <a:pPr lvl="1" eaLnBrk="1" hangingPunct="1">
              <a:buFont typeface="Wingdings" panose="05000000000000000000" pitchFamily="2" charset="2"/>
              <a:buNone/>
            </a:pPr>
            <a:r>
              <a:rPr kumimoji="1" lang="zh-CN" altLang="en-US" smtClean="0"/>
              <a:t>不能带返回类型。</a:t>
            </a:r>
          </a:p>
          <a:p>
            <a:pPr eaLnBrk="1" hangingPunct="1"/>
            <a:endParaRPr kumimoji="1" lang="zh-CN" altLang="en-US" smtClean="0"/>
          </a:p>
          <a:p>
            <a:pPr eaLnBrk="1" hangingPunct="1"/>
            <a:endParaRPr lang="en-US" altLang="zh-CN" smtClean="0"/>
          </a:p>
        </p:txBody>
      </p:sp>
    </p:spTree>
    <p:extLst>
      <p:ext uri="{BB962C8B-B14F-4D97-AF65-F5344CB8AC3E}">
        <p14:creationId xmlns:p14="http://schemas.microsoft.com/office/powerpoint/2010/main" val="253990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smtClean="0"/>
              <a:t>数据类型</a:t>
            </a:r>
          </a:p>
        </p:txBody>
      </p:sp>
      <p:sp>
        <p:nvSpPr>
          <p:cNvPr id="35843"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grpSp>
        <p:nvGrpSpPr>
          <p:cNvPr id="35844" name="Group 3"/>
          <p:cNvGrpSpPr>
            <a:grpSpLocks/>
          </p:cNvGrpSpPr>
          <p:nvPr/>
        </p:nvGrpSpPr>
        <p:grpSpPr bwMode="auto">
          <a:xfrm>
            <a:off x="900113" y="2636838"/>
            <a:ext cx="6950075" cy="3168650"/>
            <a:chOff x="0" y="0"/>
            <a:chExt cx="4378" cy="2833"/>
          </a:xfrm>
        </p:grpSpPr>
        <p:sp>
          <p:nvSpPr>
            <p:cNvPr id="35846" name="Text Box 4"/>
            <p:cNvSpPr txBox="1">
              <a:spLocks noChangeArrowheads="1"/>
            </p:cNvSpPr>
            <p:nvPr/>
          </p:nvSpPr>
          <p:spPr bwMode="auto">
            <a:xfrm>
              <a:off x="0" y="1519"/>
              <a:ext cx="9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数据类型</a:t>
              </a:r>
            </a:p>
          </p:txBody>
        </p:sp>
        <p:sp>
          <p:nvSpPr>
            <p:cNvPr id="35847" name="AutoShape 5"/>
            <p:cNvSpPr>
              <a:spLocks/>
            </p:cNvSpPr>
            <p:nvPr/>
          </p:nvSpPr>
          <p:spPr bwMode="auto">
            <a:xfrm>
              <a:off x="630" y="989"/>
              <a:ext cx="137" cy="1301"/>
            </a:xfrm>
            <a:prstGeom prst="leftBrace">
              <a:avLst>
                <a:gd name="adj1" fmla="val 7913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5848" name="Text Box 6"/>
            <p:cNvSpPr txBox="1">
              <a:spLocks noChangeArrowheads="1"/>
            </p:cNvSpPr>
            <p:nvPr/>
          </p:nvSpPr>
          <p:spPr bwMode="auto">
            <a:xfrm>
              <a:off x="775" y="816"/>
              <a:ext cx="96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基本数据类型</a:t>
              </a:r>
            </a:p>
          </p:txBody>
        </p:sp>
        <p:sp>
          <p:nvSpPr>
            <p:cNvPr id="35849" name="Text Box 7"/>
            <p:cNvSpPr txBox="1">
              <a:spLocks noChangeArrowheads="1"/>
            </p:cNvSpPr>
            <p:nvPr/>
          </p:nvSpPr>
          <p:spPr bwMode="auto">
            <a:xfrm>
              <a:off x="775" y="2114"/>
              <a:ext cx="9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引用数据类型</a:t>
              </a:r>
            </a:p>
          </p:txBody>
        </p:sp>
        <p:sp>
          <p:nvSpPr>
            <p:cNvPr id="35850" name="Text Box 8"/>
            <p:cNvSpPr txBox="1">
              <a:spLocks noChangeArrowheads="1"/>
            </p:cNvSpPr>
            <p:nvPr/>
          </p:nvSpPr>
          <p:spPr bwMode="auto">
            <a:xfrm>
              <a:off x="1825" y="271"/>
              <a:ext cx="5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数值型</a:t>
              </a:r>
            </a:p>
          </p:txBody>
        </p:sp>
        <p:sp>
          <p:nvSpPr>
            <p:cNvPr id="35851" name="Text Box 9"/>
            <p:cNvSpPr txBox="1">
              <a:spLocks noChangeArrowheads="1"/>
            </p:cNvSpPr>
            <p:nvPr/>
          </p:nvSpPr>
          <p:spPr bwMode="auto">
            <a:xfrm>
              <a:off x="1825" y="816"/>
              <a:ext cx="109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字符型(</a:t>
              </a:r>
              <a:r>
                <a:rPr lang="zh-CN" altLang="zh-CN" b="1">
                  <a:solidFill>
                    <a:srgbClr val="FF0000"/>
                  </a:solidFill>
                  <a:latin typeface="Times New Roman" panose="02020603050405020304" pitchFamily="18" charset="0"/>
                  <a:sym typeface="Arial" panose="020B0604020202020204" pitchFamily="34" charset="0"/>
                </a:rPr>
                <a:t>char</a:t>
              </a:r>
              <a:r>
                <a:rPr lang="zh-CN" altLang="zh-CN" sz="1600">
                  <a:latin typeface="Times New Roman" panose="02020603050405020304" pitchFamily="18" charset="0"/>
                </a:rPr>
                <a:t>)</a:t>
              </a:r>
            </a:p>
          </p:txBody>
        </p:sp>
        <p:sp>
          <p:nvSpPr>
            <p:cNvPr id="35852" name="Text Box 10"/>
            <p:cNvSpPr txBox="1">
              <a:spLocks noChangeArrowheads="1"/>
            </p:cNvSpPr>
            <p:nvPr/>
          </p:nvSpPr>
          <p:spPr bwMode="auto">
            <a:xfrm>
              <a:off x="1825" y="1301"/>
              <a:ext cx="144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布尔型（</a:t>
              </a:r>
              <a:r>
                <a:rPr lang="zh-CN" altLang="zh-CN" b="1">
                  <a:solidFill>
                    <a:srgbClr val="FF0000"/>
                  </a:solidFill>
                  <a:latin typeface="Times New Roman" panose="02020603050405020304" pitchFamily="18" charset="0"/>
                  <a:sym typeface="Arial" panose="020B0604020202020204" pitchFamily="34" charset="0"/>
                </a:rPr>
                <a:t>boolean</a:t>
              </a:r>
              <a:r>
                <a:rPr lang="zh-CN" altLang="zh-CN" sz="1600">
                  <a:latin typeface="Times New Roman" panose="02020603050405020304" pitchFamily="18" charset="0"/>
                </a:rPr>
                <a:t>）</a:t>
              </a:r>
            </a:p>
          </p:txBody>
        </p:sp>
        <p:sp>
          <p:nvSpPr>
            <p:cNvPr id="35853" name="AutoShape 11"/>
            <p:cNvSpPr>
              <a:spLocks/>
            </p:cNvSpPr>
            <p:nvPr/>
          </p:nvSpPr>
          <p:spPr bwMode="auto">
            <a:xfrm>
              <a:off x="1687" y="380"/>
              <a:ext cx="138" cy="1084"/>
            </a:xfrm>
            <a:prstGeom prst="leftBrace">
              <a:avLst>
                <a:gd name="adj1" fmla="val 6545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5854" name="AutoShape 12"/>
            <p:cNvSpPr>
              <a:spLocks/>
            </p:cNvSpPr>
            <p:nvPr/>
          </p:nvSpPr>
          <p:spPr bwMode="auto">
            <a:xfrm>
              <a:off x="2326" y="164"/>
              <a:ext cx="91" cy="542"/>
            </a:xfrm>
            <a:prstGeom prst="leftBrace">
              <a:avLst>
                <a:gd name="adj1" fmla="val 4963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35855" name="Text Box 13"/>
            <p:cNvSpPr txBox="1">
              <a:spLocks noChangeArrowheads="1"/>
            </p:cNvSpPr>
            <p:nvPr/>
          </p:nvSpPr>
          <p:spPr bwMode="auto">
            <a:xfrm>
              <a:off x="2418" y="0"/>
              <a:ext cx="19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整数类型(</a:t>
              </a:r>
              <a:r>
                <a:rPr lang="zh-CN" altLang="zh-CN" b="1">
                  <a:solidFill>
                    <a:srgbClr val="FF0000"/>
                  </a:solidFill>
                  <a:latin typeface="Times New Roman" panose="02020603050405020304" pitchFamily="18" charset="0"/>
                </a:rPr>
                <a:t>byte, short, int, long</a:t>
              </a:r>
              <a:r>
                <a:rPr lang="zh-CN" altLang="zh-CN" sz="1600">
                  <a:latin typeface="Times New Roman" panose="02020603050405020304" pitchFamily="18" charset="0"/>
                </a:rPr>
                <a:t>)</a:t>
              </a:r>
            </a:p>
          </p:txBody>
        </p:sp>
        <p:sp>
          <p:nvSpPr>
            <p:cNvPr id="35856" name="Text Box 14"/>
            <p:cNvSpPr txBox="1">
              <a:spLocks noChangeArrowheads="1"/>
            </p:cNvSpPr>
            <p:nvPr/>
          </p:nvSpPr>
          <p:spPr bwMode="auto">
            <a:xfrm>
              <a:off x="2418" y="543"/>
              <a:ext cx="157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浮点类型</a:t>
              </a:r>
              <a:r>
                <a:rPr lang="zh-CN" altLang="zh-CN" sz="1600">
                  <a:solidFill>
                    <a:srgbClr val="FF0000"/>
                  </a:solidFill>
                  <a:latin typeface="Times New Roman" panose="02020603050405020304" pitchFamily="18" charset="0"/>
                </a:rPr>
                <a:t>(</a:t>
              </a:r>
              <a:r>
                <a:rPr lang="zh-CN" altLang="zh-CN" b="1">
                  <a:solidFill>
                    <a:srgbClr val="FF0000"/>
                  </a:solidFill>
                  <a:latin typeface="Times New Roman" panose="02020603050405020304" pitchFamily="18" charset="0"/>
                </a:rPr>
                <a:t>float, double</a:t>
              </a:r>
              <a:r>
                <a:rPr lang="zh-CN" altLang="zh-CN" sz="1600">
                  <a:latin typeface="Times New Roman" panose="02020603050405020304" pitchFamily="18" charset="0"/>
                </a:rPr>
                <a:t>)</a:t>
              </a:r>
            </a:p>
          </p:txBody>
        </p:sp>
        <p:sp>
          <p:nvSpPr>
            <p:cNvPr id="35857" name="Text Box 15"/>
            <p:cNvSpPr txBox="1">
              <a:spLocks noChangeArrowheads="1"/>
            </p:cNvSpPr>
            <p:nvPr/>
          </p:nvSpPr>
          <p:spPr bwMode="auto">
            <a:xfrm>
              <a:off x="1825" y="1745"/>
              <a:ext cx="91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类(</a:t>
              </a:r>
              <a:r>
                <a:rPr lang="zh-CN" altLang="zh-CN" b="1">
                  <a:solidFill>
                    <a:srgbClr val="FF0000"/>
                  </a:solidFill>
                  <a:latin typeface="Times New Roman" panose="02020603050405020304" pitchFamily="18" charset="0"/>
                  <a:sym typeface="Arial" panose="020B0604020202020204" pitchFamily="34" charset="0"/>
                </a:rPr>
                <a:t>class</a:t>
              </a:r>
              <a:r>
                <a:rPr lang="zh-CN" altLang="zh-CN" sz="1600">
                  <a:latin typeface="Times New Roman" panose="02020603050405020304" pitchFamily="18" charset="0"/>
                </a:rPr>
                <a:t>)</a:t>
              </a:r>
            </a:p>
          </p:txBody>
        </p:sp>
        <p:sp>
          <p:nvSpPr>
            <p:cNvPr id="35858" name="Text Box 16"/>
            <p:cNvSpPr txBox="1">
              <a:spLocks noChangeArrowheads="1"/>
            </p:cNvSpPr>
            <p:nvPr/>
          </p:nvSpPr>
          <p:spPr bwMode="auto">
            <a:xfrm>
              <a:off x="1825" y="2234"/>
              <a:ext cx="109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接口(</a:t>
              </a:r>
              <a:r>
                <a:rPr lang="zh-CN" altLang="zh-CN" b="1">
                  <a:solidFill>
                    <a:srgbClr val="FF0000"/>
                  </a:solidFill>
                  <a:latin typeface="Times New Roman" panose="02020603050405020304" pitchFamily="18" charset="0"/>
                  <a:sym typeface="Arial" panose="020B0604020202020204" pitchFamily="34" charset="0"/>
                </a:rPr>
                <a:t>interface</a:t>
              </a:r>
              <a:r>
                <a:rPr lang="zh-CN" altLang="zh-CN" sz="1600">
                  <a:latin typeface="Times New Roman" panose="02020603050405020304" pitchFamily="18" charset="0"/>
                </a:rPr>
                <a:t>)</a:t>
              </a:r>
            </a:p>
          </p:txBody>
        </p:sp>
        <p:sp>
          <p:nvSpPr>
            <p:cNvPr id="35859" name="Text Box 17"/>
            <p:cNvSpPr txBox="1">
              <a:spLocks noChangeArrowheads="1"/>
            </p:cNvSpPr>
            <p:nvPr/>
          </p:nvSpPr>
          <p:spPr bwMode="auto">
            <a:xfrm>
              <a:off x="1825" y="2615"/>
              <a:ext cx="109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数组( </a:t>
              </a:r>
              <a:r>
                <a:rPr lang="zh-CN" altLang="en-US" sz="1600" b="1">
                  <a:solidFill>
                    <a:srgbClr val="FF0000"/>
                  </a:solidFill>
                  <a:latin typeface="Times New Roman" panose="02020603050405020304" pitchFamily="18" charset="0"/>
                </a:rPr>
                <a:t>[ ]</a:t>
              </a:r>
              <a:r>
                <a:rPr lang="zh-CN" altLang="en-US" sz="1600">
                  <a:latin typeface="Times New Roman" panose="02020603050405020304" pitchFamily="18" charset="0"/>
                </a:rPr>
                <a:t> )</a:t>
              </a:r>
            </a:p>
          </p:txBody>
        </p:sp>
        <p:sp>
          <p:nvSpPr>
            <p:cNvPr id="35860" name="AutoShape 18"/>
            <p:cNvSpPr>
              <a:spLocks/>
            </p:cNvSpPr>
            <p:nvPr/>
          </p:nvSpPr>
          <p:spPr bwMode="auto">
            <a:xfrm>
              <a:off x="1687" y="1844"/>
              <a:ext cx="138" cy="921"/>
            </a:xfrm>
            <a:prstGeom prst="leftBrace">
              <a:avLst>
                <a:gd name="adj1" fmla="val 5561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sp>
        <p:nvSpPr>
          <p:cNvPr id="35845" name="Text Box 20"/>
          <p:cNvSpPr txBox="1">
            <a:spLocks noChangeArrowheads="1"/>
          </p:cNvSpPr>
          <p:nvPr/>
        </p:nvSpPr>
        <p:spPr bwMode="auto">
          <a:xfrm>
            <a:off x="858838" y="1939925"/>
            <a:ext cx="6521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t>Java语言是强类型语言，对于每一种数据都定义了明确的具体数据类型，在内存总分配了不同大小的内存空间</a:t>
            </a:r>
          </a:p>
        </p:txBody>
      </p:sp>
      <p:sp>
        <p:nvSpPr>
          <p:cNvPr id="2" name="矩形 1"/>
          <p:cNvSpPr/>
          <p:nvPr/>
        </p:nvSpPr>
        <p:spPr>
          <a:xfrm>
            <a:off x="3654426" y="757105"/>
            <a:ext cx="4572000" cy="954107"/>
          </a:xfrm>
          <a:prstGeom prst="rect">
            <a:avLst/>
          </a:prstGeom>
        </p:spPr>
        <p:txBody>
          <a:bodyPr>
            <a:spAutoFit/>
          </a:bodyPr>
          <a:lstStyle/>
          <a:p>
            <a:r>
              <a:rPr lang="en-US" altLang="zh-CN" sz="2800" b="1" dirty="0" smtClean="0">
                <a:solidFill>
                  <a:srgbClr val="FF0000"/>
                </a:solidFill>
              </a:rPr>
              <a:t>short</a:t>
            </a:r>
            <a:r>
              <a:rPr lang="zh-CN" altLang="en-US" sz="2800" b="1" dirty="0" smtClean="0">
                <a:solidFill>
                  <a:srgbClr val="FF0000"/>
                </a:solidFill>
              </a:rPr>
              <a:t>，</a:t>
            </a:r>
            <a:r>
              <a:rPr lang="en-US" altLang="zh-CN" sz="2800" b="1" dirty="0" smtClean="0">
                <a:solidFill>
                  <a:srgbClr val="FF0000"/>
                </a:solidFill>
              </a:rPr>
              <a:t>byte, char, </a:t>
            </a:r>
            <a:r>
              <a:rPr lang="en-US" altLang="zh-CN" sz="2800" b="1" dirty="0" err="1" smtClean="0">
                <a:solidFill>
                  <a:srgbClr val="FF0000"/>
                </a:solidFill>
              </a:rPr>
              <a:t>int</a:t>
            </a:r>
            <a:r>
              <a:rPr lang="zh-CN" altLang="en-US" sz="2800" b="1" dirty="0" smtClean="0">
                <a:solidFill>
                  <a:srgbClr val="FF0000"/>
                </a:solidFill>
              </a:rPr>
              <a:t>，</a:t>
            </a:r>
            <a:r>
              <a:rPr lang="en-US" altLang="zh-CN" sz="2800" b="1" dirty="0" err="1" smtClean="0">
                <a:solidFill>
                  <a:srgbClr val="FF0000"/>
                </a:solidFill>
              </a:rPr>
              <a:t>longb</a:t>
            </a:r>
            <a:r>
              <a:rPr lang="zh-CN" altLang="en-US" sz="2800" b="1" dirty="0" smtClean="0">
                <a:solidFill>
                  <a:srgbClr val="FF0000"/>
                </a:solidFill>
              </a:rPr>
              <a:t>表示的数据范围</a:t>
            </a:r>
            <a:endParaRPr lang="en-US" altLang="zh-CN" sz="2800" b="1" dirty="0">
              <a:solidFill>
                <a:srgbClr val="FF0000"/>
              </a:solidFill>
            </a:endParaRPr>
          </a:p>
        </p:txBody>
      </p:sp>
    </p:spTree>
    <p:extLst>
      <p:ext uri="{BB962C8B-B14F-4D97-AF65-F5344CB8AC3E}">
        <p14:creationId xmlns:p14="http://schemas.microsoft.com/office/powerpoint/2010/main" val="29811128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缺省构造方法</a:t>
            </a:r>
          </a:p>
        </p:txBody>
      </p:sp>
      <p:sp>
        <p:nvSpPr>
          <p:cNvPr id="15363" name="Rectangle 3"/>
          <p:cNvSpPr>
            <a:spLocks noGrp="1" noChangeArrowheads="1"/>
          </p:cNvSpPr>
          <p:nvPr>
            <p:ph idx="1"/>
          </p:nvPr>
        </p:nvSpPr>
        <p:spPr/>
        <p:txBody>
          <a:bodyPr/>
          <a:lstStyle/>
          <a:p>
            <a:pPr eaLnBrk="1" hangingPunct="1"/>
            <a:r>
              <a:rPr kumimoji="1" lang="zh-CN" altLang="en-US" smtClean="0"/>
              <a:t>如果在类定义中无构造方法，</a:t>
            </a:r>
            <a:r>
              <a:rPr kumimoji="1" lang="en-US" altLang="zh-CN" smtClean="0"/>
              <a:t>Java</a:t>
            </a:r>
            <a:r>
              <a:rPr kumimoji="1" lang="zh-CN" altLang="en-US" smtClean="0"/>
              <a:t>在编译时可缺省加入构造方法。如 </a:t>
            </a:r>
            <a:r>
              <a:rPr kumimoji="1" lang="en-US" altLang="zh-CN" smtClean="0"/>
              <a:t>public Employee( ){ };</a:t>
            </a:r>
          </a:p>
          <a:p>
            <a:pPr eaLnBrk="1" hangingPunct="1"/>
            <a:endParaRPr kumimoji="1" lang="en-US" altLang="zh-CN" smtClean="0"/>
          </a:p>
          <a:p>
            <a:pPr eaLnBrk="1" hangingPunct="1"/>
            <a:r>
              <a:rPr kumimoji="1" lang="zh-CN" altLang="en-US" smtClean="0"/>
              <a:t>一旦在类中有一个自己声明的构造方法，则缺省的构造方法将不被加到源程序中。</a:t>
            </a:r>
          </a:p>
          <a:p>
            <a:pPr eaLnBrk="1" hangingPunct="1"/>
            <a:endParaRPr lang="en-US" altLang="zh-CN" smtClean="0"/>
          </a:p>
        </p:txBody>
      </p:sp>
    </p:spTree>
    <p:extLst>
      <p:ext uri="{BB962C8B-B14F-4D97-AF65-F5344CB8AC3E}">
        <p14:creationId xmlns:p14="http://schemas.microsoft.com/office/powerpoint/2010/main" val="22089458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smtClean="0">
                <a:solidFill>
                  <a:schemeClr val="tx1"/>
                </a:solidFill>
              </a:rPr>
              <a:t>类成员方法定义</a:t>
            </a:r>
          </a:p>
        </p:txBody>
      </p:sp>
      <p:sp>
        <p:nvSpPr>
          <p:cNvPr id="16387" name="Rectangle 3"/>
          <p:cNvSpPr>
            <a:spLocks noGrp="1" noChangeArrowheads="1"/>
          </p:cNvSpPr>
          <p:nvPr>
            <p:ph idx="1"/>
          </p:nvPr>
        </p:nvSpPr>
        <p:spPr/>
        <p:txBody>
          <a:bodyPr/>
          <a:lstStyle/>
          <a:p>
            <a:pPr eaLnBrk="1" hangingPunct="1">
              <a:lnSpc>
                <a:spcPct val="90000"/>
              </a:lnSpc>
            </a:pPr>
            <a:r>
              <a:rPr kumimoji="1" lang="zh-CN" altLang="en-US" sz="1950"/>
              <a:t>一般格式：</a:t>
            </a:r>
          </a:p>
          <a:p>
            <a:pPr lvl="1" eaLnBrk="1" hangingPunct="1">
              <a:lnSpc>
                <a:spcPct val="90000"/>
              </a:lnSpc>
              <a:buFont typeface="Wingdings" panose="05000000000000000000" pitchFamily="2" charset="2"/>
              <a:buNone/>
            </a:pPr>
            <a:r>
              <a:rPr kumimoji="1" lang="en-US" altLang="zh-CN" sz="1650"/>
              <a:t>&lt;modifiers&gt;&lt;return_type&gt;&lt;name&gt;</a:t>
            </a:r>
          </a:p>
          <a:p>
            <a:pPr lvl="1" eaLnBrk="1" hangingPunct="1">
              <a:lnSpc>
                <a:spcPct val="90000"/>
              </a:lnSpc>
              <a:buFont typeface="Wingdings" panose="05000000000000000000" pitchFamily="2" charset="2"/>
              <a:buNone/>
            </a:pPr>
            <a:r>
              <a:rPr kumimoji="1" lang="en-US" altLang="zh-CN" sz="1650"/>
              <a:t>    ([&lt;argument_list&gt;])[throws &lt;exception&gt;]{&lt;block&gt;}</a:t>
            </a:r>
          </a:p>
          <a:p>
            <a:pPr eaLnBrk="1" hangingPunct="1">
              <a:lnSpc>
                <a:spcPct val="90000"/>
              </a:lnSpc>
              <a:buFont typeface="Wingdings" panose="05000000000000000000" pitchFamily="2" charset="2"/>
              <a:buNone/>
            </a:pPr>
            <a:endParaRPr kumimoji="1" lang="en-US" altLang="zh-CN" sz="1950"/>
          </a:p>
          <a:p>
            <a:pPr eaLnBrk="1" hangingPunct="1">
              <a:lnSpc>
                <a:spcPct val="90000"/>
              </a:lnSpc>
            </a:pPr>
            <a:r>
              <a:rPr kumimoji="1" lang="zh-CN" altLang="en-US" sz="1950"/>
              <a:t>方法是传值的，方法调用不会改变参数的值。</a:t>
            </a:r>
          </a:p>
          <a:p>
            <a:pPr eaLnBrk="1" hangingPunct="1">
              <a:lnSpc>
                <a:spcPct val="90000"/>
              </a:lnSpc>
            </a:pPr>
            <a:endParaRPr kumimoji="1" lang="zh-CN" altLang="en-US" sz="1950"/>
          </a:p>
          <a:p>
            <a:pPr eaLnBrk="1" hangingPunct="1">
              <a:lnSpc>
                <a:spcPct val="90000"/>
              </a:lnSpc>
            </a:pPr>
            <a:r>
              <a:rPr kumimoji="1" lang="zh-CN" altLang="en-US" sz="1950"/>
              <a:t>当对象作为参数时，参数的值是该对象的引用，  这时对象的内容可以在方法中改变，但是对象的  引用不会改变。</a:t>
            </a:r>
          </a:p>
          <a:p>
            <a:pPr eaLnBrk="1" hangingPunct="1">
              <a:lnSpc>
                <a:spcPct val="90000"/>
              </a:lnSpc>
            </a:pPr>
            <a:endParaRPr lang="en-US" altLang="zh-CN" sz="1950"/>
          </a:p>
        </p:txBody>
      </p:sp>
    </p:spTree>
    <p:extLst>
      <p:ext uri="{BB962C8B-B14F-4D97-AF65-F5344CB8AC3E}">
        <p14:creationId xmlns:p14="http://schemas.microsoft.com/office/powerpoint/2010/main" val="134775321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453962" y="365126"/>
            <a:ext cx="2061387" cy="1325563"/>
          </a:xfrm>
        </p:spPr>
        <p:txBody>
          <a:bodyPr/>
          <a:lstStyle/>
          <a:p>
            <a:pPr eaLnBrk="1" hangingPunct="1"/>
            <a:r>
              <a:rPr lang="zh-CN" altLang="en-US" dirty="0" smtClean="0"/>
              <a:t>例程</a:t>
            </a:r>
          </a:p>
        </p:txBody>
      </p:sp>
      <p:sp>
        <p:nvSpPr>
          <p:cNvPr id="17411" name="Rectangle 3"/>
          <p:cNvSpPr>
            <a:spLocks noGrp="1" noChangeArrowheads="1"/>
          </p:cNvSpPr>
          <p:nvPr>
            <p:ph idx="1"/>
          </p:nvPr>
        </p:nvSpPr>
        <p:spPr>
          <a:xfrm>
            <a:off x="426631" y="154819"/>
            <a:ext cx="7886700" cy="6564958"/>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400" b="1" dirty="0"/>
              <a:t>Public class </a:t>
            </a:r>
            <a:r>
              <a:rPr kumimoji="1" lang="en-US" altLang="zh-CN" sz="1400" b="1" dirty="0" err="1"/>
              <a:t>PassTest</a:t>
            </a:r>
            <a:endParaRPr kumimoji="1" lang="en-US" altLang="zh-CN" sz="1400" b="1" dirty="0"/>
          </a:p>
          <a:p>
            <a:pPr eaLnBrk="1" hangingPunct="1">
              <a:lnSpc>
                <a:spcPct val="100000"/>
              </a:lnSpc>
              <a:spcBef>
                <a:spcPts val="0"/>
              </a:spcBef>
              <a:buFont typeface="Wingdings" panose="05000000000000000000" pitchFamily="2" charset="2"/>
              <a:buNone/>
            </a:pP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float </a:t>
            </a:r>
            <a:r>
              <a:rPr kumimoji="1" lang="en-US" altLang="zh-CN" sz="1400" b="1" dirty="0" err="1"/>
              <a: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changeInt</a:t>
            </a:r>
            <a:r>
              <a:rPr kumimoji="1" lang="en-US" altLang="zh-CN" sz="1400" b="1" dirty="0"/>
              <a:t>(</a:t>
            </a:r>
            <a:r>
              <a:rPr kumimoji="1" lang="en-US" altLang="zh-CN" sz="1400" b="1" dirty="0" err="1"/>
              <a:t>int</a:t>
            </a:r>
            <a:r>
              <a:rPr kumimoji="1" lang="en-US" altLang="zh-CN" sz="1400" b="1" dirty="0"/>
              <a:t>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55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changeStr</a:t>
            </a:r>
            <a:r>
              <a:rPr kumimoji="1" lang="en-US" altLang="zh-CN" sz="1400" b="1" dirty="0"/>
              <a:t>(String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new String(</a:t>
            </a:r>
            <a:r>
              <a:rPr kumimoji="1" lang="en-US" altLang="zh-CN" sz="1400" b="1" dirty="0">
                <a:latin typeface="Arial" panose="020B0604020202020204" pitchFamily="34" charset="0"/>
              </a:rPr>
              <a:t>“</a:t>
            </a:r>
            <a:r>
              <a:rPr kumimoji="1" lang="en-US" altLang="zh-CN" sz="1400" b="1" dirty="0"/>
              <a:t>different</a:t>
            </a:r>
            <a:r>
              <a:rPr kumimoji="1" lang="en-US" altLang="zh-CN" sz="1400" b="1" dirty="0">
                <a:latin typeface="Arial" panose="020B0604020202020204" pitchFamily="34" charset="0"/>
              </a:rPr>
              <a: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changeObjValue</a:t>
            </a:r>
            <a:r>
              <a:rPr kumimoji="1" lang="en-US" altLang="zh-CN" sz="1400" b="1" dirty="0"/>
              <a:t>( </a:t>
            </a:r>
            <a:r>
              <a:rPr kumimoji="1" lang="en-US" altLang="zh-CN" sz="1400" b="1" dirty="0" err="1"/>
              <a:t>PassTest</a:t>
            </a:r>
            <a:r>
              <a:rPr kumimoji="1" lang="en-US" altLang="zh-CN" sz="1400" b="1" dirty="0"/>
              <a:t> ref)</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ref.ptValue</a:t>
            </a:r>
            <a:r>
              <a:rPr kumimoji="1" lang="en-US" altLang="zh-CN" sz="1400" b="1" dirty="0"/>
              <a:t> = 99.0f;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static void  main(String </a:t>
            </a:r>
            <a:r>
              <a:rPr kumimoji="1" lang="en-US" altLang="zh-CN" sz="1400" b="1" dirty="0" err="1"/>
              <a:t>args</a:t>
            </a:r>
            <a:r>
              <a:rPr kumimoji="1" lang="en-US" altLang="zh-CN" sz="1400" b="1" dirty="0"/>
              <a:t>[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String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int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PassTest</a:t>
            </a:r>
            <a:r>
              <a:rPr kumimoji="1" lang="en-US" altLang="zh-CN" sz="1400" b="1" dirty="0"/>
              <a:t> </a:t>
            </a:r>
            <a:r>
              <a:rPr kumimoji="1" lang="en-US" altLang="zh-CN" sz="1400" b="1" dirty="0" err="1"/>
              <a:t>pt</a:t>
            </a:r>
            <a:r>
              <a:rPr kumimoji="1" lang="en-US" altLang="zh-CN" sz="1400" b="1" dirty="0"/>
              <a:t>= new </a:t>
            </a:r>
            <a:r>
              <a:rPr kumimoji="1" lang="en-US" altLang="zh-CN" sz="1400" b="1" dirty="0" err="1"/>
              <a:t>PassTest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val</a:t>
            </a:r>
            <a:r>
              <a:rPr kumimoji="1" lang="en-US" altLang="zh-CN" sz="1400" b="1" dirty="0"/>
              <a:t> = 11;</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pt.changeInt</a:t>
            </a:r>
            <a:r>
              <a:rPr kumimoji="1" lang="en-US" altLang="zh-CN" sz="1400" b="1" dirty="0"/>
              <a:t>(</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Int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str</a:t>
            </a:r>
            <a:r>
              <a:rPr kumimoji="1" lang="en-US" altLang="zh-CN" sz="1400" b="1" dirty="0"/>
              <a:t> = new String(</a:t>
            </a:r>
            <a:r>
              <a:rPr kumimoji="1" lang="en-US" altLang="zh-CN" sz="1400" b="1" dirty="0">
                <a:latin typeface="Arial" panose="020B0604020202020204" pitchFamily="34" charset="0"/>
              </a:rPr>
              <a:t>“</a:t>
            </a:r>
            <a:r>
              <a:rPr kumimoji="1" lang="en-US" altLang="zh-CN" sz="1400" b="1" dirty="0"/>
              <a:t>hello</a:t>
            </a:r>
            <a:r>
              <a:rPr kumimoji="1" lang="en-US" altLang="zh-CN" sz="1400" b="1" dirty="0">
                <a:latin typeface="Arial" panose="020B0604020202020204" pitchFamily="34" charset="0"/>
              </a:rPr>
              <a: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pt.changeStr</a:t>
            </a:r>
            <a:r>
              <a:rPr kumimoji="1" lang="en-US" altLang="zh-CN" sz="1400" b="1" dirty="0"/>
              <a:t>(</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str</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pt.ptvalue</a:t>
            </a:r>
            <a:r>
              <a:rPr kumimoji="1" lang="en-US" altLang="zh-CN" sz="1400" b="1" dirty="0"/>
              <a:t> = 101.0f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pt.changeObjValue</a:t>
            </a:r>
            <a:r>
              <a:rPr kumimoji="1" lang="en-US" altLang="zh-CN" sz="1400" b="1" dirty="0"/>
              <a:t>(</a:t>
            </a:r>
            <a:r>
              <a:rPr kumimoji="1" lang="en-US" altLang="zh-CN" sz="1400" b="1" dirty="0" err="1"/>
              <a:t>pt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pt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pt.ptValue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p:txBody>
      </p:sp>
      <p:sp>
        <p:nvSpPr>
          <p:cNvPr id="22532" name="Text Box 4"/>
          <p:cNvSpPr txBox="1">
            <a:spLocks noChangeArrowheads="1"/>
          </p:cNvSpPr>
          <p:nvPr/>
        </p:nvSpPr>
        <p:spPr bwMode="auto">
          <a:xfrm>
            <a:off x="6181089" y="1900996"/>
            <a:ext cx="1976182" cy="12003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dirty="0">
                <a:latin typeface="Times New Roman" panose="02020603050405020304" pitchFamily="18" charset="0"/>
              </a:rPr>
              <a:t>结果：</a:t>
            </a:r>
          </a:p>
          <a:p>
            <a:pPr eaLnBrk="1" hangingPunct="1"/>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Value is : 11</a:t>
            </a:r>
          </a:p>
          <a:p>
            <a:pPr eaLnBrk="1" hangingPunct="1"/>
            <a:r>
              <a:rPr kumimoji="1" lang="en-US" altLang="zh-CN" b="1" dirty="0" err="1">
                <a:latin typeface="Times New Roman" panose="02020603050405020304" pitchFamily="18" charset="0"/>
              </a:rPr>
              <a:t>Str</a:t>
            </a:r>
            <a:r>
              <a:rPr kumimoji="1" lang="en-US" altLang="zh-CN" b="1" dirty="0">
                <a:latin typeface="Times New Roman" panose="02020603050405020304" pitchFamily="18" charset="0"/>
              </a:rPr>
              <a:t> Value is : hello</a:t>
            </a:r>
          </a:p>
          <a:p>
            <a:pPr eaLnBrk="1" hangingPunct="1"/>
            <a:r>
              <a:rPr kumimoji="1" lang="en-US" altLang="zh-CN" b="1" dirty="0" err="1">
                <a:latin typeface="Times New Roman" panose="02020603050405020304" pitchFamily="18" charset="0"/>
              </a:rPr>
              <a:t>pt</a:t>
            </a:r>
            <a:r>
              <a:rPr kumimoji="1" lang="en-US" altLang="zh-CN" b="1" dirty="0">
                <a:latin typeface="Times New Roman" panose="02020603050405020304" pitchFamily="18" charset="0"/>
              </a:rPr>
              <a:t> value is : 99.0f</a:t>
            </a:r>
          </a:p>
        </p:txBody>
      </p:sp>
    </p:spTree>
    <p:extLst>
      <p:ext uri="{BB962C8B-B14F-4D97-AF65-F5344CB8AC3E}">
        <p14:creationId xmlns:p14="http://schemas.microsoft.com/office/powerpoint/2010/main" val="2222741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2253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253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253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253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nimBg="1"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zh-CN" altLang="en-US" b="1" smtClean="0">
                <a:solidFill>
                  <a:schemeClr val="tx1"/>
                </a:solidFill>
              </a:rPr>
              <a:t>数据隐藏与封装</a:t>
            </a:r>
          </a:p>
        </p:txBody>
      </p:sp>
      <p:sp>
        <p:nvSpPr>
          <p:cNvPr id="18435" name="Rectangle 3"/>
          <p:cNvSpPr>
            <a:spLocks noGrp="1" noChangeArrowheads="1"/>
          </p:cNvSpPr>
          <p:nvPr>
            <p:ph idx="1"/>
          </p:nvPr>
        </p:nvSpPr>
        <p:spPr/>
        <p:txBody>
          <a:bodyPr/>
          <a:lstStyle/>
          <a:p>
            <a:pPr eaLnBrk="1" hangingPunct="1"/>
            <a:r>
              <a:rPr kumimoji="1" lang="zh-CN" altLang="en-US" sz="1950"/>
              <a:t>数据隐藏：使用</a:t>
            </a:r>
            <a:r>
              <a:rPr kumimoji="1" lang="en-US" altLang="zh-CN" sz="1950"/>
              <a:t>private</a:t>
            </a:r>
            <a:r>
              <a:rPr kumimoji="1" lang="zh-CN" altLang="en-US" sz="1950"/>
              <a:t>定义的成员变量，只能    在成员方法中使用，其它方法中禁止使用。</a:t>
            </a:r>
          </a:p>
          <a:p>
            <a:pPr eaLnBrk="1" hangingPunct="1">
              <a:buFont typeface="Wingdings" panose="05000000000000000000" pitchFamily="2" charset="2"/>
              <a:buNone/>
            </a:pPr>
            <a:r>
              <a:rPr kumimoji="1" lang="zh-CN" altLang="en-US" sz="1950"/>
              <a:t>	</a:t>
            </a:r>
            <a:r>
              <a:rPr kumimoji="1" lang="zh-CN" altLang="en-US" sz="1950" u="sng"/>
              <a:t>优点：</a:t>
            </a:r>
            <a:r>
              <a:rPr kumimoji="1" lang="zh-CN" altLang="en-US" sz="1950"/>
              <a:t> 保证对象中数据的一致性。</a:t>
            </a:r>
          </a:p>
          <a:p>
            <a:pPr eaLnBrk="1" hangingPunct="1"/>
            <a:endParaRPr kumimoji="1" lang="zh-CN" altLang="en-US" sz="1950"/>
          </a:p>
          <a:p>
            <a:pPr eaLnBrk="1" hangingPunct="1"/>
            <a:r>
              <a:rPr kumimoji="1" lang="zh-CN" altLang="en-US" sz="1950"/>
              <a:t>封装：基本数据和对数据进行的操作方法的结合。</a:t>
            </a:r>
          </a:p>
          <a:p>
            <a:pPr eaLnBrk="1" hangingPunct="1">
              <a:buFont typeface="Wingdings" panose="05000000000000000000" pitchFamily="2" charset="2"/>
              <a:buNone/>
            </a:pPr>
            <a:r>
              <a:rPr kumimoji="1" lang="zh-CN" altLang="en-US" sz="1950"/>
              <a:t>	</a:t>
            </a:r>
            <a:r>
              <a:rPr kumimoji="1" lang="zh-CN" altLang="en-US" sz="1950" u="sng"/>
              <a:t>优点：</a:t>
            </a:r>
            <a:endParaRPr kumimoji="1" lang="zh-CN" altLang="en-US" sz="1950"/>
          </a:p>
          <a:p>
            <a:pPr lvl="1" eaLnBrk="1" hangingPunct="1"/>
            <a:r>
              <a:rPr kumimoji="1" lang="zh-CN" altLang="en-US" sz="1650"/>
              <a:t>隐藏类中具体实现的细节。</a:t>
            </a:r>
          </a:p>
          <a:p>
            <a:pPr lvl="1" eaLnBrk="1" hangingPunct="1"/>
            <a:r>
              <a:rPr kumimoji="1" lang="zh-CN" altLang="en-US" sz="1650"/>
              <a:t>强迫程序员使用统一的接口访问数据。</a:t>
            </a:r>
          </a:p>
          <a:p>
            <a:pPr lvl="1" eaLnBrk="1" hangingPunct="1"/>
            <a:r>
              <a:rPr kumimoji="1" lang="zh-CN" altLang="en-US" sz="1650"/>
              <a:t>使代码可维护性好。</a:t>
            </a:r>
          </a:p>
          <a:p>
            <a:pPr eaLnBrk="1" hangingPunct="1"/>
            <a:endParaRPr lang="en-US" altLang="zh-CN" sz="1950"/>
          </a:p>
        </p:txBody>
      </p:sp>
    </p:spTree>
    <p:extLst>
      <p:ext uri="{BB962C8B-B14F-4D97-AF65-F5344CB8AC3E}">
        <p14:creationId xmlns:p14="http://schemas.microsoft.com/office/powerpoint/2010/main" val="14509739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kumimoji="1" lang="zh-CN" altLang="en-US" smtClean="0">
                <a:solidFill>
                  <a:schemeClr val="tx1"/>
                </a:solidFill>
              </a:rPr>
              <a:t>数据隐藏与封装举例</a:t>
            </a:r>
          </a:p>
        </p:txBody>
      </p:sp>
      <p:sp>
        <p:nvSpPr>
          <p:cNvPr id="19459" name="Rectangle 3"/>
          <p:cNvSpPr>
            <a:spLocks noGrp="1" noChangeArrowheads="1"/>
          </p:cNvSpPr>
          <p:nvPr>
            <p:ph idx="1"/>
          </p:nvPr>
        </p:nvSpPr>
        <p:spPr/>
        <p:txBody>
          <a:bodyPr>
            <a:normAutofit/>
          </a:bodyPr>
          <a:lstStyle/>
          <a:p>
            <a:pPr eaLnBrk="1" hangingPunct="1">
              <a:lnSpc>
                <a:spcPct val="80000"/>
              </a:lnSpc>
              <a:buFont typeface="Wingdings" panose="05000000000000000000" pitchFamily="2" charset="2"/>
              <a:buNone/>
            </a:pPr>
            <a:r>
              <a:rPr kumimoji="1" lang="en-US" altLang="zh-CN" sz="1275"/>
              <a:t>Class Date</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	private int  day, month, year;</a:t>
            </a:r>
          </a:p>
          <a:p>
            <a:pPr eaLnBrk="1" hangingPunct="1">
              <a:lnSpc>
                <a:spcPct val="80000"/>
              </a:lnSpc>
              <a:buFont typeface="Wingdings" panose="05000000000000000000" pitchFamily="2" charset="2"/>
              <a:buNone/>
            </a:pPr>
            <a:r>
              <a:rPr kumimoji="1" lang="en-US" altLang="zh-CN" sz="1275"/>
              <a:t>	void setDate( int a, int b, int c)</a:t>
            </a:r>
          </a:p>
          <a:p>
            <a:pPr eaLnBrk="1" hangingPunct="1">
              <a:lnSpc>
                <a:spcPct val="80000"/>
              </a:lnSpc>
              <a:buFont typeface="Wingdings" panose="05000000000000000000" pitchFamily="2" charset="2"/>
              <a:buNone/>
            </a:pPr>
            <a:r>
              <a:rPr kumimoji="1" lang="en-US" altLang="zh-CN" sz="1275"/>
              <a:t>	{</a:t>
            </a:r>
          </a:p>
          <a:p>
            <a:pPr eaLnBrk="1" hangingPunct="1">
              <a:lnSpc>
                <a:spcPct val="80000"/>
              </a:lnSpc>
              <a:buFont typeface="Wingdings" panose="05000000000000000000" pitchFamily="2" charset="2"/>
              <a:buNone/>
            </a:pPr>
            <a:r>
              <a:rPr kumimoji="1" lang="en-US" altLang="zh-CN" sz="1275"/>
              <a:t>		day = a;</a:t>
            </a:r>
          </a:p>
          <a:p>
            <a:pPr eaLnBrk="1" hangingPunct="1">
              <a:lnSpc>
                <a:spcPct val="80000"/>
              </a:lnSpc>
              <a:buFont typeface="Wingdings" panose="05000000000000000000" pitchFamily="2" charset="2"/>
              <a:buNone/>
            </a:pPr>
            <a:r>
              <a:rPr kumimoji="1" lang="en-US" altLang="zh-CN" sz="1275"/>
              <a:t>		month = b;</a:t>
            </a:r>
          </a:p>
          <a:p>
            <a:pPr eaLnBrk="1" hangingPunct="1">
              <a:lnSpc>
                <a:spcPct val="80000"/>
              </a:lnSpc>
              <a:buFont typeface="Wingdings" panose="05000000000000000000" pitchFamily="2" charset="2"/>
              <a:buNone/>
            </a:pPr>
            <a:r>
              <a:rPr kumimoji="1" lang="en-US" altLang="zh-CN" sz="1275"/>
              <a:t>		year = c ;</a:t>
            </a:r>
          </a:p>
          <a:p>
            <a:pPr eaLnBrk="1" hangingPunct="1">
              <a:lnSpc>
                <a:spcPct val="80000"/>
              </a:lnSpc>
              <a:buFont typeface="Wingdings" panose="05000000000000000000" pitchFamily="2" charset="2"/>
              <a:buNone/>
            </a:pPr>
            <a:r>
              <a:rPr kumimoji="1" lang="en-US" altLang="zh-CN" sz="1275"/>
              <a:t>	}</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Date d1;</a:t>
            </a:r>
          </a:p>
          <a:p>
            <a:pPr eaLnBrk="1" hangingPunct="1">
              <a:lnSpc>
                <a:spcPct val="80000"/>
              </a:lnSpc>
              <a:buFont typeface="Wingdings" panose="05000000000000000000" pitchFamily="2" charset="2"/>
              <a:buNone/>
            </a:pPr>
            <a:r>
              <a:rPr kumimoji="1" lang="en-US" altLang="zh-CN" sz="1275"/>
              <a:t>d1.new Date( );</a:t>
            </a:r>
          </a:p>
          <a:p>
            <a:pPr eaLnBrk="1" hangingPunct="1">
              <a:lnSpc>
                <a:spcPct val="80000"/>
              </a:lnSpc>
              <a:buFont typeface="Wingdings" panose="05000000000000000000" pitchFamily="2" charset="2"/>
              <a:buNone/>
            </a:pPr>
            <a:r>
              <a:rPr kumimoji="1" lang="en-US" altLang="zh-CN" sz="1275"/>
              <a:t>d1.setDate(30,9,2001);</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40137208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latin typeface="Arial" panose="020B0604020202020204" pitchFamily="34" charset="0"/>
              </a:rPr>
              <a:t>“</a:t>
            </a:r>
            <a:r>
              <a:rPr lang="en-US" altLang="zh-CN" smtClean="0"/>
              <a:t>this</a:t>
            </a:r>
            <a:r>
              <a:rPr lang="en-US" altLang="zh-CN" smtClean="0">
                <a:latin typeface="Arial" panose="020B0604020202020204" pitchFamily="34" charset="0"/>
              </a:rPr>
              <a:t>”</a:t>
            </a:r>
            <a:r>
              <a:rPr lang="en-US" altLang="zh-CN" smtClean="0"/>
              <a:t> </a:t>
            </a:r>
            <a:r>
              <a:rPr lang="zh-CN" altLang="en-US" smtClean="0"/>
              <a:t>引用</a:t>
            </a:r>
          </a:p>
        </p:txBody>
      </p:sp>
      <p:sp>
        <p:nvSpPr>
          <p:cNvPr id="20483" name="Rectangle 3"/>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kumimoji="1" lang="zh-CN" altLang="en-US" sz="1575"/>
              <a:t>关键字</a:t>
            </a:r>
            <a:r>
              <a:rPr kumimoji="1" lang="en-US" altLang="zh-CN" sz="1575"/>
              <a:t>this </a:t>
            </a:r>
            <a:r>
              <a:rPr kumimoji="1" lang="zh-CN" altLang="en-US" sz="1575"/>
              <a:t>用来指向当前对象本身。</a:t>
            </a:r>
          </a:p>
          <a:p>
            <a:pPr eaLnBrk="1" hangingPunct="1">
              <a:lnSpc>
                <a:spcPct val="90000"/>
              </a:lnSpc>
              <a:buFont typeface="Wingdings" panose="05000000000000000000" pitchFamily="2" charset="2"/>
              <a:buNone/>
            </a:pPr>
            <a:endParaRPr kumimoji="1" lang="zh-CN" altLang="en-US" sz="1575"/>
          </a:p>
          <a:p>
            <a:pPr eaLnBrk="1" hangingPunct="1">
              <a:lnSpc>
                <a:spcPct val="90000"/>
              </a:lnSpc>
              <a:buFont typeface="Wingdings" panose="05000000000000000000" pitchFamily="2" charset="2"/>
              <a:buNone/>
            </a:pPr>
            <a:r>
              <a:rPr kumimoji="1" lang="zh-CN" altLang="en-US" sz="1575"/>
              <a:t>例：	</a:t>
            </a:r>
            <a:r>
              <a:rPr kumimoji="1" lang="en-US" altLang="zh-CN" sz="1575"/>
              <a:t>class Date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private int day, month,year;</a:t>
            </a:r>
          </a:p>
          <a:p>
            <a:pPr eaLnBrk="1" hangingPunct="1">
              <a:lnSpc>
                <a:spcPct val="90000"/>
              </a:lnSpc>
              <a:buFont typeface="Wingdings" panose="05000000000000000000" pitchFamily="2" charset="2"/>
              <a:buNone/>
            </a:pPr>
            <a:r>
              <a:rPr kumimoji="1" lang="en-US" altLang="zh-CN" sz="1575"/>
              <a:t>			public Date getTommorrow(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this.day++;</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buFont typeface="Wingdings" panose="05000000000000000000" pitchFamily="2" charset="2"/>
              <a:buNone/>
            </a:pPr>
            <a:r>
              <a:rPr kumimoji="1" lang="en-US" altLang="zh-CN" sz="1575"/>
              <a:t>		}</a:t>
            </a:r>
          </a:p>
          <a:p>
            <a:pPr eaLnBrk="1" hangingPunct="1">
              <a:lnSpc>
                <a:spcPct val="90000"/>
              </a:lnSpc>
            </a:pPr>
            <a:endParaRPr lang="en-US" altLang="zh-CN" sz="1575"/>
          </a:p>
        </p:txBody>
      </p:sp>
    </p:spTree>
    <p:extLst>
      <p:ext uri="{BB962C8B-B14F-4D97-AF65-F5344CB8AC3E}">
        <p14:creationId xmlns:p14="http://schemas.microsoft.com/office/powerpoint/2010/main" val="16394867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重载</a:t>
            </a:r>
            <a:r>
              <a:rPr lang="en-US" altLang="zh-CN" smtClean="0"/>
              <a:t>(Overloading)</a:t>
            </a:r>
          </a:p>
        </p:txBody>
      </p:sp>
      <p:sp>
        <p:nvSpPr>
          <p:cNvPr id="21507" name="Rectangle 3"/>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kumimoji="1" lang="zh-CN" altLang="en-US" sz="1950"/>
              <a:t>含义：在同一个类中一个方法名被用来定义多个</a:t>
            </a:r>
          </a:p>
          <a:p>
            <a:pPr eaLnBrk="1" hangingPunct="1">
              <a:lnSpc>
                <a:spcPct val="90000"/>
              </a:lnSpc>
              <a:buFont typeface="Wingdings" panose="05000000000000000000" pitchFamily="2" charset="2"/>
              <a:buNone/>
            </a:pPr>
            <a:r>
              <a:rPr kumimoji="1" lang="zh-CN" altLang="en-US" sz="1950"/>
              <a:t>             方法。</a:t>
            </a:r>
          </a:p>
          <a:p>
            <a:pPr eaLnBrk="1" hangingPunct="1">
              <a:lnSpc>
                <a:spcPct val="90000"/>
              </a:lnSpc>
              <a:buFont typeface="Wingdings" panose="05000000000000000000" pitchFamily="2" charset="2"/>
              <a:buNone/>
            </a:pPr>
            <a:r>
              <a:rPr kumimoji="1" lang="zh-CN" altLang="en-US" sz="1950"/>
              <a:t> </a:t>
            </a:r>
            <a:r>
              <a:rPr kumimoji="1" lang="en-US" altLang="zh-CN" sz="1950"/>
              <a:t>class Screen {</a:t>
            </a:r>
          </a:p>
          <a:p>
            <a:pPr eaLnBrk="1" hangingPunct="1">
              <a:lnSpc>
                <a:spcPct val="90000"/>
              </a:lnSpc>
              <a:buFont typeface="Wingdings" panose="05000000000000000000" pitchFamily="2" charset="2"/>
              <a:buNone/>
            </a:pPr>
            <a:r>
              <a:rPr kumimoji="1" lang="en-US" altLang="zh-CN" sz="1950"/>
              <a:t>		public void print( int i){ … }</a:t>
            </a:r>
          </a:p>
          <a:p>
            <a:pPr eaLnBrk="1" hangingPunct="1">
              <a:lnSpc>
                <a:spcPct val="90000"/>
              </a:lnSpc>
              <a:buFont typeface="Wingdings" panose="05000000000000000000" pitchFamily="2" charset="2"/>
              <a:buNone/>
            </a:pPr>
            <a:r>
              <a:rPr kumimoji="1" lang="en-US" altLang="zh-CN" sz="1950"/>
              <a:t>		public void print( float i){ … }</a:t>
            </a:r>
          </a:p>
          <a:p>
            <a:pPr eaLnBrk="1" hangingPunct="1">
              <a:lnSpc>
                <a:spcPct val="90000"/>
              </a:lnSpc>
              <a:buFont typeface="Wingdings" panose="05000000000000000000" pitchFamily="2" charset="2"/>
              <a:buNone/>
            </a:pPr>
            <a:r>
              <a:rPr kumimoji="1" lang="en-US" altLang="zh-CN" sz="1950"/>
              <a:t> 		public void print( String str ){ … }</a:t>
            </a:r>
          </a:p>
          <a:p>
            <a:pPr eaLnBrk="1" hangingPunct="1">
              <a:lnSpc>
                <a:spcPct val="90000"/>
              </a:lnSpc>
              <a:buFont typeface="Wingdings" panose="05000000000000000000" pitchFamily="2" charset="2"/>
              <a:buNone/>
            </a:pPr>
            <a:r>
              <a:rPr kumimoji="1" lang="en-US" altLang="zh-CN" sz="1950"/>
              <a:t>		}</a:t>
            </a:r>
          </a:p>
          <a:p>
            <a:pPr eaLnBrk="1" hangingPunct="1">
              <a:lnSpc>
                <a:spcPct val="90000"/>
              </a:lnSpc>
              <a:buFont typeface="Wingdings" panose="05000000000000000000" pitchFamily="2" charset="2"/>
              <a:buNone/>
            </a:pPr>
            <a:r>
              <a:rPr kumimoji="1" lang="zh-CN" altLang="en-US" sz="1950"/>
              <a:t>重载必须遵守原则：</a:t>
            </a:r>
          </a:p>
          <a:p>
            <a:pPr lvl="1" eaLnBrk="1" hangingPunct="1">
              <a:lnSpc>
                <a:spcPct val="90000"/>
              </a:lnSpc>
              <a:buFont typeface="Wingdings" panose="05000000000000000000" pitchFamily="2" charset="2"/>
              <a:buNone/>
            </a:pPr>
            <a:r>
              <a:rPr kumimoji="1" lang="zh-CN" altLang="en-US" sz="1650"/>
              <a:t>参数表必须不同，以此区分不同方法体。</a:t>
            </a:r>
          </a:p>
          <a:p>
            <a:pPr lvl="1" eaLnBrk="1" hangingPunct="1">
              <a:lnSpc>
                <a:spcPct val="90000"/>
              </a:lnSpc>
              <a:buFont typeface="Wingdings" panose="05000000000000000000" pitchFamily="2" charset="2"/>
              <a:buNone/>
            </a:pPr>
            <a:r>
              <a:rPr kumimoji="1" lang="zh-CN" altLang="en-US" sz="1650"/>
              <a:t>返回类型、修饰符可相同或不相同。</a:t>
            </a:r>
          </a:p>
          <a:p>
            <a:pPr eaLnBrk="1" hangingPunct="1">
              <a:lnSpc>
                <a:spcPct val="9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301230575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kumimoji="1" lang="zh-CN" altLang="en-US" smtClean="0">
                <a:solidFill>
                  <a:schemeClr val="tx1"/>
                </a:solidFill>
              </a:rPr>
              <a:t>激活重载的构造方法</a:t>
            </a:r>
          </a:p>
        </p:txBody>
      </p:sp>
      <p:sp>
        <p:nvSpPr>
          <p:cNvPr id="22531"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zh-CN" altLang="en-US" sz="975"/>
              <a:t>在一个构造方法中可以利用另一个构造方法。</a:t>
            </a:r>
          </a:p>
          <a:p>
            <a:pPr eaLnBrk="1" hangingPunct="1">
              <a:lnSpc>
                <a:spcPct val="80000"/>
              </a:lnSpc>
              <a:buFont typeface="Wingdings" panose="05000000000000000000" pitchFamily="2" charset="2"/>
              <a:buNone/>
            </a:pPr>
            <a:r>
              <a:rPr kumimoji="1" lang="en-US" altLang="zh-CN" sz="975"/>
              <a:t>class Employee</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name;</a:t>
            </a:r>
          </a:p>
          <a:p>
            <a:pPr eaLnBrk="1" hangingPunct="1">
              <a:lnSpc>
                <a:spcPct val="80000"/>
              </a:lnSpc>
              <a:buFont typeface="Wingdings" panose="05000000000000000000" pitchFamily="2" charset="2"/>
              <a:buNone/>
            </a:pPr>
            <a:r>
              <a:rPr kumimoji="1" lang="en-US" altLang="zh-CN" sz="975"/>
              <a:t>	private int salary;</a:t>
            </a:r>
          </a:p>
          <a:p>
            <a:pPr eaLnBrk="1" hangingPunct="1">
              <a:lnSpc>
                <a:spcPct val="80000"/>
              </a:lnSpc>
              <a:buFont typeface="Wingdings" panose="05000000000000000000" pitchFamily="2" charset="2"/>
              <a:buNone/>
            </a:pPr>
            <a:r>
              <a:rPr kumimoji="1" lang="en-US" altLang="zh-CN" sz="975"/>
              <a:t>	public Employee(String n, int s)</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name = n ;</a:t>
            </a:r>
          </a:p>
          <a:p>
            <a:pPr eaLnBrk="1" hangingPunct="1">
              <a:lnSpc>
                <a:spcPct val="80000"/>
              </a:lnSpc>
              <a:buFont typeface="Wingdings" panose="05000000000000000000" pitchFamily="2" charset="2"/>
              <a:buNone/>
            </a:pPr>
            <a:r>
              <a:rPr kumimoji="1" lang="en-US" altLang="zh-CN" sz="975"/>
              <a:t>		salary = s;</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public Employee( String n)</a:t>
            </a:r>
          </a:p>
          <a:p>
            <a:pPr eaLnBrk="1" hangingPunct="1">
              <a:lnSpc>
                <a:spcPct val="80000"/>
              </a:lnSpc>
              <a:buFont typeface="Wingdings" panose="05000000000000000000" pitchFamily="2" charset="2"/>
              <a:buNone/>
            </a:pPr>
            <a:r>
              <a:rPr kumimoji="1" lang="en-US" altLang="zh-CN" sz="975"/>
              <a:t>	{ </a:t>
            </a:r>
          </a:p>
          <a:p>
            <a:pPr eaLnBrk="1" hangingPunct="1">
              <a:lnSpc>
                <a:spcPct val="80000"/>
              </a:lnSpc>
              <a:buFont typeface="Wingdings" panose="05000000000000000000" pitchFamily="2" charset="2"/>
              <a:buNone/>
            </a:pPr>
            <a:r>
              <a:rPr kumimoji="1" lang="en-US" altLang="zh-CN" sz="975"/>
              <a:t>		this(n,0);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public Employee( )</a:t>
            </a:r>
          </a:p>
          <a:p>
            <a:pPr eaLnBrk="1" hangingPunct="1">
              <a:lnSpc>
                <a:spcPct val="80000"/>
              </a:lnSpc>
              <a:buFont typeface="Wingdings" panose="05000000000000000000" pitchFamily="2" charset="2"/>
              <a:buNone/>
            </a:pPr>
            <a:r>
              <a:rPr kumimoji="1" lang="en-US" altLang="zh-CN" sz="975"/>
              <a:t>	{ </a:t>
            </a:r>
          </a:p>
          <a:p>
            <a:pPr eaLnBrk="1" hangingPunct="1">
              <a:lnSpc>
                <a:spcPct val="80000"/>
              </a:lnSpc>
              <a:buFont typeface="Wingdings" panose="05000000000000000000" pitchFamily="2" charset="2"/>
              <a:buNone/>
            </a:pPr>
            <a:r>
              <a:rPr kumimoji="1" lang="en-US" altLang="zh-CN" sz="975"/>
              <a:t>		this(“Unknown”);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endParaRPr lang="en-US" altLang="zh-CN" sz="975"/>
          </a:p>
        </p:txBody>
      </p:sp>
    </p:spTree>
    <p:extLst>
      <p:ext uri="{BB962C8B-B14F-4D97-AF65-F5344CB8AC3E}">
        <p14:creationId xmlns:p14="http://schemas.microsoft.com/office/powerpoint/2010/main" val="261565359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子类</a:t>
            </a:r>
          </a:p>
        </p:txBody>
      </p:sp>
      <p:sp>
        <p:nvSpPr>
          <p:cNvPr id="23555" name="Text Box 4"/>
          <p:cNvSpPr txBox="1">
            <a:spLocks noChangeArrowheads="1"/>
          </p:cNvSpPr>
          <p:nvPr/>
        </p:nvSpPr>
        <p:spPr bwMode="auto">
          <a:xfrm>
            <a:off x="1714500" y="2085976"/>
            <a:ext cx="5214889"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100" b="1">
                <a:latin typeface="Times New Roman" panose="02020603050405020304" pitchFamily="18" charset="0"/>
              </a:rPr>
              <a:t>子类表示类之间一种“属于”</a:t>
            </a:r>
            <a:r>
              <a:rPr kumimoji="1" lang="en-US" altLang="zh-CN" sz="2100" b="1">
                <a:latin typeface="Times New Roman" panose="02020603050405020304" pitchFamily="18" charset="0"/>
              </a:rPr>
              <a:t>( is a )</a:t>
            </a:r>
            <a:r>
              <a:rPr kumimoji="1" lang="zh-CN" altLang="en-US" sz="2100" b="1">
                <a:latin typeface="Times New Roman" panose="02020603050405020304" pitchFamily="18" charset="0"/>
              </a:rPr>
              <a:t>关系。</a:t>
            </a:r>
          </a:p>
          <a:p>
            <a:pPr eaLnBrk="1" hangingPunct="1">
              <a:lnSpc>
                <a:spcPct val="120000"/>
              </a:lnSpc>
            </a:pPr>
            <a:r>
              <a:rPr kumimoji="1" lang="zh-CN" altLang="en-US" sz="1500" b="1">
                <a:latin typeface="Times New Roman" panose="02020603050405020304" pitchFamily="18" charset="0"/>
              </a:rPr>
              <a:t>例：</a:t>
            </a:r>
            <a:r>
              <a:rPr kumimoji="1" lang="en-US" altLang="zh-CN" sz="1500" b="1">
                <a:latin typeface="Times New Roman" panose="02020603050405020304" pitchFamily="18" charset="0"/>
              </a:rPr>
              <a:t>public class Employee {</a:t>
            </a:r>
          </a:p>
          <a:p>
            <a:pPr eaLnBrk="1" hangingPunct="1">
              <a:lnSpc>
                <a:spcPct val="120000"/>
              </a:lnSpc>
            </a:pPr>
            <a:r>
              <a:rPr kumimoji="1" lang="en-US" altLang="zh-CN" sz="1500" b="1">
                <a:latin typeface="Times New Roman" panose="02020603050405020304" pitchFamily="18" charset="0"/>
              </a:rPr>
              <a:t>	String  name ;</a:t>
            </a:r>
          </a:p>
          <a:p>
            <a:pPr eaLnBrk="1" hangingPunct="1">
              <a:lnSpc>
                <a:spcPct val="120000"/>
              </a:lnSpc>
            </a:pPr>
            <a:r>
              <a:rPr kumimoji="1" lang="en-US" altLang="zh-CN" sz="1500" b="1">
                <a:latin typeface="Times New Roman" panose="02020603050405020304" pitchFamily="18" charset="0"/>
              </a:rPr>
              <a:t>	Date hireDate ;</a:t>
            </a:r>
          </a:p>
          <a:p>
            <a:pPr eaLnBrk="1" hangingPunct="1">
              <a:lnSpc>
                <a:spcPct val="120000"/>
              </a:lnSpc>
            </a:pPr>
            <a:r>
              <a:rPr kumimoji="1" lang="en-US" altLang="zh-CN" sz="1500" b="1">
                <a:latin typeface="Times New Roman" panose="02020603050405020304" pitchFamily="18" charset="0"/>
              </a:rPr>
              <a:t>	Date dateofBirth ;</a:t>
            </a:r>
          </a:p>
          <a:p>
            <a:pPr eaLnBrk="1" hangingPunct="1">
              <a:lnSpc>
                <a:spcPct val="120000"/>
              </a:lnSpc>
            </a:pPr>
            <a:r>
              <a:rPr kumimoji="1" lang="en-US" altLang="zh-CN" sz="1500" b="1">
                <a:latin typeface="Times New Roman" panose="02020603050405020304" pitchFamily="18" charset="0"/>
              </a:rPr>
              <a:t>	String jobTitle ;</a:t>
            </a:r>
          </a:p>
          <a:p>
            <a:pPr eaLnBrk="1" hangingPunct="1">
              <a:lnSpc>
                <a:spcPct val="120000"/>
              </a:lnSpc>
            </a:pPr>
            <a:r>
              <a:rPr kumimoji="1" lang="en-US" altLang="zh-CN" sz="1500" b="1">
                <a:latin typeface="Times New Roman" panose="02020603050405020304" pitchFamily="18" charset="0"/>
              </a:rPr>
              <a:t>	int grade ;</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p:txBody>
      </p:sp>
      <p:sp>
        <p:nvSpPr>
          <p:cNvPr id="28677" name="Text Box 5"/>
          <p:cNvSpPr txBox="1">
            <a:spLocks noChangeArrowheads="1"/>
          </p:cNvSpPr>
          <p:nvPr/>
        </p:nvSpPr>
        <p:spPr bwMode="auto">
          <a:xfrm>
            <a:off x="4914901" y="2514600"/>
            <a:ext cx="323838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1500" b="1">
                <a:latin typeface="Times New Roman" panose="02020603050405020304" pitchFamily="18" charset="0"/>
              </a:rPr>
              <a:t>public class Manager {</a:t>
            </a:r>
          </a:p>
          <a:p>
            <a:pPr eaLnBrk="1" hangingPunct="1">
              <a:lnSpc>
                <a:spcPct val="120000"/>
              </a:lnSpc>
            </a:pPr>
            <a:r>
              <a:rPr kumimoji="1" lang="en-US" altLang="zh-CN" sz="1500" b="1">
                <a:latin typeface="Times New Roman" panose="02020603050405020304" pitchFamily="18" charset="0"/>
              </a:rPr>
              <a:t>	String  name ;</a:t>
            </a:r>
          </a:p>
          <a:p>
            <a:pPr eaLnBrk="1" hangingPunct="1">
              <a:lnSpc>
                <a:spcPct val="120000"/>
              </a:lnSpc>
            </a:pPr>
            <a:r>
              <a:rPr kumimoji="1" lang="en-US" altLang="zh-CN" sz="1500" b="1">
                <a:latin typeface="Times New Roman" panose="02020603050405020304" pitchFamily="18" charset="0"/>
              </a:rPr>
              <a:t>	Date hireDate ;</a:t>
            </a:r>
          </a:p>
          <a:p>
            <a:pPr eaLnBrk="1" hangingPunct="1">
              <a:lnSpc>
                <a:spcPct val="120000"/>
              </a:lnSpc>
            </a:pPr>
            <a:r>
              <a:rPr kumimoji="1" lang="en-US" altLang="zh-CN" sz="1500" b="1">
                <a:latin typeface="Times New Roman" panose="02020603050405020304" pitchFamily="18" charset="0"/>
              </a:rPr>
              <a:t>	Date dateofBirth ;</a:t>
            </a:r>
          </a:p>
          <a:p>
            <a:pPr eaLnBrk="1" hangingPunct="1">
              <a:lnSpc>
                <a:spcPct val="120000"/>
              </a:lnSpc>
            </a:pPr>
            <a:r>
              <a:rPr kumimoji="1" lang="en-US" altLang="zh-CN" sz="1500" b="1">
                <a:latin typeface="Times New Roman" panose="02020603050405020304" pitchFamily="18" charset="0"/>
              </a:rPr>
              <a:t>	String jobTitle ;</a:t>
            </a:r>
          </a:p>
          <a:p>
            <a:pPr eaLnBrk="1" hangingPunct="1">
              <a:lnSpc>
                <a:spcPct val="120000"/>
              </a:lnSpc>
            </a:pPr>
            <a:r>
              <a:rPr kumimoji="1" lang="en-US" altLang="zh-CN" sz="1500" b="1">
                <a:latin typeface="Times New Roman" panose="02020603050405020304" pitchFamily="18" charset="0"/>
              </a:rPr>
              <a:t>	int grade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String department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Employee [ ] subordinates</a:t>
            </a:r>
            <a:r>
              <a:rPr kumimoji="1" lang="en-US" altLang="zh-CN" sz="1500" b="1">
                <a:latin typeface="Times New Roman" panose="02020603050405020304" pitchFamily="18" charset="0"/>
              </a:rPr>
              <a:t>;</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a:p>
            <a:pPr eaLnBrk="1" hangingPunct="1"/>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2327912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Extends</a:t>
            </a:r>
            <a:r>
              <a:rPr lang="en-US" altLang="zh-CN" smtClean="0"/>
              <a:t> </a:t>
            </a:r>
            <a:r>
              <a:rPr lang="zh-CN" altLang="en-US" smtClean="0"/>
              <a:t>保留字</a:t>
            </a:r>
          </a:p>
        </p:txBody>
      </p:sp>
      <p:sp>
        <p:nvSpPr>
          <p:cNvPr id="24579" name="Rectangle 4"/>
          <p:cNvSpPr>
            <a:spLocks noChangeArrowheads="1"/>
          </p:cNvSpPr>
          <p:nvPr/>
        </p:nvSpPr>
        <p:spPr bwMode="auto">
          <a:xfrm>
            <a:off x="1494235" y="2132411"/>
            <a:ext cx="431560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100">
                <a:latin typeface="Times New Roman" panose="02020603050405020304" pitchFamily="18" charset="0"/>
              </a:rPr>
              <a:t>Java</a:t>
            </a:r>
            <a:r>
              <a:rPr kumimoji="1" lang="zh-CN" altLang="zh-CN" sz="2100">
                <a:latin typeface="Times New Roman" panose="02020603050405020304" pitchFamily="18" charset="0"/>
              </a:rPr>
              <a:t>中用 </a:t>
            </a:r>
            <a:r>
              <a:rPr kumimoji="1" lang="en-US" altLang="zh-CN" sz="2100">
                <a:latin typeface="Times New Roman" panose="02020603050405020304" pitchFamily="18" charset="0"/>
              </a:rPr>
              <a:t>extends </a:t>
            </a:r>
            <a:r>
              <a:rPr kumimoji="1" lang="zh-CN" altLang="en-US" sz="2100">
                <a:latin typeface="Times New Roman" panose="02020603050405020304" pitchFamily="18" charset="0"/>
              </a:rPr>
              <a:t>关键字定义子类。</a:t>
            </a:r>
          </a:p>
        </p:txBody>
      </p:sp>
      <p:sp>
        <p:nvSpPr>
          <p:cNvPr id="24580" name="Rectangle 5"/>
          <p:cNvSpPr>
            <a:spLocks noChangeArrowheads="1"/>
          </p:cNvSpPr>
          <p:nvPr/>
        </p:nvSpPr>
        <p:spPr bwMode="auto">
          <a:xfrm>
            <a:off x="1439467" y="2457451"/>
            <a:ext cx="260359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1500" b="1">
                <a:latin typeface="Times New Roman" panose="02020603050405020304" pitchFamily="18" charset="0"/>
              </a:rPr>
              <a:t>public class Employee {</a:t>
            </a:r>
          </a:p>
          <a:p>
            <a:pPr eaLnBrk="1" hangingPunct="1">
              <a:lnSpc>
                <a:spcPct val="120000"/>
              </a:lnSpc>
            </a:pPr>
            <a:r>
              <a:rPr kumimoji="1" lang="en-US" altLang="zh-CN" sz="1500" b="1">
                <a:latin typeface="Times New Roman" panose="02020603050405020304" pitchFamily="18" charset="0"/>
              </a:rPr>
              <a:t>	String  name ;</a:t>
            </a:r>
          </a:p>
          <a:p>
            <a:pPr eaLnBrk="1" hangingPunct="1">
              <a:lnSpc>
                <a:spcPct val="120000"/>
              </a:lnSpc>
            </a:pPr>
            <a:r>
              <a:rPr kumimoji="1" lang="en-US" altLang="zh-CN" sz="1500" b="1">
                <a:latin typeface="Times New Roman" panose="02020603050405020304" pitchFamily="18" charset="0"/>
              </a:rPr>
              <a:t>	Date hireDate ;</a:t>
            </a:r>
          </a:p>
          <a:p>
            <a:pPr eaLnBrk="1" hangingPunct="1">
              <a:lnSpc>
                <a:spcPct val="120000"/>
              </a:lnSpc>
            </a:pPr>
            <a:r>
              <a:rPr kumimoji="1" lang="en-US" altLang="zh-CN" sz="1500" b="1">
                <a:latin typeface="Times New Roman" panose="02020603050405020304" pitchFamily="18" charset="0"/>
              </a:rPr>
              <a:t>	Date dateofBirth ;</a:t>
            </a:r>
          </a:p>
          <a:p>
            <a:pPr eaLnBrk="1" hangingPunct="1">
              <a:lnSpc>
                <a:spcPct val="120000"/>
              </a:lnSpc>
            </a:pPr>
            <a:r>
              <a:rPr kumimoji="1" lang="en-US" altLang="zh-CN" sz="1500" b="1">
                <a:latin typeface="Times New Roman" panose="02020603050405020304" pitchFamily="18" charset="0"/>
              </a:rPr>
              <a:t>	String jobTitle ;</a:t>
            </a:r>
          </a:p>
          <a:p>
            <a:pPr eaLnBrk="1" hangingPunct="1">
              <a:lnSpc>
                <a:spcPct val="120000"/>
              </a:lnSpc>
            </a:pPr>
            <a:r>
              <a:rPr kumimoji="1" lang="en-US" altLang="zh-CN" sz="1500" b="1">
                <a:latin typeface="Times New Roman" panose="02020603050405020304" pitchFamily="18" charset="0"/>
              </a:rPr>
              <a:t>	int grade ;</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a:p>
            <a:pPr eaLnBrk="1" hangingPunct="1">
              <a:lnSpc>
                <a:spcPct val="120000"/>
              </a:lnSpc>
            </a:pPr>
            <a:endParaRPr kumimoji="1" lang="en-US" altLang="zh-CN" sz="1500" b="1">
              <a:latin typeface="Times New Roman" panose="02020603050405020304" pitchFamily="18" charset="0"/>
            </a:endParaRPr>
          </a:p>
        </p:txBody>
      </p:sp>
      <p:sp>
        <p:nvSpPr>
          <p:cNvPr id="24581" name="Rectangle 6"/>
          <p:cNvSpPr>
            <a:spLocks noChangeArrowheads="1"/>
          </p:cNvSpPr>
          <p:nvPr/>
        </p:nvSpPr>
        <p:spPr bwMode="auto">
          <a:xfrm>
            <a:off x="4301729" y="2564606"/>
            <a:ext cx="34861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1500" b="1">
                <a:latin typeface="Times New Roman" panose="02020603050405020304" pitchFamily="18" charset="0"/>
              </a:rPr>
              <a:t>public class Manager extends Employee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String department ;</a:t>
            </a:r>
          </a:p>
          <a:p>
            <a:pPr eaLnBrk="1" hangingPunct="1">
              <a:lnSpc>
                <a:spcPct val="120000"/>
              </a:lnSpc>
            </a:pPr>
            <a:r>
              <a:rPr kumimoji="1" lang="en-US" altLang="zh-CN" sz="1500" b="1">
                <a:latin typeface="Times New Roman" panose="02020603050405020304" pitchFamily="18" charset="0"/>
              </a:rPr>
              <a:t>	</a:t>
            </a:r>
            <a:r>
              <a:rPr kumimoji="1" lang="en-US" altLang="zh-CN" sz="1500" b="1" i="1">
                <a:latin typeface="Times New Roman" panose="02020603050405020304" pitchFamily="18" charset="0"/>
              </a:rPr>
              <a:t>Employee [ ] subordinates</a:t>
            </a:r>
            <a:r>
              <a:rPr kumimoji="1" lang="en-US" altLang="zh-CN" sz="1500" b="1">
                <a:latin typeface="Times New Roman" panose="02020603050405020304" pitchFamily="18" charset="0"/>
              </a:rPr>
              <a:t>; 		</a:t>
            </a:r>
          </a:p>
          <a:p>
            <a:pPr eaLnBrk="1" hangingPunct="1">
              <a:lnSpc>
                <a:spcPct val="120000"/>
              </a:lnSpc>
            </a:pPr>
            <a:r>
              <a:rPr kumimoji="1" lang="en-US" altLang="zh-CN" sz="1500" b="1">
                <a:latin typeface="Times New Roman" panose="02020603050405020304" pitchFamily="18" charset="0"/>
              </a:rPr>
              <a:t>	}</a:t>
            </a:r>
          </a:p>
        </p:txBody>
      </p:sp>
      <p:sp>
        <p:nvSpPr>
          <p:cNvPr id="29703" name="Text Box 7"/>
          <p:cNvSpPr txBox="1">
            <a:spLocks noChangeArrowheads="1"/>
          </p:cNvSpPr>
          <p:nvPr/>
        </p:nvSpPr>
        <p:spPr bwMode="auto">
          <a:xfrm>
            <a:off x="1828801" y="4956572"/>
            <a:ext cx="503214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100">
                <a:latin typeface="Times New Roman" panose="02020603050405020304" pitchFamily="18" charset="0"/>
              </a:rPr>
              <a:t>子类是从已有的类创建新类的一种方法。</a:t>
            </a:r>
          </a:p>
        </p:txBody>
      </p:sp>
    </p:spTree>
    <p:extLst>
      <p:ext uri="{BB962C8B-B14F-4D97-AF65-F5344CB8AC3E}">
        <p14:creationId xmlns:p14="http://schemas.microsoft.com/office/powerpoint/2010/main" val="400251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smtClean="0"/>
              <a:t>数据类型转换</a:t>
            </a:r>
          </a:p>
        </p:txBody>
      </p:sp>
      <p:sp>
        <p:nvSpPr>
          <p:cNvPr id="38915" name="内容占位符 2"/>
          <p:cNvSpPr>
            <a:spLocks noGrp="1"/>
          </p:cNvSpPr>
          <p:nvPr>
            <p:ph idx="1"/>
          </p:nvPr>
        </p:nvSpPr>
        <p:spPr>
          <a:xfrm>
            <a:off x="628650" y="1825625"/>
            <a:ext cx="7886700" cy="3607612"/>
          </a:xfrm>
        </p:spPr>
        <p:txBody>
          <a:bodyPr/>
          <a:lstStyle/>
          <a:p>
            <a:r>
              <a:rPr lang="en-US" altLang="zh-CN" sz="2800" dirty="0" err="1" smtClean="0"/>
              <a:t>boolean</a:t>
            </a:r>
            <a:r>
              <a:rPr lang="zh-CN" altLang="en-US" sz="2800" dirty="0" smtClean="0"/>
              <a:t>类型不能转换为其他的数据类型</a:t>
            </a:r>
            <a:endParaRPr lang="en-US" altLang="zh-CN" sz="2800" dirty="0" smtClean="0"/>
          </a:p>
          <a:p>
            <a:r>
              <a:rPr lang="zh-CN" altLang="en-US" sz="2800" dirty="0" smtClean="0"/>
              <a:t>默认</a:t>
            </a:r>
            <a:r>
              <a:rPr lang="zh-CN" altLang="en-US" sz="2800" dirty="0" smtClean="0"/>
              <a:t>转换（</a:t>
            </a:r>
            <a:r>
              <a:rPr lang="zh-CN" altLang="en-US" dirty="0"/>
              <a:t>隐式转换</a:t>
            </a:r>
            <a:r>
              <a:rPr lang="zh-CN" altLang="en-US" sz="2800" dirty="0" smtClean="0"/>
              <a:t>）</a:t>
            </a:r>
            <a:endParaRPr lang="en-US" altLang="zh-CN" sz="2800" dirty="0" smtClean="0"/>
          </a:p>
          <a:p>
            <a:pPr lvl="1"/>
            <a:r>
              <a:rPr lang="en-US" altLang="zh-CN" sz="2300" dirty="0" err="1" smtClean="0"/>
              <a:t>byte,short,char</a:t>
            </a:r>
            <a:r>
              <a:rPr lang="en-US" altLang="zh-CN" sz="2300" dirty="0" smtClean="0"/>
              <a:t>—</a:t>
            </a:r>
            <a:r>
              <a:rPr lang="en-US" altLang="zh-CN" sz="2300" dirty="0" err="1" smtClean="0"/>
              <a:t>int</a:t>
            </a:r>
            <a:r>
              <a:rPr lang="en-US" altLang="zh-CN" sz="2300" dirty="0" smtClean="0"/>
              <a:t>—long—float—double</a:t>
            </a:r>
          </a:p>
          <a:p>
            <a:pPr lvl="1"/>
            <a:r>
              <a:rPr lang="en-US" altLang="zh-CN" sz="2300" dirty="0" err="1" smtClean="0"/>
              <a:t>byte,short,char</a:t>
            </a:r>
            <a:r>
              <a:rPr lang="zh-CN" altLang="en-US" sz="2300" dirty="0" smtClean="0"/>
              <a:t>相互</a:t>
            </a:r>
            <a:r>
              <a:rPr lang="zh-CN" altLang="en-US" sz="2300" dirty="0" smtClean="0"/>
              <a:t>之间不转换</a:t>
            </a:r>
            <a:r>
              <a:rPr lang="zh-CN" altLang="en-US" sz="2300" dirty="0" smtClean="0"/>
              <a:t>，他们</a:t>
            </a:r>
            <a:r>
              <a:rPr lang="zh-CN" altLang="en-US" sz="3200" b="1" dirty="0" smtClean="0"/>
              <a:t>参与运算首先转换为</a:t>
            </a:r>
            <a:r>
              <a:rPr lang="en-US" altLang="zh-CN" sz="3200" b="1" dirty="0" err="1" smtClean="0"/>
              <a:t>int</a:t>
            </a:r>
            <a:r>
              <a:rPr lang="zh-CN" altLang="en-US" sz="3200" b="1" dirty="0" smtClean="0"/>
              <a:t>类型</a:t>
            </a:r>
            <a:endParaRPr lang="en-US" altLang="zh-CN" sz="3200" b="1" dirty="0" smtClean="0"/>
          </a:p>
          <a:p>
            <a:r>
              <a:rPr lang="zh-CN" altLang="en-US" sz="2800" dirty="0" smtClean="0"/>
              <a:t>强制转换</a:t>
            </a:r>
            <a:endParaRPr lang="en-US" altLang="zh-CN" sz="2800" dirty="0" smtClean="0"/>
          </a:p>
          <a:p>
            <a:pPr lvl="1"/>
            <a:r>
              <a:rPr lang="zh-CN" altLang="en-US" sz="2300" dirty="0" smtClean="0"/>
              <a:t>目标类型 变量名</a:t>
            </a:r>
            <a:r>
              <a:rPr lang="en-US" altLang="zh-CN" sz="2300" dirty="0" smtClean="0"/>
              <a:t>=(</a:t>
            </a:r>
            <a:r>
              <a:rPr lang="zh-CN" altLang="en-US" sz="2300" dirty="0" smtClean="0"/>
              <a:t>目标类型</a:t>
            </a:r>
            <a:r>
              <a:rPr lang="en-US" altLang="zh-CN" sz="2300" dirty="0" smtClean="0"/>
              <a:t>)(</a:t>
            </a:r>
            <a:r>
              <a:rPr lang="zh-CN" altLang="en-US" sz="2300" dirty="0" smtClean="0"/>
              <a:t>被转换的数据</a:t>
            </a:r>
            <a:r>
              <a:rPr lang="en-US" altLang="zh-CN" sz="2300" dirty="0" smtClean="0"/>
              <a:t>);</a:t>
            </a:r>
          </a:p>
        </p:txBody>
      </p:sp>
      <p:sp>
        <p:nvSpPr>
          <p:cNvPr id="3891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8282980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子类</a:t>
            </a:r>
          </a:p>
        </p:txBody>
      </p:sp>
      <p:sp>
        <p:nvSpPr>
          <p:cNvPr id="25603" name="Rectangle 3"/>
          <p:cNvSpPr>
            <a:spLocks noGrp="1" noChangeArrowheads="1"/>
          </p:cNvSpPr>
          <p:nvPr>
            <p:ph idx="1"/>
          </p:nvPr>
        </p:nvSpPr>
        <p:spPr/>
        <p:txBody>
          <a:bodyPr/>
          <a:lstStyle/>
          <a:p>
            <a:pPr eaLnBrk="1" hangingPunct="1"/>
            <a:r>
              <a:rPr kumimoji="1" lang="zh-CN" altLang="en-US" smtClean="0">
                <a:latin typeface="Times New Roman" panose="02020603050405020304" pitchFamily="18" charset="0"/>
              </a:rPr>
              <a:t>子类继承父类的属性、功能（方法），子类中只需声明特有的东西。</a:t>
            </a:r>
          </a:p>
          <a:p>
            <a:pPr eaLnBrk="1" hangingPunct="1"/>
            <a:r>
              <a:rPr kumimoji="1" lang="zh-CN" altLang="en-US" smtClean="0">
                <a:latin typeface="Times New Roman" panose="02020603050405020304" pitchFamily="18" charset="0"/>
              </a:rPr>
              <a:t>带</a:t>
            </a:r>
            <a:r>
              <a:rPr kumimoji="1" lang="en-US" altLang="zh-CN" smtClean="0">
                <a:latin typeface="Times New Roman" panose="02020603050405020304" pitchFamily="18" charset="0"/>
              </a:rPr>
              <a:t>private </a:t>
            </a:r>
            <a:r>
              <a:rPr kumimoji="1" lang="zh-CN" altLang="en-US" smtClean="0">
                <a:latin typeface="Times New Roman" panose="02020603050405020304" pitchFamily="18" charset="0"/>
              </a:rPr>
              <a:t>修饰符的属性、方法是不能被继承的。</a:t>
            </a:r>
          </a:p>
          <a:p>
            <a:pPr eaLnBrk="1" hangingPunct="1"/>
            <a:r>
              <a:rPr kumimoji="1" lang="zh-CN" altLang="en-US" smtClean="0">
                <a:latin typeface="Times New Roman" panose="02020603050405020304" pitchFamily="18" charset="0"/>
              </a:rPr>
              <a:t>构造方法不能被继承。</a:t>
            </a:r>
          </a:p>
          <a:p>
            <a:pPr eaLnBrk="1" hangingPunct="1"/>
            <a:r>
              <a:rPr kumimoji="1" lang="zh-CN" altLang="en-US" smtClean="0">
                <a:latin typeface="Times New Roman" panose="02020603050405020304" pitchFamily="18" charset="0"/>
              </a:rPr>
              <a:t>在方法中调用构造方法用</a:t>
            </a:r>
            <a:r>
              <a:rPr kumimoji="1" lang="en-US" altLang="zh-CN" smtClean="0">
                <a:latin typeface="Times New Roman" panose="02020603050405020304" pitchFamily="18" charset="0"/>
              </a:rPr>
              <a:t>this()</a:t>
            </a:r>
            <a:r>
              <a:rPr kumimoji="1" lang="zh-CN" altLang="en-US" smtClean="0">
                <a:latin typeface="Times New Roman" panose="02020603050405020304" pitchFamily="18" charset="0"/>
              </a:rPr>
              <a:t>。</a:t>
            </a:r>
          </a:p>
          <a:p>
            <a:pPr eaLnBrk="1" hangingPunct="1"/>
            <a:r>
              <a:rPr kumimoji="1" lang="zh-CN" altLang="en-US" smtClean="0">
                <a:latin typeface="Times New Roman" panose="02020603050405020304" pitchFamily="18" charset="0"/>
              </a:rPr>
              <a:t>调用父类的构造方法用</a:t>
            </a:r>
            <a:r>
              <a:rPr kumimoji="1" lang="en-US" altLang="zh-CN" smtClean="0">
                <a:latin typeface="Times New Roman" panose="02020603050405020304" pitchFamily="18" charset="0"/>
              </a:rPr>
              <a:t>super()</a:t>
            </a:r>
            <a:r>
              <a:rPr kumimoji="1" lang="zh-CN" altLang="en-US" smtClean="0">
                <a:latin typeface="Times New Roman" panose="02020603050405020304" pitchFamily="18" charset="0"/>
              </a:rPr>
              <a:t>。</a:t>
            </a:r>
          </a:p>
          <a:p>
            <a:pPr lvl="1" eaLnBrk="1" hangingPunct="1"/>
            <a:r>
              <a:rPr kumimoji="1" lang="en-US" altLang="zh-CN" smtClean="0">
                <a:latin typeface="Times New Roman" panose="02020603050405020304" pitchFamily="18" charset="0"/>
              </a:rPr>
              <a:t>-- super </a:t>
            </a:r>
            <a:r>
              <a:rPr kumimoji="1" lang="zh-CN" altLang="en-US" smtClean="0">
                <a:latin typeface="Times New Roman" panose="02020603050405020304" pitchFamily="18" charset="0"/>
              </a:rPr>
              <a:t>指向该关键字所在类的父类。</a:t>
            </a:r>
          </a:p>
          <a:p>
            <a:pPr eaLnBrk="1" hangingPunct="1"/>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8586158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1" lang="zh-CN" altLang="en-US" smtClean="0">
                <a:solidFill>
                  <a:schemeClr val="tx1"/>
                </a:solidFill>
              </a:rPr>
              <a:t>构造不同类型数据的集合</a:t>
            </a:r>
          </a:p>
        </p:txBody>
      </p:sp>
      <p:sp>
        <p:nvSpPr>
          <p:cNvPr id="26627" name="Rectangle 3"/>
          <p:cNvSpPr>
            <a:spLocks noGrp="1" noChangeArrowheads="1"/>
          </p:cNvSpPr>
          <p:nvPr>
            <p:ph idx="1"/>
          </p:nvPr>
        </p:nvSpPr>
        <p:spPr/>
        <p:txBody>
          <a:bodyPr>
            <a:normAutofit/>
          </a:bodyPr>
          <a:lstStyle/>
          <a:p>
            <a:pPr eaLnBrk="1" hangingPunct="1">
              <a:lnSpc>
                <a:spcPct val="80000"/>
              </a:lnSpc>
            </a:pPr>
            <a:r>
              <a:rPr kumimoji="1" lang="en-US" altLang="zh-CN" sz="1950" b="1">
                <a:solidFill>
                  <a:schemeClr val="accent2"/>
                </a:solidFill>
              </a:rPr>
              <a:t>Java</a:t>
            </a:r>
            <a:r>
              <a:rPr kumimoji="1" lang="zh-CN" altLang="zh-CN" sz="1950" b="1">
                <a:solidFill>
                  <a:schemeClr val="accent2"/>
                </a:solidFill>
              </a:rPr>
              <a:t>中允许构造如下类型的数组：</a:t>
            </a:r>
            <a:endParaRPr kumimoji="1" lang="zh-CN" altLang="en-US" sz="1950" b="1"/>
          </a:p>
          <a:p>
            <a:pPr eaLnBrk="1" hangingPunct="1">
              <a:lnSpc>
                <a:spcPct val="80000"/>
              </a:lnSpc>
              <a:buFont typeface="Wingdings" panose="05000000000000000000" pitchFamily="2" charset="2"/>
              <a:buNone/>
            </a:pPr>
            <a:r>
              <a:rPr kumimoji="1" lang="zh-CN" altLang="en-US" sz="1950"/>
              <a:t>	</a:t>
            </a:r>
            <a:r>
              <a:rPr kumimoji="1" lang="en-US" altLang="zh-CN" sz="1950"/>
              <a:t>Employee [ ]  staff = new Employee[1024];</a:t>
            </a:r>
          </a:p>
          <a:p>
            <a:pPr eaLnBrk="1" hangingPunct="1">
              <a:lnSpc>
                <a:spcPct val="80000"/>
              </a:lnSpc>
              <a:buFont typeface="Wingdings" panose="05000000000000000000" pitchFamily="2" charset="2"/>
              <a:buNone/>
            </a:pPr>
            <a:r>
              <a:rPr kumimoji="1" lang="en-US" altLang="zh-CN" sz="1950"/>
              <a:t>	staff[0] = new Manager( );</a:t>
            </a:r>
          </a:p>
          <a:p>
            <a:pPr eaLnBrk="1" hangingPunct="1">
              <a:lnSpc>
                <a:spcPct val="80000"/>
              </a:lnSpc>
              <a:buFont typeface="Wingdings" panose="05000000000000000000" pitchFamily="2" charset="2"/>
              <a:buNone/>
            </a:pPr>
            <a:r>
              <a:rPr kumimoji="1" lang="en-US" altLang="zh-CN" sz="1950"/>
              <a:t>	staff[1] = new Worker();</a:t>
            </a:r>
          </a:p>
          <a:p>
            <a:pPr eaLnBrk="1" hangingPunct="1">
              <a:lnSpc>
                <a:spcPct val="80000"/>
              </a:lnSpc>
              <a:buFont typeface="Wingdings" panose="05000000000000000000" pitchFamily="2" charset="2"/>
              <a:buNone/>
            </a:pPr>
            <a:r>
              <a:rPr kumimoji="1" lang="en-US" altLang="zh-CN" sz="1950"/>
              <a:t>	staff[2] = new Employee();</a:t>
            </a:r>
          </a:p>
          <a:p>
            <a:pPr eaLnBrk="1" hangingPunct="1">
              <a:lnSpc>
                <a:spcPct val="80000"/>
              </a:lnSpc>
              <a:buFont typeface="Wingdings" panose="05000000000000000000" pitchFamily="2" charset="2"/>
              <a:buNone/>
            </a:pPr>
            <a:r>
              <a:rPr kumimoji="1" lang="en-US" altLang="zh-CN" sz="1950"/>
              <a:t>	…</a:t>
            </a:r>
          </a:p>
          <a:p>
            <a:pPr eaLnBrk="1" hangingPunct="1">
              <a:lnSpc>
                <a:spcPct val="80000"/>
              </a:lnSpc>
              <a:buFont typeface="Wingdings" panose="05000000000000000000" pitchFamily="2" charset="2"/>
              <a:buNone/>
            </a:pPr>
            <a:r>
              <a:rPr kumimoji="1" lang="en-US" altLang="zh-CN" sz="1950"/>
              <a:t>   ----  staff </a:t>
            </a:r>
            <a:r>
              <a:rPr kumimoji="1" lang="zh-CN" altLang="zh-CN" sz="1950"/>
              <a:t>是由多种类型的对象组成的。</a:t>
            </a:r>
          </a:p>
          <a:p>
            <a:pPr eaLnBrk="1" hangingPunct="1">
              <a:lnSpc>
                <a:spcPct val="80000"/>
              </a:lnSpc>
              <a:buFont typeface="Wingdings" panose="05000000000000000000" pitchFamily="2" charset="2"/>
              <a:buNone/>
            </a:pPr>
            <a:endParaRPr kumimoji="1" lang="zh-CN" altLang="zh-CN" sz="1950"/>
          </a:p>
          <a:p>
            <a:pPr eaLnBrk="1" hangingPunct="1">
              <a:lnSpc>
                <a:spcPct val="80000"/>
              </a:lnSpc>
            </a:pPr>
            <a:r>
              <a:rPr kumimoji="1" lang="en-US" altLang="zh-CN" sz="1950"/>
              <a:t>Java</a:t>
            </a:r>
            <a:r>
              <a:rPr kumimoji="1" lang="zh-CN" altLang="zh-CN" sz="1950"/>
              <a:t>中任何一个子类的实例都可作为父类的实例</a:t>
            </a:r>
          </a:p>
          <a:p>
            <a:pPr eaLnBrk="1" hangingPunct="1">
              <a:lnSpc>
                <a:spcPct val="80000"/>
              </a:lnSpc>
              <a:buFont typeface="Wingdings" panose="05000000000000000000" pitchFamily="2" charset="2"/>
              <a:buNone/>
            </a:pPr>
            <a:r>
              <a:rPr kumimoji="1" lang="zh-CN" altLang="zh-CN" sz="1950"/>
              <a:t>使用，可以调用父类具有的方法。</a:t>
            </a:r>
            <a:endParaRPr kumimoji="1" lang="zh-CN" altLang="en-US" sz="1950"/>
          </a:p>
          <a:p>
            <a:pPr eaLnBrk="1" hangingPunct="1">
              <a:lnSpc>
                <a:spcPct val="8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16763526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单继承</a:t>
            </a:r>
          </a:p>
        </p:txBody>
      </p:sp>
      <p:sp>
        <p:nvSpPr>
          <p:cNvPr id="27651" name="Rectangle 3"/>
          <p:cNvSpPr>
            <a:spLocks noGrp="1" noChangeArrowheads="1"/>
          </p:cNvSpPr>
          <p:nvPr>
            <p:ph idx="1"/>
          </p:nvPr>
        </p:nvSpPr>
        <p:spPr/>
        <p:txBody>
          <a:bodyPr/>
          <a:lstStyle/>
          <a:p>
            <a:pPr eaLnBrk="1" hangingPunct="1"/>
            <a:r>
              <a:rPr kumimoji="1" lang="en-US" altLang="zh-CN" smtClean="0"/>
              <a:t>Java</a:t>
            </a:r>
            <a:r>
              <a:rPr kumimoji="1" lang="zh-CN" altLang="en-US" smtClean="0"/>
              <a:t>是单继承的，即只能从一个类继承，    </a:t>
            </a:r>
            <a:r>
              <a:rPr kumimoji="1" lang="en-US" altLang="zh-CN" smtClean="0"/>
              <a:t>extends</a:t>
            </a:r>
            <a:r>
              <a:rPr kumimoji="1" lang="zh-CN" altLang="en-US" smtClean="0"/>
              <a:t>后类名只能有一个。</a:t>
            </a:r>
          </a:p>
          <a:p>
            <a:pPr eaLnBrk="1" hangingPunct="1"/>
            <a:endParaRPr kumimoji="1" lang="zh-CN" altLang="en-US" smtClean="0"/>
          </a:p>
          <a:p>
            <a:pPr eaLnBrk="1" hangingPunct="1"/>
            <a:r>
              <a:rPr kumimoji="1" lang="zh-CN" altLang="en-US" smtClean="0"/>
              <a:t>单继承的优点：</a:t>
            </a:r>
          </a:p>
          <a:p>
            <a:pPr lvl="1" eaLnBrk="1" hangingPunct="1"/>
            <a:r>
              <a:rPr kumimoji="1" lang="zh-CN" altLang="en-US" smtClean="0"/>
              <a:t>代码更可靠</a:t>
            </a:r>
          </a:p>
          <a:p>
            <a:pPr lvl="1" eaLnBrk="1" hangingPunct="1"/>
            <a:r>
              <a:rPr kumimoji="1" lang="zh-CN" altLang="en-US" smtClean="0"/>
              <a:t>可以用接口弥补</a:t>
            </a:r>
          </a:p>
          <a:p>
            <a:pPr lvl="1" eaLnBrk="1" hangingPunct="1"/>
            <a:r>
              <a:rPr kumimoji="1" lang="zh-CN" altLang="en-US" smtClean="0"/>
              <a:t>用一个类实现多个接口，达到多继承效果。</a:t>
            </a:r>
          </a:p>
          <a:p>
            <a:pPr eaLnBrk="1" hangingPunct="1"/>
            <a:endParaRPr lang="en-US" altLang="zh-CN" smtClean="0"/>
          </a:p>
        </p:txBody>
      </p:sp>
    </p:spTree>
    <p:extLst>
      <p:ext uri="{BB962C8B-B14F-4D97-AF65-F5344CB8AC3E}">
        <p14:creationId xmlns:p14="http://schemas.microsoft.com/office/powerpoint/2010/main" val="28650766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多态</a:t>
            </a:r>
          </a:p>
        </p:txBody>
      </p:sp>
      <p:sp>
        <p:nvSpPr>
          <p:cNvPr id="28675" name="Rectangle 3"/>
          <p:cNvSpPr>
            <a:spLocks noGrp="1" noChangeArrowheads="1"/>
          </p:cNvSpPr>
          <p:nvPr>
            <p:ph idx="1"/>
          </p:nvPr>
        </p:nvSpPr>
        <p:spPr/>
        <p:txBody>
          <a:bodyPr/>
          <a:lstStyle/>
          <a:p>
            <a:pPr eaLnBrk="1" hangingPunct="1">
              <a:lnSpc>
                <a:spcPct val="90000"/>
              </a:lnSpc>
            </a:pPr>
            <a:r>
              <a:rPr kumimoji="1" lang="en-US" altLang="zh-CN" sz="1650">
                <a:latin typeface="Times New Roman" panose="02020603050405020304" pitchFamily="18" charset="0"/>
              </a:rPr>
              <a:t>Java</a:t>
            </a:r>
            <a:r>
              <a:rPr kumimoji="1" lang="zh-CN" altLang="en-US" sz="1650">
                <a:latin typeface="Times New Roman" panose="02020603050405020304" pitchFamily="18" charset="0"/>
              </a:rPr>
              <a:t>允许父类对象的变量作为子类对象的变量使用。但通过该变量</a:t>
            </a:r>
            <a:r>
              <a:rPr kumimoji="1" lang="en-US" altLang="zh-CN" sz="1650">
                <a:latin typeface="Times New Roman" panose="02020603050405020304" pitchFamily="18" charset="0"/>
              </a:rPr>
              <a:t>(</a:t>
            </a:r>
            <a:r>
              <a:rPr kumimoji="1" lang="zh-CN" altLang="en-US" sz="1650">
                <a:latin typeface="Times New Roman" panose="02020603050405020304" pitchFamily="18" charset="0"/>
              </a:rPr>
              <a:t>如</a:t>
            </a:r>
            <a:r>
              <a:rPr kumimoji="1" lang="en-US" altLang="zh-CN" sz="1650">
                <a:latin typeface="Times New Roman" panose="02020603050405020304" pitchFamily="18" charset="0"/>
              </a:rPr>
              <a:t>e)</a:t>
            </a:r>
            <a:r>
              <a:rPr kumimoji="1" lang="zh-CN" altLang="en-US" sz="1650">
                <a:latin typeface="Times New Roman" panose="02020603050405020304" pitchFamily="18" charset="0"/>
              </a:rPr>
              <a:t>只能访问父类的方法，子类特有的部分被隐藏。</a:t>
            </a:r>
          </a:p>
          <a:p>
            <a:pPr eaLnBrk="1" hangingPunct="1">
              <a:lnSpc>
                <a:spcPct val="90000"/>
              </a:lnSpc>
              <a:buFont typeface="Wingdings" panose="05000000000000000000" pitchFamily="2" charset="2"/>
              <a:buNone/>
            </a:pPr>
            <a:r>
              <a:rPr kumimoji="1" lang="zh-CN" altLang="en-US" sz="1650">
                <a:latin typeface="Times New Roman" panose="02020603050405020304" pitchFamily="18" charset="0"/>
              </a:rPr>
              <a:t>       如：</a:t>
            </a:r>
            <a:r>
              <a:rPr kumimoji="1" lang="en-US" altLang="zh-CN" sz="1650">
                <a:latin typeface="Times New Roman" panose="02020603050405020304" pitchFamily="18" charset="0"/>
              </a:rPr>
              <a:t>Employee  e = new Manager( );</a:t>
            </a:r>
          </a:p>
          <a:p>
            <a:pPr eaLnBrk="1"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r>
              <a:rPr kumimoji="1" lang="zh-CN" altLang="en-US" sz="1650">
                <a:latin typeface="Times New Roman" panose="02020603050405020304" pitchFamily="18" charset="0"/>
              </a:rPr>
              <a:t>多态含义：</a:t>
            </a:r>
          </a:p>
          <a:p>
            <a:pPr eaLnBrk="1" fontAlgn="t" hangingPunct="1">
              <a:lnSpc>
                <a:spcPct val="90000"/>
              </a:lnSpc>
              <a:buFont typeface="Wingdings" panose="05000000000000000000" pitchFamily="2" charset="2"/>
              <a:buNone/>
            </a:pPr>
            <a:r>
              <a:rPr kumimoji="1" lang="zh-CN" altLang="en-US" sz="1650">
                <a:latin typeface="Times New Roman" panose="02020603050405020304" pitchFamily="18" charset="0"/>
              </a:rPr>
              <a:t>    	</a:t>
            </a:r>
            <a:r>
              <a:rPr kumimoji="1" lang="en-US" altLang="zh-CN" sz="1650">
                <a:latin typeface="Times New Roman" panose="02020603050405020304" pitchFamily="18" charset="0"/>
              </a:rPr>
              <a:t>An object has only one form, while a variable is polymorphism, since it can refer  to objects of  different forms</a:t>
            </a:r>
            <a:r>
              <a:rPr kumimoji="1" lang="zh-CN" altLang="en-US" sz="1650">
                <a:latin typeface="Times New Roman" panose="02020603050405020304" pitchFamily="18" charset="0"/>
              </a:rPr>
              <a:t>，</a:t>
            </a:r>
            <a:r>
              <a:rPr kumimoji="1" lang="en-US" altLang="zh-CN" sz="1650">
                <a:latin typeface="Times New Roman" panose="02020603050405020304" pitchFamily="18" charset="0"/>
              </a:rPr>
              <a:t>polymorphism is the ability to have many different forms.</a:t>
            </a:r>
          </a:p>
          <a:p>
            <a:pPr eaLnBrk="1" fontAlgn="t"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endParaRPr lang="en-US" altLang="zh-CN" sz="1650">
              <a:latin typeface="Times New Roman" panose="02020603050405020304" pitchFamily="18" charset="0"/>
            </a:endParaRPr>
          </a:p>
        </p:txBody>
      </p:sp>
    </p:spTree>
    <p:extLst>
      <p:ext uri="{BB962C8B-B14F-4D97-AF65-F5344CB8AC3E}">
        <p14:creationId xmlns:p14="http://schemas.microsoft.com/office/powerpoint/2010/main" val="234288416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Super </a:t>
            </a:r>
            <a:r>
              <a:rPr lang="zh-CN" altLang="en-US" smtClean="0"/>
              <a:t>关键字</a:t>
            </a:r>
          </a:p>
        </p:txBody>
      </p:sp>
      <p:sp>
        <p:nvSpPr>
          <p:cNvPr id="29699"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975"/>
              <a:t>Super</a:t>
            </a:r>
            <a:r>
              <a:rPr kumimoji="1" lang="zh-CN" altLang="zh-CN" sz="975"/>
              <a:t>指向该关键字所在类的父类。</a:t>
            </a:r>
          </a:p>
          <a:p>
            <a:pPr eaLnBrk="1" hangingPunct="1">
              <a:lnSpc>
                <a:spcPct val="80000"/>
              </a:lnSpc>
              <a:buFont typeface="Wingdings" panose="05000000000000000000" pitchFamily="2" charset="2"/>
              <a:buNone/>
            </a:pPr>
            <a:endParaRPr kumimoji="1" lang="zh-CN" altLang="zh-CN" sz="975"/>
          </a:p>
          <a:p>
            <a:pPr eaLnBrk="1" hangingPunct="1">
              <a:lnSpc>
                <a:spcPct val="80000"/>
              </a:lnSpc>
              <a:buFont typeface="Wingdings" panose="05000000000000000000" pitchFamily="2" charset="2"/>
              <a:buNone/>
            </a:pPr>
            <a:r>
              <a:rPr kumimoji="1" lang="en-US" altLang="zh-CN" sz="975"/>
              <a:t>Public class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name ;</a:t>
            </a:r>
          </a:p>
          <a:p>
            <a:pPr eaLnBrk="1" hangingPunct="1">
              <a:lnSpc>
                <a:spcPct val="80000"/>
              </a:lnSpc>
              <a:buFont typeface="Wingdings" panose="05000000000000000000" pitchFamily="2" charset="2"/>
              <a:buNone/>
            </a:pPr>
            <a:r>
              <a:rPr kumimoji="1" lang="en-US" altLang="zh-CN" sz="975"/>
              <a:t>	private int salary;</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“Name: ”+name+“\nSalary:”+salary;</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public class Manager extends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department ;</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super.getDetailes( )+‘\nDepartment: “+department;</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endParaRPr lang="en-US" altLang="zh-CN" sz="975"/>
          </a:p>
        </p:txBody>
      </p:sp>
    </p:spTree>
    <p:extLst>
      <p:ext uri="{BB962C8B-B14F-4D97-AF65-F5344CB8AC3E}">
        <p14:creationId xmlns:p14="http://schemas.microsoft.com/office/powerpoint/2010/main" val="292688063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kumimoji="1" lang="en-US" altLang="zh-CN" dirty="0" smtClean="0">
                <a:solidFill>
                  <a:schemeClr val="tx1"/>
                </a:solidFill>
              </a:rPr>
              <a:t>“</a:t>
            </a:r>
            <a:r>
              <a:rPr kumimoji="1" lang="en-US" altLang="zh-CN" dirty="0" err="1" smtClean="0">
                <a:solidFill>
                  <a:schemeClr val="tx1"/>
                </a:solidFill>
              </a:rPr>
              <a:t>instanceof</a:t>
            </a:r>
            <a:r>
              <a:rPr kumimoji="1" lang="en-US" altLang="zh-CN" dirty="0" smtClean="0">
                <a:solidFill>
                  <a:schemeClr val="tx1"/>
                </a:solidFill>
              </a:rPr>
              <a:t>”</a:t>
            </a:r>
            <a:r>
              <a:rPr kumimoji="1" lang="zh-CN" altLang="en-US" dirty="0" smtClean="0">
                <a:solidFill>
                  <a:schemeClr val="tx1"/>
                </a:solidFill>
              </a:rPr>
              <a:t>及</a:t>
            </a:r>
            <a:r>
              <a:rPr kumimoji="1" lang="zh-CN" altLang="zh-CN" dirty="0" smtClean="0">
                <a:solidFill>
                  <a:schemeClr val="tx1"/>
                </a:solidFill>
              </a:rPr>
              <a:t>类型强制转换</a:t>
            </a:r>
            <a:endParaRPr kumimoji="1" lang="zh-CN" altLang="en-US" dirty="0" smtClean="0">
              <a:solidFill>
                <a:schemeClr val="tx1"/>
              </a:solidFill>
            </a:endParaRPr>
          </a:p>
        </p:txBody>
      </p:sp>
      <p:sp>
        <p:nvSpPr>
          <p:cNvPr id="30723" name="Rectangle 3"/>
          <p:cNvSpPr>
            <a:spLocks noGrp="1" noChangeArrowheads="1"/>
          </p:cNvSpPr>
          <p:nvPr>
            <p:ph idx="1"/>
          </p:nvPr>
        </p:nvSpPr>
        <p:spPr/>
        <p:txBody>
          <a:bodyPr>
            <a:noAutofit/>
          </a:bodyPr>
          <a:lstStyle/>
          <a:p>
            <a:pPr eaLnBrk="1" hangingPunct="1">
              <a:lnSpc>
                <a:spcPct val="110000"/>
              </a:lnSpc>
              <a:spcBef>
                <a:spcPts val="0"/>
              </a:spcBef>
            </a:pPr>
            <a:r>
              <a:rPr kumimoji="1" lang="en-US" altLang="zh-CN" sz="1600" dirty="0"/>
              <a:t>Instanceof </a:t>
            </a:r>
            <a:r>
              <a:rPr kumimoji="1" lang="zh-CN" altLang="en-US" sz="1600" dirty="0"/>
              <a:t>测试对象类型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err="1"/>
              <a:t>Empolyee</a:t>
            </a:r>
            <a:r>
              <a:rPr kumimoji="1" lang="en-US" altLang="zh-CN" sz="1600" dirty="0"/>
              <a:t> a = new Manager();</a:t>
            </a:r>
          </a:p>
          <a:p>
            <a:pPr eaLnBrk="1" hangingPunct="1">
              <a:lnSpc>
                <a:spcPct val="110000"/>
              </a:lnSpc>
              <a:spcBef>
                <a:spcPts val="0"/>
              </a:spcBef>
              <a:buFont typeface="Wingdings" panose="05000000000000000000" pitchFamily="2" charset="2"/>
              <a:buNone/>
            </a:pPr>
            <a:r>
              <a:rPr kumimoji="1" lang="en-US" altLang="zh-CN" sz="1600" dirty="0"/>
              <a:t>  	</a:t>
            </a:r>
            <a:r>
              <a:rPr kumimoji="1" lang="zh-CN" altLang="en-US" sz="1600" dirty="0"/>
              <a:t>则</a:t>
            </a:r>
            <a:r>
              <a:rPr kumimoji="1" lang="en-US" altLang="en-US" sz="1600" dirty="0"/>
              <a:t> </a:t>
            </a:r>
            <a:r>
              <a:rPr kumimoji="1" lang="en-US" altLang="zh-CN" sz="1600" dirty="0"/>
              <a:t>a </a:t>
            </a:r>
            <a:r>
              <a:rPr kumimoji="1" lang="en-US" altLang="zh-CN" sz="1600" dirty="0" err="1"/>
              <a:t>instanceof</a:t>
            </a:r>
            <a:r>
              <a:rPr kumimoji="1" lang="en-US" altLang="zh-CN" sz="1600" dirty="0"/>
              <a:t>  Manager </a:t>
            </a:r>
            <a:r>
              <a:rPr kumimoji="1" lang="zh-CN" altLang="en-US" sz="1600" dirty="0"/>
              <a:t>为</a:t>
            </a:r>
            <a:r>
              <a:rPr kumimoji="1" lang="en-US" altLang="zh-CN" sz="1600" dirty="0"/>
              <a:t>true;</a:t>
            </a:r>
          </a:p>
          <a:p>
            <a:pPr eaLnBrk="1" hangingPunct="1">
              <a:lnSpc>
                <a:spcPct val="110000"/>
              </a:lnSpc>
              <a:spcBef>
                <a:spcPts val="0"/>
              </a:spcBef>
            </a:pPr>
            <a:r>
              <a:rPr kumimoji="1" lang="zh-CN" altLang="en-US" sz="1600" dirty="0"/>
              <a:t>类型转换</a:t>
            </a:r>
          </a:p>
          <a:p>
            <a:pPr eaLnBrk="1" hangingPunct="1">
              <a:lnSpc>
                <a:spcPct val="110000"/>
              </a:lnSpc>
              <a:spcBef>
                <a:spcPts val="0"/>
              </a:spcBef>
              <a:buFont typeface="Wingdings" panose="05000000000000000000" pitchFamily="2" charset="2"/>
              <a:buNone/>
            </a:pPr>
            <a:r>
              <a:rPr kumimoji="1" lang="zh-CN" altLang="en-US" sz="1600" dirty="0"/>
              <a:t>	父类弱、子类强，指向父类的引用不能直接按子类引用，</a:t>
            </a:r>
          </a:p>
          <a:p>
            <a:pPr eaLnBrk="1" hangingPunct="1">
              <a:lnSpc>
                <a:spcPct val="110000"/>
              </a:lnSpc>
              <a:spcBef>
                <a:spcPts val="0"/>
              </a:spcBef>
              <a:buFont typeface="Wingdings" panose="05000000000000000000" pitchFamily="2" charset="2"/>
              <a:buNone/>
            </a:pPr>
            <a:r>
              <a:rPr kumimoji="1" lang="zh-CN" altLang="en-US" sz="1600" dirty="0"/>
              <a:t>	必须要强制类型转换后才能作为子类的引用使用。</a:t>
            </a:r>
          </a:p>
          <a:p>
            <a:pPr eaLnBrk="1" hangingPunct="1">
              <a:lnSpc>
                <a:spcPct val="110000"/>
              </a:lnSpc>
              <a:spcBef>
                <a:spcPts val="0"/>
              </a:spcBef>
              <a:buFont typeface="Wingdings" panose="05000000000000000000" pitchFamily="2" charset="2"/>
              <a:buNone/>
            </a:pPr>
            <a:r>
              <a:rPr kumimoji="1" lang="zh-CN" altLang="en-US" sz="1600" dirty="0"/>
              <a:t>	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a:t>public void method( Employee e)</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if (e </a:t>
            </a:r>
            <a:r>
              <a:rPr kumimoji="1" lang="en-US" altLang="zh-CN" sz="1600" dirty="0" err="1"/>
              <a:t>instanceof</a:t>
            </a:r>
            <a:r>
              <a:rPr kumimoji="1" lang="en-US" altLang="zh-CN" sz="1600" dirty="0"/>
              <a:t> Manager)</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manager m = (manager) e ;</a:t>
            </a:r>
          </a:p>
          <a:p>
            <a:pPr eaLnBrk="1" hangingPunct="1">
              <a:lnSpc>
                <a:spcPct val="110000"/>
              </a:lnSpc>
              <a:spcBef>
                <a:spcPts val="0"/>
              </a:spcBef>
              <a:buFont typeface="Wingdings" panose="05000000000000000000" pitchFamily="2" charset="2"/>
              <a:buNone/>
            </a:pPr>
            <a:r>
              <a:rPr kumimoji="1" lang="en-US" altLang="zh-CN" sz="1600" dirty="0"/>
              <a:t>			</a:t>
            </a:r>
            <a:r>
              <a:rPr kumimoji="1" lang="en-US" altLang="zh-CN" sz="1600" dirty="0" err="1"/>
              <a:t>m.department</a:t>
            </a: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endParaRPr lang="en-US" altLang="zh-CN" sz="1600" dirty="0"/>
          </a:p>
        </p:txBody>
      </p:sp>
    </p:spTree>
    <p:extLst>
      <p:ext uri="{BB962C8B-B14F-4D97-AF65-F5344CB8AC3E}">
        <p14:creationId xmlns:p14="http://schemas.microsoft.com/office/powerpoint/2010/main" val="38867881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kumimoji="1" lang="zh-CN" altLang="en-US" smtClean="0">
                <a:solidFill>
                  <a:schemeClr val="tx1"/>
                </a:solidFill>
              </a:rPr>
              <a:t>重写（</a:t>
            </a:r>
            <a:r>
              <a:rPr kumimoji="1" lang="en-US" altLang="zh-CN" smtClean="0">
                <a:solidFill>
                  <a:schemeClr val="tx1"/>
                </a:solidFill>
              </a:rPr>
              <a:t>Overriding methods)</a:t>
            </a:r>
          </a:p>
        </p:txBody>
      </p:sp>
      <p:sp>
        <p:nvSpPr>
          <p:cNvPr id="31747" name="Rectangle 3"/>
          <p:cNvSpPr>
            <a:spLocks noGrp="1" noChangeArrowheads="1"/>
          </p:cNvSpPr>
          <p:nvPr>
            <p:ph idx="1"/>
          </p:nvPr>
        </p:nvSpPr>
        <p:spPr/>
        <p:txBody>
          <a:bodyPr/>
          <a:lstStyle/>
          <a:p>
            <a:pPr eaLnBrk="1" hangingPunct="1">
              <a:lnSpc>
                <a:spcPct val="90000"/>
              </a:lnSpc>
            </a:pPr>
            <a:r>
              <a:rPr kumimoji="1" lang="zh-CN" altLang="en-US" smtClean="0"/>
              <a:t>子类可以改变从父类继承的行为。</a:t>
            </a:r>
          </a:p>
          <a:p>
            <a:pPr eaLnBrk="1" hangingPunct="1">
              <a:lnSpc>
                <a:spcPct val="90000"/>
              </a:lnSpc>
              <a:buFont typeface="Wingdings" panose="05000000000000000000" pitchFamily="2" charset="2"/>
              <a:buNone/>
            </a:pPr>
            <a:endParaRPr kumimoji="1" lang="zh-CN" altLang="en-US" smtClean="0"/>
          </a:p>
          <a:p>
            <a:pPr eaLnBrk="1" hangingPunct="1">
              <a:lnSpc>
                <a:spcPct val="90000"/>
              </a:lnSpc>
            </a:pPr>
            <a:r>
              <a:rPr kumimoji="1" lang="zh-CN" altLang="en-US" smtClean="0"/>
              <a:t>被重写方法的返回值、方法名、参数列表要与父类中的方法完全一样。</a:t>
            </a:r>
          </a:p>
          <a:p>
            <a:pPr eaLnBrk="1" hangingPunct="1">
              <a:lnSpc>
                <a:spcPct val="90000"/>
              </a:lnSpc>
              <a:buFont typeface="Wingdings" panose="05000000000000000000" pitchFamily="2" charset="2"/>
              <a:buNone/>
            </a:pPr>
            <a:endParaRPr kumimoji="1" lang="zh-CN" altLang="en-US" smtClean="0"/>
          </a:p>
          <a:p>
            <a:pPr eaLnBrk="1" hangingPunct="1">
              <a:lnSpc>
                <a:spcPct val="90000"/>
              </a:lnSpc>
            </a:pPr>
            <a:r>
              <a:rPr kumimoji="1" lang="zh-CN" altLang="en-US" smtClean="0"/>
              <a:t>运行时确定使用父类还是子类的方法。</a:t>
            </a:r>
          </a:p>
          <a:p>
            <a:pPr eaLnBrk="1" hangingPunct="1">
              <a:lnSpc>
                <a:spcPct val="90000"/>
              </a:lnSpc>
              <a:buFont typeface="Wingdings" panose="05000000000000000000" pitchFamily="2" charset="2"/>
              <a:buNone/>
            </a:pPr>
            <a:r>
              <a:rPr kumimoji="1" lang="zh-CN" altLang="en-US" smtClean="0"/>
              <a:t>    </a:t>
            </a:r>
            <a:r>
              <a:rPr kumimoji="1" lang="en-US" altLang="zh-CN" smtClean="0"/>
              <a:t>Employee e = new Manager();</a:t>
            </a:r>
          </a:p>
          <a:p>
            <a:pPr eaLnBrk="1" hangingPunct="1">
              <a:lnSpc>
                <a:spcPct val="90000"/>
              </a:lnSpc>
              <a:buFont typeface="Wingdings" panose="05000000000000000000" pitchFamily="2" charset="2"/>
              <a:buNone/>
            </a:pPr>
            <a:r>
              <a:rPr kumimoji="1" lang="en-US" altLang="zh-CN" smtClean="0"/>
              <a:t>    e.getDetails();</a:t>
            </a:r>
          </a:p>
          <a:p>
            <a:pPr eaLnBrk="1" hangingPunct="1">
              <a:lnSpc>
                <a:spcPct val="90000"/>
              </a:lnSpc>
              <a:buFont typeface="Wingdings" panose="05000000000000000000" pitchFamily="2" charset="2"/>
              <a:buNone/>
            </a:pPr>
            <a:endParaRPr lang="en-US" altLang="zh-CN" smtClean="0"/>
          </a:p>
        </p:txBody>
      </p:sp>
    </p:spTree>
    <p:extLst>
      <p:ext uri="{BB962C8B-B14F-4D97-AF65-F5344CB8AC3E}">
        <p14:creationId xmlns:p14="http://schemas.microsoft.com/office/powerpoint/2010/main" val="7070054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Overriding </a:t>
            </a:r>
            <a:r>
              <a:rPr lang="zh-CN" altLang="en-US" smtClean="0"/>
              <a:t>例子</a:t>
            </a:r>
          </a:p>
        </p:txBody>
      </p:sp>
      <p:sp>
        <p:nvSpPr>
          <p:cNvPr id="32771" name="Rectangle 3"/>
          <p:cNvSpPr>
            <a:spLocks noGrp="1" noChangeArrowheads="1"/>
          </p:cNvSpPr>
          <p:nvPr>
            <p:ph idx="1"/>
          </p:nvPr>
        </p:nvSpPr>
        <p:spPr>
          <a:xfrm>
            <a:off x="628650" y="1456660"/>
            <a:ext cx="7886700" cy="4720303"/>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800" dirty="0">
                <a:latin typeface="+mn-ea"/>
              </a:rPr>
              <a:t>public class Stack</a:t>
            </a:r>
          </a:p>
          <a:p>
            <a:pPr eaLnBrk="1" hangingPunct="1">
              <a:lnSpc>
                <a:spcPct val="100000"/>
              </a:lnSpc>
              <a:spcBef>
                <a:spcPts val="0"/>
              </a:spcBef>
              <a:buFont typeface="Wingdings" panose="05000000000000000000" pitchFamily="2" charset="2"/>
              <a:buNone/>
            </a:pP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private Vector items;</a:t>
            </a:r>
          </a:p>
          <a:p>
            <a:pPr eaLnBrk="1" hangingPunct="1">
              <a:lnSpc>
                <a:spcPct val="100000"/>
              </a:lnSpc>
              <a:spcBef>
                <a:spcPts val="0"/>
              </a:spcBef>
              <a:buFont typeface="Wingdings" panose="05000000000000000000" pitchFamily="2" charset="2"/>
              <a:buNone/>
            </a:pPr>
            <a:r>
              <a:rPr kumimoji="1" lang="en-US" altLang="zh-CN" sz="1800" dirty="0">
                <a:latin typeface="+mn-ea"/>
              </a:rPr>
              <a:t>    	// code for Stack's methods and constructor not shown</a:t>
            </a:r>
          </a:p>
          <a:p>
            <a:pPr eaLnBrk="1" hangingPunct="1">
              <a:lnSpc>
                <a:spcPct val="100000"/>
              </a:lnSpc>
              <a:spcBef>
                <a:spcPts val="0"/>
              </a:spcBef>
              <a:buFont typeface="Wingdings" panose="05000000000000000000" pitchFamily="2" charset="2"/>
              <a:buNone/>
            </a:pPr>
            <a:r>
              <a:rPr kumimoji="1" lang="en-US" altLang="zh-CN" sz="1800" dirty="0">
                <a:latin typeface="+mn-ea"/>
              </a:rPr>
              <a:t>    	// overrides Object's </a:t>
            </a:r>
            <a:r>
              <a:rPr kumimoji="1" lang="en-US" altLang="zh-CN" sz="1800" dirty="0" err="1">
                <a:latin typeface="+mn-ea"/>
              </a:rPr>
              <a:t>toString</a:t>
            </a:r>
            <a:r>
              <a:rPr kumimoji="1" lang="en-US" altLang="zh-CN" sz="1800" dirty="0">
                <a:latin typeface="+mn-ea"/>
              </a:rPr>
              <a:t> method</a:t>
            </a:r>
          </a:p>
          <a:p>
            <a:pPr eaLnBrk="1" hangingPunct="1">
              <a:lnSpc>
                <a:spcPct val="100000"/>
              </a:lnSpc>
              <a:spcBef>
                <a:spcPts val="0"/>
              </a:spcBef>
              <a:buFont typeface="Wingdings" panose="05000000000000000000" pitchFamily="2" charset="2"/>
              <a:buNone/>
            </a:pPr>
            <a:r>
              <a:rPr kumimoji="1" lang="en-US" altLang="zh-CN" sz="1800" dirty="0">
                <a:latin typeface="+mn-ea"/>
              </a:rPr>
              <a:t>    	public String </a:t>
            </a:r>
            <a:r>
              <a:rPr kumimoji="1" lang="en-US" altLang="zh-CN" sz="1800" dirty="0" err="1">
                <a:latin typeface="+mn-ea"/>
              </a:rPr>
              <a:t>toString</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int</a:t>
            </a:r>
            <a:r>
              <a:rPr kumimoji="1" lang="en-US" altLang="zh-CN" sz="1800" dirty="0">
                <a:latin typeface="+mn-ea"/>
              </a:rPr>
              <a:t> n = </a:t>
            </a:r>
            <a:r>
              <a:rPr kumimoji="1" lang="en-US" altLang="zh-CN" sz="1800" dirty="0" err="1">
                <a:latin typeface="+mn-ea"/>
              </a:rPr>
              <a:t>items.size</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StringBuffer</a:t>
            </a:r>
            <a:r>
              <a:rPr kumimoji="1" lang="en-US" altLang="zh-CN" sz="1800" dirty="0">
                <a:latin typeface="+mn-ea"/>
              </a:rPr>
              <a:t> result = new </a:t>
            </a:r>
            <a:r>
              <a:rPr kumimoji="1" lang="en-US" altLang="zh-CN" sz="1800" dirty="0" err="1">
                <a:latin typeface="+mn-ea"/>
              </a:rPr>
              <a:t>StringBuffer</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for (</a:t>
            </a:r>
            <a:r>
              <a:rPr kumimoji="1" lang="en-US" altLang="zh-CN" sz="1800" dirty="0" err="1">
                <a:latin typeface="+mn-ea"/>
              </a:rPr>
              <a:t>int</a:t>
            </a:r>
            <a:r>
              <a:rPr kumimoji="1" lang="en-US" altLang="zh-CN" sz="1800" dirty="0">
                <a:latin typeface="+mn-ea"/>
              </a:rPr>
              <a:t> </a:t>
            </a:r>
            <a:r>
              <a:rPr kumimoji="1" lang="en-US" altLang="zh-CN" sz="1800" dirty="0" err="1">
                <a:latin typeface="+mn-ea"/>
              </a:rPr>
              <a:t>i</a:t>
            </a:r>
            <a:r>
              <a:rPr kumimoji="1" lang="en-US" altLang="zh-CN" sz="1800" dirty="0">
                <a:latin typeface="+mn-ea"/>
              </a:rPr>
              <a:t> = 0; </a:t>
            </a:r>
            <a:r>
              <a:rPr kumimoji="1" lang="en-US" altLang="zh-CN" sz="1800" dirty="0" err="1">
                <a:latin typeface="+mn-ea"/>
              </a:rPr>
              <a:t>i</a:t>
            </a:r>
            <a:r>
              <a:rPr kumimoji="1" lang="en-US" altLang="zh-CN" sz="1800" dirty="0">
                <a:latin typeface="+mn-ea"/>
              </a:rPr>
              <a:t> &lt; n; </a:t>
            </a:r>
            <a:r>
              <a:rPr kumimoji="1" lang="en-US" altLang="zh-CN" sz="1800" dirty="0" err="1">
                <a:latin typeface="+mn-ea"/>
              </a:rPr>
              <a:t>i</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r>
              <a:rPr kumimoji="1" lang="en-US" altLang="zh-CN" sz="1800" dirty="0" err="1">
                <a:latin typeface="+mn-ea"/>
              </a:rPr>
              <a:t>items.elementAt</a:t>
            </a:r>
            <a:r>
              <a:rPr kumimoji="1" lang="en-US" altLang="zh-CN" sz="1800" dirty="0">
                <a:latin typeface="+mn-ea"/>
              </a:rPr>
              <a:t>(</a:t>
            </a:r>
            <a:r>
              <a:rPr kumimoji="1" lang="en-US" altLang="zh-CN" sz="1800" dirty="0" err="1">
                <a:latin typeface="+mn-ea"/>
              </a:rPr>
              <a:t>i</a:t>
            </a:r>
            <a:r>
              <a:rPr kumimoji="1" lang="en-US" altLang="zh-CN" sz="1800" dirty="0">
                <a:latin typeface="+mn-ea"/>
              </a:rPr>
              <a:t>).</a:t>
            </a:r>
            <a:r>
              <a:rPr kumimoji="1" lang="en-US" altLang="zh-CN" sz="1800" dirty="0" err="1">
                <a:latin typeface="+mn-ea"/>
              </a:rPr>
              <a: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if (</a:t>
            </a:r>
            <a:r>
              <a:rPr kumimoji="1" lang="en-US" altLang="zh-CN" sz="1800" dirty="0" err="1">
                <a:latin typeface="+mn-ea"/>
              </a:rPr>
              <a:t>i</a:t>
            </a:r>
            <a:r>
              <a:rPr kumimoji="1" lang="en-US" altLang="zh-CN" sz="1800" dirty="0">
                <a:latin typeface="+mn-ea"/>
              </a:rPr>
              <a:t> &lt; n-1)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return </a:t>
            </a:r>
            <a:r>
              <a:rPr kumimoji="1" lang="en-US" altLang="zh-CN" sz="1800" dirty="0" err="1">
                <a:latin typeface="+mn-ea"/>
              </a:rPr>
              <a:t>result.toString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smtClean="0">
                <a:latin typeface="+mn-ea"/>
              </a:rPr>
              <a:t>}</a:t>
            </a:r>
          </a:p>
          <a:p>
            <a:pPr eaLnBrk="1" hangingPunct="1">
              <a:lnSpc>
                <a:spcPct val="100000"/>
              </a:lnSpc>
              <a:spcBef>
                <a:spcPts val="0"/>
              </a:spcBef>
              <a:buFont typeface="Wingdings" panose="05000000000000000000" pitchFamily="2" charset="2"/>
              <a:buNone/>
            </a:pPr>
            <a:r>
              <a:rPr kumimoji="1" lang="en-US" altLang="zh-CN" sz="1800" dirty="0" smtClean="0">
                <a:latin typeface="+mn-ea"/>
              </a:rPr>
              <a:t>}</a:t>
            </a:r>
          </a:p>
          <a:p>
            <a:pPr eaLnBrk="1" hangingPunct="1">
              <a:lnSpc>
                <a:spcPct val="100000"/>
              </a:lnSpc>
              <a:spcBef>
                <a:spcPts val="0"/>
              </a:spcBef>
              <a:buFont typeface="Wingdings" panose="05000000000000000000" pitchFamily="2" charset="2"/>
              <a:buNone/>
            </a:pPr>
            <a:endParaRPr lang="en-US" altLang="zh-CN" sz="1050" dirty="0">
              <a:latin typeface="+mn-ea"/>
            </a:endParaRPr>
          </a:p>
        </p:txBody>
      </p:sp>
    </p:spTree>
    <p:extLst>
      <p:ext uri="{BB962C8B-B14F-4D97-AF65-F5344CB8AC3E}">
        <p14:creationId xmlns:p14="http://schemas.microsoft.com/office/powerpoint/2010/main" val="28906883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kumimoji="1" lang="zh-CN" altLang="en-US" smtClean="0">
                <a:solidFill>
                  <a:schemeClr val="tx1"/>
                </a:solidFill>
              </a:rPr>
              <a:t>方法重写的规则</a:t>
            </a:r>
          </a:p>
        </p:txBody>
      </p:sp>
      <p:sp>
        <p:nvSpPr>
          <p:cNvPr id="33795" name="Rectangle 3"/>
          <p:cNvSpPr>
            <a:spLocks noGrp="1" noChangeArrowheads="1"/>
          </p:cNvSpPr>
          <p:nvPr>
            <p:ph idx="1"/>
          </p:nvPr>
        </p:nvSpPr>
        <p:spPr/>
        <p:txBody>
          <a:bodyPr/>
          <a:lstStyle/>
          <a:p>
            <a:pPr eaLnBrk="1" hangingPunct="1"/>
            <a:r>
              <a:rPr kumimoji="1" lang="zh-CN" altLang="en-US" smtClean="0"/>
              <a:t>必须返回与原来方法完全相同的返回值。</a:t>
            </a:r>
          </a:p>
          <a:p>
            <a:pPr eaLnBrk="1" hangingPunct="1"/>
            <a:endParaRPr kumimoji="1" lang="zh-CN" altLang="en-US" smtClean="0"/>
          </a:p>
          <a:p>
            <a:pPr eaLnBrk="1" hangingPunct="1"/>
            <a:r>
              <a:rPr kumimoji="1" lang="zh-CN" altLang="en-US" smtClean="0"/>
              <a:t>方法的访问权限不能缩小。</a:t>
            </a:r>
          </a:p>
          <a:p>
            <a:pPr eaLnBrk="1" hangingPunct="1"/>
            <a:endParaRPr kumimoji="1" lang="zh-CN" altLang="en-US" smtClean="0"/>
          </a:p>
          <a:p>
            <a:pPr eaLnBrk="1" hangingPunct="1"/>
            <a:r>
              <a:rPr kumimoji="1" lang="zh-CN" altLang="en-US" smtClean="0"/>
              <a:t>不能抛出新的例外。</a:t>
            </a:r>
          </a:p>
          <a:p>
            <a:pPr eaLnBrk="1" hangingPunct="1"/>
            <a:endParaRPr lang="en-US" altLang="zh-CN" smtClean="0"/>
          </a:p>
        </p:txBody>
      </p:sp>
    </p:spTree>
    <p:extLst>
      <p:ext uri="{BB962C8B-B14F-4D97-AF65-F5344CB8AC3E}">
        <p14:creationId xmlns:p14="http://schemas.microsoft.com/office/powerpoint/2010/main" val="41752073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smtClean="0">
                <a:solidFill>
                  <a:schemeClr val="tx1"/>
                </a:solidFill>
              </a:rPr>
              <a:t>调用父类的构造方法</a:t>
            </a:r>
          </a:p>
        </p:txBody>
      </p:sp>
      <p:sp>
        <p:nvSpPr>
          <p:cNvPr id="34819" name="Rectangle 3"/>
          <p:cNvSpPr>
            <a:spLocks noGrp="1" noChangeArrowheads="1"/>
          </p:cNvSpPr>
          <p:nvPr>
            <p:ph idx="1"/>
          </p:nvPr>
        </p:nvSpPr>
        <p:spPr/>
        <p:txBody>
          <a:bodyPr/>
          <a:lstStyle/>
          <a:p>
            <a:pPr eaLnBrk="1" hangingPunct="1"/>
            <a:r>
              <a:rPr kumimoji="1" lang="zh-CN" altLang="en-US" smtClean="0"/>
              <a:t>初始化对象是很结构化的。</a:t>
            </a:r>
          </a:p>
          <a:p>
            <a:pPr eaLnBrk="1" hangingPunct="1"/>
            <a:endParaRPr kumimoji="1" lang="zh-CN" altLang="en-US" smtClean="0"/>
          </a:p>
          <a:p>
            <a:pPr eaLnBrk="1" hangingPunct="1"/>
            <a:r>
              <a:rPr kumimoji="1" lang="zh-CN" altLang="en-US" smtClean="0"/>
              <a:t>在对对象初始化时，分三步：</a:t>
            </a:r>
          </a:p>
          <a:p>
            <a:pPr lvl="1" eaLnBrk="1" hangingPunct="1"/>
            <a:r>
              <a:rPr kumimoji="1" lang="zh-CN" altLang="en-US" smtClean="0"/>
              <a:t>分配空间，并初始化为“</a:t>
            </a:r>
            <a:r>
              <a:rPr kumimoji="1" lang="en-US" altLang="zh-CN" smtClean="0"/>
              <a:t>0”</a:t>
            </a:r>
            <a:r>
              <a:rPr kumimoji="1" lang="zh-CN" altLang="en-US" smtClean="0"/>
              <a:t>值。</a:t>
            </a:r>
          </a:p>
          <a:p>
            <a:pPr lvl="1" eaLnBrk="1" hangingPunct="1"/>
            <a:r>
              <a:rPr kumimoji="1" lang="zh-CN" altLang="en-US" smtClean="0"/>
              <a:t>按继承关系从顶向下显式初始化。</a:t>
            </a:r>
          </a:p>
          <a:p>
            <a:pPr lvl="1" eaLnBrk="1" hangingPunct="1"/>
            <a:r>
              <a:rPr kumimoji="1" lang="zh-CN" altLang="en-US" smtClean="0"/>
              <a:t>按继承关系从顶向下调用构造方法。</a:t>
            </a:r>
          </a:p>
          <a:p>
            <a:pPr eaLnBrk="1" hangingPunct="1"/>
            <a:endParaRPr kumimoji="1" lang="zh-CN" altLang="en-US" smtClean="0"/>
          </a:p>
          <a:p>
            <a:pPr eaLnBrk="1" hangingPunct="1"/>
            <a:endParaRPr lang="en-US" altLang="zh-CN" smtClean="0"/>
          </a:p>
        </p:txBody>
      </p:sp>
    </p:spTree>
    <p:extLst>
      <p:ext uri="{BB962C8B-B14F-4D97-AF65-F5344CB8AC3E}">
        <p14:creationId xmlns:p14="http://schemas.microsoft.com/office/powerpoint/2010/main" val="197611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smtClean="0"/>
              <a:t>数据类型转换</a:t>
            </a:r>
          </a:p>
        </p:txBody>
      </p:sp>
      <p:sp>
        <p:nvSpPr>
          <p:cNvPr id="38915" name="内容占位符 2"/>
          <p:cNvSpPr>
            <a:spLocks noGrp="1"/>
          </p:cNvSpPr>
          <p:nvPr>
            <p:ph idx="1"/>
          </p:nvPr>
        </p:nvSpPr>
        <p:spPr>
          <a:xfrm>
            <a:off x="628650" y="1558980"/>
            <a:ext cx="7886700" cy="4351338"/>
          </a:xfrm>
        </p:spPr>
        <p:txBody>
          <a:bodyPr/>
          <a:lstStyle/>
          <a:p>
            <a:pPr marL="0" indent="0">
              <a:spcBef>
                <a:spcPct val="0"/>
              </a:spcBef>
              <a:buNone/>
            </a:pPr>
            <a:r>
              <a:rPr lang="en-US" altLang="zh-CN" dirty="0" smtClean="0"/>
              <a:t>byte </a:t>
            </a:r>
            <a:r>
              <a:rPr lang="en-US" altLang="zh-CN" dirty="0"/>
              <a:t>b = 10;</a:t>
            </a:r>
          </a:p>
          <a:p>
            <a:pPr marL="0" indent="0">
              <a:spcBef>
                <a:spcPct val="0"/>
              </a:spcBef>
              <a:buNone/>
            </a:pPr>
            <a:r>
              <a:rPr lang="en-US" altLang="zh-CN" dirty="0" err="1" smtClean="0"/>
              <a:t>int</a:t>
            </a:r>
            <a:r>
              <a:rPr lang="en-US" altLang="zh-CN" dirty="0" smtClean="0"/>
              <a:t> </a:t>
            </a:r>
            <a:r>
              <a:rPr lang="en-US" altLang="zh-CN" dirty="0" err="1"/>
              <a:t>i</a:t>
            </a:r>
            <a:r>
              <a:rPr lang="en-US" altLang="zh-CN" dirty="0"/>
              <a:t> = 100;</a:t>
            </a:r>
          </a:p>
          <a:p>
            <a:pPr marL="0" indent="0">
              <a:spcBef>
                <a:spcPct val="0"/>
              </a:spcBef>
              <a:buNone/>
            </a:pPr>
            <a:r>
              <a:rPr lang="en-US" altLang="zh-CN" dirty="0" err="1" smtClean="0"/>
              <a:t>System.out.println</a:t>
            </a:r>
            <a:r>
              <a:rPr lang="en-US" altLang="zh-CN" dirty="0" smtClean="0"/>
              <a:t>(</a:t>
            </a:r>
            <a:r>
              <a:rPr lang="en-US" altLang="zh-CN" dirty="0" err="1" smtClean="0"/>
              <a:t>b+i</a:t>
            </a:r>
            <a:r>
              <a:rPr lang="en-US" altLang="zh-CN" dirty="0"/>
              <a:t>);</a:t>
            </a:r>
          </a:p>
          <a:p>
            <a:pPr marL="0" indent="0">
              <a:spcBef>
                <a:spcPct val="0"/>
              </a:spcBef>
              <a:buNone/>
            </a:pPr>
            <a:endParaRPr lang="en-US" altLang="zh-CN" dirty="0"/>
          </a:p>
          <a:p>
            <a:pPr marL="0" indent="0">
              <a:spcBef>
                <a:spcPct val="0"/>
              </a:spcBef>
              <a:buNone/>
            </a:pPr>
            <a:r>
              <a:rPr lang="en-US" altLang="zh-CN" dirty="0" smtClean="0"/>
              <a:t>//</a:t>
            </a:r>
            <a:r>
              <a:rPr lang="zh-CN" altLang="en-US" dirty="0"/>
              <a:t>有问题</a:t>
            </a:r>
            <a:endParaRPr lang="en-US" altLang="zh-CN" dirty="0"/>
          </a:p>
          <a:p>
            <a:pPr marL="0" indent="0">
              <a:spcBef>
                <a:spcPct val="0"/>
              </a:spcBef>
              <a:buNone/>
            </a:pPr>
            <a:r>
              <a:rPr lang="en-US" altLang="zh-CN" dirty="0" smtClean="0"/>
              <a:t>byte </a:t>
            </a:r>
            <a:r>
              <a:rPr lang="en-US" altLang="zh-CN" dirty="0"/>
              <a:t>bb = b + </a:t>
            </a:r>
            <a:r>
              <a:rPr lang="en-US" altLang="zh-CN" dirty="0" err="1"/>
              <a:t>i</a:t>
            </a:r>
            <a:r>
              <a:rPr lang="en-US" altLang="zh-CN" dirty="0"/>
              <a:t>;</a:t>
            </a:r>
          </a:p>
          <a:p>
            <a:pPr marL="0" indent="0">
              <a:spcBef>
                <a:spcPct val="0"/>
              </a:spcBef>
              <a:buNone/>
            </a:pPr>
            <a:r>
              <a:rPr lang="en-US" altLang="zh-CN" dirty="0" err="1" smtClean="0"/>
              <a:t>System.out.println</a:t>
            </a:r>
            <a:r>
              <a:rPr lang="en-US" altLang="zh-CN" dirty="0" smtClean="0"/>
              <a:t>(bb</a:t>
            </a:r>
            <a:r>
              <a:rPr lang="en-US" altLang="zh-CN" dirty="0"/>
              <a:t>);</a:t>
            </a:r>
          </a:p>
          <a:p>
            <a:pPr marL="0" indent="0">
              <a:spcBef>
                <a:spcPct val="0"/>
              </a:spcBef>
              <a:buNone/>
            </a:pPr>
            <a:endParaRPr lang="en-US" altLang="zh-CN" dirty="0"/>
          </a:p>
          <a:p>
            <a:pPr marL="0" indent="0">
              <a:spcBef>
                <a:spcPct val="0"/>
              </a:spcBef>
              <a:buNone/>
            </a:pPr>
            <a:r>
              <a:rPr lang="en-US" altLang="zh-CN" dirty="0" smtClean="0"/>
              <a:t>//</a:t>
            </a:r>
            <a:r>
              <a:rPr lang="zh-CN" altLang="en-US" dirty="0"/>
              <a:t>没有问题</a:t>
            </a:r>
            <a:endParaRPr lang="en-US" altLang="zh-CN" dirty="0"/>
          </a:p>
          <a:p>
            <a:pPr marL="0" indent="0">
              <a:spcBef>
                <a:spcPct val="0"/>
              </a:spcBef>
              <a:buNone/>
            </a:pPr>
            <a:r>
              <a:rPr lang="en-US" altLang="zh-CN" dirty="0" err="1" smtClean="0"/>
              <a:t>int</a:t>
            </a:r>
            <a:r>
              <a:rPr lang="en-US" altLang="zh-CN" dirty="0" smtClean="0"/>
              <a:t> </a:t>
            </a:r>
            <a:r>
              <a:rPr lang="en-US" altLang="zh-CN" dirty="0"/>
              <a:t>j = b + </a:t>
            </a:r>
            <a:r>
              <a:rPr lang="en-US" altLang="zh-CN" dirty="0" err="1"/>
              <a:t>i</a:t>
            </a:r>
            <a:r>
              <a:rPr lang="en-US" altLang="zh-CN" dirty="0"/>
              <a:t>;</a:t>
            </a:r>
          </a:p>
          <a:p>
            <a:pPr marL="0" indent="0">
              <a:spcBef>
                <a:spcPct val="0"/>
              </a:spcBef>
              <a:buNone/>
            </a:pPr>
            <a:r>
              <a:rPr lang="en-US" altLang="zh-CN" dirty="0" err="1" smtClean="0"/>
              <a:t>System.out.println</a:t>
            </a:r>
            <a:r>
              <a:rPr lang="en-US" altLang="zh-CN" dirty="0" smtClean="0"/>
              <a:t>(j</a:t>
            </a:r>
            <a:r>
              <a:rPr lang="en-US" altLang="zh-CN" dirty="0"/>
              <a:t>);</a:t>
            </a:r>
          </a:p>
        </p:txBody>
      </p:sp>
      <p:sp>
        <p:nvSpPr>
          <p:cNvPr id="3891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3215225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kumimoji="1" lang="zh-CN" altLang="en-US" smtClean="0">
                <a:solidFill>
                  <a:schemeClr val="tx1"/>
                </a:solidFill>
              </a:rPr>
              <a:t>调用父类构造方法</a:t>
            </a:r>
          </a:p>
        </p:txBody>
      </p:sp>
      <p:sp>
        <p:nvSpPr>
          <p:cNvPr id="35843"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zh-CN" altLang="en-US" sz="1125"/>
              <a:t>缺省是不带参数的构造方法。</a:t>
            </a:r>
          </a:p>
          <a:p>
            <a:pPr eaLnBrk="1" hangingPunct="1">
              <a:lnSpc>
                <a:spcPct val="80000"/>
              </a:lnSpc>
              <a:buFont typeface="Wingdings" panose="05000000000000000000" pitchFamily="2" charset="2"/>
              <a:buNone/>
            </a:pPr>
            <a:r>
              <a:rPr kumimoji="1" lang="zh-CN" altLang="en-US" sz="1125"/>
              <a:t>如果需要调用特殊的父类构造方法，则需在子类构造方法中第一行通过</a:t>
            </a:r>
            <a:r>
              <a:rPr kumimoji="1" lang="en-US" altLang="zh-CN" sz="1125"/>
              <a:t>super( … )</a:t>
            </a:r>
            <a:r>
              <a:rPr kumimoji="1" lang="zh-CN" altLang="en-US" sz="1125"/>
              <a:t>调用。</a:t>
            </a:r>
          </a:p>
          <a:p>
            <a:pPr eaLnBrk="1" hangingPunct="1">
              <a:lnSpc>
                <a:spcPct val="80000"/>
              </a:lnSpc>
              <a:buFont typeface="Wingdings" panose="05000000000000000000" pitchFamily="2" charset="2"/>
              <a:buNone/>
            </a:pPr>
            <a:endParaRPr kumimoji="1" lang="zh-CN" altLang="en-US" sz="1125"/>
          </a:p>
          <a:p>
            <a:pPr eaLnBrk="1" hangingPunct="1">
              <a:lnSpc>
                <a:spcPct val="80000"/>
              </a:lnSpc>
              <a:buFont typeface="Wingdings" panose="05000000000000000000" pitchFamily="2" charset="2"/>
              <a:buNone/>
            </a:pPr>
            <a:r>
              <a:rPr kumimoji="1" lang="en-US" altLang="zh-CN" sz="1125"/>
              <a:t>class Employee</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public Employee( String 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name=n;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class Manager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	public Manager( String s,String d)</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super(s);</a:t>
            </a:r>
          </a:p>
          <a:p>
            <a:pPr eaLnBrk="1" hangingPunct="1">
              <a:lnSpc>
                <a:spcPct val="80000"/>
              </a:lnSpc>
              <a:buFont typeface="Wingdings" panose="05000000000000000000" pitchFamily="2" charset="2"/>
              <a:buNone/>
            </a:pPr>
            <a:r>
              <a:rPr kumimoji="1" lang="en-US" altLang="zh-CN" sz="1125"/>
              <a:t>		...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38328258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smtClean="0"/>
              <a:t>抽象类</a:t>
            </a:r>
          </a:p>
        </p:txBody>
      </p:sp>
      <p:sp>
        <p:nvSpPr>
          <p:cNvPr id="36867" name="Rectangle 6"/>
          <p:cNvSpPr>
            <a:spLocks noGrp="1" noChangeArrowheads="1"/>
          </p:cNvSpPr>
          <p:nvPr>
            <p:ph idx="1"/>
          </p:nvPr>
        </p:nvSpPr>
        <p:spPr/>
        <p:txBody>
          <a:bodyPr/>
          <a:lstStyle/>
          <a:p>
            <a:pPr eaLnBrk="1" hangingPunct="1">
              <a:lnSpc>
                <a:spcPct val="80000"/>
              </a:lnSpc>
            </a:pPr>
            <a:r>
              <a:rPr kumimoji="1" lang="zh-CN" altLang="en-US" sz="1575"/>
              <a:t>一个类如果只声明方法而没有方法的实现，则称为抽象类。</a:t>
            </a:r>
          </a:p>
          <a:p>
            <a:pPr eaLnBrk="1" hangingPunct="1">
              <a:lnSpc>
                <a:spcPct val="80000"/>
              </a:lnSpc>
            </a:pPr>
            <a:r>
              <a:rPr kumimoji="1" lang="zh-CN" altLang="en-US" sz="1575"/>
              <a:t>必须在声明中增加 </a:t>
            </a:r>
            <a:r>
              <a:rPr kumimoji="1" lang="en-US" altLang="zh-CN" sz="1575"/>
              <a:t>abstract </a:t>
            </a:r>
            <a:r>
              <a:rPr kumimoji="1" lang="zh-CN" altLang="en-US" sz="1575"/>
              <a:t>关键字，在无方法体的方法前    也要加上</a:t>
            </a:r>
            <a:r>
              <a:rPr kumimoji="1" lang="en-US" altLang="zh-CN" sz="1575"/>
              <a:t>abstract</a:t>
            </a:r>
            <a:r>
              <a:rPr kumimoji="1" lang="zh-CN" altLang="en-US" sz="1575"/>
              <a:t>。</a:t>
            </a:r>
          </a:p>
          <a:p>
            <a:pPr lvl="1" eaLnBrk="1" hangingPunct="1">
              <a:lnSpc>
                <a:spcPct val="80000"/>
              </a:lnSpc>
              <a:buFont typeface="Wingdings" panose="05000000000000000000" pitchFamily="2" charset="2"/>
              <a:buNone/>
            </a:pPr>
            <a:r>
              <a:rPr kumimoji="1" lang="en-US" altLang="zh-CN" sz="1500"/>
              <a:t>Public abstract class Drawing</a:t>
            </a:r>
          </a:p>
          <a:p>
            <a:pPr lvl="1" eaLnBrk="1" hangingPunct="1">
              <a:lnSpc>
                <a:spcPct val="80000"/>
              </a:lnSpc>
              <a:buFont typeface="Wingdings" panose="05000000000000000000" pitchFamily="2" charset="2"/>
              <a:buNone/>
            </a:pPr>
            <a:r>
              <a:rPr kumimoji="1" lang="en-US" altLang="zh-CN" sz="1500"/>
              <a:t>{</a:t>
            </a:r>
          </a:p>
          <a:p>
            <a:pPr lvl="1" eaLnBrk="1" hangingPunct="1">
              <a:lnSpc>
                <a:spcPct val="80000"/>
              </a:lnSpc>
              <a:buFont typeface="Wingdings" panose="05000000000000000000" pitchFamily="2" charset="2"/>
              <a:buNone/>
            </a:pPr>
            <a:r>
              <a:rPr kumimoji="1" lang="en-US" altLang="zh-CN" sz="1500"/>
              <a:t>	public abstract void drawDot( int x, int y);</a:t>
            </a:r>
          </a:p>
          <a:p>
            <a:pPr lvl="1" eaLnBrk="1" hangingPunct="1">
              <a:lnSpc>
                <a:spcPct val="80000"/>
              </a:lnSpc>
              <a:buFont typeface="Wingdings" panose="05000000000000000000" pitchFamily="2" charset="2"/>
              <a:buNone/>
            </a:pPr>
            <a:r>
              <a:rPr kumimoji="1" lang="en-US" altLang="zh-CN" sz="1500"/>
              <a:t>	public void drawLine(int x1, int y1, int x2,int y2)</a:t>
            </a:r>
          </a:p>
          <a:p>
            <a:pPr lvl="1" eaLnBrk="1" hangingPunct="1">
              <a:lnSpc>
                <a:spcPct val="80000"/>
              </a:lnSpc>
              <a:buFont typeface="Wingdings" panose="05000000000000000000" pitchFamily="2" charset="2"/>
              <a:buNone/>
            </a:pPr>
            <a:r>
              <a:rPr kumimoji="1" lang="en-US" altLang="zh-CN" sz="1500"/>
              <a:t>		{...</a:t>
            </a:r>
          </a:p>
          <a:p>
            <a:pPr lvl="1" eaLnBrk="1" hangingPunct="1">
              <a:lnSpc>
                <a:spcPct val="80000"/>
              </a:lnSpc>
              <a:buFont typeface="Wingdings" panose="05000000000000000000" pitchFamily="2" charset="2"/>
              <a:buNone/>
            </a:pPr>
            <a:r>
              <a:rPr kumimoji="1" lang="en-US" altLang="zh-CN" sz="1500"/>
              <a:t>		// </a:t>
            </a:r>
            <a:r>
              <a:rPr kumimoji="1" lang="zh-CN" altLang="en-US" sz="1500"/>
              <a:t>调用</a:t>
            </a:r>
            <a:r>
              <a:rPr kumimoji="1" lang="en-US" altLang="zh-CN" sz="1500"/>
              <a:t>drawDot()</a:t>
            </a:r>
            <a:r>
              <a:rPr kumimoji="1" lang="zh-CN" altLang="en-US" sz="1500"/>
              <a:t>方法</a:t>
            </a:r>
          </a:p>
          <a:p>
            <a:pPr lvl="1" eaLnBrk="1" hangingPunct="1">
              <a:lnSpc>
                <a:spcPct val="80000"/>
              </a:lnSpc>
              <a:buFont typeface="Wingdings" panose="05000000000000000000" pitchFamily="2" charset="2"/>
              <a:buNone/>
            </a:pPr>
            <a:r>
              <a:rPr kumimoji="1" lang="zh-CN" altLang="en-US" sz="1500"/>
              <a:t>		</a:t>
            </a:r>
            <a:r>
              <a:rPr kumimoji="1" lang="en-US" altLang="zh-CN" sz="1500"/>
              <a:t>}</a:t>
            </a:r>
          </a:p>
          <a:p>
            <a:pPr lvl="1" eaLnBrk="1" hangingPunct="1">
              <a:lnSpc>
                <a:spcPct val="80000"/>
              </a:lnSpc>
              <a:buFont typeface="Wingdings" panose="05000000000000000000" pitchFamily="2" charset="2"/>
              <a:buNone/>
            </a:pPr>
            <a:r>
              <a:rPr kumimoji="1" lang="en-US" altLang="zh-CN" sz="1500"/>
              <a:t>}</a:t>
            </a:r>
          </a:p>
          <a:p>
            <a:pPr eaLnBrk="1" hangingPunct="1">
              <a:lnSpc>
                <a:spcPct val="80000"/>
              </a:lnSpc>
            </a:pPr>
            <a:endParaRPr kumimoji="1" lang="en-US" altLang="zh-CN" sz="1575"/>
          </a:p>
          <a:p>
            <a:pPr eaLnBrk="1" hangingPunct="1">
              <a:lnSpc>
                <a:spcPct val="80000"/>
              </a:lnSpc>
            </a:pPr>
            <a:r>
              <a:rPr kumimoji="1" lang="zh-CN" altLang="en-US" sz="1575"/>
              <a:t>抽象类也可有普通的成员变量或方法。</a:t>
            </a:r>
          </a:p>
          <a:p>
            <a:pPr eaLnBrk="1" hangingPunct="1">
              <a:lnSpc>
                <a:spcPct val="80000"/>
              </a:lnSpc>
            </a:pPr>
            <a:endParaRPr lang="en-US" altLang="zh-CN" sz="1575"/>
          </a:p>
        </p:txBody>
      </p:sp>
    </p:spTree>
    <p:extLst>
      <p:ext uri="{BB962C8B-B14F-4D97-AF65-F5344CB8AC3E}">
        <p14:creationId xmlns:p14="http://schemas.microsoft.com/office/powerpoint/2010/main" val="165246001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抽象类（续）</a:t>
            </a:r>
          </a:p>
        </p:txBody>
      </p:sp>
      <p:sp>
        <p:nvSpPr>
          <p:cNvPr id="37891" name="Text Box 4"/>
          <p:cNvSpPr txBox="1">
            <a:spLocks noChangeArrowheads="1"/>
          </p:cNvSpPr>
          <p:nvPr/>
        </p:nvSpPr>
        <p:spPr bwMode="auto">
          <a:xfrm>
            <a:off x="1925242" y="2118123"/>
            <a:ext cx="56316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抽象类不能直接用来生成实例。一般可通过定义</a:t>
            </a:r>
          </a:p>
          <a:p>
            <a:pPr eaLnBrk="1" hangingPunct="1"/>
            <a:r>
              <a:rPr kumimoji="1" lang="zh-CN" altLang="en-US" dirty="0">
                <a:latin typeface="Times New Roman" panose="02020603050405020304" pitchFamily="18" charset="0"/>
              </a:rPr>
              <a:t>子类进行实例化。</a:t>
            </a:r>
          </a:p>
          <a:p>
            <a:pPr eaLnBrk="1" hangingPunct="1">
              <a:buFontTx/>
              <a:buChar char="•"/>
            </a:pPr>
            <a:r>
              <a:rPr kumimoji="1" lang="zh-CN" altLang="en-US" dirty="0">
                <a:latin typeface="Times New Roman" panose="02020603050405020304" pitchFamily="18" charset="0"/>
                <a:sym typeface="Wingdings" panose="05000000000000000000" pitchFamily="2" charset="2"/>
              </a:rPr>
              <a:t> </a:t>
            </a:r>
            <a:r>
              <a:rPr kumimoji="1" lang="zh-CN" altLang="en-US" dirty="0">
                <a:latin typeface="Times New Roman" panose="02020603050405020304" pitchFamily="18" charset="0"/>
              </a:rPr>
              <a:t>可以生成抽象类的变量，该变量可以指向具体的一个</a:t>
            </a:r>
          </a:p>
          <a:p>
            <a:pPr eaLnBrk="1" hangingPunct="1"/>
            <a:r>
              <a:rPr kumimoji="1" lang="zh-CN" altLang="en-US" dirty="0">
                <a:latin typeface="Times New Roman" panose="02020603050405020304" pitchFamily="18" charset="0"/>
              </a:rPr>
              <a:t>子类的实例。</a:t>
            </a:r>
          </a:p>
        </p:txBody>
      </p:sp>
      <p:sp>
        <p:nvSpPr>
          <p:cNvPr id="37892" name="Text Box 5"/>
          <p:cNvSpPr txBox="1">
            <a:spLocks noChangeArrowheads="1"/>
          </p:cNvSpPr>
          <p:nvPr/>
        </p:nvSpPr>
        <p:spPr bwMode="auto">
          <a:xfrm>
            <a:off x="2412206" y="3430192"/>
            <a:ext cx="329128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1350">
                <a:latin typeface="Times New Roman" panose="02020603050405020304" pitchFamily="18" charset="0"/>
              </a:rPr>
              <a:t>Abstract class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abstract void raiseSalary(int i)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class Manager extends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void raiseSalary(int i ){ ….}</a:t>
            </a:r>
          </a:p>
          <a:p>
            <a:pPr eaLnBrk="1" hangingPunct="1"/>
            <a:r>
              <a:rPr kumimoji="1" lang="en-US" altLang="zh-CN" sz="1350">
                <a:latin typeface="Times New Roman" panose="02020603050405020304" pitchFamily="18" charset="0"/>
              </a:rPr>
              <a:t>}</a:t>
            </a:r>
          </a:p>
        </p:txBody>
      </p:sp>
      <p:sp>
        <p:nvSpPr>
          <p:cNvPr id="16390" name="Text Box 6"/>
          <p:cNvSpPr txBox="1">
            <a:spLocks noChangeArrowheads="1"/>
          </p:cNvSpPr>
          <p:nvPr/>
        </p:nvSpPr>
        <p:spPr bwMode="auto">
          <a:xfrm>
            <a:off x="2087167" y="5157788"/>
            <a:ext cx="3122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Employee e = new Manager( ) ;</a:t>
            </a:r>
          </a:p>
        </p:txBody>
      </p:sp>
      <p:sp>
        <p:nvSpPr>
          <p:cNvPr id="37894" name="AutoShape 7">
            <a:hlinkClick r:id="rId2" action="ppaction://hlinksldjump" highlightClick="1"/>
          </p:cNvPr>
          <p:cNvSpPr>
            <a:spLocks noChangeArrowheads="1"/>
          </p:cNvSpPr>
          <p:nvPr/>
        </p:nvSpPr>
        <p:spPr bwMode="auto">
          <a:xfrm>
            <a:off x="1353741" y="5389960"/>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485488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ppt_x"/>
                                          </p:val>
                                        </p:tav>
                                        <p:tav tm="100000">
                                          <p:val>
                                            <p:strVal val="#ppt_x"/>
                                          </p:val>
                                        </p:tav>
                                      </p:tavLst>
                                    </p:anim>
                                    <p:anim calcmode="lin" valueType="num">
                                      <p:cBhvr additive="base">
                                        <p:cTn id="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接口（</a:t>
            </a:r>
            <a:r>
              <a:rPr lang="en-US" altLang="zh-CN" smtClean="0"/>
              <a:t>interface</a:t>
            </a:r>
            <a:r>
              <a:rPr lang="zh-CN" altLang="en-US" smtClean="0"/>
              <a:t>）</a:t>
            </a:r>
          </a:p>
        </p:txBody>
      </p:sp>
      <p:sp>
        <p:nvSpPr>
          <p:cNvPr id="38915" name="Text Box 4"/>
          <p:cNvSpPr txBox="1">
            <a:spLocks noChangeArrowheads="1"/>
          </p:cNvSpPr>
          <p:nvPr/>
        </p:nvSpPr>
        <p:spPr bwMode="auto">
          <a:xfrm>
            <a:off x="1657350" y="2132410"/>
            <a:ext cx="58293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Tx/>
              <a:buChar char="•"/>
            </a:pPr>
            <a:r>
              <a:rPr kumimoji="1" lang="en-US" altLang="zh-CN">
                <a:latin typeface="Times New Roman" panose="02020603050405020304" pitchFamily="18" charset="0"/>
              </a:rPr>
              <a:t> Interface </a:t>
            </a:r>
            <a:r>
              <a:rPr lang="zh-CN" altLang="zh-CN">
                <a:latin typeface="Times New Roman" panose="02020603050405020304" pitchFamily="18" charset="0"/>
              </a:rPr>
              <a:t>是在抽象类概念的基础上演变而来的。</a:t>
            </a:r>
          </a:p>
          <a:p>
            <a:pPr eaLnBrk="1" hangingPunct="1">
              <a:lnSpc>
                <a:spcPct val="120000"/>
              </a:lnSpc>
              <a:buFontTx/>
              <a:buChar char="•"/>
            </a:pPr>
            <a:r>
              <a:rPr lang="zh-CN" altLang="zh-CN">
                <a:latin typeface="Times New Roman" panose="02020603050405020304" pitchFamily="18" charset="0"/>
              </a:rPr>
              <a:t>一个</a:t>
            </a:r>
            <a:r>
              <a:rPr lang="en-US" altLang="zh-CN">
                <a:latin typeface="Times New Roman" panose="02020603050405020304" pitchFamily="18" charset="0"/>
              </a:rPr>
              <a:t>interface</a:t>
            </a:r>
            <a:r>
              <a:rPr lang="zh-CN" altLang="zh-CN">
                <a:latin typeface="Times New Roman" panose="02020603050405020304" pitchFamily="18" charset="0"/>
              </a:rPr>
              <a:t>所有成员方法都是抽象的，并且只能定义 </a:t>
            </a:r>
            <a:r>
              <a:rPr lang="en-US" altLang="zh-CN">
                <a:latin typeface="Times New Roman" panose="02020603050405020304" pitchFamily="18" charset="0"/>
              </a:rPr>
              <a:t>static final </a:t>
            </a:r>
            <a:r>
              <a:rPr lang="zh-CN" altLang="zh-CN">
                <a:latin typeface="Times New Roman" panose="02020603050405020304" pitchFamily="18" charset="0"/>
              </a:rPr>
              <a:t>成员变量。</a:t>
            </a: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46860"/>
            <a:ext cx="67437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398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接口（续）</a:t>
            </a:r>
          </a:p>
        </p:txBody>
      </p:sp>
      <p:sp>
        <p:nvSpPr>
          <p:cNvPr id="39939" name="Rectangle 4"/>
          <p:cNvSpPr>
            <a:spLocks noGrp="1" noChangeArrowheads="1"/>
          </p:cNvSpPr>
          <p:nvPr>
            <p:ph idx="1"/>
          </p:nvPr>
        </p:nvSpPr>
        <p:spPr/>
        <p:txBody>
          <a:bodyPr/>
          <a:lstStyle/>
          <a:p>
            <a:pPr eaLnBrk="1" hangingPunct="1">
              <a:lnSpc>
                <a:spcPct val="80000"/>
              </a:lnSpc>
            </a:pPr>
            <a:r>
              <a:rPr lang="zh-CN" altLang="zh-CN" sz="1575"/>
              <a:t>用</a:t>
            </a:r>
            <a:r>
              <a:rPr lang="en-US" altLang="zh-CN" sz="1575"/>
              <a:t>implements</a:t>
            </a:r>
            <a:r>
              <a:rPr lang="zh-CN" altLang="zh-CN" sz="1575"/>
              <a:t>代替</a:t>
            </a:r>
            <a:r>
              <a:rPr lang="en-US" altLang="zh-CN" sz="1575"/>
              <a:t>extends</a:t>
            </a:r>
            <a:r>
              <a:rPr lang="zh-CN" altLang="zh-CN" sz="1575"/>
              <a:t>声明子类，该子类中必须实现接口（及其超类）中的所有方法。</a:t>
            </a:r>
          </a:p>
          <a:p>
            <a:pPr lvl="1" eaLnBrk="1" hangingPunct="1">
              <a:lnSpc>
                <a:spcPct val="80000"/>
              </a:lnSpc>
              <a:buFont typeface="Wingdings" panose="05000000000000000000" pitchFamily="2" charset="2"/>
              <a:buNone/>
            </a:pPr>
            <a:r>
              <a:rPr lang="zh-CN" altLang="zh-CN" sz="1500"/>
              <a:t>例：</a:t>
            </a:r>
            <a:endParaRPr lang="zh-CN" altLang="en-US" sz="1500"/>
          </a:p>
          <a:p>
            <a:pPr lvl="1" eaLnBrk="1" hangingPunct="1">
              <a:lnSpc>
                <a:spcPct val="80000"/>
              </a:lnSpc>
              <a:buFont typeface="Wingdings" panose="05000000000000000000" pitchFamily="2" charset="2"/>
              <a:buNone/>
            </a:pPr>
            <a:r>
              <a:rPr lang="en-US" altLang="zh-CN" sz="1500"/>
              <a:t>interface SayHello</a:t>
            </a:r>
          </a:p>
          <a:p>
            <a:pPr lvl="1" eaLnBrk="1" hangingPunct="1">
              <a:lnSpc>
                <a:spcPct val="80000"/>
              </a:lnSpc>
              <a:buFont typeface="Wingdings" panose="05000000000000000000" pitchFamily="2" charset="2"/>
              <a:buNone/>
            </a:pPr>
            <a:r>
              <a:rPr lang="en-US" altLang="zh-CN" sz="1500"/>
              <a:t>{ </a:t>
            </a:r>
          </a:p>
          <a:p>
            <a:pPr lvl="1" eaLnBrk="1" hangingPunct="1">
              <a:lnSpc>
                <a:spcPct val="80000"/>
              </a:lnSpc>
              <a:buFont typeface="Wingdings" panose="05000000000000000000" pitchFamily="2" charset="2"/>
              <a:buNone/>
            </a:pPr>
            <a:r>
              <a:rPr lang="en-US" altLang="zh-CN" sz="1500"/>
              <a:t>	void printMessage( );</a:t>
            </a:r>
          </a:p>
          <a:p>
            <a:pPr lvl="1" eaLnBrk="1" hangingPunct="1">
              <a:lnSpc>
                <a:spcPct val="80000"/>
              </a:lnSpc>
              <a:buFont typeface="Wingdings" panose="05000000000000000000" pitchFamily="2" charset="2"/>
              <a:buNone/>
            </a:pPr>
            <a:r>
              <a:rPr lang="en-US" altLang="zh-CN" sz="1500"/>
              <a:t>}</a:t>
            </a:r>
          </a:p>
          <a:p>
            <a:pPr lvl="1" eaLnBrk="1" hangingPunct="1">
              <a:lnSpc>
                <a:spcPct val="80000"/>
              </a:lnSpc>
              <a:buFont typeface="Wingdings" panose="05000000000000000000" pitchFamily="2" charset="2"/>
              <a:buNone/>
            </a:pPr>
            <a:r>
              <a:rPr lang="en-US" altLang="zh-CN" sz="1500"/>
              <a:t>class SayHelloImpl implements SayHello</a:t>
            </a:r>
          </a:p>
          <a:p>
            <a:pPr lvl="1" eaLnBrk="1" hangingPunct="1">
              <a:lnSpc>
                <a:spcPct val="80000"/>
              </a:lnSpc>
              <a:buFont typeface="Wingdings" panose="05000000000000000000" pitchFamily="2" charset="2"/>
              <a:buNone/>
            </a:pPr>
            <a:r>
              <a:rPr lang="en-US" altLang="zh-CN" sz="1500"/>
              <a:t>{</a:t>
            </a:r>
          </a:p>
          <a:p>
            <a:pPr lvl="1" eaLnBrk="1" hangingPunct="1">
              <a:lnSpc>
                <a:spcPct val="80000"/>
              </a:lnSpc>
              <a:buFont typeface="Wingdings" panose="05000000000000000000" pitchFamily="2" charset="2"/>
              <a:buNone/>
            </a:pPr>
            <a:r>
              <a:rPr lang="en-US" altLang="zh-CN" sz="1500"/>
              <a:t>	void  printMessage( )</a:t>
            </a:r>
          </a:p>
          <a:p>
            <a:pPr lvl="1" eaLnBrk="1" hangingPunct="1">
              <a:lnSpc>
                <a:spcPct val="80000"/>
              </a:lnSpc>
              <a:buFont typeface="Wingdings" panose="05000000000000000000" pitchFamily="2" charset="2"/>
              <a:buNone/>
            </a:pPr>
            <a:r>
              <a:rPr lang="en-US" altLang="zh-CN" sz="1500"/>
              <a:t>	{</a:t>
            </a:r>
          </a:p>
          <a:p>
            <a:pPr lvl="1" eaLnBrk="1" hangingPunct="1">
              <a:lnSpc>
                <a:spcPct val="80000"/>
              </a:lnSpc>
              <a:buFont typeface="Wingdings" panose="05000000000000000000" pitchFamily="2" charset="2"/>
              <a:buNone/>
            </a:pPr>
            <a:r>
              <a:rPr lang="en-US" altLang="zh-CN" sz="1500"/>
              <a:t>			System.out.println(</a:t>
            </a:r>
            <a:r>
              <a:rPr lang="en-US" altLang="zh-CN" sz="1500">
                <a:latin typeface="Arial" panose="020B0604020202020204" pitchFamily="34" charset="0"/>
              </a:rPr>
              <a:t>“</a:t>
            </a:r>
            <a:r>
              <a:rPr lang="en-US" altLang="zh-CN" sz="1500"/>
              <a:t>Hello</a:t>
            </a:r>
            <a:r>
              <a:rPr lang="en-US" altLang="zh-CN" sz="1500">
                <a:latin typeface="Arial" panose="020B0604020202020204" pitchFamily="34" charset="0"/>
              </a:rPr>
              <a:t>”</a:t>
            </a:r>
            <a:r>
              <a:rPr lang="en-US" altLang="zh-CN" sz="1500"/>
              <a:t>);</a:t>
            </a:r>
          </a:p>
          <a:p>
            <a:pPr lvl="1" eaLnBrk="1" hangingPunct="1">
              <a:lnSpc>
                <a:spcPct val="80000"/>
              </a:lnSpc>
              <a:buFont typeface="Wingdings" panose="05000000000000000000" pitchFamily="2" charset="2"/>
              <a:buNone/>
            </a:pPr>
            <a:r>
              <a:rPr lang="en-US" altLang="zh-CN" sz="1500"/>
              <a:t>	}</a:t>
            </a:r>
          </a:p>
          <a:p>
            <a:pPr lvl="1" eaLnBrk="1" hangingPunct="1">
              <a:lnSpc>
                <a:spcPct val="80000"/>
              </a:lnSpc>
              <a:buFont typeface="Wingdings" panose="05000000000000000000" pitchFamily="2" charset="2"/>
              <a:buNone/>
            </a:pPr>
            <a:r>
              <a:rPr lang="en-US" altLang="zh-CN" sz="1500"/>
              <a:t>}</a:t>
            </a:r>
          </a:p>
          <a:p>
            <a:pPr lvl="1" eaLnBrk="1" hangingPunct="1">
              <a:lnSpc>
                <a:spcPct val="80000"/>
              </a:lnSpc>
              <a:buFont typeface="Wingdings" panose="05000000000000000000" pitchFamily="2" charset="2"/>
              <a:buNone/>
            </a:pPr>
            <a:endParaRPr lang="en-US" altLang="zh-CN" sz="1500"/>
          </a:p>
        </p:txBody>
      </p:sp>
    </p:spTree>
    <p:extLst>
      <p:ext uri="{BB962C8B-B14F-4D97-AF65-F5344CB8AC3E}">
        <p14:creationId xmlns:p14="http://schemas.microsoft.com/office/powerpoint/2010/main" val="38412106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接口（续）</a:t>
            </a:r>
          </a:p>
        </p:txBody>
      </p:sp>
      <p:sp>
        <p:nvSpPr>
          <p:cNvPr id="40963" name="Rectangle 3"/>
          <p:cNvSpPr>
            <a:spLocks noGrp="1" noChangeArrowheads="1"/>
          </p:cNvSpPr>
          <p:nvPr>
            <p:ph idx="1"/>
          </p:nvPr>
        </p:nvSpPr>
        <p:spPr/>
        <p:txBody>
          <a:bodyPr/>
          <a:lstStyle/>
          <a:p>
            <a:pPr eaLnBrk="1" hangingPunct="1"/>
            <a:r>
              <a:rPr lang="zh-CN" altLang="en-US" smtClean="0"/>
              <a:t>习惯上，当</a:t>
            </a:r>
            <a:r>
              <a:rPr lang="en-US" altLang="zh-CN" smtClean="0"/>
              <a:t>implements </a:t>
            </a:r>
            <a:r>
              <a:rPr lang="zh-CN" altLang="en-US" smtClean="0"/>
              <a:t>与 </a:t>
            </a:r>
            <a:r>
              <a:rPr lang="en-US" altLang="zh-CN" smtClean="0"/>
              <a:t>extends </a:t>
            </a:r>
            <a:r>
              <a:rPr lang="zh-CN" altLang="en-US" smtClean="0"/>
              <a:t>同时存在时， </a:t>
            </a:r>
            <a:r>
              <a:rPr lang="en-US" altLang="zh-CN" smtClean="0"/>
              <a:t>implements </a:t>
            </a:r>
            <a:r>
              <a:rPr lang="zh-CN" altLang="en-US" smtClean="0"/>
              <a:t>跟在 </a:t>
            </a:r>
            <a:r>
              <a:rPr lang="en-US" altLang="zh-CN" smtClean="0"/>
              <a:t>extends </a:t>
            </a:r>
            <a:r>
              <a:rPr lang="zh-CN" altLang="en-US" smtClean="0"/>
              <a:t>之后。</a:t>
            </a:r>
          </a:p>
          <a:p>
            <a:pPr eaLnBrk="1" hangingPunct="1"/>
            <a:r>
              <a:rPr lang="zh-CN" altLang="en-US" smtClean="0"/>
              <a:t>实现</a:t>
            </a:r>
            <a:r>
              <a:rPr lang="en-US" altLang="zh-CN" smtClean="0"/>
              <a:t>interface</a:t>
            </a:r>
            <a:r>
              <a:rPr lang="zh-CN" altLang="en-US" smtClean="0"/>
              <a:t>的类继承了该</a:t>
            </a:r>
            <a:r>
              <a:rPr lang="en-US" altLang="zh-CN" smtClean="0"/>
              <a:t>interface</a:t>
            </a:r>
            <a:r>
              <a:rPr lang="zh-CN" altLang="en-US" smtClean="0"/>
              <a:t>中定义的常量。</a:t>
            </a:r>
          </a:p>
          <a:p>
            <a:pPr eaLnBrk="1" hangingPunct="1"/>
            <a:endParaRPr lang="en-US" altLang="zh-CN" smtClean="0"/>
          </a:p>
        </p:txBody>
      </p:sp>
    </p:spTree>
    <p:extLst>
      <p:ext uri="{BB962C8B-B14F-4D97-AF65-F5344CB8AC3E}">
        <p14:creationId xmlns:p14="http://schemas.microsoft.com/office/powerpoint/2010/main" val="33542380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接口示例</a:t>
            </a:r>
          </a:p>
        </p:txBody>
      </p:sp>
      <p:sp>
        <p:nvSpPr>
          <p:cNvPr id="41987"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1125"/>
              <a:t>public class StockApplet extends Applet implements StockWatcher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endParaRPr kumimoji="1" lang="en-US" altLang="zh-CN" sz="1125"/>
          </a:p>
          <a:p>
            <a:pPr eaLnBrk="1" hangingPunct="1">
              <a:lnSpc>
                <a:spcPct val="80000"/>
              </a:lnSpc>
              <a:buFont typeface="Wingdings" panose="05000000000000000000" pitchFamily="2" charset="2"/>
              <a:buNone/>
            </a:pPr>
            <a:r>
              <a:rPr kumimoji="1" lang="en-US" altLang="zh-CN" sz="1125"/>
              <a:t>   	public void valueChanged(String tickerSymbol, double newValue)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if (tickerSymbol.equals(sunTicker))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 else if (tickerSymbol.equals(oracleTicker))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 else if (tickerSymbol.equals(ciscoTicker))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422636583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interface </a:t>
            </a:r>
            <a:r>
              <a:rPr lang="zh-CN" altLang="en-US" smtClean="0"/>
              <a:t>的使用</a:t>
            </a:r>
          </a:p>
        </p:txBody>
      </p:sp>
      <p:sp>
        <p:nvSpPr>
          <p:cNvPr id="43011" name="Rectangle 3"/>
          <p:cNvSpPr>
            <a:spLocks noGrp="1" noChangeArrowheads="1"/>
          </p:cNvSpPr>
          <p:nvPr>
            <p:ph idx="1"/>
          </p:nvPr>
        </p:nvSpPr>
        <p:spPr/>
        <p:txBody>
          <a:bodyPr/>
          <a:lstStyle/>
          <a:p>
            <a:pPr eaLnBrk="1" hangingPunct="1">
              <a:lnSpc>
                <a:spcPct val="90000"/>
              </a:lnSpc>
            </a:pPr>
            <a:r>
              <a:rPr lang="en-US" altLang="zh-CN" sz="1950" dirty="0"/>
              <a:t>Interface</a:t>
            </a:r>
            <a:r>
              <a:rPr lang="zh-CN" altLang="en-US" sz="1950" dirty="0"/>
              <a:t>可以作为一种数据类型使用。</a:t>
            </a:r>
          </a:p>
          <a:p>
            <a:pPr lvl="1" eaLnBrk="1" hangingPunct="1">
              <a:lnSpc>
                <a:spcPct val="90000"/>
              </a:lnSpc>
              <a:buFont typeface="Wingdings" panose="05000000000000000000" pitchFamily="2" charset="2"/>
              <a:buNone/>
            </a:pPr>
            <a:r>
              <a:rPr lang="zh-CN" altLang="en-US" sz="1650" dirty="0"/>
              <a:t>如：</a:t>
            </a:r>
          </a:p>
          <a:p>
            <a:pPr lvl="1" eaLnBrk="1" hangingPunct="1">
              <a:lnSpc>
                <a:spcPct val="90000"/>
              </a:lnSpc>
              <a:buFont typeface="Wingdings" panose="05000000000000000000" pitchFamily="2" charset="2"/>
              <a:buNone/>
            </a:pPr>
            <a:r>
              <a:rPr kumimoji="1" lang="en-US" altLang="zh-CN" sz="1650" dirty="0"/>
              <a:t>public class </a:t>
            </a:r>
            <a:r>
              <a:rPr kumimoji="1" lang="en-US" altLang="zh-CN" sz="1650" dirty="0" err="1"/>
              <a:t>StockMonitor</a:t>
            </a: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lvl="1" eaLnBrk="1" hangingPunct="1">
              <a:lnSpc>
                <a:spcPct val="90000"/>
              </a:lnSpc>
              <a:buFont typeface="Wingdings" panose="05000000000000000000" pitchFamily="2" charset="2"/>
              <a:buNone/>
            </a:pPr>
            <a:r>
              <a:rPr kumimoji="1" lang="en-US" altLang="zh-CN" sz="1650" dirty="0"/>
              <a:t>    public void </a:t>
            </a:r>
            <a:r>
              <a:rPr kumimoji="1" lang="en-US" altLang="zh-CN" sz="1650" dirty="0" err="1"/>
              <a:t>watchStock</a:t>
            </a:r>
            <a:r>
              <a:rPr kumimoji="1" lang="en-US" altLang="zh-CN" sz="1650" dirty="0"/>
              <a:t>(</a:t>
            </a:r>
            <a:r>
              <a:rPr kumimoji="1" lang="en-US" altLang="zh-CN" sz="1650" dirty="0" err="1"/>
              <a:t>StockWatcher</a:t>
            </a:r>
            <a:r>
              <a:rPr kumimoji="1" lang="en-US" altLang="zh-CN" sz="1650" dirty="0"/>
              <a:t> watcher,</a:t>
            </a:r>
          </a:p>
          <a:p>
            <a:pPr lvl="1" eaLnBrk="1" hangingPunct="1">
              <a:lnSpc>
                <a:spcPct val="90000"/>
              </a:lnSpc>
              <a:buFont typeface="Wingdings" panose="05000000000000000000" pitchFamily="2" charset="2"/>
              <a:buNone/>
            </a:pPr>
            <a:r>
              <a:rPr kumimoji="1" lang="en-US" altLang="zh-CN" sz="1650" dirty="0"/>
              <a:t>                           String </a:t>
            </a:r>
            <a:r>
              <a:rPr kumimoji="1" lang="en-US" altLang="zh-CN" sz="1650" dirty="0" err="1"/>
              <a:t>tickerSymbol</a:t>
            </a:r>
            <a:r>
              <a:rPr kumimoji="1" lang="en-US" altLang="zh-CN" sz="1650" dirty="0"/>
              <a:t>, double delta)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a:lnSpc>
                <a:spcPct val="90000"/>
              </a:lnSpc>
              <a:spcBef>
                <a:spcPct val="0"/>
              </a:spcBef>
              <a:buClrTx/>
              <a:buFontTx/>
              <a:buNone/>
            </a:pPr>
            <a:endParaRPr lang="en-US" altLang="zh-CN" sz="1950" dirty="0"/>
          </a:p>
          <a:p>
            <a:pPr eaLnBrk="1" hangingPunct="1">
              <a:lnSpc>
                <a:spcPct val="90000"/>
              </a:lnSpc>
            </a:pPr>
            <a:endParaRPr lang="en-US" altLang="zh-CN" sz="1950" dirty="0"/>
          </a:p>
        </p:txBody>
      </p:sp>
    </p:spTree>
    <p:extLst>
      <p:ext uri="{BB962C8B-B14F-4D97-AF65-F5344CB8AC3E}">
        <p14:creationId xmlns:p14="http://schemas.microsoft.com/office/powerpoint/2010/main" val="15939493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solidFill>
                  <a:schemeClr val="tx1"/>
                </a:solidFill>
              </a:rPr>
              <a:t>interface </a:t>
            </a:r>
            <a:r>
              <a:rPr lang="zh-CN" altLang="en-US" smtClean="0">
                <a:solidFill>
                  <a:schemeClr val="tx1"/>
                </a:solidFill>
              </a:rPr>
              <a:t>中注意问题</a:t>
            </a:r>
          </a:p>
        </p:txBody>
      </p:sp>
      <p:sp>
        <p:nvSpPr>
          <p:cNvPr id="44035" name="Rectangle 3"/>
          <p:cNvSpPr>
            <a:spLocks noGrp="1" noChangeArrowheads="1"/>
          </p:cNvSpPr>
          <p:nvPr>
            <p:ph idx="1"/>
          </p:nvPr>
        </p:nvSpPr>
        <p:spPr/>
        <p:txBody>
          <a:bodyPr/>
          <a:lstStyle/>
          <a:p>
            <a:pPr eaLnBrk="1" hangingPunct="1"/>
            <a:r>
              <a:rPr lang="zh-CN" altLang="en-US" sz="2625"/>
              <a:t>不能向</a:t>
            </a:r>
            <a:r>
              <a:rPr lang="en-US" altLang="zh-CN" sz="2625"/>
              <a:t>interface</a:t>
            </a:r>
            <a:r>
              <a:rPr lang="zh-CN" altLang="en-US" sz="2625"/>
              <a:t>定义中随意增加方法。</a:t>
            </a:r>
          </a:p>
          <a:p>
            <a:pPr lvl="1" eaLnBrk="1" hangingPunct="1">
              <a:buFont typeface="Wingdings" panose="05000000000000000000" pitchFamily="2" charset="2"/>
              <a:buNone/>
            </a:pPr>
            <a:r>
              <a:rPr lang="en-US" altLang="zh-CN" sz="1350"/>
              <a:t>public interface StockWatcher </a:t>
            </a:r>
          </a:p>
          <a:p>
            <a:pPr lvl="1" eaLnBrk="1" hangingPunct="1">
              <a:buFont typeface="Wingdings" panose="05000000000000000000" pitchFamily="2" charset="2"/>
              <a:buNone/>
            </a:pPr>
            <a:r>
              <a:rPr lang="en-US" altLang="zh-CN" sz="1350"/>
              <a:t>{</a:t>
            </a:r>
          </a:p>
          <a:p>
            <a:pPr lvl="1" eaLnBrk="1" hangingPunct="1">
              <a:buFont typeface="Wingdings" panose="05000000000000000000" pitchFamily="2" charset="2"/>
              <a:buNone/>
            </a:pPr>
            <a:r>
              <a:rPr lang="en-US" altLang="zh-CN" sz="1350"/>
              <a:t>    final String sunTicker = "SUNW";</a:t>
            </a:r>
          </a:p>
          <a:p>
            <a:pPr lvl="1" eaLnBrk="1" hangingPunct="1">
              <a:buFont typeface="Wingdings" panose="05000000000000000000" pitchFamily="2" charset="2"/>
              <a:buNone/>
            </a:pPr>
            <a:r>
              <a:rPr lang="en-US" altLang="zh-CN" sz="1350"/>
              <a:t>    final String oracleTicker = "ORCL";</a:t>
            </a:r>
          </a:p>
          <a:p>
            <a:pPr lvl="1" eaLnBrk="1" hangingPunct="1">
              <a:buFont typeface="Wingdings" panose="05000000000000000000" pitchFamily="2" charset="2"/>
              <a:buNone/>
            </a:pPr>
            <a:r>
              <a:rPr lang="en-US" altLang="zh-CN" sz="1350"/>
              <a:t>    final String ciscoTicker = "CSCO";   </a:t>
            </a:r>
          </a:p>
          <a:p>
            <a:pPr lvl="1" eaLnBrk="1" hangingPunct="1">
              <a:buFont typeface="Wingdings" panose="05000000000000000000" pitchFamily="2" charset="2"/>
              <a:buNone/>
            </a:pPr>
            <a:r>
              <a:rPr lang="en-US" altLang="zh-CN" sz="1350"/>
              <a:t>    void valueChanged(String tickerSymbol, double newValue); </a:t>
            </a:r>
          </a:p>
          <a:p>
            <a:pPr lvl="1" eaLnBrk="1" hangingPunct="1">
              <a:buFont typeface="Wingdings" panose="05000000000000000000" pitchFamily="2" charset="2"/>
              <a:buNone/>
            </a:pPr>
            <a:r>
              <a:rPr lang="en-US" altLang="zh-CN" sz="1350"/>
              <a:t>    void currentValue(String tickerSymbol, double newValue); </a:t>
            </a:r>
          </a:p>
          <a:p>
            <a:pPr lvl="1" eaLnBrk="1" hangingPunct="1">
              <a:buFont typeface="Wingdings" panose="05000000000000000000" pitchFamily="2" charset="2"/>
              <a:buNone/>
            </a:pPr>
            <a:r>
              <a:rPr lang="en-US" altLang="zh-CN" sz="1350"/>
              <a:t>}</a:t>
            </a:r>
          </a:p>
          <a:p>
            <a:pPr eaLnBrk="1" hangingPunct="1"/>
            <a:endParaRPr lang="en-US" altLang="zh-CN" sz="1500"/>
          </a:p>
        </p:txBody>
      </p:sp>
      <p:sp>
        <p:nvSpPr>
          <p:cNvPr id="22532" name="Rectangle 4"/>
          <p:cNvSpPr>
            <a:spLocks noChangeArrowheads="1"/>
          </p:cNvSpPr>
          <p:nvPr/>
        </p:nvSpPr>
        <p:spPr bwMode="auto">
          <a:xfrm>
            <a:off x="1601392" y="4994673"/>
            <a:ext cx="4440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en-US" altLang="zh-CN" sz="1350">
                <a:latin typeface="Times New Roman" panose="02020603050405020304" pitchFamily="18" charset="0"/>
              </a:rPr>
              <a:t>public interface StockTracker extends StockWatcher </a:t>
            </a:r>
          </a:p>
          <a:p>
            <a:r>
              <a:rPr kumimoji="1" lang="en-US" altLang="zh-CN" sz="1350">
                <a:latin typeface="Times New Roman" panose="02020603050405020304" pitchFamily="18" charset="0"/>
              </a:rPr>
              <a:t>{</a:t>
            </a:r>
          </a:p>
          <a:p>
            <a:r>
              <a:rPr kumimoji="1" lang="en-US" altLang="zh-CN" sz="1350">
                <a:latin typeface="Times New Roman" panose="02020603050405020304" pitchFamily="18" charset="0"/>
              </a:rPr>
              <a:t>    void currentValue(String tickerSymbol, double newValue);</a:t>
            </a:r>
          </a:p>
          <a:p>
            <a:r>
              <a:rPr kumimoji="1" lang="en-US" altLang="zh-CN" sz="1350">
                <a:latin typeface="Times New Roman" panose="02020603050405020304" pitchFamily="18" charset="0"/>
              </a:rPr>
              <a:t>}</a:t>
            </a:r>
          </a:p>
        </p:txBody>
      </p:sp>
      <p:sp>
        <p:nvSpPr>
          <p:cNvPr id="22533" name="AutoShape 5"/>
          <p:cNvSpPr>
            <a:spLocks noChangeArrowheads="1"/>
          </p:cNvSpPr>
          <p:nvPr/>
        </p:nvSpPr>
        <p:spPr bwMode="auto">
          <a:xfrm>
            <a:off x="3707606" y="4617244"/>
            <a:ext cx="742950" cy="40005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4042443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interface </a:t>
            </a:r>
            <a:r>
              <a:rPr lang="zh-CN" altLang="en-US" smtClean="0"/>
              <a:t>的使用</a:t>
            </a:r>
          </a:p>
        </p:txBody>
      </p:sp>
      <p:sp>
        <p:nvSpPr>
          <p:cNvPr id="45059" name="Rectangle 3"/>
          <p:cNvSpPr>
            <a:spLocks noGrp="1" noChangeArrowheads="1"/>
          </p:cNvSpPr>
          <p:nvPr>
            <p:ph idx="1"/>
          </p:nvPr>
        </p:nvSpPr>
        <p:spPr>
          <a:xfrm>
            <a:off x="1568054" y="2171701"/>
            <a:ext cx="6000750" cy="2822972"/>
          </a:xfrm>
        </p:spPr>
        <p:txBody>
          <a:bodyPr>
            <a:normAutofit fontScale="92500" lnSpcReduction="10000"/>
          </a:bodyPr>
          <a:lstStyle/>
          <a:p>
            <a:pPr marL="371475" indent="-371475">
              <a:lnSpc>
                <a:spcPct val="80000"/>
              </a:lnSpc>
            </a:pPr>
            <a:r>
              <a:rPr lang="zh-CN" altLang="zh-CN" sz="1275"/>
              <a:t>可以通过实现接口实现多重继承：一个类可只继承一个父类，并实现多个接口。</a:t>
            </a:r>
          </a:p>
          <a:p>
            <a:pPr lvl="1" eaLnBrk="1" hangingPunct="1">
              <a:lnSpc>
                <a:spcPct val="80000"/>
              </a:lnSpc>
              <a:buFont typeface="Wingdings" panose="05000000000000000000" pitchFamily="2" charset="2"/>
              <a:buNone/>
            </a:pPr>
            <a:r>
              <a:rPr lang="en-US" altLang="zh-CN" sz="1125"/>
              <a:t>interface  I1{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interface  I2{ </a:t>
            </a:r>
            <a:r>
              <a:rPr lang="en-US" altLang="zh-CN" sz="1125">
                <a:latin typeface="Arial" panose="020B0604020202020204" pitchFamily="34" charset="0"/>
              </a:rPr>
              <a:t>…</a:t>
            </a:r>
            <a:r>
              <a:rPr lang="en-US" altLang="zh-CN" sz="1125"/>
              <a:t>};</a:t>
            </a:r>
          </a:p>
          <a:p>
            <a:pPr lvl="1" eaLnBrk="1" hangingPunct="1">
              <a:lnSpc>
                <a:spcPct val="80000"/>
              </a:lnSpc>
              <a:buFont typeface="Wingdings" panose="05000000000000000000" pitchFamily="2" charset="2"/>
              <a:buNone/>
            </a:pPr>
            <a:r>
              <a:rPr lang="en-US" altLang="zh-CN" sz="1125"/>
              <a:t>class  E{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class M  extends  E  implements  I1,I2 { </a:t>
            </a:r>
            <a:r>
              <a:rPr lang="en-US" altLang="zh-CN" sz="1125">
                <a:latin typeface="Arial" panose="020B0604020202020204" pitchFamily="34" charset="0"/>
              </a:rPr>
              <a:t>…</a:t>
            </a:r>
            <a:r>
              <a:rPr lang="en-US" altLang="zh-CN" sz="1125"/>
              <a:t>}</a:t>
            </a:r>
          </a:p>
          <a:p>
            <a:pPr marL="371475" indent="-371475">
              <a:lnSpc>
                <a:spcPct val="80000"/>
              </a:lnSpc>
              <a:buNone/>
            </a:pPr>
            <a:endParaRPr lang="en-US" altLang="zh-CN" sz="1275"/>
          </a:p>
          <a:p>
            <a:pPr marL="371475" indent="-371475">
              <a:lnSpc>
                <a:spcPct val="80000"/>
              </a:lnSpc>
            </a:pPr>
            <a:r>
              <a:rPr kumimoji="1" lang="en-US" altLang="zh-CN" sz="1275"/>
              <a:t> </a:t>
            </a:r>
            <a:r>
              <a:rPr kumimoji="1" lang="zh-CN" altLang="zh-CN" sz="1275"/>
              <a:t>一个</a:t>
            </a:r>
            <a:r>
              <a:rPr kumimoji="1" lang="en-US" altLang="zh-CN" sz="1275"/>
              <a:t>interface </a:t>
            </a:r>
            <a:r>
              <a:rPr kumimoji="1" lang="zh-CN" altLang="zh-CN" sz="1275"/>
              <a:t>可作为类名使用，实现多态</a:t>
            </a:r>
            <a:r>
              <a:rPr kumimoji="1" lang="zh-CN" altLang="zh-CN" sz="1425"/>
              <a:t>。</a:t>
            </a:r>
            <a:endParaRPr kumimoji="1" lang="zh-CN" altLang="en-US" sz="1425"/>
          </a:p>
          <a:p>
            <a:pPr marL="371475" indent="-371475">
              <a:lnSpc>
                <a:spcPct val="80000"/>
              </a:lnSpc>
            </a:pPr>
            <a:endParaRPr kumimoji="1" lang="zh-CN" altLang="en-US" sz="1425"/>
          </a:p>
          <a:p>
            <a:pPr lvl="1" eaLnBrk="1" hangingPunct="1">
              <a:lnSpc>
                <a:spcPct val="80000"/>
              </a:lnSpc>
              <a:buFont typeface="Wingdings" panose="05000000000000000000" pitchFamily="2" charset="2"/>
              <a:buNone/>
            </a:pPr>
            <a:r>
              <a:rPr kumimoji="1" lang="en-US" altLang="zh-CN" sz="1275"/>
              <a:t>Interface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Chinese implements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Japanese implements Human{</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a:t>
            </a:r>
          </a:p>
          <a:p>
            <a:pPr lvl="1" eaLnBrk="1" hangingPunct="1">
              <a:lnSpc>
                <a:spcPct val="80000"/>
              </a:lnSpc>
              <a:buFont typeface="Wingdings" panose="05000000000000000000" pitchFamily="2" charset="2"/>
              <a:buNone/>
            </a:pPr>
            <a:r>
              <a:rPr kumimoji="1" lang="en-US" altLang="zh-CN" sz="1275"/>
              <a:t>Human e = new Chinese( ); Human e = new Japanese( );</a:t>
            </a:r>
          </a:p>
          <a:p>
            <a:pPr lvl="1" eaLnBrk="1" hangingPunct="1">
              <a:lnSpc>
                <a:spcPct val="80000"/>
              </a:lnSpc>
              <a:buFont typeface="Wingdings" panose="05000000000000000000" pitchFamily="2" charset="2"/>
              <a:buNone/>
            </a:pPr>
            <a:endParaRPr kumimoji="1" lang="en-US" altLang="zh-CN" sz="1275"/>
          </a:p>
          <a:p>
            <a:pPr lvl="1"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281034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smtClean="0"/>
              <a:t>数据类型转换</a:t>
            </a:r>
          </a:p>
        </p:txBody>
      </p:sp>
      <p:sp>
        <p:nvSpPr>
          <p:cNvPr id="38915" name="内容占位符 2"/>
          <p:cNvSpPr>
            <a:spLocks noGrp="1"/>
          </p:cNvSpPr>
          <p:nvPr>
            <p:ph idx="1"/>
          </p:nvPr>
        </p:nvSpPr>
        <p:spPr>
          <a:xfrm>
            <a:off x="628650" y="1558980"/>
            <a:ext cx="7886700" cy="4351338"/>
          </a:xfrm>
        </p:spPr>
        <p:txBody>
          <a:bodyPr/>
          <a:lstStyle/>
          <a:p>
            <a:pPr marL="0" indent="0">
              <a:spcBef>
                <a:spcPct val="0"/>
              </a:spcBef>
              <a:buNone/>
            </a:pPr>
            <a:r>
              <a:rPr lang="en-US" altLang="zh-CN" dirty="0" smtClean="0"/>
              <a:t>byte </a:t>
            </a:r>
            <a:r>
              <a:rPr lang="en-US" altLang="zh-CN" dirty="0"/>
              <a:t>b = 10;</a:t>
            </a:r>
          </a:p>
          <a:p>
            <a:pPr marL="0" indent="0">
              <a:spcBef>
                <a:spcPct val="0"/>
              </a:spcBef>
              <a:buNone/>
            </a:pPr>
            <a:r>
              <a:rPr lang="en-US" altLang="zh-CN" dirty="0" err="1" smtClean="0"/>
              <a:t>int</a:t>
            </a:r>
            <a:r>
              <a:rPr lang="en-US" altLang="zh-CN" dirty="0" smtClean="0"/>
              <a:t> </a:t>
            </a:r>
            <a:r>
              <a:rPr lang="en-US" altLang="zh-CN" dirty="0" err="1"/>
              <a:t>i</a:t>
            </a:r>
            <a:r>
              <a:rPr lang="en-US" altLang="zh-CN" dirty="0"/>
              <a:t> = 100;</a:t>
            </a:r>
          </a:p>
          <a:p>
            <a:pPr marL="0" indent="0">
              <a:spcBef>
                <a:spcPct val="0"/>
              </a:spcBef>
              <a:buNone/>
            </a:pPr>
            <a:r>
              <a:rPr lang="en-US" altLang="zh-CN" dirty="0" err="1" smtClean="0"/>
              <a:t>System.out.println</a:t>
            </a:r>
            <a:r>
              <a:rPr lang="en-US" altLang="zh-CN" dirty="0" smtClean="0"/>
              <a:t>(</a:t>
            </a:r>
            <a:r>
              <a:rPr lang="en-US" altLang="zh-CN" dirty="0" err="1" smtClean="0"/>
              <a:t>b+i</a:t>
            </a:r>
            <a:r>
              <a:rPr lang="en-US" altLang="zh-CN" dirty="0"/>
              <a:t>);</a:t>
            </a:r>
          </a:p>
          <a:p>
            <a:pPr marL="0" indent="0">
              <a:spcBef>
                <a:spcPct val="0"/>
              </a:spcBef>
              <a:buNone/>
            </a:pPr>
            <a:endParaRPr lang="en-US" altLang="zh-CN" dirty="0"/>
          </a:p>
          <a:p>
            <a:pPr marL="0" indent="0">
              <a:spcBef>
                <a:spcPct val="0"/>
              </a:spcBef>
              <a:buNone/>
            </a:pPr>
            <a:r>
              <a:rPr lang="en-US" altLang="zh-CN" dirty="0" smtClean="0"/>
              <a:t>//</a:t>
            </a:r>
            <a:r>
              <a:rPr lang="zh-CN" altLang="en-US" dirty="0" smtClean="0"/>
              <a:t>没有</a:t>
            </a:r>
            <a:r>
              <a:rPr lang="zh-CN" altLang="en-US" dirty="0"/>
              <a:t>问题</a:t>
            </a:r>
            <a:endParaRPr lang="en-US" altLang="zh-CN" dirty="0"/>
          </a:p>
          <a:p>
            <a:pPr marL="0" indent="0">
              <a:spcBef>
                <a:spcPct val="0"/>
              </a:spcBef>
              <a:buNone/>
            </a:pPr>
            <a:r>
              <a:rPr lang="en-US" altLang="zh-CN" dirty="0" smtClean="0"/>
              <a:t>byte </a:t>
            </a:r>
            <a:r>
              <a:rPr lang="en-US" altLang="zh-CN" dirty="0"/>
              <a:t>bb = (</a:t>
            </a:r>
            <a:r>
              <a:rPr lang="en-US" altLang="zh-CN" dirty="0" smtClean="0"/>
              <a:t>byte)(b </a:t>
            </a:r>
            <a:r>
              <a:rPr lang="en-US" altLang="zh-CN" dirty="0"/>
              <a:t>+ </a:t>
            </a:r>
            <a:r>
              <a:rPr lang="en-US" altLang="zh-CN" dirty="0" err="1" smtClean="0"/>
              <a:t>i</a:t>
            </a:r>
            <a:r>
              <a:rPr lang="en-US" altLang="zh-CN" dirty="0" smtClean="0"/>
              <a:t>);</a:t>
            </a:r>
            <a:endParaRPr lang="en-US" altLang="zh-CN" dirty="0"/>
          </a:p>
          <a:p>
            <a:pPr marL="0" indent="0">
              <a:spcBef>
                <a:spcPct val="0"/>
              </a:spcBef>
              <a:buNone/>
            </a:pPr>
            <a:r>
              <a:rPr lang="en-US" altLang="zh-CN" dirty="0" err="1" smtClean="0"/>
              <a:t>System.out.println</a:t>
            </a:r>
            <a:r>
              <a:rPr lang="en-US" altLang="zh-CN" dirty="0" smtClean="0"/>
              <a:t>(bb</a:t>
            </a:r>
            <a:r>
              <a:rPr lang="en-US" altLang="zh-CN" dirty="0"/>
              <a:t>);</a:t>
            </a:r>
          </a:p>
          <a:p>
            <a:pPr marL="0" indent="0">
              <a:spcBef>
                <a:spcPct val="0"/>
              </a:spcBef>
              <a:buNone/>
            </a:pPr>
            <a:endParaRPr lang="en-US" altLang="zh-CN" dirty="0"/>
          </a:p>
          <a:p>
            <a:pPr marL="0" indent="0">
              <a:spcBef>
                <a:spcPct val="0"/>
              </a:spcBef>
              <a:buNone/>
            </a:pPr>
            <a:r>
              <a:rPr lang="en-US" altLang="zh-CN" dirty="0" smtClean="0"/>
              <a:t>//</a:t>
            </a:r>
            <a:r>
              <a:rPr lang="zh-CN" altLang="en-US" dirty="0"/>
              <a:t>没有问题</a:t>
            </a:r>
            <a:endParaRPr lang="en-US" altLang="zh-CN" dirty="0"/>
          </a:p>
          <a:p>
            <a:pPr marL="0" indent="0">
              <a:spcBef>
                <a:spcPct val="0"/>
              </a:spcBef>
              <a:buNone/>
            </a:pPr>
            <a:r>
              <a:rPr lang="en-US" altLang="zh-CN" dirty="0" err="1" smtClean="0"/>
              <a:t>int</a:t>
            </a:r>
            <a:r>
              <a:rPr lang="en-US" altLang="zh-CN" dirty="0" smtClean="0"/>
              <a:t> </a:t>
            </a:r>
            <a:r>
              <a:rPr lang="en-US" altLang="zh-CN" dirty="0"/>
              <a:t>j = b + </a:t>
            </a:r>
            <a:r>
              <a:rPr lang="en-US" altLang="zh-CN" dirty="0" err="1"/>
              <a:t>i</a:t>
            </a:r>
            <a:r>
              <a:rPr lang="en-US" altLang="zh-CN" dirty="0"/>
              <a:t>;</a:t>
            </a:r>
          </a:p>
          <a:p>
            <a:pPr marL="0" indent="0">
              <a:spcBef>
                <a:spcPct val="0"/>
              </a:spcBef>
              <a:buNone/>
            </a:pPr>
            <a:r>
              <a:rPr lang="en-US" altLang="zh-CN" dirty="0" err="1" smtClean="0"/>
              <a:t>System.out.println</a:t>
            </a:r>
            <a:r>
              <a:rPr lang="en-US" altLang="zh-CN" dirty="0" smtClean="0"/>
              <a:t>(j</a:t>
            </a:r>
            <a:r>
              <a:rPr lang="en-US" altLang="zh-CN" dirty="0"/>
              <a:t>);</a:t>
            </a:r>
          </a:p>
        </p:txBody>
      </p:sp>
      <p:sp>
        <p:nvSpPr>
          <p:cNvPr id="3891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
        <p:nvSpPr>
          <p:cNvPr id="2" name="矩形 1"/>
          <p:cNvSpPr/>
          <p:nvPr/>
        </p:nvSpPr>
        <p:spPr>
          <a:xfrm>
            <a:off x="4710224" y="2276219"/>
            <a:ext cx="3423684" cy="923330"/>
          </a:xfrm>
          <a:prstGeom prst="rect">
            <a:avLst/>
          </a:prstGeom>
        </p:spPr>
        <p:txBody>
          <a:bodyPr wrap="square">
            <a:spAutoFit/>
          </a:bodyPr>
          <a:lstStyle/>
          <a:p>
            <a:pPr>
              <a:spcBef>
                <a:spcPct val="0"/>
              </a:spcBef>
            </a:pPr>
            <a:r>
              <a:rPr lang="zh-CN" altLang="en-US" dirty="0"/>
              <a:t>用强制转换</a:t>
            </a:r>
            <a:endParaRPr lang="en-US" altLang="zh-CN" dirty="0"/>
          </a:p>
          <a:p>
            <a:pPr>
              <a:spcBef>
                <a:spcPct val="0"/>
              </a:spcBef>
            </a:pPr>
            <a:r>
              <a:rPr lang="en-US" altLang="zh-CN" dirty="0"/>
              <a:t>	</a:t>
            </a:r>
            <a:r>
              <a:rPr lang="zh-CN" altLang="en-US" dirty="0"/>
              <a:t>目标数据类型 变量名 </a:t>
            </a:r>
            <a:r>
              <a:rPr lang="en-US" altLang="zh-CN" dirty="0"/>
              <a:t>= (</a:t>
            </a:r>
            <a:r>
              <a:rPr lang="zh-CN" altLang="en-US" dirty="0"/>
              <a:t>目标数据类型</a:t>
            </a:r>
            <a:r>
              <a:rPr lang="en-US" altLang="zh-CN" dirty="0"/>
              <a:t>)(</a:t>
            </a:r>
            <a:r>
              <a:rPr lang="zh-CN" altLang="en-US" dirty="0"/>
              <a:t>被转换的数据</a:t>
            </a:r>
            <a:r>
              <a:rPr lang="en-US" altLang="zh-CN" dirty="0"/>
              <a:t>);</a:t>
            </a:r>
            <a:endParaRPr lang="en-US" dirty="0"/>
          </a:p>
        </p:txBody>
      </p:sp>
    </p:spTree>
    <p:extLst>
      <p:ext uri="{BB962C8B-B14F-4D97-AF65-F5344CB8AC3E}">
        <p14:creationId xmlns:p14="http://schemas.microsoft.com/office/powerpoint/2010/main" val="422629334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2559844" y="13870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kumimoji="1" lang="zh-CN" altLang="zh-CN">
              <a:latin typeface="Times New Roman" panose="02020603050405020304" pitchFamily="18" charset="0"/>
            </a:endParaRPr>
          </a:p>
        </p:txBody>
      </p:sp>
      <p:sp>
        <p:nvSpPr>
          <p:cNvPr id="46083" name="Text Box 5"/>
          <p:cNvSpPr txBox="1">
            <a:spLocks noChangeArrowheads="1"/>
          </p:cNvSpPr>
          <p:nvPr/>
        </p:nvSpPr>
        <p:spPr bwMode="auto">
          <a:xfrm>
            <a:off x="2114550" y="1314451"/>
            <a:ext cx="59250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dirty="0">
                <a:solidFill>
                  <a:srgbClr val="FF0000"/>
                </a:solidFill>
                <a:latin typeface="Times New Roman" panose="02020603050405020304" pitchFamily="18" charset="0"/>
              </a:rPr>
              <a:t>静态类变量（</a:t>
            </a:r>
            <a:r>
              <a:rPr kumimoji="1" lang="en-US" altLang="zh-CN" sz="3000" b="1" dirty="0">
                <a:solidFill>
                  <a:srgbClr val="FF0000"/>
                </a:solidFill>
                <a:latin typeface="Times New Roman" panose="02020603050405020304" pitchFamily="18" charset="0"/>
              </a:rPr>
              <a:t>static /class variable)</a:t>
            </a:r>
          </a:p>
        </p:txBody>
      </p:sp>
      <p:sp>
        <p:nvSpPr>
          <p:cNvPr id="46084" name="Text Box 6"/>
          <p:cNvSpPr txBox="1">
            <a:spLocks noChangeArrowheads="1"/>
          </p:cNvSpPr>
          <p:nvPr/>
        </p:nvSpPr>
        <p:spPr bwMode="auto">
          <a:xfrm>
            <a:off x="1709738" y="2132410"/>
            <a:ext cx="57246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dirty="0">
                <a:latin typeface="Times New Roman" panose="02020603050405020304" pitchFamily="18" charset="0"/>
              </a:rPr>
              <a:t>在该类所有实例之间是共享的。在加载该类时，只分配</a:t>
            </a:r>
          </a:p>
          <a:p>
            <a:pPr eaLnBrk="1" hangingPunct="1"/>
            <a:r>
              <a:rPr kumimoji="1" lang="zh-CN" altLang="en-US" dirty="0">
                <a:latin typeface="Times New Roman" panose="02020603050405020304" pitchFamily="18" charset="0"/>
              </a:rPr>
              <a:t>一次空间，并初始化。</a:t>
            </a:r>
          </a:p>
          <a:p>
            <a:pPr eaLnBrk="1" hangingPunct="1"/>
            <a:r>
              <a:rPr kumimoji="1" lang="zh-CN" altLang="en-US" dirty="0">
                <a:latin typeface="Times New Roman" panose="02020603050405020304" pitchFamily="18" charset="0"/>
              </a:rPr>
              <a:t>例：</a:t>
            </a:r>
            <a:r>
              <a:rPr kumimoji="1" lang="en-US" altLang="zh-CN" dirty="0">
                <a:latin typeface="Times New Roman" panose="02020603050405020304" pitchFamily="18" charset="0"/>
              </a:rPr>
              <a:t>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static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com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zh-CN" altLang="en-US" dirty="0">
                <a:latin typeface="Times New Roman" panose="02020603050405020304" pitchFamily="18" charset="0"/>
              </a:rPr>
              <a:t>则运行时，</a:t>
            </a:r>
          </a:p>
        </p:txBody>
      </p:sp>
      <p:sp>
        <p:nvSpPr>
          <p:cNvPr id="46085" name="Rectangle 7"/>
          <p:cNvSpPr>
            <a:spLocks noChangeArrowheads="1"/>
          </p:cNvSpPr>
          <p:nvPr/>
        </p:nvSpPr>
        <p:spPr bwMode="auto">
          <a:xfrm>
            <a:off x="3200400" y="4114800"/>
            <a:ext cx="1657350" cy="342900"/>
          </a:xfrm>
          <a:prstGeom prst="rect">
            <a:avLst/>
          </a:prstGeom>
          <a:solidFill>
            <a:srgbClr val="33CCCC"/>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6" name="Text Box 8"/>
          <p:cNvSpPr txBox="1">
            <a:spLocks noChangeArrowheads="1"/>
          </p:cNvSpPr>
          <p:nvPr/>
        </p:nvSpPr>
        <p:spPr bwMode="auto">
          <a:xfrm>
            <a:off x="5131595" y="408860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87" name="Rectangle 9"/>
          <p:cNvSpPr>
            <a:spLocks noChangeArrowheads="1"/>
          </p:cNvSpPr>
          <p:nvPr/>
        </p:nvSpPr>
        <p:spPr bwMode="auto">
          <a:xfrm>
            <a:off x="2571750" y="4743450"/>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8" name="Line 10"/>
          <p:cNvSpPr>
            <a:spLocks noChangeShapeType="1"/>
          </p:cNvSpPr>
          <p:nvPr/>
        </p:nvSpPr>
        <p:spPr bwMode="auto">
          <a:xfrm>
            <a:off x="2571750" y="497205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89" name="Line 11"/>
          <p:cNvSpPr>
            <a:spLocks noChangeShapeType="1"/>
          </p:cNvSpPr>
          <p:nvPr/>
        </p:nvSpPr>
        <p:spPr bwMode="auto">
          <a:xfrm>
            <a:off x="2571750" y="525780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0" name="Text Box 12"/>
          <p:cNvSpPr txBox="1">
            <a:spLocks noChangeArrowheads="1"/>
          </p:cNvSpPr>
          <p:nvPr/>
        </p:nvSpPr>
        <p:spPr bwMode="auto">
          <a:xfrm>
            <a:off x="3188495" y="494585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1" name="Rectangle 13"/>
          <p:cNvSpPr>
            <a:spLocks noChangeArrowheads="1"/>
          </p:cNvSpPr>
          <p:nvPr/>
        </p:nvSpPr>
        <p:spPr bwMode="auto">
          <a:xfrm>
            <a:off x="401240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2" name="Line 14"/>
          <p:cNvSpPr>
            <a:spLocks noChangeShapeType="1"/>
          </p:cNvSpPr>
          <p:nvPr/>
        </p:nvSpPr>
        <p:spPr bwMode="auto">
          <a:xfrm>
            <a:off x="401240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3" name="Line 15"/>
          <p:cNvSpPr>
            <a:spLocks noChangeShapeType="1"/>
          </p:cNvSpPr>
          <p:nvPr/>
        </p:nvSpPr>
        <p:spPr bwMode="auto">
          <a:xfrm>
            <a:off x="401240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4" name="Text Box 16"/>
          <p:cNvSpPr txBox="1">
            <a:spLocks noChangeArrowheads="1"/>
          </p:cNvSpPr>
          <p:nvPr/>
        </p:nvSpPr>
        <p:spPr bwMode="auto">
          <a:xfrm>
            <a:off x="462915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5" name="Rectangle 17"/>
          <p:cNvSpPr>
            <a:spLocks noChangeArrowheads="1"/>
          </p:cNvSpPr>
          <p:nvPr/>
        </p:nvSpPr>
        <p:spPr bwMode="auto">
          <a:xfrm>
            <a:off x="532685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6" name="Line 18"/>
          <p:cNvSpPr>
            <a:spLocks noChangeShapeType="1"/>
          </p:cNvSpPr>
          <p:nvPr/>
        </p:nvSpPr>
        <p:spPr bwMode="auto">
          <a:xfrm>
            <a:off x="532685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7" name="Line 19"/>
          <p:cNvSpPr>
            <a:spLocks noChangeShapeType="1"/>
          </p:cNvSpPr>
          <p:nvPr/>
        </p:nvSpPr>
        <p:spPr bwMode="auto">
          <a:xfrm>
            <a:off x="532685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8" name="Text Box 20"/>
          <p:cNvSpPr txBox="1">
            <a:spLocks noChangeArrowheads="1"/>
          </p:cNvSpPr>
          <p:nvPr/>
        </p:nvSpPr>
        <p:spPr bwMode="auto">
          <a:xfrm>
            <a:off x="594360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9" name="Line 21"/>
          <p:cNvSpPr>
            <a:spLocks noChangeShapeType="1"/>
          </p:cNvSpPr>
          <p:nvPr/>
        </p:nvSpPr>
        <p:spPr bwMode="auto">
          <a:xfrm flipV="1">
            <a:off x="3086100" y="4457700"/>
            <a:ext cx="514350" cy="62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0" name="Line 22"/>
          <p:cNvSpPr>
            <a:spLocks noChangeShapeType="1"/>
          </p:cNvSpPr>
          <p:nvPr/>
        </p:nvSpPr>
        <p:spPr bwMode="auto">
          <a:xfrm flipH="1" flipV="1">
            <a:off x="4171950" y="4457700"/>
            <a:ext cx="228600" cy="6858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6101" name="Line 23"/>
          <p:cNvSpPr>
            <a:spLocks noChangeShapeType="1"/>
          </p:cNvSpPr>
          <p:nvPr/>
        </p:nvSpPr>
        <p:spPr bwMode="auto">
          <a:xfrm flipH="1" flipV="1">
            <a:off x="4686300" y="4400550"/>
            <a:ext cx="742950" cy="80010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2" name="Text Box 24"/>
          <p:cNvSpPr txBox="1">
            <a:spLocks noChangeArrowheads="1"/>
          </p:cNvSpPr>
          <p:nvPr/>
        </p:nvSpPr>
        <p:spPr bwMode="auto">
          <a:xfrm>
            <a:off x="21717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e1</a:t>
            </a:r>
          </a:p>
        </p:txBody>
      </p:sp>
      <p:sp>
        <p:nvSpPr>
          <p:cNvPr id="46103" name="Text Box 25"/>
          <p:cNvSpPr txBox="1">
            <a:spLocks noChangeArrowheads="1"/>
          </p:cNvSpPr>
          <p:nvPr/>
        </p:nvSpPr>
        <p:spPr bwMode="auto">
          <a:xfrm>
            <a:off x="3645694" y="4660106"/>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e2</a:t>
            </a:r>
          </a:p>
        </p:txBody>
      </p:sp>
      <p:sp>
        <p:nvSpPr>
          <p:cNvPr id="46104" name="Text Box 26"/>
          <p:cNvSpPr txBox="1">
            <a:spLocks noChangeArrowheads="1"/>
          </p:cNvSpPr>
          <p:nvPr/>
        </p:nvSpPr>
        <p:spPr bwMode="auto">
          <a:xfrm>
            <a:off x="60579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e3</a:t>
            </a:r>
          </a:p>
        </p:txBody>
      </p:sp>
    </p:spTree>
    <p:extLst>
      <p:ext uri="{BB962C8B-B14F-4D97-AF65-F5344CB8AC3E}">
        <p14:creationId xmlns:p14="http://schemas.microsoft.com/office/powerpoint/2010/main" val="326400935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1818085" y="1431132"/>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
        <p:nvSpPr>
          <p:cNvPr id="47107" name="Text Box 5"/>
          <p:cNvSpPr txBox="1">
            <a:spLocks noChangeArrowheads="1"/>
          </p:cNvSpPr>
          <p:nvPr/>
        </p:nvSpPr>
        <p:spPr bwMode="auto">
          <a:xfrm>
            <a:off x="1714501" y="2114550"/>
            <a:ext cx="6227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类变量可用来在实例之间进行通信或跟踪该类实例的数目。</a:t>
            </a:r>
          </a:p>
        </p:txBody>
      </p:sp>
      <p:sp>
        <p:nvSpPr>
          <p:cNvPr id="9222" name="Text Box 6"/>
          <p:cNvSpPr txBox="1">
            <a:spLocks noChangeArrowheads="1"/>
          </p:cNvSpPr>
          <p:nvPr/>
        </p:nvSpPr>
        <p:spPr bwMode="auto">
          <a:xfrm>
            <a:off x="1473995" y="2545557"/>
            <a:ext cx="527099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例：	</a:t>
            </a:r>
          </a:p>
          <a:p>
            <a:pPr eaLnBrk="1" hangingPunct="1"/>
            <a:r>
              <a:rPr kumimoji="1" lang="zh-CN" altLang="en-US">
                <a:latin typeface="Times New Roman" panose="02020603050405020304" pitchFamily="18" charset="0"/>
              </a:rPr>
              <a:t>	</a:t>
            </a:r>
            <a:r>
              <a:rPr kumimoji="1" lang="en-US" altLang="zh-CN">
                <a:latin typeface="Times New Roman" panose="02020603050405020304" pitchFamily="18" charset="0"/>
              </a:rPr>
              <a:t>public class Count</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private int serialNumber ;</a:t>
            </a:r>
          </a:p>
          <a:p>
            <a:pPr eaLnBrk="1" hangingPunct="1"/>
            <a:r>
              <a:rPr kumimoji="1" lang="en-US" altLang="zh-CN">
                <a:latin typeface="Times New Roman" panose="02020603050405020304" pitchFamily="18" charset="0"/>
              </a:rPr>
              <a:t>		</a:t>
            </a:r>
            <a:r>
              <a:rPr kumimoji="1" lang="en-US" altLang="zh-CN">
                <a:solidFill>
                  <a:schemeClr val="accent1"/>
                </a:solidFill>
                <a:latin typeface="Times New Roman" panose="02020603050405020304" pitchFamily="18" charset="0"/>
              </a:rPr>
              <a:t>private static int counter = 0 ;</a:t>
            </a:r>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r>
              <a:rPr kumimoji="1" lang="en-US" altLang="zh-CN">
                <a:latin typeface="Times New Roman" panose="02020603050405020304" pitchFamily="18" charset="0"/>
              </a:rPr>
              <a:t>		public Count(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counter++ ;</a:t>
            </a:r>
          </a:p>
          <a:p>
            <a:pPr eaLnBrk="1" hangingPunct="1"/>
            <a:r>
              <a:rPr kumimoji="1" lang="en-US" altLang="zh-CN">
                <a:latin typeface="Times New Roman" panose="02020603050405020304" pitchFamily="18" charset="0"/>
              </a:rPr>
              <a:t>			serialNumber = counter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a:t>
            </a:r>
          </a:p>
        </p:txBody>
      </p:sp>
    </p:spTree>
    <p:extLst>
      <p:ext uri="{BB962C8B-B14F-4D97-AF65-F5344CB8AC3E}">
        <p14:creationId xmlns:p14="http://schemas.microsoft.com/office/powerpoint/2010/main" val="309040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1714500" y="2286001"/>
            <a:ext cx="60579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a:latin typeface="Times New Roman" panose="02020603050405020304" pitchFamily="18" charset="0"/>
              </a:rPr>
              <a:t>静态类变量可以是</a:t>
            </a:r>
            <a:r>
              <a:rPr kumimoji="1" lang="en-US" altLang="zh-CN">
                <a:latin typeface="Times New Roman" panose="02020603050405020304" pitchFamily="18" charset="0"/>
              </a:rPr>
              <a:t>public </a:t>
            </a:r>
            <a:r>
              <a:rPr kumimoji="1" lang="zh-CN" altLang="zh-CN">
                <a:latin typeface="Times New Roman" panose="02020603050405020304" pitchFamily="18" charset="0"/>
              </a:rPr>
              <a:t>或</a:t>
            </a:r>
            <a:r>
              <a:rPr kumimoji="1" lang="en-US" altLang="zh-CN">
                <a:latin typeface="Times New Roman" panose="02020603050405020304" pitchFamily="18" charset="0"/>
              </a:rPr>
              <a:t>private</a:t>
            </a:r>
          </a:p>
          <a:p>
            <a:pPr eaLnBrk="1" hangingPunct="1">
              <a:buFontTx/>
              <a:buChar char="•"/>
            </a:pPr>
            <a:r>
              <a:rPr kumimoji="1" lang="zh-CN" altLang="zh-CN">
                <a:latin typeface="Times New Roman" panose="02020603050405020304" pitchFamily="18" charset="0"/>
              </a:rPr>
              <a:t>对于</a:t>
            </a:r>
            <a:r>
              <a:rPr kumimoji="1" lang="en-US" altLang="zh-CN">
                <a:latin typeface="Times New Roman" panose="02020603050405020304" pitchFamily="18" charset="0"/>
              </a:rPr>
              <a:t>public </a:t>
            </a:r>
            <a:r>
              <a:rPr kumimoji="1" lang="zh-CN" altLang="zh-CN">
                <a:latin typeface="Times New Roman" panose="02020603050405020304" pitchFamily="18" charset="0"/>
              </a:rPr>
              <a:t>类型的类变量，可以在类外直接用类名调用而不需要初始化。</a:t>
            </a:r>
          </a:p>
          <a:p>
            <a:pPr eaLnBrk="1" hangingPunct="1"/>
            <a:endParaRPr kumimoji="1" lang="zh-CN" altLang="zh-CN">
              <a:latin typeface="Times New Roman" panose="02020603050405020304" pitchFamily="18" charset="0"/>
            </a:endParaRPr>
          </a:p>
          <a:p>
            <a:pPr eaLnBrk="1" hangingPunct="1"/>
            <a:r>
              <a:rPr kumimoji="1" lang="en-US" altLang="zh-CN" sz="1200">
                <a:latin typeface="Times New Roman" panose="02020603050405020304" pitchFamily="18" charset="0"/>
              </a:rPr>
              <a:t>Public class StaticVar</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int  number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Otherclass</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void method()</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int x = StaticVar.number ;</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48131" name="Text Box 5"/>
          <p:cNvSpPr txBox="1">
            <a:spLocks noChangeArrowheads="1"/>
          </p:cNvSpPr>
          <p:nvPr/>
        </p:nvSpPr>
        <p:spPr bwMode="auto">
          <a:xfrm>
            <a:off x="2114551" y="1314451"/>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Tree>
    <p:extLst>
      <p:ext uri="{BB962C8B-B14F-4D97-AF65-F5344CB8AC3E}">
        <p14:creationId xmlns:p14="http://schemas.microsoft.com/office/powerpoint/2010/main" val="416594459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763317" y="1416844"/>
            <a:ext cx="427873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a:t>
            </a:r>
            <a:r>
              <a:rPr kumimoji="1" lang="zh-CN" altLang="zh-CN" sz="3000">
                <a:latin typeface="Times New Roman" panose="02020603050405020304" pitchFamily="18" charset="0"/>
              </a:rPr>
              <a:t>方法</a:t>
            </a:r>
            <a:r>
              <a:rPr kumimoji="1" lang="zh-CN" altLang="en-US" sz="2400"/>
              <a:t>（</a:t>
            </a:r>
            <a:r>
              <a:rPr kumimoji="1" lang="en-US" altLang="zh-CN" sz="2400"/>
              <a:t>class/static)</a:t>
            </a:r>
          </a:p>
        </p:txBody>
      </p:sp>
      <p:sp>
        <p:nvSpPr>
          <p:cNvPr id="49155" name="Text Box 5"/>
          <p:cNvSpPr txBox="1">
            <a:spLocks noChangeArrowheads="1"/>
          </p:cNvSpPr>
          <p:nvPr/>
        </p:nvSpPr>
        <p:spPr bwMode="auto">
          <a:xfrm>
            <a:off x="2024062" y="2071688"/>
            <a:ext cx="4252913" cy="376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可以直接被调用，而不需要生成任何实例</a:t>
            </a:r>
          </a:p>
          <a:p>
            <a:pPr eaLnBrk="1" hangingPunct="1"/>
            <a:r>
              <a:rPr kumimoji="1" lang="en-US" altLang="zh-CN" sz="1350">
                <a:latin typeface="Times New Roman" panose="02020603050405020304" pitchFamily="18" charset="0"/>
              </a:rPr>
              <a:t>public class GeneralFunction</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static int addUp(int x, int y)</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return x+y ;</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public calss UseGeneral</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void method()</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int c = GeneralFunction.add(9,10);</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p:txBody>
      </p:sp>
    </p:spTree>
    <p:extLst>
      <p:ext uri="{BB962C8B-B14F-4D97-AF65-F5344CB8AC3E}">
        <p14:creationId xmlns:p14="http://schemas.microsoft.com/office/powerpoint/2010/main" val="32160377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871663" y="1431132"/>
            <a:ext cx="29738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b="1">
                <a:solidFill>
                  <a:srgbClr val="FF0000"/>
                </a:solidFill>
                <a:latin typeface="Times New Roman" panose="02020603050405020304" pitchFamily="18" charset="0"/>
              </a:rPr>
              <a:t> </a:t>
            </a:r>
            <a:r>
              <a:rPr kumimoji="1" lang="zh-CN" altLang="zh-CN" sz="3000">
                <a:latin typeface="Times New Roman" panose="02020603050405020304" pitchFamily="18" charset="0"/>
              </a:rPr>
              <a:t>静态初始化程序</a:t>
            </a:r>
            <a:endParaRPr kumimoji="1" lang="zh-CN" altLang="en-US" sz="3000">
              <a:latin typeface="Times New Roman" panose="02020603050405020304" pitchFamily="18" charset="0"/>
            </a:endParaRPr>
          </a:p>
        </p:txBody>
      </p:sp>
      <p:sp>
        <p:nvSpPr>
          <p:cNvPr id="50179" name="Text Box 5"/>
          <p:cNvSpPr txBox="1">
            <a:spLocks noChangeArrowheads="1"/>
          </p:cNvSpPr>
          <p:nvPr/>
        </p:nvSpPr>
        <p:spPr bwMode="auto">
          <a:xfrm>
            <a:off x="2000251" y="2240756"/>
            <a:ext cx="5398294"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1500">
                <a:latin typeface="Times New Roman" panose="02020603050405020304" pitchFamily="18" charset="0"/>
              </a:rPr>
              <a:t>没有存在于任何方法体中的静态语句块。在加载该类时执行且只执行一次。</a:t>
            </a:r>
          </a:p>
          <a:p>
            <a:pPr eaLnBrk="1" hangingPunct="1"/>
            <a:r>
              <a:rPr kumimoji="1" lang="en-US" altLang="zh-CN" sz="1200">
                <a:latin typeface="Times New Roman" panose="02020603050405020304" pitchFamily="18" charset="0"/>
              </a:rPr>
              <a:t>public Class StaticInitDemo</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static int i=5;</a:t>
            </a:r>
          </a:p>
          <a:p>
            <a:pPr eaLnBrk="1" hangingPunct="1"/>
            <a:r>
              <a:rPr kumimoji="1" lang="en-US" altLang="zh-CN" sz="1200">
                <a:latin typeface="Times New Roman" panose="02020603050405020304" pitchFamily="18" charset="0"/>
              </a:rPr>
              <a:t>	    static {</a:t>
            </a:r>
          </a:p>
          <a:p>
            <a:pPr eaLnBrk="1" hangingPunct="1"/>
            <a:r>
              <a:rPr kumimoji="1" lang="en-US" altLang="zh-CN" sz="1200">
                <a:latin typeface="Times New Roman" panose="02020603050405020304" pitchFamily="18" charset="0"/>
              </a:rPr>
              <a:t>			System.out.println(“Static code: i=”+i++);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Test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void main(String args[])</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System.out.println(“ Main code: i=”+</a:t>
            </a:r>
          </a:p>
          <a:p>
            <a:pPr eaLnBrk="1" hangingPunct="1"/>
            <a:r>
              <a:rPr kumimoji="1" lang="en-US" altLang="zh-CN" sz="1200">
                <a:latin typeface="Times New Roman" panose="02020603050405020304" pitchFamily="18" charset="0"/>
              </a:rPr>
              <a:t>			StaticInitDemo.i);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12294" name="Text Box 6"/>
          <p:cNvSpPr txBox="1">
            <a:spLocks noChangeArrowheads="1"/>
          </p:cNvSpPr>
          <p:nvPr/>
        </p:nvSpPr>
        <p:spPr bwMode="auto">
          <a:xfrm>
            <a:off x="5436394" y="3914776"/>
            <a:ext cx="1885950" cy="646331"/>
          </a:xfrm>
          <a:prstGeom prst="rect">
            <a:avLst/>
          </a:prstGeom>
          <a:solidFill>
            <a:srgbClr val="FF9900"/>
          </a:solidFill>
          <a:ln w="9525">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Static code: i=5</a:t>
            </a:r>
          </a:p>
          <a:p>
            <a:pPr eaLnBrk="1" hangingPunct="1"/>
            <a:r>
              <a:rPr kumimoji="1" lang="en-US" altLang="zh-CN">
                <a:latin typeface="Times New Roman" panose="02020603050405020304" pitchFamily="18" charset="0"/>
              </a:rPr>
              <a:t>Main code: i = 6</a:t>
            </a:r>
          </a:p>
        </p:txBody>
      </p:sp>
      <p:sp>
        <p:nvSpPr>
          <p:cNvPr id="50181" name="AutoShape 7">
            <a:hlinkClick r:id="rId2" action="ppaction://hlinksldjump" highlightClick="1"/>
          </p:cNvPr>
          <p:cNvSpPr>
            <a:spLocks noChangeArrowheads="1"/>
          </p:cNvSpPr>
          <p:nvPr/>
        </p:nvSpPr>
        <p:spPr bwMode="auto">
          <a:xfrm>
            <a:off x="1371600" y="5372100"/>
            <a:ext cx="400050" cy="3429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33081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871663" y="1431132"/>
            <a:ext cx="22268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dirty="0">
                <a:latin typeface="Times New Roman" panose="02020603050405020304" pitchFamily="18" charset="0"/>
              </a:rPr>
              <a:t>Final </a:t>
            </a:r>
            <a:r>
              <a:rPr kumimoji="1" lang="zh-CN" altLang="en-US" sz="3000" dirty="0">
                <a:latin typeface="Times New Roman" panose="02020603050405020304" pitchFamily="18" charset="0"/>
              </a:rPr>
              <a:t>保留字</a:t>
            </a:r>
          </a:p>
        </p:txBody>
      </p:sp>
      <p:sp>
        <p:nvSpPr>
          <p:cNvPr id="51203" name="Text Box 5"/>
          <p:cNvSpPr txBox="1">
            <a:spLocks noChangeArrowheads="1"/>
          </p:cNvSpPr>
          <p:nvPr/>
        </p:nvSpPr>
        <p:spPr bwMode="auto">
          <a:xfrm>
            <a:off x="2033588" y="2132411"/>
            <a:ext cx="530465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的类不能有子类。</a:t>
            </a:r>
          </a:p>
          <a:p>
            <a:pPr eaLnBrk="1" hangingPunct="1"/>
            <a:r>
              <a:rPr kumimoji="1" lang="zh-CN" altLang="zh-CN" dirty="0">
                <a:latin typeface="Times New Roman" panose="02020603050405020304" pitchFamily="18" charset="0"/>
              </a:rPr>
              <a:t>例： </a:t>
            </a:r>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class Manager extends Employee{ …}  </a:t>
            </a:r>
          </a:p>
          <a:p>
            <a:pPr eaLnBrk="1" hangingPunct="1"/>
            <a:endParaRPr kumimoji="1" lang="en-US" altLang="zh-CN" dirty="0">
              <a:latin typeface="Times New Roman" panose="02020603050405020304" pitchFamily="18" charset="0"/>
            </a:endParaRPr>
          </a:p>
          <a:p>
            <a:pPr eaLnBrk="1" hangingPunct="1">
              <a:buFontTx/>
              <a:buChar char="•"/>
            </a:pPr>
            <a:r>
              <a:rPr kumimoji="1" lang="en-US" altLang="zh-CN" dirty="0">
                <a:latin typeface="Times New Roman" panose="02020603050405020304" pitchFamily="18" charset="0"/>
                <a:sym typeface="Wingdings" panose="05000000000000000000" pitchFamily="2" charset="2"/>
              </a:rPr>
              <a:t> </a:t>
            </a: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 </a:t>
            </a:r>
            <a:r>
              <a:rPr kumimoji="1" lang="zh-CN" altLang="zh-CN" dirty="0">
                <a:latin typeface="Times New Roman" panose="02020603050405020304" pitchFamily="18" charset="0"/>
              </a:rPr>
              <a:t>的成员方法不能被重写。</a:t>
            </a:r>
          </a:p>
          <a:p>
            <a:pPr eaLnBrk="1" hangingPunct="1"/>
            <a:endParaRPr kumimoji="1" lang="zh-CN" altLang="zh-CN" dirty="0">
              <a:latin typeface="Times New Roman" panose="02020603050405020304" pitchFamily="18" charset="0"/>
            </a:endParaRPr>
          </a:p>
          <a:p>
            <a:pPr eaLnBrk="1" hangingPunct="1">
              <a:buFontTx/>
              <a:buChar char="•"/>
            </a:pP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的成员变量不能改变。该变量实际上</a:t>
            </a:r>
          </a:p>
          <a:p>
            <a:pPr eaLnBrk="1" hangingPunct="1"/>
            <a:r>
              <a:rPr kumimoji="1" lang="zh-CN" altLang="zh-CN" dirty="0">
                <a:latin typeface="Times New Roman" panose="02020603050405020304" pitchFamily="18" charset="0"/>
              </a:rPr>
              <a:t>是常量，一般大写，并赋值。</a:t>
            </a:r>
          </a:p>
          <a:p>
            <a:pPr eaLnBrk="1" hangingPunct="1"/>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NUMBER = 100;</a:t>
            </a:r>
          </a:p>
          <a:p>
            <a:pPr eaLnBrk="1" hangingPunct="1"/>
            <a:endParaRPr kumimoji="1" lang="en-US" altLang="zh-CN" dirty="0">
              <a:latin typeface="Times New Roman" panose="02020603050405020304" pitchFamily="18" charset="0"/>
            </a:endParaRPr>
          </a:p>
        </p:txBody>
      </p:sp>
      <p:sp>
        <p:nvSpPr>
          <p:cNvPr id="51204" name="AutoShape 6">
            <a:hlinkClick r:id="rId2" action="ppaction://hlinksldjump" highlightClick="1"/>
          </p:cNvPr>
          <p:cNvSpPr>
            <a:spLocks noChangeArrowheads="1"/>
          </p:cNvSpPr>
          <p:nvPr/>
        </p:nvSpPr>
        <p:spPr bwMode="auto">
          <a:xfrm>
            <a:off x="1445419" y="5338763"/>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nvGrpSpPr>
          <p:cNvPr id="2" name="Group 7"/>
          <p:cNvGrpSpPr>
            <a:grpSpLocks/>
          </p:cNvGrpSpPr>
          <p:nvPr/>
        </p:nvGrpSpPr>
        <p:grpSpPr bwMode="auto">
          <a:xfrm>
            <a:off x="6646069" y="3167063"/>
            <a:ext cx="171450" cy="285750"/>
            <a:chOff x="4608" y="1968"/>
            <a:chExt cx="144" cy="240"/>
          </a:xfrm>
        </p:grpSpPr>
        <p:sp>
          <p:nvSpPr>
            <p:cNvPr id="51206" name="Line 8"/>
            <p:cNvSpPr>
              <a:spLocks noChangeShapeType="1"/>
            </p:cNvSpPr>
            <p:nvPr/>
          </p:nvSpPr>
          <p:spPr bwMode="auto">
            <a:xfrm>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1207" name="Line 9"/>
            <p:cNvSpPr>
              <a:spLocks noChangeShapeType="1"/>
            </p:cNvSpPr>
            <p:nvPr/>
          </p:nvSpPr>
          <p:spPr bwMode="auto">
            <a:xfrm flipH="1">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2196465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278" y="1521997"/>
            <a:ext cx="6751676" cy="4247317"/>
          </a:xfrm>
          <a:prstGeom prst="rect">
            <a:avLst/>
          </a:prstGeom>
        </p:spPr>
        <p:txBody>
          <a:bodyPr wrap="square">
            <a:spAutoFit/>
          </a:bodyPr>
          <a:lstStyle/>
          <a:p>
            <a:r>
              <a:rPr lang="zh-CN" altLang="en-US" dirty="0" smtClean="0"/>
              <a:t>为什么</a:t>
            </a:r>
            <a:r>
              <a:rPr lang="zh-CN" altLang="en-US" dirty="0"/>
              <a:t>会有这样一个问题。</a:t>
            </a:r>
          </a:p>
          <a:p>
            <a:endParaRPr lang="zh-CN" altLang="en-US" dirty="0"/>
          </a:p>
          <a:p>
            <a:r>
              <a:rPr lang="zh-CN" altLang="en-US" dirty="0" smtClean="0"/>
              <a:t>问题</a:t>
            </a:r>
            <a:r>
              <a:rPr lang="zh-CN" altLang="en-US" dirty="0"/>
              <a:t>来源于 </a:t>
            </a:r>
            <a:r>
              <a:rPr lang="en-US" altLang="zh-CN" dirty="0"/>
              <a:t>C</a:t>
            </a:r>
            <a:r>
              <a:rPr lang="zh-CN" altLang="en-US" dirty="0"/>
              <a:t>，而不是 </a:t>
            </a:r>
            <a:r>
              <a:rPr lang="en-US" altLang="zh-CN" dirty="0"/>
              <a:t>Java</a:t>
            </a:r>
            <a:r>
              <a:rPr lang="zh-CN" altLang="en-US" dirty="0"/>
              <a:t>。</a:t>
            </a:r>
          </a:p>
          <a:p>
            <a:endParaRPr lang="zh-CN" altLang="en-US" dirty="0"/>
          </a:p>
          <a:p>
            <a:r>
              <a:rPr lang="zh-CN" altLang="en-US" dirty="0"/>
              <a:t>　　</a:t>
            </a:r>
            <a:r>
              <a:rPr lang="en-US" altLang="zh-CN" dirty="0"/>
              <a:t>C </a:t>
            </a:r>
            <a:r>
              <a:rPr lang="zh-CN" altLang="en-US" dirty="0"/>
              <a:t>语言中有一种数据类型叫做指针，于是将一个数据作为参数传递给某个函数的时候，就有两种方式：传值，或是传指针。 在值传递时，修改函数中的变量值不会改变原有变量的值，但是通过指针却会改变。</a:t>
            </a:r>
          </a:p>
          <a:p>
            <a:endParaRPr lang="zh-CN" altLang="en-US" dirty="0"/>
          </a:p>
          <a:p>
            <a:r>
              <a:rPr lang="zh-CN" altLang="en-US" dirty="0"/>
              <a:t>    </a:t>
            </a:r>
            <a:r>
              <a:rPr lang="en-US" altLang="zh-CN" dirty="0"/>
              <a:t>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t>
            </a:r>
            <a:r>
              <a:rPr lang="en-US" altLang="zh-CN" dirty="0" err="1"/>
              <a:t>a;a</a:t>
            </a:r>
            <a:r>
              <a:rPr lang="en-US" altLang="zh-CN" dirty="0"/>
              <a:t>=</a:t>
            </a:r>
            <a:r>
              <a:rPr lang="en-US" altLang="zh-CN" dirty="0" err="1"/>
              <a:t>b;b</a:t>
            </a:r>
            <a:r>
              <a:rPr lang="en-US" altLang="zh-CN" dirty="0"/>
              <a:t>=c</a:t>
            </a:r>
            <a:r>
              <a:rPr lang="en-US" altLang="zh-CN" dirty="0" smtClean="0"/>
              <a:t>;}</a:t>
            </a:r>
            <a:endParaRPr lang="en-US" altLang="zh-CN" dirty="0"/>
          </a:p>
          <a:p>
            <a:r>
              <a:rPr lang="en-US" altLang="zh-CN" dirty="0"/>
              <a:t>    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c=*a;*a=*b;*b=c; </a:t>
            </a:r>
            <a:r>
              <a:rPr lang="en-US" altLang="zh-CN" dirty="0" smtClean="0"/>
              <a:t>}</a:t>
            </a:r>
            <a:endParaRPr lang="en-US" altLang="zh-CN" dirty="0"/>
          </a:p>
          <a:p>
            <a:r>
              <a:rPr lang="en-US" altLang="zh-CN" dirty="0"/>
              <a:t>    </a:t>
            </a:r>
            <a:r>
              <a:rPr lang="en-US" altLang="zh-CN" dirty="0" err="1"/>
              <a:t>int</a:t>
            </a:r>
            <a:r>
              <a:rPr lang="en-US" altLang="zh-CN" dirty="0"/>
              <a:t> c=10</a:t>
            </a:r>
            <a:r>
              <a:rPr lang="en-US" altLang="zh-CN" dirty="0" smtClean="0"/>
              <a:t>;</a:t>
            </a:r>
            <a:endParaRPr lang="en-US" altLang="zh-CN" dirty="0"/>
          </a:p>
          <a:p>
            <a:r>
              <a:rPr lang="en-US" altLang="zh-CN" dirty="0"/>
              <a:t>    </a:t>
            </a:r>
            <a:r>
              <a:rPr lang="en-US" altLang="zh-CN" dirty="0" err="1"/>
              <a:t>int</a:t>
            </a:r>
            <a:r>
              <a:rPr lang="en-US" altLang="zh-CN" dirty="0"/>
              <a:t> d=20</a:t>
            </a:r>
            <a:r>
              <a:rPr lang="en-US" altLang="zh-CN" dirty="0" smtClean="0"/>
              <a:t>;</a:t>
            </a:r>
            <a:endParaRPr lang="en-US" altLang="zh-CN" dirty="0"/>
          </a:p>
          <a:p>
            <a:r>
              <a:rPr lang="en-US" altLang="zh-CN" dirty="0"/>
              <a:t>    Swap(</a:t>
            </a:r>
            <a:r>
              <a:rPr lang="en-US" altLang="zh-CN" dirty="0" err="1"/>
              <a:t>c,d</a:t>
            </a:r>
            <a:r>
              <a:rPr lang="en-US" altLang="zh-CN" dirty="0"/>
              <a:t>);    //</a:t>
            </a:r>
            <a:r>
              <a:rPr lang="zh-CN" altLang="en-US" dirty="0"/>
              <a:t>不改变 </a:t>
            </a:r>
            <a:r>
              <a:rPr lang="en-US" altLang="zh-CN" dirty="0"/>
              <a:t>c , d </a:t>
            </a:r>
            <a:r>
              <a:rPr lang="zh-CN" altLang="en-US" dirty="0"/>
              <a:t>的</a:t>
            </a:r>
            <a:r>
              <a:rPr lang="zh-CN" altLang="en-US" dirty="0" smtClean="0"/>
              <a:t>值</a:t>
            </a:r>
            <a:endParaRPr lang="zh-CN" altLang="en-US" dirty="0"/>
          </a:p>
          <a:p>
            <a:r>
              <a:rPr lang="zh-CN" altLang="en-US" dirty="0"/>
              <a:t>    </a:t>
            </a:r>
            <a:r>
              <a:rPr lang="en-US" altLang="zh-CN" dirty="0"/>
              <a:t>Swap(&amp;</a:t>
            </a:r>
            <a:r>
              <a:rPr lang="en-US" altLang="zh-CN" dirty="0" err="1"/>
              <a:t>c,&amp;d</a:t>
            </a:r>
            <a:r>
              <a:rPr lang="en-US" altLang="zh-CN" dirty="0"/>
              <a:t>);  //</a:t>
            </a:r>
            <a:r>
              <a:rPr lang="zh-CN" altLang="en-US" dirty="0"/>
              <a:t>改变 </a:t>
            </a:r>
            <a:r>
              <a:rPr lang="en-US" altLang="zh-CN" dirty="0"/>
              <a:t>c , d </a:t>
            </a:r>
            <a:r>
              <a:rPr lang="zh-CN" altLang="en-US" dirty="0"/>
              <a:t>的</a:t>
            </a:r>
            <a:r>
              <a:rPr lang="zh-CN" altLang="en-US" dirty="0" smtClean="0"/>
              <a:t>值</a:t>
            </a:r>
            <a:endParaRPr lang="zh-CN" altLang="en-US" dirty="0"/>
          </a:p>
        </p:txBody>
      </p:sp>
      <p:sp>
        <p:nvSpPr>
          <p:cNvPr id="4" name="标题 3"/>
          <p:cNvSpPr>
            <a:spLocks noGrp="1"/>
          </p:cNvSpPr>
          <p:nvPr>
            <p:ph type="title"/>
          </p:nvPr>
        </p:nvSpPr>
        <p:spPr>
          <a:xfrm>
            <a:off x="485110" y="439554"/>
            <a:ext cx="7886700" cy="1082443"/>
          </a:xfrm>
        </p:spPr>
        <p:txBody>
          <a:bodyPr/>
          <a:lstStyle/>
          <a:p>
            <a:r>
              <a:rPr lang="zh-CN" altLang="en-US" dirty="0"/>
              <a:t>传值还是传</a:t>
            </a:r>
            <a:r>
              <a:rPr lang="zh-CN" altLang="en-US" dirty="0" smtClean="0"/>
              <a:t>引用</a:t>
            </a:r>
            <a:endParaRPr lang="zh-CN" altLang="en-US" dirty="0"/>
          </a:p>
        </p:txBody>
      </p:sp>
    </p:spTree>
    <p:extLst>
      <p:ext uri="{BB962C8B-B14F-4D97-AF65-F5344CB8AC3E}">
        <p14:creationId xmlns:p14="http://schemas.microsoft.com/office/powerpoint/2010/main" val="29093040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1582341"/>
            <a:ext cx="4572000" cy="3693319"/>
          </a:xfrm>
          <a:prstGeom prst="rect">
            <a:avLst/>
          </a:prstGeom>
        </p:spPr>
        <p:txBody>
          <a:bodyPr>
            <a:spAutoFit/>
          </a:bodyPr>
          <a:lstStyle/>
          <a:p>
            <a:r>
              <a:rPr lang="zh-CN" altLang="en-US" dirty="0"/>
              <a:t>许多的 </a:t>
            </a:r>
            <a:r>
              <a:rPr lang="en-US" altLang="zh-CN" dirty="0"/>
              <a:t>C </a:t>
            </a:r>
            <a:r>
              <a:rPr lang="zh-CN" altLang="en-US" dirty="0"/>
              <a:t>程序员开始转向学习 </a:t>
            </a:r>
            <a:r>
              <a:rPr lang="en-US" altLang="zh-CN" dirty="0"/>
              <a:t>Java</a:t>
            </a:r>
            <a:r>
              <a:rPr lang="zh-CN" altLang="en-US" dirty="0"/>
              <a:t>，他们发现，使用类似 </a:t>
            </a:r>
            <a:r>
              <a:rPr lang="en-US" altLang="zh-CN" dirty="0" err="1"/>
              <a:t>SwapValue</a:t>
            </a:r>
            <a:r>
              <a:rPr lang="en-US" altLang="zh-CN" dirty="0"/>
              <a:t>(T,T)(</a:t>
            </a:r>
            <a:r>
              <a:rPr lang="zh-CN" altLang="en-US" dirty="0"/>
              <a:t>当</a:t>
            </a:r>
            <a:r>
              <a:rPr lang="en-US" altLang="zh-CN" dirty="0"/>
              <a:t>T </a:t>
            </a:r>
            <a:r>
              <a:rPr lang="zh-CN" altLang="en-US" dirty="0"/>
              <a:t>为值类型时</a:t>
            </a:r>
            <a:r>
              <a:rPr lang="en-US" altLang="zh-CN" dirty="0"/>
              <a:t>) </a:t>
            </a:r>
            <a:r>
              <a:rPr lang="zh-CN" altLang="en-US" dirty="0"/>
              <a:t>的方法仍然不能改变通过参数传递进来的简单数据类型的值，但是如果</a:t>
            </a:r>
            <a:r>
              <a:rPr lang="en-US" altLang="zh-CN" dirty="0"/>
              <a:t>T</a:t>
            </a:r>
            <a:r>
              <a:rPr lang="zh-CN" altLang="en-US" dirty="0"/>
              <a:t>时一个引用类型时，则可能将其成员随意更改。于是他们觉得这很像是 </a:t>
            </a:r>
            <a:r>
              <a:rPr lang="en-US" altLang="zh-CN" dirty="0"/>
              <a:t>C </a:t>
            </a:r>
            <a:r>
              <a:rPr lang="zh-CN" altLang="en-US" dirty="0"/>
              <a:t>语言中传值</a:t>
            </a:r>
            <a:r>
              <a:rPr lang="en-US" altLang="zh-CN" dirty="0"/>
              <a:t>/</a:t>
            </a:r>
            <a:r>
              <a:rPr lang="zh-CN" altLang="en-US" dirty="0"/>
              <a:t>传指针的问题。但是 </a:t>
            </a:r>
            <a:r>
              <a:rPr lang="en-US" altLang="zh-CN" dirty="0"/>
              <a:t>Java </a:t>
            </a:r>
            <a:r>
              <a:rPr lang="zh-CN" altLang="en-US" dirty="0"/>
              <a:t>中没有指针，那么这个问题就演变成了传值</a:t>
            </a:r>
            <a:r>
              <a:rPr lang="en-US" altLang="zh-CN" dirty="0"/>
              <a:t>/</a:t>
            </a:r>
            <a:r>
              <a:rPr lang="zh-CN" altLang="en-US" dirty="0"/>
              <a:t>传引用的问题。可惜将这个问题放在 </a:t>
            </a:r>
            <a:r>
              <a:rPr lang="en-US" altLang="zh-CN" dirty="0"/>
              <a:t>Java </a:t>
            </a:r>
            <a:r>
              <a:rPr lang="zh-CN" altLang="en-US" dirty="0"/>
              <a:t>中进行讨论并不恰当。</a:t>
            </a:r>
          </a:p>
          <a:p>
            <a:endParaRPr lang="zh-CN" altLang="en-US" dirty="0"/>
          </a:p>
          <a:p>
            <a:r>
              <a:rPr lang="zh-CN" altLang="en-US" dirty="0"/>
              <a:t>　　讨论这样一个问题的最终目的只是为了搞清楚何种情况才能在方法函数中方便的更改参数的值并使之长期有效</a:t>
            </a:r>
          </a:p>
        </p:txBody>
      </p:sp>
      <p:sp>
        <p:nvSpPr>
          <p:cNvPr id="3" name="标题 3"/>
          <p:cNvSpPr txBox="1">
            <a:spLocks/>
          </p:cNvSpPr>
          <p:nvPr/>
        </p:nvSpPr>
        <p:spPr>
          <a:xfrm>
            <a:off x="628650" y="799151"/>
            <a:ext cx="7886700" cy="7831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传值还是传引用</a:t>
            </a:r>
            <a:endParaRPr lang="zh-CN" altLang="en-US" dirty="0"/>
          </a:p>
        </p:txBody>
      </p:sp>
    </p:spTree>
    <p:extLst>
      <p:ext uri="{BB962C8B-B14F-4D97-AF65-F5344CB8AC3E}">
        <p14:creationId xmlns:p14="http://schemas.microsoft.com/office/powerpoint/2010/main" val="32305449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8706" y="1521997"/>
            <a:ext cx="6879265" cy="1569660"/>
          </a:xfrm>
          <a:prstGeom prst="rect">
            <a:avLst/>
          </a:prstGeom>
        </p:spPr>
        <p:txBody>
          <a:bodyPr wrap="square">
            <a:spAutoFit/>
          </a:bodyPr>
          <a:lstStyle/>
          <a:p>
            <a:r>
              <a:rPr lang="zh-CN" altLang="en-US" sz="3200" dirty="0" smtClean="0"/>
              <a:t>如果</a:t>
            </a:r>
            <a:r>
              <a:rPr lang="zh-CN" altLang="en-US" sz="3200" dirty="0"/>
              <a:t>我有两个 </a:t>
            </a:r>
            <a:r>
              <a:rPr lang="en-US" altLang="zh-CN" sz="3200" dirty="0" err="1"/>
              <a:t>int</a:t>
            </a:r>
            <a:r>
              <a:rPr lang="zh-CN" altLang="en-US" sz="3200" dirty="0"/>
              <a:t>型的变量 </a:t>
            </a:r>
            <a:r>
              <a:rPr lang="en-US" altLang="zh-CN" sz="3200" dirty="0"/>
              <a:t>a </a:t>
            </a:r>
            <a:r>
              <a:rPr lang="zh-CN" altLang="en-US" sz="3200" dirty="0"/>
              <a:t>和 </a:t>
            </a:r>
            <a:r>
              <a:rPr lang="en-US" altLang="zh-CN" sz="3200" dirty="0"/>
              <a:t>b</a:t>
            </a:r>
            <a:r>
              <a:rPr lang="zh-CN" altLang="en-US" sz="3200" dirty="0"/>
              <a:t>，我想写一个方法来交换它们的值，应该怎么办</a:t>
            </a:r>
            <a:r>
              <a:rPr lang="zh-CN" altLang="en-US" sz="3200" dirty="0" smtClean="0"/>
              <a:t>？</a:t>
            </a:r>
            <a:endParaRPr lang="zh-CN" altLang="en-US" sz="3200" dirty="0"/>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java</a:t>
            </a:r>
            <a:r>
              <a:rPr lang="zh-CN" altLang="en-US" dirty="0"/>
              <a:t>如何</a:t>
            </a:r>
            <a:r>
              <a:rPr lang="zh-CN" altLang="en-US" dirty="0" smtClean="0"/>
              <a:t>实现数据</a:t>
            </a:r>
            <a:r>
              <a:rPr lang="en-US" altLang="zh-CN" dirty="0" smtClean="0"/>
              <a:t>swap</a:t>
            </a:r>
            <a:endParaRPr lang="zh-CN" altLang="en-US" dirty="0"/>
          </a:p>
        </p:txBody>
      </p:sp>
    </p:spTree>
    <p:extLst>
      <p:ext uri="{BB962C8B-B14F-4D97-AF65-F5344CB8AC3E}">
        <p14:creationId xmlns:p14="http://schemas.microsoft.com/office/powerpoint/2010/main" val="6925907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0335" y="2148628"/>
            <a:ext cx="4572000" cy="923330"/>
          </a:xfrm>
          <a:prstGeom prst="rect">
            <a:avLst/>
          </a:prstGeom>
        </p:spPr>
        <p:txBody>
          <a:bodyPr>
            <a:spAutoFit/>
          </a:bodyPr>
          <a:lstStyle/>
          <a:p>
            <a:r>
              <a:rPr lang="zh-CN" altLang="en-US" dirty="0" smtClean="0"/>
              <a:t>通过</a:t>
            </a:r>
            <a:r>
              <a:rPr lang="zh-CN" altLang="en-US" dirty="0"/>
              <a:t>数组可以方便的实现值类型的数据源的交换，不过还有一种方法是将所有变量封装到一个类里面去，通过引用类型来实现。</a:t>
            </a:r>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java</a:t>
            </a:r>
            <a:r>
              <a:rPr lang="zh-CN" altLang="en-US" dirty="0"/>
              <a:t>如何</a:t>
            </a:r>
            <a:r>
              <a:rPr lang="zh-CN" altLang="en-US" dirty="0" smtClean="0"/>
              <a:t>实现数据</a:t>
            </a:r>
            <a:r>
              <a:rPr lang="en-US" altLang="zh-CN" dirty="0" smtClean="0"/>
              <a:t>swap</a:t>
            </a:r>
            <a:endParaRPr lang="zh-CN" altLang="en-US" dirty="0"/>
          </a:p>
        </p:txBody>
      </p:sp>
    </p:spTree>
    <p:extLst>
      <p:ext uri="{BB962C8B-B14F-4D97-AF65-F5344CB8AC3E}">
        <p14:creationId xmlns:p14="http://schemas.microsoft.com/office/powerpoint/2010/main" val="204367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smtClean="0"/>
              <a:t>数据类型转换</a:t>
            </a:r>
          </a:p>
        </p:txBody>
      </p:sp>
      <p:sp>
        <p:nvSpPr>
          <p:cNvPr id="38915" name="内容占位符 2"/>
          <p:cNvSpPr>
            <a:spLocks noGrp="1"/>
          </p:cNvSpPr>
          <p:nvPr>
            <p:ph idx="1"/>
          </p:nvPr>
        </p:nvSpPr>
        <p:spPr>
          <a:xfrm>
            <a:off x="628650" y="1825625"/>
            <a:ext cx="7886700" cy="3745835"/>
          </a:xfrm>
        </p:spPr>
        <p:txBody>
          <a:bodyPr/>
          <a:lstStyle/>
          <a:p>
            <a:pPr>
              <a:spcBef>
                <a:spcPct val="0"/>
              </a:spcBef>
            </a:pPr>
            <a:r>
              <a:rPr lang="zh-CN" altLang="en-US" dirty="0"/>
              <a:t>一般建议，最好不要随意使用强制类型转换，容易造成数据精度的损失。</a:t>
            </a:r>
            <a:endParaRPr lang="en-US" altLang="zh-CN" dirty="0"/>
          </a:p>
          <a:p>
            <a:pPr marL="0" indent="0">
              <a:buNone/>
            </a:pPr>
            <a:r>
              <a:rPr kumimoji="1" lang="en-US" altLang="zh-CN" dirty="0"/>
              <a:t>	</a:t>
            </a:r>
            <a:r>
              <a:rPr kumimoji="1" lang="zh-CN" altLang="en-US" dirty="0"/>
              <a:t>（</a:t>
            </a:r>
            <a:r>
              <a:rPr kumimoji="1" lang="en-US" altLang="zh-CN" dirty="0"/>
              <a:t>1</a:t>
            </a:r>
            <a:r>
              <a:rPr kumimoji="1" lang="zh-CN" altLang="en-US" dirty="0"/>
              <a:t>）容量大的数据类型转换为容量小的数据类型时，要加上</a:t>
            </a:r>
            <a:r>
              <a:rPr kumimoji="1" lang="zh-CN" altLang="en-US" b="1" dirty="0"/>
              <a:t>强制</a:t>
            </a:r>
            <a:r>
              <a:rPr kumimoji="1" lang="zh-CN" altLang="en-US" dirty="0"/>
              <a:t>转换符，但可能造成精度降低或溢出；使用时要格外注意。</a:t>
            </a:r>
            <a:endParaRPr kumimoji="1" lang="en-US" altLang="zh-CN" dirty="0"/>
          </a:p>
          <a:p>
            <a:pPr marL="0" indent="0">
              <a:buNone/>
            </a:pPr>
            <a:r>
              <a:rPr kumimoji="1" lang="en-US" altLang="zh-CN" dirty="0"/>
              <a:t>	</a:t>
            </a:r>
            <a:r>
              <a:rPr kumimoji="1" lang="zh-CN" altLang="en-US" dirty="0"/>
              <a:t>（</a:t>
            </a:r>
            <a:r>
              <a:rPr kumimoji="1" lang="en-US" altLang="zh-CN" dirty="0"/>
              <a:t>2</a:t>
            </a:r>
            <a:r>
              <a:rPr kumimoji="1" lang="zh-CN" altLang="en-US" dirty="0"/>
              <a:t>）有多种类型的数据混合运算时，系统首先自动的将所有数据转换成容量最大的那一种数据类型，然后再进行计算。</a:t>
            </a:r>
            <a:endParaRPr lang="zh-CN" altLang="en-US" dirty="0"/>
          </a:p>
        </p:txBody>
      </p:sp>
      <p:sp>
        <p:nvSpPr>
          <p:cNvPr id="3891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4896488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809" y="1286541"/>
            <a:ext cx="7283302" cy="4801314"/>
          </a:xfrm>
          <a:prstGeom prst="rect">
            <a:avLst/>
          </a:prstGeom>
        </p:spPr>
        <p:txBody>
          <a:bodyPr wrap="square">
            <a:spAutoFit/>
          </a:bodyPr>
          <a:lstStyle/>
          <a:p>
            <a:r>
              <a:rPr lang="en-US" altLang="zh-CN" dirty="0" smtClean="0"/>
              <a:t>package </a:t>
            </a:r>
            <a:r>
              <a:rPr lang="en-US" altLang="zh-CN" dirty="0"/>
              <a:t>test</a:t>
            </a:r>
            <a:r>
              <a:rPr lang="en-US" altLang="zh-CN" dirty="0" smtClean="0"/>
              <a:t>;</a:t>
            </a:r>
            <a:endParaRPr lang="en-US" altLang="zh-CN" dirty="0"/>
          </a:p>
          <a:p>
            <a:r>
              <a:rPr lang="en-US" altLang="zh-CN" dirty="0"/>
              <a:t>public class Test </a:t>
            </a:r>
            <a:r>
              <a:rPr lang="en-US" altLang="zh-CN" dirty="0" smtClean="0"/>
              <a:t>{</a:t>
            </a:r>
            <a:endParaRPr lang="en-US" altLang="zh-CN" dirty="0"/>
          </a:p>
          <a:p>
            <a:r>
              <a:rPr lang="en-US" altLang="zh-CN" dirty="0"/>
              <a:t>      public static void Swap(</a:t>
            </a:r>
            <a:r>
              <a:rPr lang="en-US" altLang="zh-CN" dirty="0" err="1"/>
              <a:t>int</a:t>
            </a:r>
            <a:r>
              <a:rPr lang="en-US" altLang="zh-CN" dirty="0"/>
              <a:t>[] a</a:t>
            </a:r>
            <a:r>
              <a:rPr lang="en-US" altLang="zh-CN" dirty="0" smtClean="0"/>
              <a:t>){</a:t>
            </a:r>
            <a:endParaRPr lang="en-US" altLang="zh-CN" dirty="0"/>
          </a:p>
          <a:p>
            <a:r>
              <a:rPr lang="en-US" altLang="zh-CN" dirty="0"/>
              <a:t>         </a:t>
            </a:r>
            <a:r>
              <a:rPr lang="en-US" altLang="zh-CN" dirty="0" err="1"/>
              <a:t>int</a:t>
            </a:r>
            <a:r>
              <a:rPr lang="en-US" altLang="zh-CN" dirty="0"/>
              <a:t> c=a[0</a:t>
            </a:r>
            <a:r>
              <a:rPr lang="en-US" altLang="zh-CN" dirty="0" smtClean="0"/>
              <a:t>];</a:t>
            </a:r>
            <a:endParaRPr lang="en-US" altLang="zh-CN" dirty="0"/>
          </a:p>
          <a:p>
            <a:r>
              <a:rPr lang="en-US" altLang="zh-CN" dirty="0"/>
              <a:t>         a[0]=a[1</a:t>
            </a:r>
            <a:r>
              <a:rPr lang="en-US" altLang="zh-CN" dirty="0" smtClean="0"/>
              <a:t>];</a:t>
            </a:r>
            <a:endParaRPr lang="en-US" altLang="zh-CN" dirty="0"/>
          </a:p>
          <a:p>
            <a:r>
              <a:rPr lang="en-US" altLang="zh-CN" dirty="0"/>
              <a:t>         a[1]=c</a:t>
            </a:r>
            <a:r>
              <a:rPr lang="en-US" altLang="zh-CN" dirty="0" smtClean="0"/>
              <a:t>;</a:t>
            </a:r>
            <a:endParaRPr lang="en-US" altLang="zh-CN" dirty="0"/>
          </a:p>
          <a:p>
            <a:r>
              <a:rPr lang="en-US" altLang="zh-CN" dirty="0"/>
              <a:t>      </a:t>
            </a:r>
            <a:r>
              <a:rPr lang="en-US" altLang="zh-CN" dirty="0" smtClean="0"/>
              <a:t>}</a:t>
            </a:r>
            <a:endParaRPr lang="en-US" altLang="zh-CN" dirty="0"/>
          </a:p>
          <a:p>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int</a:t>
            </a:r>
            <a:r>
              <a:rPr lang="en-US" altLang="zh-CN" dirty="0"/>
              <a:t>[] a=new </a:t>
            </a:r>
            <a:r>
              <a:rPr lang="en-US" altLang="zh-CN" dirty="0" err="1"/>
              <a:t>int</a:t>
            </a:r>
            <a:r>
              <a:rPr lang="en-US" altLang="zh-CN" dirty="0"/>
              <a:t>[2</a:t>
            </a:r>
            <a:r>
              <a:rPr lang="en-US" altLang="zh-CN" dirty="0" smtClean="0"/>
              <a:t>];</a:t>
            </a:r>
            <a:endParaRPr lang="en-US" altLang="zh-CN" dirty="0"/>
          </a:p>
          <a:p>
            <a:r>
              <a:rPr lang="en-US" altLang="zh-CN" dirty="0"/>
              <a:t>         a[0]=10</a:t>
            </a:r>
            <a:r>
              <a:rPr lang="en-US" altLang="zh-CN" dirty="0" smtClean="0"/>
              <a:t>;</a:t>
            </a:r>
            <a:endParaRPr lang="en-US" altLang="zh-CN" dirty="0"/>
          </a:p>
          <a:p>
            <a:r>
              <a:rPr lang="en-US" altLang="zh-CN" dirty="0"/>
              <a:t>         a[1]=20</a:t>
            </a:r>
            <a:r>
              <a:rPr lang="en-US" altLang="zh-CN" dirty="0" smtClean="0"/>
              <a:t>;</a:t>
            </a:r>
            <a:endParaRPr lang="en-US" altLang="zh-CN" dirty="0"/>
          </a:p>
          <a:p>
            <a:r>
              <a:rPr lang="en-US" altLang="zh-CN" dirty="0"/>
              <a:t>         Swap(a</a:t>
            </a:r>
            <a:r>
              <a:rPr lang="en-US" altLang="zh-CN" dirty="0" smtClean="0"/>
              <a:t>);</a:t>
            </a:r>
            <a:endParaRPr lang="en-US" altLang="zh-CN" dirty="0"/>
          </a:p>
          <a:p>
            <a:r>
              <a:rPr lang="en-US" altLang="zh-CN" dirty="0"/>
              <a:t>         </a:t>
            </a:r>
            <a:r>
              <a:rPr lang="en-US" altLang="zh-CN" dirty="0" err="1"/>
              <a:t>System.out.println</a:t>
            </a:r>
            <a:r>
              <a:rPr lang="en-US" altLang="zh-CN" dirty="0"/>
              <a:t>(a[0</a:t>
            </a:r>
            <a:r>
              <a:rPr lang="en-US" altLang="zh-CN" dirty="0" smtClean="0"/>
              <a:t>]);</a:t>
            </a:r>
            <a:endParaRPr lang="en-US" altLang="zh-CN" dirty="0"/>
          </a:p>
          <a:p>
            <a:r>
              <a:rPr lang="en-US" altLang="zh-CN" dirty="0"/>
              <a:t>         </a:t>
            </a:r>
            <a:r>
              <a:rPr lang="en-US" altLang="zh-CN" dirty="0" err="1"/>
              <a:t>System.out.println</a:t>
            </a:r>
            <a:r>
              <a:rPr lang="en-US" altLang="zh-CN" dirty="0"/>
              <a:t>(a[1</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smtClean="0"/>
              <a:t>}</a:t>
            </a:r>
            <a:endParaRPr lang="en-US" altLang="zh-CN" dirty="0"/>
          </a:p>
        </p:txBody>
      </p:sp>
      <p:sp>
        <p:nvSpPr>
          <p:cNvPr id="3" name="标题 3"/>
          <p:cNvSpPr txBox="1">
            <a:spLocks/>
          </p:cNvSpPr>
          <p:nvPr/>
        </p:nvSpPr>
        <p:spPr>
          <a:xfrm>
            <a:off x="485110" y="439555"/>
            <a:ext cx="7886700" cy="8469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java</a:t>
            </a:r>
            <a:r>
              <a:rPr lang="zh-CN" altLang="en-US" dirty="0"/>
              <a:t>如何实现数据</a:t>
            </a:r>
            <a:r>
              <a:rPr lang="en-US" altLang="zh-CN" dirty="0"/>
              <a:t>swap</a:t>
            </a:r>
            <a:endParaRPr lang="zh-CN" altLang="en-US" dirty="0"/>
          </a:p>
        </p:txBody>
      </p:sp>
    </p:spTree>
    <p:extLst>
      <p:ext uri="{BB962C8B-B14F-4D97-AF65-F5344CB8AC3E}">
        <p14:creationId xmlns:p14="http://schemas.microsoft.com/office/powerpoint/2010/main" val="97548664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86808" y="365126"/>
            <a:ext cx="7728541" cy="1325563"/>
          </a:xfrm>
        </p:spPr>
        <p:txBody>
          <a:bodyPr/>
          <a:lstStyle/>
          <a:p>
            <a:r>
              <a:rPr lang="zh-CN" altLang="en-US" dirty="0"/>
              <a:t>对象是如何传递</a:t>
            </a:r>
            <a:r>
              <a:rPr lang="zh-CN" altLang="en-US" dirty="0" smtClean="0"/>
              <a:t>的</a:t>
            </a:r>
            <a:endParaRPr lang="zh-CN" altLang="en-US" dirty="0"/>
          </a:p>
        </p:txBody>
      </p:sp>
      <p:sp>
        <p:nvSpPr>
          <p:cNvPr id="4" name="内容占位符 3"/>
          <p:cNvSpPr>
            <a:spLocks noGrp="1"/>
          </p:cNvSpPr>
          <p:nvPr>
            <p:ph idx="1"/>
          </p:nvPr>
        </p:nvSpPr>
        <p:spPr>
          <a:xfrm>
            <a:off x="786808" y="1825625"/>
            <a:ext cx="7453425" cy="1417305"/>
          </a:xfrm>
        </p:spPr>
        <p:txBody>
          <a:bodyPr>
            <a:normAutofit/>
          </a:bodyPr>
          <a:lstStyle/>
          <a:p>
            <a:r>
              <a:rPr lang="zh-CN" altLang="en-US" sz="3800" dirty="0" smtClean="0"/>
              <a:t>“按值传递”</a:t>
            </a:r>
            <a:endParaRPr lang="en-US" altLang="zh-CN" sz="3800" dirty="0" smtClean="0"/>
          </a:p>
          <a:p>
            <a:r>
              <a:rPr lang="zh-CN" altLang="en-US" sz="3800" dirty="0" smtClean="0"/>
              <a:t>“按引用传递”</a:t>
            </a:r>
            <a:r>
              <a:rPr lang="en-US" altLang="zh-CN" sz="3800" dirty="0"/>
              <a:t>?</a:t>
            </a:r>
          </a:p>
          <a:p>
            <a:endParaRPr lang="zh-CN" altLang="en-US" dirty="0"/>
          </a:p>
        </p:txBody>
      </p:sp>
    </p:spTree>
    <p:extLst>
      <p:ext uri="{BB962C8B-B14F-4D97-AF65-F5344CB8AC3E}">
        <p14:creationId xmlns:p14="http://schemas.microsoft.com/office/powerpoint/2010/main" val="25029563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3889" y="414830"/>
            <a:ext cx="7825562" cy="5355312"/>
          </a:xfrm>
          <a:prstGeom prst="rect">
            <a:avLst/>
          </a:prstGeom>
        </p:spPr>
        <p:txBody>
          <a:bodyPr wrap="square">
            <a:spAutoFit/>
          </a:bodyPr>
          <a:lstStyle/>
          <a:p>
            <a:endParaRPr lang="zh-CN" altLang="en-US" dirty="0"/>
          </a:p>
          <a:p>
            <a:r>
              <a:rPr lang="en-US" altLang="zh-CN" dirty="0"/>
              <a:t>package test;</a:t>
            </a:r>
          </a:p>
          <a:p>
            <a:endParaRPr lang="en-US" altLang="zh-CN" dirty="0"/>
          </a:p>
          <a:p>
            <a:r>
              <a:rPr lang="en-US" altLang="zh-CN" dirty="0"/>
              <a:t>public class Test </a:t>
            </a:r>
            <a:r>
              <a:rPr lang="en-US" altLang="zh-CN" dirty="0" smtClean="0"/>
              <a:t>{</a:t>
            </a:r>
            <a:endParaRPr lang="en-US" altLang="zh-CN" dirty="0"/>
          </a:p>
          <a:p>
            <a:r>
              <a:rPr lang="en-US" altLang="zh-CN" dirty="0"/>
              <a:t>      public static void Sample(</a:t>
            </a:r>
            <a:r>
              <a:rPr lang="en-US" altLang="zh-CN" dirty="0" err="1"/>
              <a:t>int</a:t>
            </a:r>
            <a:r>
              <a:rPr lang="en-US" altLang="zh-CN" dirty="0"/>
              <a:t> a</a:t>
            </a:r>
            <a:r>
              <a:rPr lang="en-US" altLang="zh-CN" dirty="0" smtClean="0"/>
              <a:t>){</a:t>
            </a:r>
            <a:endParaRPr lang="en-US" altLang="zh-CN" dirty="0"/>
          </a:p>
          <a:p>
            <a:r>
              <a:rPr lang="en-US" altLang="zh-CN" dirty="0"/>
              <a:t>         a+=20</a:t>
            </a:r>
            <a:r>
              <a:rPr lang="en-US" altLang="zh-CN" dirty="0" smtClean="0"/>
              <a:t>;</a:t>
            </a:r>
            <a:endParaRPr lang="en-US" altLang="zh-CN" dirty="0"/>
          </a:p>
          <a:p>
            <a:r>
              <a:rPr lang="en-US" altLang="zh-CN" dirty="0"/>
              <a:t>         </a:t>
            </a:r>
            <a:r>
              <a:rPr lang="en-US" altLang="zh-CN" dirty="0" err="1"/>
              <a:t>System.out.println</a:t>
            </a:r>
            <a:r>
              <a:rPr lang="en-US" altLang="zh-CN" dirty="0"/>
              <a:t>("a: "+a</a:t>
            </a:r>
            <a:r>
              <a:rPr lang="en-US" altLang="zh-CN" dirty="0" smtClean="0"/>
              <a:t>);</a:t>
            </a:r>
            <a:endParaRPr lang="en-US" altLang="zh-CN" dirty="0"/>
          </a:p>
          <a:p>
            <a:r>
              <a:rPr lang="en-US" altLang="zh-CN" dirty="0"/>
              <a:t>      </a:t>
            </a:r>
            <a:r>
              <a:rPr lang="en-US" altLang="zh-CN" dirty="0" smtClean="0"/>
              <a:t>} </a:t>
            </a:r>
            <a:endParaRPr lang="en-US" altLang="zh-CN" dirty="0"/>
          </a:p>
          <a:p>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int</a:t>
            </a:r>
            <a:r>
              <a:rPr lang="en-US" altLang="zh-CN" dirty="0"/>
              <a:t> b=10</a:t>
            </a:r>
            <a:r>
              <a:rPr lang="en-US" altLang="zh-CN" dirty="0" smtClean="0"/>
              <a:t>;</a:t>
            </a:r>
            <a:endParaRPr lang="en-US" altLang="zh-CN" dirty="0"/>
          </a:p>
          <a:p>
            <a:r>
              <a:rPr lang="en-US" altLang="zh-CN" dirty="0"/>
              <a:t>         Sample(b</a:t>
            </a:r>
            <a:r>
              <a:rPr lang="en-US" altLang="zh-CN" dirty="0" smtClean="0"/>
              <a:t>);</a:t>
            </a:r>
            <a:endParaRPr lang="en-US" altLang="zh-CN" dirty="0"/>
          </a:p>
          <a:p>
            <a:r>
              <a:rPr lang="en-US" altLang="zh-CN" dirty="0"/>
              <a:t>         </a:t>
            </a:r>
            <a:r>
              <a:rPr lang="en-US" altLang="zh-CN" dirty="0" err="1"/>
              <a:t>System.out.println</a:t>
            </a:r>
            <a:r>
              <a:rPr lang="en-US" altLang="zh-CN" dirty="0"/>
              <a:t>("b: "+b</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a:t>
            </a:r>
          </a:p>
          <a:p>
            <a:endParaRPr lang="en-US" altLang="zh-CN" dirty="0"/>
          </a:p>
          <a:p>
            <a:r>
              <a:rPr lang="zh-CN" altLang="en-US" dirty="0"/>
              <a:t>运行结果</a:t>
            </a:r>
            <a:r>
              <a:rPr lang="zh-CN" altLang="en-US" dirty="0" smtClean="0"/>
              <a:t>：</a:t>
            </a:r>
            <a:endParaRPr lang="zh-CN" altLang="en-US" dirty="0"/>
          </a:p>
          <a:p>
            <a:r>
              <a:rPr lang="en-US" altLang="zh-CN" dirty="0"/>
              <a:t>a: </a:t>
            </a:r>
            <a:r>
              <a:rPr lang="en-US" altLang="zh-CN" dirty="0" smtClean="0"/>
              <a:t>30</a:t>
            </a:r>
            <a:endParaRPr lang="en-US" altLang="zh-CN" dirty="0"/>
          </a:p>
          <a:p>
            <a:r>
              <a:rPr lang="en-US" altLang="zh-CN" dirty="0"/>
              <a:t>b: </a:t>
            </a:r>
            <a:r>
              <a:rPr lang="en-US" altLang="zh-CN" dirty="0" smtClean="0"/>
              <a:t>10</a:t>
            </a:r>
            <a:endParaRPr lang="en-US" altLang="zh-CN" dirty="0"/>
          </a:p>
        </p:txBody>
      </p:sp>
      <p:sp>
        <p:nvSpPr>
          <p:cNvPr id="3" name="矩形 2"/>
          <p:cNvSpPr/>
          <p:nvPr/>
        </p:nvSpPr>
        <p:spPr>
          <a:xfrm>
            <a:off x="6071190" y="2754961"/>
            <a:ext cx="2328531" cy="1200329"/>
          </a:xfrm>
          <a:prstGeom prst="rect">
            <a:avLst/>
          </a:prstGeom>
        </p:spPr>
        <p:txBody>
          <a:bodyPr wrap="square">
            <a:spAutoFit/>
          </a:bodyPr>
          <a:lstStyle/>
          <a:p>
            <a:r>
              <a:rPr lang="zh-CN" altLang="en-US" dirty="0"/>
              <a:t>在这段代码里，修改变量 </a:t>
            </a:r>
            <a:r>
              <a:rPr lang="en-US" altLang="zh-CN" dirty="0"/>
              <a:t>a </a:t>
            </a:r>
            <a:r>
              <a:rPr lang="zh-CN" altLang="en-US" dirty="0"/>
              <a:t>的值，不改变变量 </a:t>
            </a:r>
            <a:r>
              <a:rPr lang="en-US" altLang="zh-CN" dirty="0"/>
              <a:t>b </a:t>
            </a:r>
            <a:r>
              <a:rPr lang="zh-CN" altLang="en-US" dirty="0"/>
              <a:t>的值，所以它是“值传递”。</a:t>
            </a:r>
          </a:p>
        </p:txBody>
      </p:sp>
    </p:spTree>
    <p:extLst>
      <p:ext uri="{BB962C8B-B14F-4D97-AF65-F5344CB8AC3E}">
        <p14:creationId xmlns:p14="http://schemas.microsoft.com/office/powerpoint/2010/main" val="238597786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3134" y="624303"/>
            <a:ext cx="5624623" cy="5078313"/>
          </a:xfrm>
          <a:prstGeom prst="rect">
            <a:avLst/>
          </a:prstGeom>
        </p:spPr>
        <p:txBody>
          <a:bodyPr wrap="square">
            <a:spAutoFit/>
          </a:bodyPr>
          <a:lstStyle/>
          <a:p>
            <a:r>
              <a:rPr lang="zh-CN" altLang="en-US" dirty="0" smtClean="0"/>
              <a:t>是</a:t>
            </a:r>
            <a:r>
              <a:rPr lang="zh-CN" altLang="en-US" dirty="0"/>
              <a:t>“按引用传递”</a:t>
            </a:r>
            <a:r>
              <a:rPr lang="zh-CN" altLang="en-US" dirty="0" smtClean="0"/>
              <a:t>的</a:t>
            </a:r>
            <a:r>
              <a:rPr lang="zh-CN" altLang="en-US" dirty="0"/>
              <a:t>？</a:t>
            </a:r>
          </a:p>
          <a:p>
            <a:r>
              <a:rPr lang="en-US" altLang="zh-CN" dirty="0"/>
              <a:t>package test</a:t>
            </a:r>
            <a:r>
              <a:rPr lang="en-US" altLang="zh-CN" dirty="0" smtClean="0"/>
              <a:t>;</a:t>
            </a:r>
            <a:endParaRPr lang="en-US" altLang="zh-CN" dirty="0"/>
          </a:p>
          <a:p>
            <a:endParaRPr lang="en-US" altLang="zh-CN" dirty="0"/>
          </a:p>
          <a:p>
            <a:r>
              <a:rPr lang="en-US" altLang="zh-CN" dirty="0"/>
              <a:t>public class Test </a:t>
            </a:r>
            <a:r>
              <a:rPr lang="en-US" altLang="zh-CN" dirty="0" smtClean="0"/>
              <a:t>{</a:t>
            </a:r>
            <a:endParaRPr lang="en-US" altLang="zh-CN" dirty="0"/>
          </a:p>
          <a:p>
            <a:r>
              <a:rPr lang="en-US" altLang="zh-CN" dirty="0"/>
              <a:t>      public static void Sample(</a:t>
            </a:r>
            <a:r>
              <a:rPr lang="en-US" altLang="zh-CN" dirty="0" err="1"/>
              <a:t>StringBuffer</a:t>
            </a:r>
            <a:r>
              <a:rPr lang="en-US" altLang="zh-CN" dirty="0"/>
              <a:t> a</a:t>
            </a:r>
            <a:r>
              <a:rPr lang="en-US" altLang="zh-CN" dirty="0" smtClean="0"/>
              <a:t>){</a:t>
            </a:r>
            <a:endParaRPr lang="en-US" altLang="zh-CN" dirty="0"/>
          </a:p>
          <a:p>
            <a:r>
              <a:rPr lang="en-US" altLang="zh-CN" dirty="0"/>
              <a:t>         </a:t>
            </a:r>
            <a:r>
              <a:rPr lang="en-US" altLang="zh-CN" dirty="0" err="1"/>
              <a:t>a.append</a:t>
            </a:r>
            <a:r>
              <a:rPr lang="en-US" altLang="zh-CN" dirty="0"/>
              <a:t>(" Changed </a:t>
            </a:r>
            <a:r>
              <a:rPr lang="en-US" altLang="zh-CN" dirty="0" smtClean="0"/>
              <a:t>");</a:t>
            </a:r>
            <a:endParaRPr lang="en-US" altLang="zh-CN" dirty="0"/>
          </a:p>
          <a:p>
            <a:r>
              <a:rPr lang="en-US" altLang="zh-CN" dirty="0"/>
              <a:t>         </a:t>
            </a:r>
            <a:r>
              <a:rPr lang="en-US" altLang="zh-CN" dirty="0" err="1"/>
              <a:t>System.out.println</a:t>
            </a:r>
            <a:r>
              <a:rPr lang="en-US" altLang="zh-CN" dirty="0"/>
              <a:t>("a: "+a</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StringBuffer</a:t>
            </a:r>
            <a:r>
              <a:rPr lang="en-US" altLang="zh-CN" dirty="0"/>
              <a:t> b=new </a:t>
            </a:r>
            <a:r>
              <a:rPr lang="en-US" altLang="zh-CN" dirty="0" err="1"/>
              <a:t>StringBuffer</a:t>
            </a:r>
            <a:r>
              <a:rPr lang="en-US" altLang="zh-CN" dirty="0"/>
              <a:t>("This is a test</a:t>
            </a:r>
            <a:r>
              <a:rPr lang="en-US" altLang="zh-CN" dirty="0" smtClean="0"/>
              <a:t>!");</a:t>
            </a:r>
            <a:endParaRPr lang="en-US" altLang="zh-CN" dirty="0"/>
          </a:p>
          <a:p>
            <a:r>
              <a:rPr lang="en-US" altLang="zh-CN" dirty="0"/>
              <a:t>         Sample(b</a:t>
            </a:r>
            <a:r>
              <a:rPr lang="en-US" altLang="zh-CN" dirty="0" smtClean="0"/>
              <a:t>);</a:t>
            </a:r>
            <a:endParaRPr lang="en-US" altLang="zh-CN" dirty="0"/>
          </a:p>
          <a:p>
            <a:r>
              <a:rPr lang="en-US" altLang="zh-CN" dirty="0"/>
              <a:t>         </a:t>
            </a:r>
            <a:r>
              <a:rPr lang="en-US" altLang="zh-CN" dirty="0" err="1"/>
              <a:t>System.out.println</a:t>
            </a:r>
            <a:r>
              <a:rPr lang="en-US" altLang="zh-CN" dirty="0"/>
              <a:t>("b: "+b</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a:t>
            </a:r>
          </a:p>
          <a:p>
            <a:endParaRPr lang="en-US" altLang="zh-CN" dirty="0"/>
          </a:p>
          <a:p>
            <a:r>
              <a:rPr lang="zh-CN" altLang="en-US" dirty="0"/>
              <a:t>运行结果</a:t>
            </a:r>
            <a:r>
              <a:rPr lang="zh-CN" altLang="en-US" dirty="0" smtClean="0"/>
              <a:t>：</a:t>
            </a:r>
            <a:endParaRPr lang="zh-CN" altLang="en-US" dirty="0"/>
          </a:p>
          <a:p>
            <a:r>
              <a:rPr lang="en-US" altLang="zh-CN" dirty="0"/>
              <a:t>a: This is a test! </a:t>
            </a:r>
            <a:r>
              <a:rPr lang="en-US" altLang="zh-CN" dirty="0" smtClean="0"/>
              <a:t>Changed</a:t>
            </a:r>
            <a:endParaRPr lang="en-US" altLang="zh-CN" dirty="0"/>
          </a:p>
          <a:p>
            <a:r>
              <a:rPr lang="en-US" altLang="zh-CN" dirty="0"/>
              <a:t>b: This is a test! </a:t>
            </a:r>
            <a:r>
              <a:rPr lang="en-US" altLang="zh-CN" dirty="0" smtClean="0"/>
              <a:t>Changed</a:t>
            </a:r>
            <a:endParaRPr lang="en-US" altLang="zh-CN" dirty="0"/>
          </a:p>
        </p:txBody>
      </p:sp>
      <p:sp>
        <p:nvSpPr>
          <p:cNvPr id="3" name="矩形 2"/>
          <p:cNvSpPr/>
          <p:nvPr/>
        </p:nvSpPr>
        <p:spPr>
          <a:xfrm>
            <a:off x="5656521" y="1138534"/>
            <a:ext cx="2530549" cy="1477328"/>
          </a:xfrm>
          <a:prstGeom prst="rect">
            <a:avLst/>
          </a:prstGeom>
        </p:spPr>
        <p:txBody>
          <a:bodyPr wrap="square">
            <a:spAutoFit/>
          </a:bodyPr>
          <a:lstStyle/>
          <a:p>
            <a:r>
              <a:rPr lang="zh-CN" altLang="en-US" dirty="0"/>
              <a:t>在</a:t>
            </a:r>
            <a:r>
              <a:rPr lang="en-US" altLang="zh-CN" dirty="0"/>
              <a:t>Sample(</a:t>
            </a:r>
            <a:r>
              <a:rPr lang="en-US" altLang="zh-CN" dirty="0" err="1"/>
              <a:t>StringBuffer</a:t>
            </a:r>
            <a:r>
              <a:rPr lang="en-US" altLang="zh-CN" dirty="0"/>
              <a:t>)</a:t>
            </a:r>
            <a:r>
              <a:rPr lang="zh-CN" altLang="en-US" dirty="0"/>
              <a:t>这个函数中，修改了引用 </a:t>
            </a:r>
            <a:r>
              <a:rPr lang="en-US" altLang="zh-CN" dirty="0"/>
              <a:t>a </a:t>
            </a:r>
            <a:r>
              <a:rPr lang="zh-CN" altLang="en-US" dirty="0"/>
              <a:t>的值，同时 </a:t>
            </a:r>
            <a:r>
              <a:rPr lang="en-US" altLang="zh-CN" dirty="0"/>
              <a:t>b </a:t>
            </a:r>
            <a:r>
              <a:rPr lang="zh-CN" altLang="en-US" dirty="0"/>
              <a:t>的值也变化了，所以它是“按引用传递”的！</a:t>
            </a:r>
          </a:p>
        </p:txBody>
      </p:sp>
    </p:spTree>
    <p:extLst>
      <p:ext uri="{BB962C8B-B14F-4D97-AF65-F5344CB8AC3E}">
        <p14:creationId xmlns:p14="http://schemas.microsoft.com/office/powerpoint/2010/main" val="176250658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7050" y="1690689"/>
            <a:ext cx="6879265" cy="2677656"/>
          </a:xfrm>
          <a:prstGeom prst="rect">
            <a:avLst/>
          </a:prstGeom>
        </p:spPr>
        <p:txBody>
          <a:bodyPr wrap="square">
            <a:spAutoFit/>
          </a:bodyPr>
          <a:lstStyle/>
          <a:p>
            <a:r>
              <a:rPr lang="zh-CN" altLang="en-US" sz="2400" dirty="0"/>
              <a:t>　　那么对象（记住在</a:t>
            </a:r>
            <a:r>
              <a:rPr lang="en-US" altLang="zh-CN" sz="2400" dirty="0"/>
              <a:t>Java</a:t>
            </a:r>
            <a:r>
              <a:rPr lang="zh-CN" altLang="en-US" sz="2400" dirty="0"/>
              <a:t>中一切皆对象，无论是</a:t>
            </a:r>
            <a:r>
              <a:rPr lang="en-US" altLang="zh-CN" sz="2400" dirty="0" err="1"/>
              <a:t>int</a:t>
            </a:r>
            <a:r>
              <a:rPr lang="en-US" altLang="zh-CN" sz="2400" dirty="0"/>
              <a:t> a;</a:t>
            </a:r>
            <a:r>
              <a:rPr lang="zh-CN" altLang="en-US" sz="2400" dirty="0"/>
              <a:t>还是</a:t>
            </a:r>
            <a:r>
              <a:rPr lang="en-US" altLang="zh-CN" sz="2400" dirty="0"/>
              <a:t>String a;</a:t>
            </a:r>
            <a:r>
              <a:rPr lang="zh-CN" altLang="en-US" sz="2400" dirty="0"/>
              <a:t>，这两个变量</a:t>
            </a:r>
            <a:r>
              <a:rPr lang="en-US" altLang="zh-CN" sz="2400" dirty="0"/>
              <a:t>a</a:t>
            </a:r>
            <a:r>
              <a:rPr lang="zh-CN" altLang="en-US" sz="2400" dirty="0"/>
              <a:t>都是对象）在传递的时候究竟是按什么方式传递的呢？其答案就只能是：即是按值传递也是按引用传递，但通常基本数据类型（如</a:t>
            </a:r>
            <a:r>
              <a:rPr lang="en-US" altLang="zh-CN" sz="2400" dirty="0" err="1"/>
              <a:t>int,double</a:t>
            </a:r>
            <a:r>
              <a:rPr lang="zh-CN" altLang="en-US" sz="2400" dirty="0"/>
              <a:t>等）我们认为其是“值传递”，而自定义数据类型（</a:t>
            </a:r>
            <a:r>
              <a:rPr lang="en-US" altLang="zh-CN" sz="2400" dirty="0"/>
              <a:t>class</a:t>
            </a:r>
            <a:r>
              <a:rPr lang="zh-CN" altLang="en-US" sz="2400" dirty="0"/>
              <a:t>）我们认为其是“引用传递”。</a:t>
            </a:r>
          </a:p>
        </p:txBody>
      </p:sp>
      <p:sp>
        <p:nvSpPr>
          <p:cNvPr id="3" name="标题 2"/>
          <p:cNvSpPr txBox="1">
            <a:spLocks/>
          </p:cNvSpPr>
          <p:nvPr/>
        </p:nvSpPr>
        <p:spPr>
          <a:xfrm>
            <a:off x="786808" y="786809"/>
            <a:ext cx="7644811" cy="9038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对象是如何传递的</a:t>
            </a:r>
            <a:endParaRPr lang="zh-CN" altLang="en-US" dirty="0"/>
          </a:p>
        </p:txBody>
      </p:sp>
    </p:spTree>
    <p:extLst>
      <p:ext uri="{BB962C8B-B14F-4D97-AF65-F5344CB8AC3E}">
        <p14:creationId xmlns:p14="http://schemas.microsoft.com/office/powerpoint/2010/main" val="38632989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作业</a:t>
            </a:r>
          </a:p>
        </p:txBody>
      </p:sp>
      <p:sp>
        <p:nvSpPr>
          <p:cNvPr id="52227" name="Rectangle 3"/>
          <p:cNvSpPr>
            <a:spLocks noGrp="1" noChangeArrowheads="1"/>
          </p:cNvSpPr>
          <p:nvPr>
            <p:ph idx="1"/>
          </p:nvPr>
        </p:nvSpPr>
        <p:spPr>
          <a:xfrm>
            <a:off x="628650" y="1825625"/>
            <a:ext cx="7771071" cy="3618245"/>
          </a:xfrm>
        </p:spPr>
        <p:txBody>
          <a:bodyPr/>
          <a:lstStyle/>
          <a:p>
            <a:pPr eaLnBrk="1" hangingPunct="1"/>
            <a:r>
              <a:rPr lang="zh-CN" altLang="en-US" dirty="0" smtClean="0"/>
              <a:t>用</a:t>
            </a:r>
            <a:r>
              <a:rPr lang="en-US" altLang="zh-CN" dirty="0" smtClean="0"/>
              <a:t>Java </a:t>
            </a:r>
            <a:r>
              <a:rPr lang="zh-CN" altLang="en-US" dirty="0" smtClean="0"/>
              <a:t>的类定义语法，描述一个考试的安排，考试类包括以下内容：</a:t>
            </a:r>
          </a:p>
          <a:p>
            <a:pPr lvl="1" eaLnBrk="1" hangingPunct="1"/>
            <a:r>
              <a:rPr lang="zh-CN" altLang="en-US" dirty="0" smtClean="0"/>
              <a:t>考试科目</a:t>
            </a:r>
          </a:p>
          <a:p>
            <a:pPr lvl="1" eaLnBrk="1" hangingPunct="1"/>
            <a:r>
              <a:rPr lang="zh-CN" altLang="en-US" dirty="0" smtClean="0"/>
              <a:t>考试时间</a:t>
            </a:r>
          </a:p>
          <a:p>
            <a:pPr lvl="1" eaLnBrk="1" hangingPunct="1"/>
            <a:r>
              <a:rPr lang="zh-CN" altLang="en-US" dirty="0" smtClean="0"/>
              <a:t>考试教室</a:t>
            </a:r>
          </a:p>
          <a:p>
            <a:pPr lvl="1" eaLnBrk="1" hangingPunct="1"/>
            <a:r>
              <a:rPr lang="zh-CN" altLang="en-US" dirty="0" smtClean="0"/>
              <a:t>监考老师</a:t>
            </a:r>
          </a:p>
          <a:p>
            <a:pPr lvl="1" eaLnBrk="1" hangingPunct="1">
              <a:buFont typeface="Wingdings" panose="05000000000000000000" pitchFamily="2" charset="2"/>
              <a:buNone/>
            </a:pPr>
            <a:r>
              <a:rPr lang="en-US" altLang="zh-CN" dirty="0" smtClean="0">
                <a:latin typeface="Arial" panose="020B0604020202020204" pitchFamily="34" charset="0"/>
              </a:rPr>
              <a:t>……</a:t>
            </a:r>
            <a:endParaRPr lang="en-US" altLang="zh-CN" dirty="0" smtClean="0"/>
          </a:p>
          <a:p>
            <a:pPr eaLnBrk="1" hangingPunct="1"/>
            <a:r>
              <a:rPr lang="zh-CN" altLang="en-US" dirty="0" smtClean="0"/>
              <a:t>要注意，其各个属性，都可能是个类的对象</a:t>
            </a:r>
          </a:p>
        </p:txBody>
      </p:sp>
    </p:spTree>
    <p:extLst>
      <p:ext uri="{BB962C8B-B14F-4D97-AF65-F5344CB8AC3E}">
        <p14:creationId xmlns:p14="http://schemas.microsoft.com/office/powerpoint/2010/main" val="257702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数据类型</a:t>
            </a:r>
          </a:p>
        </p:txBody>
      </p:sp>
      <p:sp>
        <p:nvSpPr>
          <p:cNvPr id="39939" name="内容占位符 2"/>
          <p:cNvSpPr>
            <a:spLocks noGrp="1"/>
          </p:cNvSpPr>
          <p:nvPr>
            <p:ph idx="1"/>
          </p:nvPr>
        </p:nvSpPr>
        <p:spPr/>
        <p:txBody>
          <a:bodyPr/>
          <a:lstStyle/>
          <a:p>
            <a:r>
              <a:rPr lang="zh-CN" altLang="en-US" sz="2800" dirty="0" smtClean="0"/>
              <a:t>面试题</a:t>
            </a:r>
            <a:endParaRPr lang="en-US" altLang="zh-CN" sz="2800" dirty="0" smtClean="0"/>
          </a:p>
          <a:p>
            <a:pPr lvl="1"/>
            <a:r>
              <a:rPr lang="en-US" altLang="zh-CN" sz="2300" dirty="0" smtClean="0"/>
              <a:t>byte b1=3,b2=4,b;</a:t>
            </a:r>
          </a:p>
          <a:p>
            <a:pPr lvl="1"/>
            <a:r>
              <a:rPr lang="en-US" altLang="zh-CN" sz="2300" dirty="0" smtClean="0"/>
              <a:t>b=b1+b2;</a:t>
            </a:r>
          </a:p>
          <a:p>
            <a:pPr lvl="1"/>
            <a:r>
              <a:rPr lang="en-US" altLang="zh-CN" sz="2300" dirty="0" smtClean="0"/>
              <a:t>b=3+4;</a:t>
            </a:r>
          </a:p>
          <a:p>
            <a:pPr lvl="1"/>
            <a:r>
              <a:rPr lang="zh-CN" altLang="en-US" sz="2300" dirty="0" smtClean="0"/>
              <a:t>哪句是编译失败的呢？为什么呢？</a:t>
            </a:r>
          </a:p>
          <a:p>
            <a:r>
              <a:rPr lang="zh-CN" altLang="en-US" sz="2800" dirty="0" smtClean="0"/>
              <a:t>思考题</a:t>
            </a:r>
            <a:endParaRPr lang="en-US" altLang="zh-CN" sz="2800" dirty="0" smtClean="0"/>
          </a:p>
          <a:p>
            <a:pPr lvl="1"/>
            <a:r>
              <a:rPr lang="en-US" altLang="zh-CN" sz="2300" dirty="0" smtClean="0"/>
              <a:t>byte b = 130;</a:t>
            </a:r>
            <a:r>
              <a:rPr lang="zh-CN" altLang="en-US" sz="2300" dirty="0" smtClean="0"/>
              <a:t>有没有问题</a:t>
            </a:r>
            <a:r>
              <a:rPr lang="en-US" altLang="zh-CN" sz="2300" dirty="0" smtClean="0"/>
              <a:t>?</a:t>
            </a:r>
          </a:p>
          <a:p>
            <a:pPr lvl="1"/>
            <a:r>
              <a:rPr lang="zh-CN" altLang="en-US" sz="2300" dirty="0" smtClean="0"/>
              <a:t>如果我想让赋值正确，可以怎么做</a:t>
            </a:r>
            <a:r>
              <a:rPr lang="en-US" altLang="zh-CN" sz="2300" dirty="0" smtClean="0"/>
              <a:t>?</a:t>
            </a:r>
            <a:r>
              <a:rPr lang="zh-CN" altLang="en-US" sz="2300" dirty="0" smtClean="0"/>
              <a:t>结果是多少呢</a:t>
            </a:r>
            <a:r>
              <a:rPr lang="en-US" altLang="zh-CN" sz="2300" dirty="0" smtClean="0"/>
              <a:t>?</a:t>
            </a:r>
          </a:p>
          <a:p>
            <a:pPr lvl="1"/>
            <a:r>
              <a:rPr lang="zh-CN" altLang="en-US" sz="2300" dirty="0" smtClean="0"/>
              <a:t>练习：</a:t>
            </a:r>
            <a:r>
              <a:rPr lang="en-US" altLang="zh-CN" sz="2300" dirty="0" smtClean="0"/>
              <a:t>byte b = 300;</a:t>
            </a:r>
          </a:p>
          <a:p>
            <a:pPr lvl="1"/>
            <a:endParaRPr lang="en-US" altLang="zh-CN" sz="2300" dirty="0" smtClean="0"/>
          </a:p>
          <a:p>
            <a:pPr lvl="1"/>
            <a:endParaRPr lang="en-US" altLang="zh-CN" sz="1800" dirty="0" smtClean="0"/>
          </a:p>
        </p:txBody>
      </p:sp>
      <p:sp>
        <p:nvSpPr>
          <p:cNvPr id="3994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11946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运算符</a:t>
            </a:r>
          </a:p>
        </p:txBody>
      </p:sp>
      <p:sp>
        <p:nvSpPr>
          <p:cNvPr id="41987" name="内容占位符 2"/>
          <p:cNvSpPr>
            <a:spLocks noGrp="1"/>
          </p:cNvSpPr>
          <p:nvPr>
            <p:ph idx="1"/>
          </p:nvPr>
        </p:nvSpPr>
        <p:spPr/>
        <p:txBody>
          <a:bodyPr/>
          <a:lstStyle/>
          <a:p>
            <a:pPr eaLnBrk="1" hangingPunct="1"/>
            <a:r>
              <a:rPr lang="zh-CN" altLang="zh-CN" sz="2800" dirty="0" smtClean="0"/>
              <a:t>算术运算符</a:t>
            </a:r>
          </a:p>
          <a:p>
            <a:pPr eaLnBrk="1" hangingPunct="1"/>
            <a:r>
              <a:rPr lang="zh-CN" altLang="zh-CN" sz="2800" dirty="0" smtClean="0"/>
              <a:t>赋值运算符</a:t>
            </a:r>
          </a:p>
          <a:p>
            <a:pPr eaLnBrk="1" hangingPunct="1"/>
            <a:r>
              <a:rPr lang="zh-CN" altLang="zh-CN" sz="2800" dirty="0" smtClean="0"/>
              <a:t>比较运算符</a:t>
            </a:r>
          </a:p>
          <a:p>
            <a:pPr eaLnBrk="1" hangingPunct="1"/>
            <a:r>
              <a:rPr lang="zh-CN" altLang="zh-CN" sz="2800" dirty="0" smtClean="0"/>
              <a:t>逻辑运算符</a:t>
            </a:r>
          </a:p>
          <a:p>
            <a:pPr eaLnBrk="1" hangingPunct="1"/>
            <a:r>
              <a:rPr lang="zh-CN" altLang="zh-CN" sz="2800" dirty="0" smtClean="0"/>
              <a:t>位运算符</a:t>
            </a:r>
          </a:p>
          <a:p>
            <a:pPr eaLnBrk="1" hangingPunct="1"/>
            <a:r>
              <a:rPr lang="zh-CN" altLang="zh-CN" sz="2800" dirty="0" smtClean="0"/>
              <a:t>三</a:t>
            </a:r>
            <a:r>
              <a:rPr lang="zh-CN" altLang="en-US" sz="2800" dirty="0" smtClean="0"/>
              <a:t>目</a:t>
            </a:r>
            <a:r>
              <a:rPr lang="zh-CN" altLang="zh-CN" sz="2800" dirty="0" smtClean="0"/>
              <a:t>运算符</a:t>
            </a:r>
          </a:p>
          <a:p>
            <a:pPr lvl="1"/>
            <a:endParaRPr lang="en-US" altLang="zh-CN" sz="2300" dirty="0" smtClean="0"/>
          </a:p>
        </p:txBody>
      </p:sp>
      <p:sp>
        <p:nvSpPr>
          <p:cNvPr id="41988"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1623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课程说明</a:t>
            </a:r>
          </a:p>
        </p:txBody>
      </p:sp>
      <p:sp>
        <p:nvSpPr>
          <p:cNvPr id="3" name="内容占位符 2"/>
          <p:cNvSpPr>
            <a:spLocks noGrp="1"/>
          </p:cNvSpPr>
          <p:nvPr>
            <p:ph idx="1"/>
          </p:nvPr>
        </p:nvSpPr>
        <p:spPr>
          <a:xfrm>
            <a:off x="628650" y="1825625"/>
            <a:ext cx="7886700" cy="2321073"/>
          </a:xfrm>
        </p:spPr>
        <p:txBody>
          <a:bodyPr>
            <a:normAutofit lnSpcReduction="10000"/>
          </a:bodyPr>
          <a:lstStyle/>
          <a:p>
            <a:r>
              <a:rPr lang="zh-CN" altLang="en-US" dirty="0" smtClean="0">
                <a:latin typeface="微软雅黑" panose="020B0503020204020204" pitchFamily="34" charset="-122"/>
                <a:ea typeface="微软雅黑" panose="020B0503020204020204" pitchFamily="34" charset="-122"/>
              </a:rPr>
              <a:t>联系</a:t>
            </a:r>
            <a:r>
              <a:rPr lang="zh-CN" altLang="en-US" dirty="0">
                <a:latin typeface="微软雅黑" panose="020B0503020204020204" pitchFamily="34" charset="-122"/>
                <a:ea typeface="微软雅黑" panose="020B0503020204020204" pitchFamily="34" charset="-122"/>
              </a:rPr>
              <a:t>方式：</a:t>
            </a:r>
            <a:r>
              <a:rPr lang="en-US" altLang="zh-CN" dirty="0">
                <a:ea typeface="华文行楷" panose="02010800040101010101" pitchFamily="2" charset="-122"/>
              </a:rPr>
              <a:t>xychen@buaa.edu.cn</a:t>
            </a:r>
            <a:endParaRPr lang="zh-CN" altLang="en-US" dirty="0">
              <a:ea typeface="华文行楷" panose="02010800040101010101" pitchFamily="2" charset="-122"/>
            </a:endParaRPr>
          </a:p>
          <a:p>
            <a:r>
              <a:rPr lang="zh-CN" altLang="en-US" b="1" dirty="0">
                <a:latin typeface="+mn-ea"/>
              </a:rPr>
              <a:t>公邮：</a:t>
            </a:r>
            <a:r>
              <a:rPr lang="en-US" altLang="zh-CN" b="1" dirty="0">
                <a:latin typeface="+mn-ea"/>
                <a:hlinkClick r:id="rId2"/>
              </a:rPr>
              <a:t>buaaccejava@163.com</a:t>
            </a:r>
            <a:endParaRPr lang="en-US" altLang="zh-CN" b="1" dirty="0">
              <a:latin typeface="+mn-ea"/>
            </a:endParaRPr>
          </a:p>
          <a:p>
            <a:r>
              <a:rPr lang="zh-CN" altLang="en-US" b="1" dirty="0">
                <a:latin typeface="+mn-ea"/>
              </a:rPr>
              <a:t>密码：</a:t>
            </a:r>
            <a:r>
              <a:rPr lang="en-US" altLang="zh-CN" b="1" dirty="0" smtClean="0">
                <a:latin typeface="+mn-ea"/>
              </a:rPr>
              <a:t>buaaccejava2019</a:t>
            </a:r>
          </a:p>
          <a:p>
            <a:r>
              <a:rPr lang="zh-CN" altLang="en-US" b="1" dirty="0" smtClean="0">
                <a:latin typeface="+mn-ea"/>
              </a:rPr>
              <a:t>提交主题：</a:t>
            </a:r>
            <a:r>
              <a:rPr lang="en-US" altLang="zh-CN" b="1" dirty="0" smtClean="0">
                <a:latin typeface="+mn-ea"/>
              </a:rPr>
              <a:t>Homework1_</a:t>
            </a:r>
            <a:r>
              <a:rPr lang="zh-CN" altLang="en-US" b="1" dirty="0" smtClean="0">
                <a:latin typeface="+mn-ea"/>
              </a:rPr>
              <a:t>姓名</a:t>
            </a:r>
            <a:r>
              <a:rPr lang="en-US" altLang="zh-CN" b="1" dirty="0" smtClean="0">
                <a:latin typeface="+mn-ea"/>
              </a:rPr>
              <a:t>_ID</a:t>
            </a:r>
          </a:p>
          <a:p>
            <a:r>
              <a:rPr lang="zh-CN" altLang="en-US" b="1" dirty="0">
                <a:latin typeface="+mn-ea"/>
              </a:rPr>
              <a:t>提交主题：</a:t>
            </a:r>
            <a:r>
              <a:rPr lang="en-US" altLang="zh-CN" b="1" dirty="0" smtClean="0">
                <a:latin typeface="+mn-ea"/>
              </a:rPr>
              <a:t>Homework2_</a:t>
            </a:r>
            <a:r>
              <a:rPr lang="zh-CN" altLang="en-US" b="1" dirty="0">
                <a:latin typeface="+mn-ea"/>
              </a:rPr>
              <a:t>姓名</a:t>
            </a:r>
            <a:r>
              <a:rPr lang="en-US" altLang="zh-CN" b="1" dirty="0">
                <a:latin typeface="+mn-ea"/>
              </a:rPr>
              <a:t>_ID</a:t>
            </a:r>
            <a:endParaRPr lang="zh-CN" altLang="en-US" b="1" dirty="0">
              <a:latin typeface="+mn-ea"/>
            </a:endParaRPr>
          </a:p>
          <a:p>
            <a:endParaRPr lang="zh-CN" altLang="en-US" b="1" dirty="0">
              <a:latin typeface="+mn-ea"/>
            </a:endParaRPr>
          </a:p>
          <a:p>
            <a:endParaRPr lang="zh-CN" altLang="en-US" sz="3200" dirty="0"/>
          </a:p>
        </p:txBody>
      </p:sp>
      <p:sp>
        <p:nvSpPr>
          <p:cNvPr id="8"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1992132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算术运算符</a:t>
            </a:r>
          </a:p>
        </p:txBody>
      </p:sp>
      <p:sp>
        <p:nvSpPr>
          <p:cNvPr id="44035" name="内容占位符 2"/>
          <p:cNvSpPr>
            <a:spLocks noGrp="1"/>
          </p:cNvSpPr>
          <p:nvPr>
            <p:ph idx="1"/>
          </p:nvPr>
        </p:nvSpPr>
        <p:spPr/>
        <p:txBody>
          <a:bodyPr/>
          <a:lstStyle/>
          <a:p>
            <a:pPr eaLnBrk="1" hangingPunct="1"/>
            <a:r>
              <a:rPr lang="en-US" altLang="zh-CN" sz="2800" dirty="0" smtClean="0"/>
              <a:t>+,-,*,/</a:t>
            </a:r>
            <a:r>
              <a:rPr lang="zh-CN" altLang="en-US" sz="2800" dirty="0" smtClean="0"/>
              <a:t>都是比较简单的操作</a:t>
            </a:r>
            <a:endParaRPr lang="en-US" altLang="zh-CN" sz="2800" dirty="0" smtClean="0"/>
          </a:p>
          <a:p>
            <a:pPr eaLnBrk="1" hangingPunct="1"/>
            <a:r>
              <a:rPr lang="en-US" altLang="zh-CN" sz="2800" dirty="0" smtClean="0"/>
              <a:t>+</a:t>
            </a:r>
            <a:r>
              <a:rPr lang="zh-CN" altLang="en-US" sz="2800" dirty="0" smtClean="0"/>
              <a:t>的几种作用：</a:t>
            </a:r>
            <a:endParaRPr lang="en-US" altLang="zh-CN" sz="2800" dirty="0" smtClean="0"/>
          </a:p>
          <a:p>
            <a:pPr lvl="1" eaLnBrk="1" hangingPunct="1"/>
            <a:r>
              <a:rPr lang="zh-CN" altLang="en-US" sz="2300" dirty="0" smtClean="0"/>
              <a:t>加法</a:t>
            </a:r>
            <a:endParaRPr lang="en-US" altLang="zh-CN" sz="2300" dirty="0" smtClean="0"/>
          </a:p>
          <a:p>
            <a:pPr lvl="1" eaLnBrk="1" hangingPunct="1"/>
            <a:r>
              <a:rPr lang="zh-CN" altLang="en-US" sz="2300" dirty="0" smtClean="0"/>
              <a:t>正数</a:t>
            </a:r>
            <a:endParaRPr lang="en-US" altLang="zh-CN" sz="2300" dirty="0" smtClean="0"/>
          </a:p>
          <a:p>
            <a:pPr lvl="1" eaLnBrk="1" hangingPunct="1"/>
            <a:r>
              <a:rPr lang="zh-CN" altLang="en-US" sz="2300" dirty="0" smtClean="0"/>
              <a:t>字符串连接符</a:t>
            </a:r>
            <a:endParaRPr lang="en-US" altLang="zh-CN" sz="2300" dirty="0" smtClean="0"/>
          </a:p>
          <a:p>
            <a:pPr eaLnBrk="1" hangingPunct="1"/>
            <a:r>
              <a:rPr lang="zh-CN" altLang="en-US" sz="2800" dirty="0" smtClean="0"/>
              <a:t>除法的时候要注意一个问题：</a:t>
            </a:r>
            <a:endParaRPr lang="en-US" altLang="zh-CN" sz="2800" dirty="0" smtClean="0"/>
          </a:p>
          <a:p>
            <a:pPr lvl="1" eaLnBrk="1" hangingPunct="1"/>
            <a:r>
              <a:rPr lang="zh-CN" altLang="en-US" sz="2300" dirty="0" smtClean="0"/>
              <a:t>整数相除，只能得到整数</a:t>
            </a:r>
            <a:endParaRPr lang="en-US" altLang="zh-CN" sz="2300" dirty="0" smtClean="0"/>
          </a:p>
          <a:p>
            <a:pPr lvl="1" eaLnBrk="1" hangingPunct="1"/>
            <a:r>
              <a:rPr lang="zh-CN" altLang="en-US" sz="2300" dirty="0" smtClean="0"/>
              <a:t>要想得到小数，可以</a:t>
            </a:r>
            <a:r>
              <a:rPr lang="en-US" altLang="zh-CN" sz="2300" dirty="0" smtClean="0"/>
              <a:t>*1.0</a:t>
            </a:r>
          </a:p>
          <a:p>
            <a:pPr lvl="1" eaLnBrk="1" hangingPunct="1"/>
            <a:endParaRPr lang="en-US" altLang="zh-CN" sz="1800" dirty="0" smtClean="0"/>
          </a:p>
        </p:txBody>
      </p:sp>
      <p:sp>
        <p:nvSpPr>
          <p:cNvPr id="4403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37664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dirty="0" smtClean="0"/>
              <a:t>数据类型</a:t>
            </a:r>
          </a:p>
        </p:txBody>
      </p:sp>
      <p:sp>
        <p:nvSpPr>
          <p:cNvPr id="40963" name="内容占位符 2"/>
          <p:cNvSpPr>
            <a:spLocks noGrp="1"/>
          </p:cNvSpPr>
          <p:nvPr>
            <p:ph idx="1"/>
          </p:nvPr>
        </p:nvSpPr>
        <p:spPr>
          <a:xfrm>
            <a:off x="628650" y="1825625"/>
            <a:ext cx="4458585" cy="3522552"/>
          </a:xfrm>
        </p:spPr>
        <p:txBody>
          <a:bodyPr/>
          <a:lstStyle/>
          <a:p>
            <a:r>
              <a:rPr lang="zh-CN" altLang="en-US" sz="2800" dirty="0" smtClean="0"/>
              <a:t>请写出下列程序结果</a:t>
            </a:r>
            <a:endParaRPr lang="en-US" altLang="zh-CN" sz="2800" dirty="0" smtClean="0"/>
          </a:p>
          <a:p>
            <a:pPr lvl="1"/>
            <a:r>
              <a:rPr lang="en-US" altLang="zh-CN" sz="1800" dirty="0" err="1" smtClean="0"/>
              <a:t>System.out.println</a:t>
            </a:r>
            <a:r>
              <a:rPr lang="en-US" altLang="zh-CN" sz="1800" dirty="0" smtClean="0"/>
              <a:t>(‘a’);</a:t>
            </a:r>
          </a:p>
          <a:p>
            <a:pPr lvl="1"/>
            <a:r>
              <a:rPr lang="en-US" altLang="zh-CN" sz="1800" dirty="0" err="1" smtClean="0"/>
              <a:t>System.out.println</a:t>
            </a:r>
            <a:r>
              <a:rPr lang="en-US" altLang="zh-CN" sz="1800" dirty="0" smtClean="0"/>
              <a:t>(‘a’+1);</a:t>
            </a:r>
          </a:p>
          <a:p>
            <a:pPr lvl="1"/>
            <a:endParaRPr lang="en-US" altLang="zh-CN" sz="1800" dirty="0" smtClean="0"/>
          </a:p>
          <a:p>
            <a:pPr lvl="1"/>
            <a:r>
              <a:rPr lang="en-US" altLang="zh-CN" sz="1800" dirty="0" err="1" smtClean="0"/>
              <a:t>System.out.println</a:t>
            </a:r>
            <a:r>
              <a:rPr lang="en-US" altLang="zh-CN" sz="1800" dirty="0" smtClean="0"/>
              <a:t>(“hello”+’a’+1);</a:t>
            </a:r>
          </a:p>
          <a:p>
            <a:pPr lvl="1"/>
            <a:r>
              <a:rPr lang="en-US" altLang="zh-CN" sz="1800" dirty="0" err="1" smtClean="0"/>
              <a:t>System.out.println</a:t>
            </a:r>
            <a:r>
              <a:rPr lang="en-US" altLang="zh-CN" sz="1800" dirty="0" smtClean="0"/>
              <a:t>(‘a’+1+”hello”);</a:t>
            </a:r>
          </a:p>
          <a:p>
            <a:pPr lvl="1"/>
            <a:r>
              <a:rPr lang="en-US" altLang="zh-CN" sz="1800" dirty="0" err="1" smtClean="0"/>
              <a:t>System.out.println</a:t>
            </a:r>
            <a:r>
              <a:rPr lang="en-US" altLang="zh-CN" sz="1800" dirty="0" smtClean="0"/>
              <a:t>(“5+5=”+5+5);</a:t>
            </a:r>
          </a:p>
          <a:p>
            <a:pPr lvl="1"/>
            <a:r>
              <a:rPr lang="en-US" altLang="zh-CN" sz="1800" dirty="0" err="1" smtClean="0"/>
              <a:t>System.out.println</a:t>
            </a:r>
            <a:r>
              <a:rPr lang="en-US" altLang="zh-CN" sz="1800" dirty="0" smtClean="0"/>
              <a:t>(5+5+”=5+5”);</a:t>
            </a:r>
          </a:p>
          <a:p>
            <a:pPr lvl="1"/>
            <a:endParaRPr lang="en-US" altLang="zh-CN" sz="1800" dirty="0" smtClean="0"/>
          </a:p>
        </p:txBody>
      </p:sp>
      <p:sp>
        <p:nvSpPr>
          <p:cNvPr id="40964"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
        <p:nvSpPr>
          <p:cNvPr id="5" name="内容占位符 4"/>
          <p:cNvSpPr txBox="1">
            <a:spLocks/>
          </p:cNvSpPr>
          <p:nvPr/>
        </p:nvSpPr>
        <p:spPr>
          <a:xfrm>
            <a:off x="5087235" y="1870077"/>
            <a:ext cx="3135276" cy="3478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zh-CN" altLang="en-US" sz="2800" dirty="0"/>
              <a:t>结果：</a:t>
            </a:r>
            <a:endParaRPr lang="en-US" altLang="zh-CN" sz="2800" dirty="0"/>
          </a:p>
          <a:p>
            <a:pPr lvl="1"/>
            <a:r>
              <a:rPr lang="fi-FI" altLang="zh-CN" sz="1800" dirty="0"/>
              <a:t>a</a:t>
            </a:r>
          </a:p>
          <a:p>
            <a:pPr lvl="1"/>
            <a:r>
              <a:rPr lang="fi-FI" altLang="zh-CN" sz="1800" dirty="0" smtClean="0"/>
              <a:t>98</a:t>
            </a:r>
          </a:p>
          <a:p>
            <a:pPr lvl="1"/>
            <a:endParaRPr lang="fi-FI" altLang="zh-CN" sz="1800" dirty="0"/>
          </a:p>
          <a:p>
            <a:pPr lvl="1"/>
            <a:r>
              <a:rPr lang="fi-FI" altLang="zh-CN" sz="1800" dirty="0"/>
              <a:t>helloa1</a:t>
            </a:r>
          </a:p>
          <a:p>
            <a:pPr lvl="1"/>
            <a:r>
              <a:rPr lang="fi-FI" altLang="zh-CN" sz="1800" dirty="0"/>
              <a:t>98hello</a:t>
            </a:r>
          </a:p>
          <a:p>
            <a:pPr lvl="1"/>
            <a:r>
              <a:rPr lang="fi-FI" altLang="zh-CN" sz="1800" dirty="0"/>
              <a:t>5+5=55</a:t>
            </a:r>
          </a:p>
          <a:p>
            <a:pPr lvl="1"/>
            <a:r>
              <a:rPr lang="fi-FI" altLang="zh-CN" sz="1800" dirty="0"/>
              <a:t>10=5+5</a:t>
            </a:r>
            <a:endParaRPr lang="nn-NO" altLang="zh-CN" sz="1800" dirty="0"/>
          </a:p>
        </p:txBody>
      </p:sp>
    </p:spTree>
    <p:extLst>
      <p:ext uri="{BB962C8B-B14F-4D97-AF65-F5344CB8AC3E}">
        <p14:creationId xmlns:p14="http://schemas.microsoft.com/office/powerpoint/2010/main" val="120815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算术运算符</a:t>
            </a:r>
          </a:p>
        </p:txBody>
      </p:sp>
      <p:sp>
        <p:nvSpPr>
          <p:cNvPr id="45059" name="内容占位符 2"/>
          <p:cNvSpPr>
            <a:spLocks noGrp="1"/>
          </p:cNvSpPr>
          <p:nvPr>
            <p:ph idx="1"/>
          </p:nvPr>
        </p:nvSpPr>
        <p:spPr>
          <a:xfrm>
            <a:off x="628650" y="1825625"/>
            <a:ext cx="7048057" cy="4351338"/>
          </a:xfrm>
        </p:spPr>
        <p:txBody>
          <a:bodyPr/>
          <a:lstStyle/>
          <a:p>
            <a:pPr eaLnBrk="1" hangingPunct="1"/>
            <a:r>
              <a:rPr lang="en-US" altLang="zh-CN" sz="2800" dirty="0" smtClean="0"/>
              <a:t>/</a:t>
            </a:r>
            <a:r>
              <a:rPr lang="zh-CN" altLang="en-US" sz="2800" dirty="0" smtClean="0"/>
              <a:t>和</a:t>
            </a:r>
            <a:r>
              <a:rPr lang="en-US" altLang="zh-CN" sz="2800" dirty="0" smtClean="0"/>
              <a:t>%</a:t>
            </a:r>
            <a:r>
              <a:rPr lang="zh-CN" altLang="en-US" sz="2800" dirty="0" smtClean="0"/>
              <a:t>的区别</a:t>
            </a:r>
            <a:endParaRPr lang="en-US" altLang="zh-CN" sz="2800" dirty="0" smtClean="0"/>
          </a:p>
          <a:p>
            <a:pPr lvl="1"/>
            <a:r>
              <a:rPr lang="zh-CN" altLang="en-US" dirty="0" smtClean="0"/>
              <a:t>求商</a:t>
            </a:r>
            <a:endParaRPr lang="en-US" altLang="zh-CN" dirty="0" smtClean="0"/>
          </a:p>
          <a:p>
            <a:pPr lvl="1"/>
            <a:r>
              <a:rPr lang="zh-CN" altLang="en-US" dirty="0" smtClean="0"/>
              <a:t>求余数</a:t>
            </a:r>
            <a:endParaRPr lang="en-US" altLang="zh-CN" dirty="0" smtClean="0"/>
          </a:p>
          <a:p>
            <a:pPr eaLnBrk="1" hangingPunct="1"/>
            <a:r>
              <a:rPr lang="en-US" altLang="zh-CN" sz="2800" dirty="0" smtClean="0"/>
              <a:t>++</a:t>
            </a:r>
            <a:r>
              <a:rPr lang="zh-CN" altLang="en-US" sz="2800" dirty="0" smtClean="0"/>
              <a:t>和</a:t>
            </a:r>
            <a:r>
              <a:rPr lang="en-US" altLang="zh-CN" sz="2800" dirty="0" smtClean="0"/>
              <a:t>--</a:t>
            </a:r>
            <a:r>
              <a:rPr lang="zh-CN" altLang="en-US" sz="2800" dirty="0" smtClean="0"/>
              <a:t>的应用</a:t>
            </a:r>
            <a:endParaRPr lang="en-US" altLang="zh-CN" sz="2800" dirty="0" smtClean="0"/>
          </a:p>
          <a:p>
            <a:pPr lvl="1" eaLnBrk="1" hangingPunct="1"/>
            <a:r>
              <a:rPr lang="zh-CN" altLang="en-US" sz="2300" dirty="0" smtClean="0"/>
              <a:t>单独使用效果相同</a:t>
            </a:r>
            <a:endParaRPr lang="en-US" altLang="zh-CN" sz="2300" dirty="0" smtClean="0"/>
          </a:p>
          <a:p>
            <a:pPr lvl="1" eaLnBrk="1" hangingPunct="1"/>
            <a:r>
              <a:rPr lang="zh-CN" altLang="en-US" sz="2300" dirty="0" smtClean="0"/>
              <a:t>参与运算使用，在操作数的前后效果不同</a:t>
            </a:r>
            <a:endParaRPr lang="en-US" altLang="zh-CN" sz="2300" dirty="0" smtClean="0"/>
          </a:p>
        </p:txBody>
      </p:sp>
    </p:spTree>
    <p:extLst>
      <p:ext uri="{BB962C8B-B14F-4D97-AF65-F5344CB8AC3E}">
        <p14:creationId xmlns:p14="http://schemas.microsoft.com/office/powerpoint/2010/main" val="41583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t>
            </a:r>
            <a:r>
              <a:rPr lang="zh-CN" altLang="en-US" dirty="0"/>
              <a:t>和</a:t>
            </a:r>
            <a:r>
              <a:rPr lang="en-US" altLang="zh-CN" dirty="0"/>
              <a:t>--</a:t>
            </a:r>
            <a:endParaRPr lang="zh-CN" altLang="en-US" dirty="0"/>
          </a:p>
        </p:txBody>
      </p:sp>
      <p:sp>
        <p:nvSpPr>
          <p:cNvPr id="5" name="内容占位符 4"/>
          <p:cNvSpPr>
            <a:spLocks noGrp="1"/>
          </p:cNvSpPr>
          <p:nvPr>
            <p:ph idx="1"/>
          </p:nvPr>
        </p:nvSpPr>
        <p:spPr>
          <a:xfrm>
            <a:off x="628650" y="1825625"/>
            <a:ext cx="3135276" cy="4351338"/>
          </a:xfrm>
        </p:spPr>
        <p:txBody>
          <a:bodyPr/>
          <a:lstStyle/>
          <a:p>
            <a:pPr marL="0" indent="0">
              <a:buNone/>
            </a:pPr>
            <a:r>
              <a:rPr lang="nn-NO" altLang="zh-CN" dirty="0" smtClean="0"/>
              <a:t>int </a:t>
            </a:r>
            <a:r>
              <a:rPr lang="nn-NO" altLang="zh-CN" dirty="0"/>
              <a:t>i = 0,j = 0;</a:t>
            </a:r>
          </a:p>
          <a:p>
            <a:pPr marL="0" indent="0">
              <a:buNone/>
            </a:pPr>
            <a:r>
              <a:rPr lang="en-US" altLang="zh-CN" dirty="0" smtClean="0"/>
              <a:t>j</a:t>
            </a:r>
            <a:r>
              <a:rPr lang="nn-NO" altLang="zh-CN" dirty="0" smtClean="0"/>
              <a:t> </a:t>
            </a:r>
            <a:r>
              <a:rPr lang="nn-NO" altLang="zh-CN" dirty="0"/>
              <a:t>= (i</a:t>
            </a:r>
            <a:r>
              <a:rPr lang="nn-NO" altLang="zh-CN" dirty="0" smtClean="0"/>
              <a:t>++)+(i</a:t>
            </a:r>
            <a:r>
              <a:rPr lang="nn-NO" altLang="zh-CN" dirty="0"/>
              <a:t>++)+(i</a:t>
            </a:r>
            <a:r>
              <a:rPr lang="nn-NO" altLang="zh-CN" dirty="0" smtClean="0"/>
              <a:t>++);</a:t>
            </a:r>
          </a:p>
          <a:p>
            <a:pPr marL="0" indent="0">
              <a:buNone/>
            </a:pPr>
            <a:r>
              <a:rPr lang="en-US" altLang="zh-CN" dirty="0"/>
              <a:t>j = (++</a:t>
            </a:r>
            <a:r>
              <a:rPr lang="en-US" altLang="zh-CN" dirty="0" err="1"/>
              <a:t>i</a:t>
            </a:r>
            <a:r>
              <a:rPr lang="en-US" altLang="zh-CN" dirty="0"/>
              <a:t>)+(++</a:t>
            </a:r>
            <a:r>
              <a:rPr lang="en-US" altLang="zh-CN" dirty="0" err="1"/>
              <a:t>i</a:t>
            </a:r>
            <a:r>
              <a:rPr lang="en-US" altLang="zh-CN" dirty="0"/>
              <a:t>)+(++</a:t>
            </a:r>
            <a:r>
              <a:rPr lang="en-US" altLang="zh-CN" dirty="0" err="1"/>
              <a:t>i</a:t>
            </a:r>
            <a:r>
              <a:rPr lang="en-US" altLang="zh-CN" dirty="0" smtClean="0"/>
              <a:t>);</a:t>
            </a:r>
          </a:p>
          <a:p>
            <a:pPr marL="0" indent="0">
              <a:buNone/>
            </a:pPr>
            <a:r>
              <a:rPr lang="en-US" altLang="zh-CN" dirty="0"/>
              <a:t>j = ++</a:t>
            </a:r>
            <a:r>
              <a:rPr lang="en-US" altLang="zh-CN" dirty="0" err="1"/>
              <a:t>i</a:t>
            </a:r>
            <a:r>
              <a:rPr lang="en-US" altLang="zh-CN" dirty="0"/>
              <a:t>+++</a:t>
            </a:r>
            <a:r>
              <a:rPr lang="en-US" altLang="zh-CN" dirty="0" err="1"/>
              <a:t>i</a:t>
            </a:r>
            <a:r>
              <a:rPr lang="en-US" altLang="zh-CN" dirty="0"/>
              <a:t>+++</a:t>
            </a:r>
            <a:r>
              <a:rPr lang="en-US" altLang="zh-CN" dirty="0" err="1"/>
              <a:t>i</a:t>
            </a:r>
            <a:r>
              <a:rPr lang="en-US" altLang="zh-CN" dirty="0" smtClean="0"/>
              <a:t>;</a:t>
            </a:r>
          </a:p>
          <a:p>
            <a:pPr marL="0" indent="0">
              <a:buNone/>
            </a:pPr>
            <a:r>
              <a:rPr lang="en-US" altLang="zh-CN" dirty="0"/>
              <a:t>j = </a:t>
            </a:r>
            <a:r>
              <a:rPr lang="en-US" altLang="zh-CN" dirty="0" err="1"/>
              <a:t>i</a:t>
            </a:r>
            <a:r>
              <a:rPr lang="en-US" altLang="zh-CN" dirty="0"/>
              <a:t>+++j</a:t>
            </a:r>
            <a:r>
              <a:rPr lang="en-US" altLang="zh-CN" dirty="0" smtClean="0"/>
              <a:t>;</a:t>
            </a:r>
          </a:p>
          <a:p>
            <a:pPr marL="0" indent="0">
              <a:buNone/>
            </a:pPr>
            <a:r>
              <a:rPr lang="en-US" altLang="zh-CN" dirty="0"/>
              <a:t>j = </a:t>
            </a:r>
            <a:r>
              <a:rPr lang="en-US" altLang="zh-CN" dirty="0" err="1"/>
              <a:t>i</a:t>
            </a:r>
            <a:r>
              <a:rPr lang="en-US" altLang="zh-CN" dirty="0" smtClean="0"/>
              <a:t>+++++j</a:t>
            </a:r>
            <a:r>
              <a:rPr lang="en-US" altLang="zh-CN" dirty="0"/>
              <a:t>;</a:t>
            </a:r>
          </a:p>
          <a:p>
            <a:pPr marL="0" indent="0">
              <a:buNone/>
            </a:pPr>
            <a:endParaRPr lang="en-US" altLang="zh-CN" dirty="0"/>
          </a:p>
        </p:txBody>
      </p:sp>
      <p:sp>
        <p:nvSpPr>
          <p:cNvPr id="6" name="内容占位符 4"/>
          <p:cNvSpPr txBox="1">
            <a:spLocks/>
          </p:cNvSpPr>
          <p:nvPr/>
        </p:nvSpPr>
        <p:spPr>
          <a:xfrm>
            <a:off x="4300426" y="1825625"/>
            <a:ext cx="31352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结果：</a:t>
            </a:r>
            <a:endParaRPr lang="en-US" altLang="zh-CN" dirty="0" smtClean="0"/>
          </a:p>
          <a:p>
            <a:pPr marL="0" indent="0">
              <a:buFont typeface="Arial" panose="020B0604020202020204" pitchFamily="34" charset="0"/>
              <a:buNone/>
            </a:pPr>
            <a:r>
              <a:rPr lang="en-US" altLang="zh-CN" dirty="0" err="1" smtClean="0"/>
              <a:t>i</a:t>
            </a:r>
            <a:r>
              <a:rPr lang="en-US" altLang="zh-CN" dirty="0" smtClean="0"/>
              <a:t>= 3,j = 3</a:t>
            </a:r>
            <a:endParaRPr lang="nn-NO" altLang="zh-CN" dirty="0" smtClean="0"/>
          </a:p>
          <a:p>
            <a:pPr marL="0" indent="0">
              <a:buNone/>
            </a:pPr>
            <a:r>
              <a:rPr lang="en-US" altLang="zh-CN" dirty="0" err="1"/>
              <a:t>i</a:t>
            </a:r>
            <a:r>
              <a:rPr lang="en-US" altLang="zh-CN" dirty="0"/>
              <a:t>= 3,j = </a:t>
            </a:r>
            <a:r>
              <a:rPr lang="en-US" altLang="zh-CN" dirty="0" smtClean="0"/>
              <a:t>6</a:t>
            </a:r>
            <a:endParaRPr lang="nn-NO" altLang="zh-CN" dirty="0"/>
          </a:p>
          <a:p>
            <a:pPr marL="0" indent="0">
              <a:buNone/>
            </a:pPr>
            <a:r>
              <a:rPr lang="en-US" altLang="zh-CN" dirty="0"/>
              <a:t>Error</a:t>
            </a:r>
            <a:endParaRPr lang="nn-NO" altLang="zh-CN" dirty="0"/>
          </a:p>
          <a:p>
            <a:pPr marL="0" indent="0">
              <a:buNone/>
            </a:pPr>
            <a:r>
              <a:rPr lang="en-US" altLang="zh-CN" dirty="0" err="1" smtClean="0"/>
              <a:t>i</a:t>
            </a:r>
            <a:r>
              <a:rPr lang="en-US" altLang="zh-CN" dirty="0"/>
              <a:t>= </a:t>
            </a:r>
            <a:r>
              <a:rPr lang="en-US" altLang="zh-CN" dirty="0" smtClean="0"/>
              <a:t>0,j </a:t>
            </a:r>
            <a:r>
              <a:rPr lang="en-US" altLang="zh-CN" dirty="0"/>
              <a:t>= </a:t>
            </a:r>
            <a:r>
              <a:rPr lang="en-US" altLang="zh-CN" dirty="0" smtClean="0"/>
              <a:t>0</a:t>
            </a:r>
          </a:p>
          <a:p>
            <a:pPr marL="0" indent="0">
              <a:buNone/>
            </a:pPr>
            <a:r>
              <a:rPr lang="en-US" altLang="zh-CN" dirty="0" smtClean="0"/>
              <a:t>Error</a:t>
            </a:r>
            <a:endParaRPr lang="nn-NO" altLang="zh-CN" dirty="0"/>
          </a:p>
        </p:txBody>
      </p:sp>
    </p:spTree>
    <p:extLst>
      <p:ext uri="{BB962C8B-B14F-4D97-AF65-F5344CB8AC3E}">
        <p14:creationId xmlns:p14="http://schemas.microsoft.com/office/powerpoint/2010/main" val="2426710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smtClean="0"/>
              <a:t>赋值运算符</a:t>
            </a:r>
          </a:p>
        </p:txBody>
      </p:sp>
      <p:sp>
        <p:nvSpPr>
          <p:cNvPr id="46083" name="内容占位符 2"/>
          <p:cNvSpPr>
            <a:spLocks noGrp="1"/>
          </p:cNvSpPr>
          <p:nvPr>
            <p:ph idx="1"/>
          </p:nvPr>
        </p:nvSpPr>
        <p:spPr>
          <a:xfrm>
            <a:off x="628650" y="1690689"/>
            <a:ext cx="7886700" cy="3933381"/>
          </a:xfrm>
        </p:spPr>
        <p:txBody>
          <a:bodyPr/>
          <a:lstStyle/>
          <a:p>
            <a:pPr eaLnBrk="1" hangingPunct="1">
              <a:lnSpc>
                <a:spcPct val="90000"/>
              </a:lnSpc>
            </a:pPr>
            <a:r>
              <a:rPr lang="zh-CN" altLang="en-US" sz="2800" dirty="0" smtClean="0">
                <a:sym typeface="Arial" panose="020B0604020202020204" pitchFamily="34" charset="0"/>
              </a:rPr>
              <a:t>符号</a:t>
            </a:r>
            <a:r>
              <a:rPr lang="zh-CN" altLang="en-US" sz="2800" dirty="0" smtClean="0"/>
              <a:t>：</a:t>
            </a:r>
            <a:endParaRPr lang="en-US" altLang="zh-CN" sz="2800" dirty="0" smtClean="0"/>
          </a:p>
          <a:p>
            <a:pPr lvl="1" eaLnBrk="1" hangingPunct="1">
              <a:lnSpc>
                <a:spcPct val="90000"/>
              </a:lnSpc>
            </a:pPr>
            <a:r>
              <a:rPr lang="zh-CN" altLang="en-US" sz="2300" dirty="0" smtClean="0">
                <a:sym typeface="Arial" panose="020B0604020202020204" pitchFamily="34" charset="0"/>
              </a:rPr>
              <a:t>= </a:t>
            </a:r>
            <a:r>
              <a:rPr lang="zh-CN" altLang="en-US" sz="2300" dirty="0" smtClean="0"/>
              <a:t>, +=, -=, *=, /=, %=</a:t>
            </a:r>
            <a:endParaRPr lang="en-US" altLang="zh-CN" sz="2300" dirty="0" smtClean="0"/>
          </a:p>
          <a:p>
            <a:pPr lvl="1" eaLnBrk="1" hangingPunct="1">
              <a:lnSpc>
                <a:spcPct val="90000"/>
              </a:lnSpc>
            </a:pPr>
            <a:r>
              <a:rPr lang="en-US" altLang="zh-CN" sz="2300" dirty="0" smtClean="0"/>
              <a:t>=</a:t>
            </a:r>
            <a:r>
              <a:rPr lang="zh-CN" altLang="en-US" sz="2300" dirty="0" smtClean="0"/>
              <a:t>为基本的赋值运算符，其他的为扩展的赋值运算符</a:t>
            </a:r>
            <a:endParaRPr lang="en-US" altLang="zh-CN" sz="2300" dirty="0" smtClean="0"/>
          </a:p>
          <a:p>
            <a:pPr eaLnBrk="1" hangingPunct="1">
              <a:lnSpc>
                <a:spcPct val="90000"/>
              </a:lnSpc>
            </a:pPr>
            <a:r>
              <a:rPr lang="zh-CN" altLang="en-US" sz="2800" dirty="0" smtClean="0">
                <a:sym typeface="Arial" panose="020B0604020202020204" pitchFamily="34" charset="0"/>
              </a:rPr>
              <a:t>如下操作写出结果</a:t>
            </a:r>
            <a:endParaRPr lang="en-US" altLang="zh-CN" sz="2800" dirty="0" smtClean="0"/>
          </a:p>
          <a:p>
            <a:pPr lvl="1" eaLnBrk="1" hangingPunct="1">
              <a:lnSpc>
                <a:spcPct val="90000"/>
              </a:lnSpc>
            </a:pPr>
            <a:r>
              <a:rPr lang="en-US" altLang="zh-CN" sz="2300" dirty="0" err="1" smtClean="0">
                <a:sym typeface="Arial" panose="020B0604020202020204" pitchFamily="34" charset="0"/>
              </a:rPr>
              <a:t>int</a:t>
            </a:r>
            <a:r>
              <a:rPr lang="en-US" altLang="zh-CN" sz="2300" dirty="0" smtClean="0">
                <a:sym typeface="Arial" panose="020B0604020202020204" pitchFamily="34" charset="0"/>
              </a:rPr>
              <a:t> </a:t>
            </a:r>
            <a:r>
              <a:rPr lang="en-US" altLang="zh-CN" sz="2300" dirty="0" err="1" smtClean="0">
                <a:sym typeface="Arial" panose="020B0604020202020204" pitchFamily="34" charset="0"/>
              </a:rPr>
              <a:t>a,b</a:t>
            </a:r>
            <a:r>
              <a:rPr lang="en-US" altLang="zh-CN" sz="2300" dirty="0" smtClean="0">
                <a:sym typeface="Arial" panose="020B0604020202020204" pitchFamily="34" charset="0"/>
              </a:rPr>
              <a:t>; a = b = 10;</a:t>
            </a:r>
          </a:p>
          <a:p>
            <a:pPr lvl="1" eaLnBrk="1" hangingPunct="1">
              <a:lnSpc>
                <a:spcPct val="90000"/>
              </a:lnSpc>
            </a:pPr>
            <a:r>
              <a:rPr lang="en-US" altLang="zh-CN" sz="2300" dirty="0" err="1" smtClean="0">
                <a:sym typeface="Arial" panose="020B0604020202020204" pitchFamily="34" charset="0"/>
              </a:rPr>
              <a:t>System.out.println</a:t>
            </a:r>
            <a:r>
              <a:rPr lang="en-US" altLang="zh-CN" sz="2300" dirty="0" smtClean="0">
                <a:sym typeface="Arial" panose="020B0604020202020204" pitchFamily="34" charset="0"/>
              </a:rPr>
              <a:t>(a); </a:t>
            </a:r>
          </a:p>
          <a:p>
            <a:pPr lvl="1" eaLnBrk="1" hangingPunct="1">
              <a:lnSpc>
                <a:spcPct val="90000"/>
              </a:lnSpc>
            </a:pPr>
            <a:r>
              <a:rPr lang="en-US" altLang="zh-CN" sz="2300" dirty="0" err="1" smtClean="0">
                <a:sym typeface="Arial" panose="020B0604020202020204" pitchFamily="34" charset="0"/>
              </a:rPr>
              <a:t>System.out.println</a:t>
            </a:r>
            <a:r>
              <a:rPr lang="en-US" altLang="zh-CN" sz="2300" dirty="0" smtClean="0">
                <a:sym typeface="Arial" panose="020B0604020202020204" pitchFamily="34" charset="0"/>
              </a:rPr>
              <a:t>(b);</a:t>
            </a:r>
          </a:p>
          <a:p>
            <a:pPr lvl="1" eaLnBrk="1" hangingPunct="1">
              <a:lnSpc>
                <a:spcPct val="90000"/>
              </a:lnSpc>
            </a:pPr>
            <a:r>
              <a:rPr lang="en-US" altLang="zh-CN" sz="2300" dirty="0" err="1" smtClean="0">
                <a:sym typeface="Arial" panose="020B0604020202020204" pitchFamily="34" charset="0"/>
              </a:rPr>
              <a:t>int</a:t>
            </a:r>
            <a:r>
              <a:rPr lang="en-US" altLang="zh-CN" sz="2300" dirty="0" smtClean="0">
                <a:sym typeface="Arial" panose="020B0604020202020204" pitchFamily="34" charset="0"/>
              </a:rPr>
              <a:t> a = 10; a += 20; </a:t>
            </a:r>
          </a:p>
          <a:p>
            <a:pPr lvl="1" eaLnBrk="1" hangingPunct="1">
              <a:lnSpc>
                <a:spcPct val="90000"/>
              </a:lnSpc>
            </a:pPr>
            <a:r>
              <a:rPr lang="en-US" altLang="zh-CN" sz="2300" dirty="0" err="1" smtClean="0">
                <a:sym typeface="Arial" panose="020B0604020202020204" pitchFamily="34" charset="0"/>
              </a:rPr>
              <a:t>System.out.println</a:t>
            </a:r>
            <a:r>
              <a:rPr lang="en-US" altLang="zh-CN" sz="2300" dirty="0" smtClean="0">
                <a:sym typeface="Arial" panose="020B0604020202020204" pitchFamily="34" charset="0"/>
              </a:rPr>
              <a:t>(a); </a:t>
            </a:r>
          </a:p>
        </p:txBody>
      </p:sp>
      <p:sp>
        <p:nvSpPr>
          <p:cNvPr id="4" name="内容占位符 4"/>
          <p:cNvSpPr txBox="1">
            <a:spLocks/>
          </p:cNvSpPr>
          <p:nvPr/>
        </p:nvSpPr>
        <p:spPr>
          <a:xfrm>
            <a:off x="4863952" y="3232298"/>
            <a:ext cx="3135276" cy="2391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结果：</a:t>
            </a:r>
            <a:endParaRPr lang="en-US" altLang="zh-CN" dirty="0"/>
          </a:p>
          <a:p>
            <a:pPr marL="457200" lvl="1" indent="0">
              <a:buNone/>
            </a:pPr>
            <a:r>
              <a:rPr lang="en-US" altLang="zh-CN" dirty="0"/>
              <a:t>a = 10, b = </a:t>
            </a:r>
            <a:r>
              <a:rPr lang="en-US" altLang="zh-CN" dirty="0" smtClean="0"/>
              <a:t>10</a:t>
            </a:r>
          </a:p>
          <a:p>
            <a:pPr marL="457200" lvl="1" indent="0">
              <a:buNone/>
            </a:pPr>
            <a:endParaRPr lang="en-US" altLang="zh-CN" dirty="0"/>
          </a:p>
          <a:p>
            <a:pPr marL="457200" lvl="1" indent="0">
              <a:buNone/>
            </a:pPr>
            <a:endParaRPr lang="nn-NO" altLang="zh-CN" dirty="0"/>
          </a:p>
          <a:p>
            <a:pPr marL="457200" lvl="1" indent="0">
              <a:buNone/>
            </a:pPr>
            <a:r>
              <a:rPr lang="en-US" altLang="zh-CN" dirty="0"/>
              <a:t>a = </a:t>
            </a:r>
            <a:r>
              <a:rPr lang="en-US" altLang="zh-CN" dirty="0" smtClean="0"/>
              <a:t>30</a:t>
            </a:r>
            <a:endParaRPr lang="nn-NO" altLang="zh-CN" dirty="0"/>
          </a:p>
        </p:txBody>
      </p:sp>
    </p:spTree>
    <p:extLst>
      <p:ext uri="{BB962C8B-B14F-4D97-AF65-F5344CB8AC3E}">
        <p14:creationId xmlns:p14="http://schemas.microsoft.com/office/powerpoint/2010/main" val="3581479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赋值运算符</a:t>
            </a:r>
          </a:p>
        </p:txBody>
      </p:sp>
      <p:sp>
        <p:nvSpPr>
          <p:cNvPr id="46083" name="内容占位符 2"/>
          <p:cNvSpPr>
            <a:spLocks noGrp="1"/>
          </p:cNvSpPr>
          <p:nvPr>
            <p:ph idx="1"/>
          </p:nvPr>
        </p:nvSpPr>
        <p:spPr>
          <a:xfrm>
            <a:off x="628650" y="1690689"/>
            <a:ext cx="3624373" cy="4351338"/>
          </a:xfrm>
        </p:spPr>
        <p:txBody>
          <a:bodyPr>
            <a:normAutofit lnSpcReduction="10000"/>
          </a:bodyPr>
          <a:lstStyle/>
          <a:p>
            <a:r>
              <a:rPr lang="zh-CN" altLang="en-US" sz="2400" dirty="0" smtClean="0">
                <a:sym typeface="Arial" panose="020B0604020202020204" pitchFamily="34" charset="0"/>
              </a:rPr>
              <a:t>问题</a:t>
            </a:r>
            <a:r>
              <a:rPr lang="en-US" altLang="zh-CN" sz="2400" dirty="0" smtClean="0">
                <a:sym typeface="Arial" panose="020B0604020202020204" pitchFamily="34" charset="0"/>
              </a:rPr>
              <a:t>1</a:t>
            </a:r>
          </a:p>
          <a:p>
            <a:pPr marL="457200" lvl="1" indent="0">
              <a:buNone/>
            </a:pPr>
            <a:r>
              <a:rPr lang="en-US" altLang="zh-CN" sz="2000" dirty="0" err="1" smtClean="0">
                <a:sym typeface="Arial" panose="020B0604020202020204" pitchFamily="34" charset="0"/>
              </a:rPr>
              <a:t>int</a:t>
            </a:r>
            <a:r>
              <a:rPr lang="en-US" altLang="zh-CN" sz="2000" dirty="0" smtClean="0">
                <a:sym typeface="Arial" panose="020B0604020202020204" pitchFamily="34" charset="0"/>
              </a:rPr>
              <a:t> </a:t>
            </a:r>
            <a:r>
              <a:rPr lang="en-US" altLang="zh-CN" sz="2000" dirty="0">
                <a:sym typeface="Arial" panose="020B0604020202020204" pitchFamily="34" charset="0"/>
              </a:rPr>
              <a:t>a=4, b = 2;</a:t>
            </a:r>
          </a:p>
          <a:p>
            <a:pPr marL="457200" lvl="1" indent="0">
              <a:buNone/>
            </a:pPr>
            <a:r>
              <a:rPr lang="en-US" altLang="zh-CN" sz="2000" dirty="0" smtClean="0">
                <a:sym typeface="Arial" panose="020B0604020202020204" pitchFamily="34" charset="0"/>
              </a:rPr>
              <a:t>a </a:t>
            </a:r>
            <a:r>
              <a:rPr lang="en-US" altLang="zh-CN" sz="2000" dirty="0">
                <a:sym typeface="Arial" panose="020B0604020202020204" pitchFamily="34" charset="0"/>
              </a:rPr>
              <a:t>= (b+=5</a:t>
            </a:r>
            <a:r>
              <a:rPr lang="en-US" altLang="zh-CN" sz="2000" dirty="0" smtClean="0">
                <a:sym typeface="Arial" panose="020B0604020202020204" pitchFamily="34" charset="0"/>
              </a:rPr>
              <a:t>);</a:t>
            </a:r>
          </a:p>
          <a:p>
            <a:pPr marL="457200" lvl="1" indent="0">
              <a:buNone/>
            </a:pPr>
            <a:r>
              <a:rPr lang="zh-CN" altLang="en-US" sz="2000" dirty="0" smtClean="0">
                <a:sym typeface="Arial" panose="020B0604020202020204" pitchFamily="34" charset="0"/>
              </a:rPr>
              <a:t>结果是多少</a:t>
            </a:r>
            <a:endParaRPr lang="en-US" altLang="zh-CN" sz="2000" dirty="0" smtClean="0">
              <a:sym typeface="Arial" panose="020B0604020202020204" pitchFamily="34" charset="0"/>
            </a:endParaRPr>
          </a:p>
          <a:p>
            <a:r>
              <a:rPr lang="zh-CN" altLang="en-US" sz="2400" dirty="0" smtClean="0">
                <a:sym typeface="Arial" panose="020B0604020202020204" pitchFamily="34" charset="0"/>
              </a:rPr>
              <a:t>问题</a:t>
            </a:r>
            <a:r>
              <a:rPr lang="en-US" altLang="zh-CN" sz="2400" dirty="0" smtClean="0">
                <a:sym typeface="Arial" panose="020B0604020202020204" pitchFamily="34" charset="0"/>
              </a:rPr>
              <a:t>2</a:t>
            </a:r>
            <a:endParaRPr lang="en-US" altLang="zh-CN" sz="2400" dirty="0">
              <a:sym typeface="Arial" panose="020B0604020202020204" pitchFamily="34" charset="0"/>
            </a:endParaRPr>
          </a:p>
          <a:p>
            <a:pPr marL="457200" lvl="1" indent="0">
              <a:buNone/>
            </a:pPr>
            <a:r>
              <a:rPr lang="en-US" altLang="zh-CN" sz="2000" dirty="0" smtClean="0">
                <a:sym typeface="Arial" panose="020B0604020202020204" pitchFamily="34" charset="0"/>
              </a:rPr>
              <a:t>short s=1;</a:t>
            </a:r>
          </a:p>
          <a:p>
            <a:pPr marL="457200" lvl="1" indent="0">
              <a:buNone/>
            </a:pPr>
            <a:r>
              <a:rPr lang="en-US" altLang="zh-CN" sz="2000" dirty="0" smtClean="0">
                <a:sym typeface="Arial" panose="020B0604020202020204" pitchFamily="34" charset="0"/>
              </a:rPr>
              <a:t>s = s+1; </a:t>
            </a:r>
          </a:p>
          <a:p>
            <a:pPr marL="457200" lvl="1" indent="0">
              <a:buNone/>
            </a:pPr>
            <a:endParaRPr lang="en-US" altLang="zh-CN" sz="2000" dirty="0" smtClean="0">
              <a:sym typeface="Arial" panose="020B0604020202020204" pitchFamily="34" charset="0"/>
            </a:endParaRPr>
          </a:p>
          <a:p>
            <a:pPr marL="457200" lvl="1" indent="0">
              <a:buNone/>
            </a:pPr>
            <a:r>
              <a:rPr lang="en-US" altLang="zh-CN" sz="2000" dirty="0" smtClean="0">
                <a:sym typeface="Arial" panose="020B0604020202020204" pitchFamily="34" charset="0"/>
              </a:rPr>
              <a:t>short s=1;</a:t>
            </a:r>
          </a:p>
          <a:p>
            <a:pPr marL="457200" lvl="1" indent="0">
              <a:buNone/>
            </a:pPr>
            <a:r>
              <a:rPr lang="en-US" altLang="zh-CN" sz="2000" dirty="0" smtClean="0">
                <a:sym typeface="Arial" panose="020B0604020202020204" pitchFamily="34" charset="0"/>
              </a:rPr>
              <a:t> s+=1;</a:t>
            </a:r>
          </a:p>
          <a:p>
            <a:pPr marL="457200" lvl="1" indent="0" eaLnBrk="1" hangingPunct="1">
              <a:lnSpc>
                <a:spcPct val="90000"/>
              </a:lnSpc>
              <a:buNone/>
            </a:pPr>
            <a:r>
              <a:rPr lang="zh-CN" altLang="en-US" dirty="0" smtClean="0">
                <a:sym typeface="Arial" panose="020B0604020202020204" pitchFamily="34" charset="0"/>
              </a:rPr>
              <a:t>上面两个代码有没有问题，如果有，那里有问题</a:t>
            </a:r>
            <a:endParaRPr lang="en-US" altLang="zh-CN" dirty="0" smtClean="0"/>
          </a:p>
          <a:p>
            <a:pPr eaLnBrk="1" hangingPunct="1">
              <a:lnSpc>
                <a:spcPct val="90000"/>
              </a:lnSpc>
              <a:buFont typeface="Wingdings" panose="05000000000000000000" pitchFamily="2" charset="2"/>
              <a:buNone/>
            </a:pPr>
            <a:endParaRPr lang="zh-CN" altLang="en-US" sz="2800" dirty="0" smtClean="0"/>
          </a:p>
        </p:txBody>
      </p:sp>
      <p:sp>
        <p:nvSpPr>
          <p:cNvPr id="4" name="内容占位符 4"/>
          <p:cNvSpPr txBox="1">
            <a:spLocks/>
          </p:cNvSpPr>
          <p:nvPr/>
        </p:nvSpPr>
        <p:spPr>
          <a:xfrm>
            <a:off x="4832054" y="1857523"/>
            <a:ext cx="3135276" cy="3469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结果：</a:t>
            </a:r>
            <a:endParaRPr lang="en-US" altLang="zh-CN" dirty="0" smtClean="0"/>
          </a:p>
          <a:p>
            <a:pPr marL="0" indent="0">
              <a:buFont typeface="Arial" panose="020B0604020202020204" pitchFamily="34" charset="0"/>
              <a:buNone/>
            </a:pPr>
            <a:r>
              <a:rPr lang="en-US" altLang="zh-CN" dirty="0" smtClean="0"/>
              <a:t>a= 7,b = 7</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nn-NO" altLang="zh-CN" dirty="0" smtClean="0"/>
          </a:p>
          <a:p>
            <a:pPr marL="0" indent="0">
              <a:buNone/>
            </a:pPr>
            <a:r>
              <a:rPr lang="en-US" altLang="zh-CN" dirty="0" smtClean="0"/>
              <a:t>Error</a:t>
            </a:r>
            <a:endParaRPr lang="nn-NO" altLang="zh-CN" dirty="0"/>
          </a:p>
          <a:p>
            <a:pPr marL="0" indent="0">
              <a:buNone/>
            </a:pPr>
            <a:r>
              <a:rPr lang="en-US" altLang="zh-CN" dirty="0" smtClean="0"/>
              <a:t>S =2</a:t>
            </a:r>
          </a:p>
        </p:txBody>
      </p:sp>
    </p:spTree>
    <p:extLst>
      <p:ext uri="{BB962C8B-B14F-4D97-AF65-F5344CB8AC3E}">
        <p14:creationId xmlns:p14="http://schemas.microsoft.com/office/powerpoint/2010/main" val="310750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a:latin typeface="微软雅黑" panose="020B0503020204020204" pitchFamily="34" charset="-122"/>
                <a:ea typeface="微软雅黑" panose="020B0503020204020204" pitchFamily="34" charset="-122"/>
              </a:rPr>
              <a:t>基本语法</a:t>
            </a:r>
          </a:p>
        </p:txBody>
      </p:sp>
    </p:spTree>
    <p:extLst>
      <p:ext uri="{BB962C8B-B14F-4D97-AF65-F5344CB8AC3E}">
        <p14:creationId xmlns:p14="http://schemas.microsoft.com/office/powerpoint/2010/main" val="3990410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t>关系运算符</a:t>
            </a:r>
          </a:p>
        </p:txBody>
      </p:sp>
      <p:sp>
        <p:nvSpPr>
          <p:cNvPr id="7" name="Rectangle 3"/>
          <p:cNvSpPr txBox="1">
            <a:spLocks noChangeArrowheads="1"/>
          </p:cNvSpPr>
          <p:nvPr/>
        </p:nvSpPr>
        <p:spPr bwMode="auto">
          <a:xfrm>
            <a:off x="755650" y="4724400"/>
            <a:ext cx="7696200" cy="1506538"/>
          </a:xfrm>
          <a:prstGeom prst="rect">
            <a:avLst/>
          </a:prstGeom>
          <a:noFill/>
          <a:ln w="9525">
            <a:noFill/>
            <a:miter lim="800000"/>
            <a:headEnd/>
            <a:tailEnd/>
          </a:ln>
        </p:spPr>
        <p:txBody>
          <a:bodyPr/>
          <a:lstStyle/>
          <a:p>
            <a:pPr marL="342900" indent="-342900">
              <a:lnSpc>
                <a:spcPct val="90000"/>
              </a:lnSpc>
              <a:spcBef>
                <a:spcPct val="20000"/>
              </a:spcBef>
              <a:buClr>
                <a:schemeClr val="tx1"/>
              </a:buClr>
              <a:buSzPct val="70000"/>
              <a:buFont typeface="Wingdings" pitchFamily="2" charset="2"/>
              <a:buChar char="l"/>
              <a:defRPr/>
            </a:pPr>
            <a:r>
              <a:rPr lang="zh-CN" sz="2400" kern="0" dirty="0">
                <a:latin typeface="+mn-lt"/>
                <a:ea typeface="+mn-ea"/>
              </a:rPr>
              <a:t>注</a:t>
            </a:r>
            <a:r>
              <a:rPr lang="zh-CN" altLang="zh-CN" sz="2400" kern="0" dirty="0">
                <a:latin typeface="+mn-lt"/>
                <a:ea typeface="+mn-ea"/>
              </a:rPr>
              <a:t>1</a:t>
            </a:r>
            <a:r>
              <a:rPr lang="zh-CN" sz="2400" kern="0" dirty="0">
                <a:latin typeface="+mn-lt"/>
                <a:ea typeface="+mn-ea"/>
              </a:rPr>
              <a:t>：比较运算符的结果都是</a:t>
            </a:r>
            <a:r>
              <a:rPr lang="zh-CN" altLang="zh-CN" sz="2400" kern="0" dirty="0">
                <a:latin typeface="+mn-lt"/>
                <a:ea typeface="+mn-ea"/>
              </a:rPr>
              <a:t>boolean</a:t>
            </a:r>
            <a:r>
              <a:rPr lang="zh-CN" sz="2400" kern="0" dirty="0">
                <a:latin typeface="+mn-lt"/>
                <a:ea typeface="+mn-ea"/>
              </a:rPr>
              <a:t>型，也就是要么是</a:t>
            </a:r>
            <a:r>
              <a:rPr lang="zh-CN" altLang="zh-CN" sz="2400" kern="0" dirty="0">
                <a:latin typeface="+mn-lt"/>
                <a:ea typeface="+mn-ea"/>
              </a:rPr>
              <a:t>true</a:t>
            </a:r>
            <a:r>
              <a:rPr lang="zh-CN" sz="2400" kern="0" dirty="0">
                <a:latin typeface="+mn-lt"/>
                <a:ea typeface="+mn-ea"/>
              </a:rPr>
              <a:t>，要么是</a:t>
            </a:r>
            <a:r>
              <a:rPr lang="zh-CN" altLang="zh-CN" sz="2400" kern="0" dirty="0">
                <a:latin typeface="+mn-lt"/>
                <a:ea typeface="+mn-ea"/>
              </a:rPr>
              <a:t>false</a:t>
            </a:r>
            <a:r>
              <a:rPr lang="zh-CN" sz="2400" kern="0" dirty="0">
                <a:latin typeface="+mn-lt"/>
                <a:ea typeface="+mn-ea"/>
              </a:rPr>
              <a:t>。</a:t>
            </a:r>
          </a:p>
          <a:p>
            <a:pPr marL="342900" indent="-342900">
              <a:lnSpc>
                <a:spcPct val="90000"/>
              </a:lnSpc>
              <a:spcBef>
                <a:spcPct val="20000"/>
              </a:spcBef>
              <a:buClr>
                <a:schemeClr val="tx1"/>
              </a:buClr>
              <a:buSzPct val="70000"/>
              <a:buFont typeface="Wingdings" pitchFamily="2" charset="2"/>
              <a:buChar char="l"/>
              <a:defRPr/>
            </a:pPr>
            <a:r>
              <a:rPr lang="zh-CN" sz="2400" kern="0" dirty="0">
                <a:latin typeface="+mn-lt"/>
                <a:ea typeface="+mn-ea"/>
              </a:rPr>
              <a:t>注</a:t>
            </a:r>
            <a:r>
              <a:rPr lang="zh-CN" altLang="zh-CN" sz="2400" kern="0" dirty="0">
                <a:latin typeface="+mn-lt"/>
                <a:ea typeface="+mn-ea"/>
              </a:rPr>
              <a:t>2</a:t>
            </a:r>
            <a:r>
              <a:rPr lang="zh-CN" sz="2400" kern="0" dirty="0">
                <a:latin typeface="+mn-lt"/>
                <a:ea typeface="+mn-ea"/>
              </a:rPr>
              <a:t>：比较运算符“</a:t>
            </a:r>
            <a:r>
              <a:rPr lang="zh-CN" altLang="zh-CN" sz="2400" kern="0" dirty="0">
                <a:latin typeface="+mn-lt"/>
                <a:ea typeface="+mn-ea"/>
              </a:rPr>
              <a:t>==”</a:t>
            </a:r>
            <a:r>
              <a:rPr lang="zh-CN" sz="2400" kern="0" dirty="0">
                <a:latin typeface="+mn-lt"/>
                <a:ea typeface="+mn-ea"/>
              </a:rPr>
              <a:t>不能误写成“</a:t>
            </a:r>
            <a:r>
              <a:rPr lang="zh-CN" altLang="zh-CN" sz="2400" kern="0" dirty="0">
                <a:latin typeface="+mn-lt"/>
                <a:ea typeface="+mn-ea"/>
              </a:rPr>
              <a:t>=” </a:t>
            </a:r>
            <a:r>
              <a:rPr lang="zh-CN" sz="2400" kern="0" dirty="0">
                <a:latin typeface="+mn-lt"/>
                <a:ea typeface="+mn-ea"/>
              </a:rPr>
              <a:t>。</a:t>
            </a:r>
          </a:p>
          <a:p>
            <a:pPr marL="342900" indent="-342900">
              <a:lnSpc>
                <a:spcPct val="90000"/>
              </a:lnSpc>
              <a:spcBef>
                <a:spcPct val="20000"/>
              </a:spcBef>
              <a:buClr>
                <a:schemeClr val="tx1"/>
              </a:buClr>
              <a:buSzPct val="70000"/>
              <a:buFont typeface="Wingdings" pitchFamily="2" charset="2"/>
              <a:buNone/>
              <a:defRPr/>
            </a:pPr>
            <a:endParaRPr lang="zh-CN" altLang="zh-CN" sz="2400" kern="0" dirty="0">
              <a:latin typeface="+mn-lt"/>
              <a:ea typeface="+mn-ea"/>
            </a:endParaRPr>
          </a:p>
        </p:txBody>
      </p:sp>
      <p:pic>
        <p:nvPicPr>
          <p:cNvPr id="47109"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16113"/>
            <a:ext cx="7396162"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004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关系运算符</a:t>
            </a:r>
          </a:p>
        </p:txBody>
      </p:sp>
      <p:sp>
        <p:nvSpPr>
          <p:cNvPr id="3" name="内容占位符 2"/>
          <p:cNvSpPr>
            <a:spLocks noGrp="1"/>
          </p:cNvSpPr>
          <p:nvPr>
            <p:ph idx="1"/>
          </p:nvPr>
        </p:nvSpPr>
        <p:spPr/>
        <p:txBody>
          <a:bodyPr/>
          <a:lstStyle/>
          <a:p>
            <a:pPr marL="0" indent="0">
              <a:spcBef>
                <a:spcPct val="0"/>
              </a:spcBef>
              <a:buNone/>
            </a:pPr>
            <a:r>
              <a:rPr lang="en-US" altLang="zh-CN" dirty="0"/>
              <a:t>	</a:t>
            </a:r>
            <a:r>
              <a:rPr lang="en-US" altLang="zh-CN" dirty="0" err="1"/>
              <a:t>int</a:t>
            </a:r>
            <a:r>
              <a:rPr lang="en-US" altLang="zh-CN" dirty="0"/>
              <a:t> x = 10;</a:t>
            </a:r>
          </a:p>
          <a:p>
            <a:pPr marL="0" indent="0">
              <a:spcBef>
                <a:spcPct val="0"/>
              </a:spcBef>
              <a:buNone/>
            </a:pPr>
            <a:r>
              <a:rPr lang="en-US" altLang="zh-CN" dirty="0"/>
              <a:t>	</a:t>
            </a:r>
            <a:r>
              <a:rPr lang="en-US" altLang="zh-CN" dirty="0" err="1"/>
              <a:t>int</a:t>
            </a:r>
            <a:r>
              <a:rPr lang="en-US" altLang="zh-CN" dirty="0"/>
              <a:t> y = 10;</a:t>
            </a:r>
          </a:p>
          <a:p>
            <a:pPr marL="0" indent="0">
              <a:spcBef>
                <a:spcPct val="0"/>
              </a:spcBef>
              <a:buNone/>
            </a:pPr>
            <a:r>
              <a:rPr lang="en-US" altLang="zh-CN" dirty="0" smtClean="0"/>
              <a:t>	</a:t>
            </a:r>
            <a:r>
              <a:rPr lang="en-US" altLang="zh-CN" dirty="0" err="1" smtClean="0"/>
              <a:t>boolean</a:t>
            </a:r>
            <a:r>
              <a:rPr lang="en-US" altLang="zh-CN" dirty="0" smtClean="0"/>
              <a:t> </a:t>
            </a:r>
            <a:r>
              <a:rPr lang="en-US" altLang="zh-CN" dirty="0"/>
              <a:t>flag = (x == y);</a:t>
            </a:r>
          </a:p>
          <a:p>
            <a:pPr marL="0" indent="0">
              <a:spcBef>
                <a:spcPct val="0"/>
              </a:spcBef>
              <a:buNone/>
            </a:pPr>
            <a:r>
              <a:rPr lang="en-US" altLang="zh-CN" dirty="0"/>
              <a:t>	</a:t>
            </a:r>
            <a:r>
              <a:rPr lang="en-US" altLang="zh-CN" dirty="0" err="1"/>
              <a:t>boolean</a:t>
            </a:r>
            <a:r>
              <a:rPr lang="en-US" altLang="zh-CN" dirty="0"/>
              <a:t> flag = (x = y);</a:t>
            </a:r>
          </a:p>
          <a:p>
            <a:pPr marL="0" indent="0">
              <a:spcBef>
                <a:spcPct val="0"/>
              </a:spcBef>
              <a:buNone/>
            </a:pPr>
            <a:endParaRPr lang="en-US" altLang="zh-CN" dirty="0"/>
          </a:p>
          <a:p>
            <a:pPr marL="0" indent="0">
              <a:spcBef>
                <a:spcPct val="0"/>
              </a:spcBef>
              <a:buNone/>
            </a:pPr>
            <a:r>
              <a:rPr lang="en-US" altLang="zh-CN" dirty="0"/>
              <a:t>	</a:t>
            </a:r>
            <a:r>
              <a:rPr lang="en-US" altLang="zh-CN" dirty="0" err="1"/>
              <a:t>boolean</a:t>
            </a:r>
            <a:r>
              <a:rPr lang="en-US" altLang="zh-CN" dirty="0"/>
              <a:t> b1 = true;</a:t>
            </a:r>
          </a:p>
          <a:p>
            <a:pPr marL="0" indent="0">
              <a:spcBef>
                <a:spcPct val="0"/>
              </a:spcBef>
              <a:buNone/>
            </a:pPr>
            <a:r>
              <a:rPr lang="en-US" altLang="zh-CN" dirty="0"/>
              <a:t>	</a:t>
            </a:r>
            <a:r>
              <a:rPr lang="en-US" altLang="zh-CN" dirty="0" err="1"/>
              <a:t>boolean</a:t>
            </a:r>
            <a:r>
              <a:rPr lang="en-US" altLang="zh-CN" dirty="0"/>
              <a:t> b2 = false;</a:t>
            </a:r>
          </a:p>
          <a:p>
            <a:pPr marL="0" indent="0">
              <a:spcBef>
                <a:spcPct val="0"/>
              </a:spcBef>
              <a:buNone/>
            </a:pPr>
            <a:r>
              <a:rPr lang="en-US" altLang="zh-CN" dirty="0"/>
              <a:t>	</a:t>
            </a:r>
            <a:r>
              <a:rPr lang="en-US" altLang="zh-CN" dirty="0" err="1"/>
              <a:t>boolean</a:t>
            </a:r>
            <a:r>
              <a:rPr lang="en-US" altLang="zh-CN" dirty="0"/>
              <a:t> b3 = (b1 == b2);</a:t>
            </a:r>
          </a:p>
          <a:p>
            <a:pPr marL="0" indent="0">
              <a:spcBef>
                <a:spcPct val="0"/>
              </a:spcBef>
              <a:buNone/>
            </a:pPr>
            <a:r>
              <a:rPr lang="en-US" altLang="zh-CN" dirty="0"/>
              <a:t>	</a:t>
            </a:r>
            <a:r>
              <a:rPr lang="en-US" altLang="zh-CN" dirty="0" err="1"/>
              <a:t>boolean</a:t>
            </a:r>
            <a:r>
              <a:rPr lang="en-US" altLang="zh-CN" dirty="0"/>
              <a:t> b4 = (b1 = b2);</a:t>
            </a:r>
          </a:p>
          <a:p>
            <a:endParaRPr lang="zh-CN" altLang="en-US" dirty="0"/>
          </a:p>
        </p:txBody>
      </p:sp>
    </p:spTree>
    <p:extLst>
      <p:ext uri="{BB962C8B-B14F-4D97-AF65-F5344CB8AC3E}">
        <p14:creationId xmlns:p14="http://schemas.microsoft.com/office/powerpoint/2010/main" val="4034561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normAutofit/>
          </a:bodyPr>
          <a:lstStyle/>
          <a:p>
            <a:r>
              <a:rPr kumimoji="1" lang="zh-CN" altLang="en-US" dirty="0"/>
              <a:t>位运算符</a:t>
            </a:r>
          </a:p>
        </p:txBody>
      </p:sp>
      <p:graphicFrame>
        <p:nvGraphicFramePr>
          <p:cNvPr id="5" name="Group 3"/>
          <p:cNvGraphicFramePr>
            <a:graphicFrameLocks noGrp="1"/>
          </p:cNvGraphicFramePr>
          <p:nvPr>
            <p:extLst>
              <p:ext uri="{D42A27DB-BD31-4B8C-83A1-F6EECF244321}">
                <p14:modId xmlns:p14="http://schemas.microsoft.com/office/powerpoint/2010/main" val="184446929"/>
              </p:ext>
            </p:extLst>
          </p:nvPr>
        </p:nvGraphicFramePr>
        <p:xfrm>
          <a:off x="755650" y="1990725"/>
          <a:ext cx="7200900" cy="3460750"/>
        </p:xfrm>
        <a:graphic>
          <a:graphicData uri="http://schemas.openxmlformats.org/drawingml/2006/table">
            <a:tbl>
              <a:tblPr/>
              <a:tblGrid>
                <a:gridCol w="13843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3683000">
                  <a:extLst>
                    <a:ext uri="{9D8B030D-6E8A-4147-A177-3AD203B41FA5}">
                      <a16:colId xmlns:a16="http://schemas.microsoft.com/office/drawing/2014/main" val="20002"/>
                    </a:ext>
                  </a:extLst>
                </a:gridCol>
              </a:tblGrid>
              <a:tr h="500155">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Calibri" pitchFamily="34" charset="0"/>
                          <a:ea typeface="宋体" pitchFamily="2" charset="-122"/>
                        </a:rPr>
                        <a:t>位运算符</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5827">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运算符</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运算</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范例</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15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&lt;&lt;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左移</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3 &lt;&lt; 2 = 12 --&gt; 3*2*2=12</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421">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&gt;&gt;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右移</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3 &gt;&gt; 1 = 1  --&gt; 3/2=1</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4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&gt;&gt;&gt;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无符号右移</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3 &gt;&gt;&gt; 1 = 1 --&gt; 3/2=1</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7">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&amp;</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与运算</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6 &amp; 3 = 2</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8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或运算</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6 | 3 = 7</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27">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异或运算</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6 ^ 3 = 5</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27">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a:t>
                      </a:r>
                    </a:p>
                  </a:txBody>
                  <a:tcPr marT="45728" marB="45728"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alibri" pitchFamily="34" charset="0"/>
                          <a:ea typeface="宋体" pitchFamily="2" charset="-122"/>
                        </a:rPr>
                        <a:t>反码</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1" i="0" u="none" strike="noStrike" cap="none" normalizeH="0" baseline="0" dirty="0" smtClean="0">
                          <a:ln>
                            <a:noFill/>
                          </a:ln>
                          <a:solidFill>
                            <a:schemeClr val="tx1"/>
                          </a:solidFill>
                          <a:effectLst/>
                          <a:latin typeface="Calibri" pitchFamily="34" charset="0"/>
                          <a:ea typeface="宋体" pitchFamily="2" charset="-122"/>
                        </a:rPr>
                        <a:t>~6 = -7</a:t>
                      </a:r>
                    </a:p>
                  </a:txBody>
                  <a:tcPr marT="45728" marB="45728"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0220" name="Text Box 53"/>
          <p:cNvSpPr txBox="1">
            <a:spLocks noChangeArrowheads="1"/>
          </p:cNvSpPr>
          <p:nvPr/>
        </p:nvSpPr>
        <p:spPr bwMode="auto">
          <a:xfrm>
            <a:off x="781050" y="5600700"/>
            <a:ext cx="7175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t>位运算是直接对二进制进行运算。</a:t>
            </a:r>
          </a:p>
        </p:txBody>
      </p:sp>
    </p:spTree>
    <p:extLst>
      <p:ext uri="{BB962C8B-B14F-4D97-AF65-F5344CB8AC3E}">
        <p14:creationId xmlns:p14="http://schemas.microsoft.com/office/powerpoint/2010/main" val="115313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98348"/>
            <a:ext cx="9144000" cy="994172"/>
          </a:xfrm>
        </p:spPr>
        <p:txBody>
          <a:bodyPr>
            <a:normAutofit/>
          </a:bodyPr>
          <a:lstStyle/>
          <a:p>
            <a:pPr algn="ctr"/>
            <a:r>
              <a:rPr lang="en-US" altLang="zh-CN" sz="4000" b="1" dirty="0" smtClean="0"/>
              <a:t>Review</a:t>
            </a:r>
            <a:endParaRPr lang="zh-CN" altLang="en-US" sz="4000" b="1" dirty="0"/>
          </a:p>
        </p:txBody>
      </p:sp>
    </p:spTree>
    <p:extLst>
      <p:ext uri="{BB962C8B-B14F-4D97-AF65-F5344CB8AC3E}">
        <p14:creationId xmlns:p14="http://schemas.microsoft.com/office/powerpoint/2010/main" val="4012711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a:bodyPr>
          <a:lstStyle/>
          <a:p>
            <a:r>
              <a:rPr kumimoji="1" lang="zh-CN" altLang="zh-CN" dirty="0"/>
              <a:t>位运算符</a:t>
            </a:r>
          </a:p>
        </p:txBody>
      </p:sp>
      <p:graphicFrame>
        <p:nvGraphicFramePr>
          <p:cNvPr id="39939" name="Group 3"/>
          <p:cNvGraphicFramePr>
            <a:graphicFrameLocks noGrp="1"/>
          </p:cNvGraphicFramePr>
          <p:nvPr>
            <p:ph type="tbl" idx="1"/>
            <p:extLst>
              <p:ext uri="{D42A27DB-BD31-4B8C-83A1-F6EECF244321}">
                <p14:modId xmlns:p14="http://schemas.microsoft.com/office/powerpoint/2010/main" val="188209236"/>
              </p:ext>
            </p:extLst>
          </p:nvPr>
        </p:nvGraphicFramePr>
        <p:xfrm>
          <a:off x="757238" y="1989138"/>
          <a:ext cx="7777162" cy="4211638"/>
        </p:xfrm>
        <a:graphic>
          <a:graphicData uri="http://schemas.openxmlformats.org/drawingml/2006/table">
            <a:tbl>
              <a:tblPr/>
              <a:tblGrid>
                <a:gridCol w="1103312">
                  <a:extLst>
                    <a:ext uri="{9D8B030D-6E8A-4147-A177-3AD203B41FA5}">
                      <a16:colId xmlns:a16="http://schemas.microsoft.com/office/drawing/2014/main" val="20000"/>
                    </a:ext>
                  </a:extLst>
                </a:gridCol>
                <a:gridCol w="6673850">
                  <a:extLst>
                    <a:ext uri="{9D8B030D-6E8A-4147-A177-3AD203B41FA5}">
                      <a16:colId xmlns:a16="http://schemas.microsoft.com/office/drawing/2014/main" val="20001"/>
                    </a:ext>
                  </a:extLst>
                </a:gridCol>
              </a:tblGrid>
              <a:tr h="457200">
                <a:tc gridSpan="2">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位运算符的细节</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extLst>
                  <a:ext uri="{0D108BD9-81ED-4DB2-BD59-A6C34878D82A}">
                    <a16:rowId xmlns:a16="http://schemas.microsoft.com/office/drawing/2014/main" val="10000"/>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&lt;&lt;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sym typeface="Arial" charset="0"/>
                        </a:rPr>
                        <a:t>空位补0，被移除的高位丢弃。</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&gt;&gt;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sym typeface="Arial" charset="0"/>
                        </a:rPr>
                        <a:t>被移位的二进制最高位是0，右移后，空缺位补0；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sym typeface="Arial" charset="0"/>
                        </a:rPr>
                        <a:t>最高位是1，最高位补1。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&gt;&gt;&gt;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sym typeface="Arial" charset="0"/>
                        </a:rPr>
                        <a:t>被移位二进制最高位无论是0或者是1，空缺位都用0补。</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&amp;</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任何二进制位和0进行&amp;运算，结果是0；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和1进行&amp;运算结果是原值。</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29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任何二进制位和0进行 | 运算，结果是原值；</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和1进行 | 运算结果是1。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13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a:t>
                      </a:r>
                    </a:p>
                  </a:txBody>
                  <a:tcPr anchor="ctr" anchorCtr="1"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任何相同二进制位进行 ^ 运算，结果是0；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不相同二进制位 ^ 运算结果是1。</a:t>
                      </a:r>
                    </a:p>
                  </a:txBody>
                  <a:tcPr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3091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kumimoji="1" lang="zh-CN" altLang="zh-CN" dirty="0"/>
              <a:t>位操作符 -逻辑运算</a:t>
            </a:r>
            <a:endParaRPr kumimoji="1" lang="zh-CN" altLang="en-US" dirty="0"/>
          </a:p>
        </p:txBody>
      </p:sp>
      <p:sp>
        <p:nvSpPr>
          <p:cNvPr id="122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C1137-3798-4A97-9758-5749A6A4E156}" type="slidenum">
              <a:rPr lang="en-US" altLang="zh-CN"/>
              <a:pPr eaLnBrk="1" hangingPunct="1"/>
              <a:t>31</a:t>
            </a:fld>
            <a:endParaRPr lang="en-US" altLang="zh-CN"/>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797" y="2263463"/>
            <a:ext cx="6134100" cy="312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089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fontAlgn="base">
              <a:spcAft>
                <a:spcPct val="0"/>
              </a:spcAft>
              <a:buClr>
                <a:schemeClr val="tx1"/>
              </a:buClr>
              <a:buSzPct val="70000"/>
            </a:pPr>
            <a:r>
              <a:rPr kumimoji="1" lang="zh-CN" altLang="zh-CN" dirty="0"/>
              <a:t>位操作符 - 异或</a:t>
            </a:r>
            <a:endParaRPr kumimoji="1" lang="zh-CN" altLang="en-US" dirty="0"/>
          </a:p>
        </p:txBody>
      </p:sp>
      <p:sp>
        <p:nvSpPr>
          <p:cNvPr id="133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6033D27-A9D5-4F32-B17A-C69D74108491}" type="slidenum">
              <a:rPr lang="en-US" altLang="zh-CN"/>
              <a:pPr eaLnBrk="1" hangingPunct="1"/>
              <a:t>32</a:t>
            </a:fld>
            <a:endParaRPr lang="en-US" altLang="zh-CN"/>
          </a:p>
        </p:txBody>
      </p:sp>
      <p:pic>
        <p:nvPicPr>
          <p:cNvPr id="133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859" y="1796928"/>
            <a:ext cx="291346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152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kumimoji="1" lang="zh-CN" altLang="en-US" dirty="0" smtClean="0">
                <a:solidFill>
                  <a:schemeClr val="tx1"/>
                </a:solidFill>
              </a:rPr>
              <a:t>右移操作符 </a:t>
            </a:r>
            <a:r>
              <a:rPr kumimoji="1" lang="en-US" altLang="zh-CN" dirty="0" smtClean="0">
                <a:solidFill>
                  <a:schemeClr val="tx1"/>
                </a:solidFill>
              </a:rPr>
              <a:t>&gt;&gt; </a:t>
            </a:r>
            <a:r>
              <a:rPr kumimoji="1" lang="zh-CN" altLang="en-US" dirty="0" smtClean="0">
                <a:solidFill>
                  <a:schemeClr val="tx1"/>
                </a:solidFill>
              </a:rPr>
              <a:t>和 </a:t>
            </a:r>
            <a:r>
              <a:rPr kumimoji="1" lang="en-US" altLang="zh-CN" dirty="0" smtClean="0">
                <a:solidFill>
                  <a:schemeClr val="tx1"/>
                </a:solidFill>
              </a:rPr>
              <a:t>&gt;&gt;&gt;</a:t>
            </a:r>
          </a:p>
        </p:txBody>
      </p:sp>
      <p:sp>
        <p:nvSpPr>
          <p:cNvPr id="20483" name="Rectangle 3"/>
          <p:cNvSpPr>
            <a:spLocks noGrp="1" noChangeArrowheads="1"/>
          </p:cNvSpPr>
          <p:nvPr>
            <p:ph idx="1"/>
          </p:nvPr>
        </p:nvSpPr>
        <p:spPr>
          <a:xfrm>
            <a:off x="628650" y="1825625"/>
            <a:ext cx="7675378" cy="4160505"/>
          </a:xfrm>
        </p:spPr>
        <p:txBody>
          <a:bodyPr>
            <a:normAutofit lnSpcReduction="10000"/>
          </a:bodyPr>
          <a:lstStyle/>
          <a:p>
            <a:pPr eaLnBrk="1" hangingPunct="1"/>
            <a:r>
              <a:rPr kumimoji="1" lang="en-US" altLang="zh-CN" dirty="0" smtClean="0"/>
              <a:t>&gt;&gt; </a:t>
            </a:r>
            <a:r>
              <a:rPr kumimoji="1" lang="zh-CN" altLang="en-US" dirty="0" smtClean="0"/>
              <a:t>：带符号右移</a:t>
            </a:r>
          </a:p>
          <a:p>
            <a:pPr lvl="1" eaLnBrk="1" hangingPunct="1"/>
            <a:r>
              <a:rPr kumimoji="1" lang="zh-CN" altLang="en-US" dirty="0" smtClean="0"/>
              <a:t>	</a:t>
            </a:r>
            <a:r>
              <a:rPr kumimoji="1" lang="en-US" altLang="zh-CN" dirty="0" smtClean="0"/>
              <a:t>-256 &gt;&gt; 4 = -256/16 = -16</a:t>
            </a:r>
          </a:p>
          <a:p>
            <a:pPr lvl="1" eaLnBrk="1" hangingPunct="1"/>
            <a:r>
              <a:rPr kumimoji="1" lang="en-US" altLang="zh-CN" dirty="0" smtClean="0"/>
              <a:t>	1010 …   &gt;&gt; 2  </a:t>
            </a:r>
            <a:r>
              <a:rPr kumimoji="1" lang="en-US" altLang="zh-CN" dirty="0" smtClean="0">
                <a:sym typeface="Wingdings" panose="05000000000000000000" pitchFamily="2" charset="2"/>
              </a:rPr>
              <a:t> 111010...</a:t>
            </a:r>
          </a:p>
          <a:p>
            <a:pPr eaLnBrk="1" hangingPunct="1"/>
            <a:endParaRPr kumimoji="1" lang="en-US" altLang="zh-CN" dirty="0" smtClean="0">
              <a:sym typeface="Wingdings" panose="05000000000000000000" pitchFamily="2" charset="2"/>
            </a:endParaRPr>
          </a:p>
          <a:p>
            <a:pPr eaLnBrk="1" hangingPunct="1"/>
            <a:r>
              <a:rPr kumimoji="1" lang="en-US" altLang="zh-CN" dirty="0" smtClean="0"/>
              <a:t>&gt;&gt;&gt;</a:t>
            </a:r>
            <a:r>
              <a:rPr kumimoji="1" lang="zh-CN" altLang="en-US" dirty="0" smtClean="0"/>
              <a:t>：无符号右移，以</a:t>
            </a:r>
            <a:r>
              <a:rPr kumimoji="1" lang="en-US" altLang="zh-CN" dirty="0" smtClean="0"/>
              <a:t>0 </a:t>
            </a:r>
            <a:r>
              <a:rPr kumimoji="1" lang="zh-CN" altLang="en-US" dirty="0" smtClean="0"/>
              <a:t>填充	</a:t>
            </a:r>
          </a:p>
          <a:p>
            <a:pPr lvl="1" eaLnBrk="1" hangingPunct="1"/>
            <a:r>
              <a:rPr kumimoji="1" lang="zh-CN" altLang="en-US" dirty="0" smtClean="0"/>
              <a:t>	</a:t>
            </a:r>
            <a:r>
              <a:rPr kumimoji="1" lang="en-US" altLang="zh-CN" dirty="0" smtClean="0"/>
              <a:t>1010 … &gt;&gt;&gt; 2 </a:t>
            </a:r>
            <a:r>
              <a:rPr kumimoji="1" lang="en-US" altLang="zh-CN" dirty="0" smtClean="0">
                <a:sym typeface="Wingdings" panose="05000000000000000000" pitchFamily="2" charset="2"/>
              </a:rPr>
              <a:t> 001010 ...</a:t>
            </a:r>
          </a:p>
          <a:p>
            <a:pPr marL="0" indent="0">
              <a:buNone/>
            </a:pPr>
            <a:r>
              <a:rPr lang="en-US" altLang="zh-CN" dirty="0" err="1"/>
              <a:t>int</a:t>
            </a:r>
            <a:r>
              <a:rPr lang="en-US" altLang="zh-CN" dirty="0"/>
              <a:t> b = -8;</a:t>
            </a:r>
          </a:p>
          <a:p>
            <a:pPr marL="0" indent="0">
              <a:buNone/>
            </a:pPr>
            <a:r>
              <a:rPr lang="en-US" altLang="zh-CN" dirty="0" err="1" smtClean="0"/>
              <a:t>int</a:t>
            </a:r>
            <a:r>
              <a:rPr lang="en-US" altLang="zh-CN" dirty="0" smtClean="0"/>
              <a:t> </a:t>
            </a:r>
            <a:r>
              <a:rPr lang="en-US" altLang="zh-CN" dirty="0"/>
              <a:t>a = b&gt;&gt;&gt;2</a:t>
            </a:r>
            <a:r>
              <a:rPr lang="en-US" altLang="zh-CN" dirty="0" smtClean="0"/>
              <a:t>;</a:t>
            </a:r>
          </a:p>
          <a:p>
            <a:pPr marL="0" indent="0">
              <a:buNone/>
            </a:pPr>
            <a:r>
              <a:rPr lang="en-US" altLang="zh-CN" dirty="0" smtClean="0"/>
              <a:t>a = 1073741822</a:t>
            </a: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535C0E-E1A4-4297-B977-B318A42F6217}" type="slidenum">
              <a:rPr lang="en-US" altLang="zh-CN"/>
              <a:pPr eaLnBrk="1" hangingPunct="1"/>
              <a:t>33</a:t>
            </a:fld>
            <a:endParaRPr lang="en-US" altLang="zh-CN"/>
          </a:p>
        </p:txBody>
      </p:sp>
    </p:spTree>
    <p:extLst>
      <p:ext uri="{BB962C8B-B14F-4D97-AF65-F5344CB8AC3E}">
        <p14:creationId xmlns:p14="http://schemas.microsoft.com/office/powerpoint/2010/main" val="24878057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a:bodyPr>
          <a:lstStyle/>
          <a:p>
            <a:r>
              <a:rPr kumimoji="1" lang="zh-CN" altLang="en-US" dirty="0"/>
              <a:t>位</a:t>
            </a:r>
            <a:r>
              <a:rPr kumimoji="1" lang="zh-CN" altLang="zh-CN" dirty="0"/>
              <a:t>运算符</a:t>
            </a:r>
          </a:p>
        </p:txBody>
      </p:sp>
      <p:sp>
        <p:nvSpPr>
          <p:cNvPr id="52228" name="Rectangle 3"/>
          <p:cNvSpPr>
            <a:spLocks noGrp="1" noChangeArrowheads="1"/>
          </p:cNvSpPr>
          <p:nvPr/>
        </p:nvSpPr>
        <p:spPr bwMode="auto">
          <a:xfrm>
            <a:off x="684213" y="2133600"/>
            <a:ext cx="76962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257300" indent="-3429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zh-CN" altLang="en-US" sz="2800" dirty="0"/>
              <a:t>面试题</a:t>
            </a:r>
            <a:endParaRPr lang="en-US" altLang="zh-CN" sz="2800" dirty="0"/>
          </a:p>
          <a:p>
            <a:pPr lvl="1" eaLnBrk="1" hangingPunct="1">
              <a:spcBef>
                <a:spcPct val="20000"/>
              </a:spcBef>
              <a:buClr>
                <a:schemeClr val="tx1"/>
              </a:buClr>
              <a:buSzPct val="70000"/>
              <a:buFont typeface="Wingdings" panose="05000000000000000000" pitchFamily="2" charset="2"/>
              <a:buChar char="l"/>
            </a:pPr>
            <a:r>
              <a:rPr lang="zh-CN" altLang="en-US" sz="2800" dirty="0"/>
              <a:t>请用最有效率的方式写出计算</a:t>
            </a:r>
            <a:r>
              <a:rPr lang="en-US" altLang="zh-CN" sz="2800" dirty="0"/>
              <a:t>2</a:t>
            </a:r>
            <a:r>
              <a:rPr lang="zh-CN" altLang="en-US" sz="2800" dirty="0"/>
              <a:t>乘以</a:t>
            </a:r>
            <a:r>
              <a:rPr lang="en-US" altLang="zh-CN" sz="2800" dirty="0"/>
              <a:t>8</a:t>
            </a:r>
            <a:r>
              <a:rPr lang="zh-CN" altLang="en-US" sz="2800" dirty="0"/>
              <a:t>的结果</a:t>
            </a:r>
            <a:endParaRPr lang="en-US" altLang="zh-CN" sz="2800" dirty="0"/>
          </a:p>
          <a:p>
            <a:pPr lvl="1" eaLnBrk="1" hangingPunct="1">
              <a:spcBef>
                <a:spcPct val="20000"/>
              </a:spcBef>
              <a:buClr>
                <a:schemeClr val="tx1"/>
              </a:buClr>
              <a:buSzPct val="70000"/>
              <a:buFont typeface="Wingdings" panose="05000000000000000000" pitchFamily="2" charset="2"/>
              <a:buChar char="l"/>
            </a:pPr>
            <a:r>
              <a:rPr lang="zh-CN" altLang="en-US" sz="2800" dirty="0"/>
              <a:t>请自己实现两个整数变量的</a:t>
            </a:r>
            <a:r>
              <a:rPr lang="zh-CN" altLang="en-US" sz="2800" dirty="0" smtClean="0"/>
              <a:t>交换</a:t>
            </a:r>
            <a:endParaRPr lang="en-US" altLang="zh-CN" sz="2800" dirty="0"/>
          </a:p>
        </p:txBody>
      </p:sp>
    </p:spTree>
    <p:extLst>
      <p:ext uri="{BB962C8B-B14F-4D97-AF65-F5344CB8AC3E}">
        <p14:creationId xmlns:p14="http://schemas.microsoft.com/office/powerpoint/2010/main" val="3295843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a:bodyPr>
          <a:lstStyle/>
          <a:p>
            <a:r>
              <a:rPr kumimoji="1" lang="zh-CN" altLang="en-US" dirty="0"/>
              <a:t>位</a:t>
            </a:r>
            <a:r>
              <a:rPr kumimoji="1" lang="zh-CN" altLang="zh-CN" dirty="0"/>
              <a:t>运算符</a:t>
            </a:r>
          </a:p>
        </p:txBody>
      </p:sp>
      <p:sp>
        <p:nvSpPr>
          <p:cNvPr id="52228" name="Rectangle 3"/>
          <p:cNvSpPr>
            <a:spLocks noGrp="1" noChangeArrowheads="1"/>
          </p:cNvSpPr>
          <p:nvPr/>
        </p:nvSpPr>
        <p:spPr bwMode="auto">
          <a:xfrm>
            <a:off x="723900" y="1463749"/>
            <a:ext cx="6835849" cy="48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257300" indent="-3429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defRPr/>
            </a:pPr>
            <a:r>
              <a:rPr lang="zh-CN" altLang="en-US" sz="2800" dirty="0"/>
              <a:t>基本</a:t>
            </a:r>
            <a:r>
              <a:rPr lang="zh-CN" altLang="en-US" sz="2800" dirty="0" smtClean="0"/>
              <a:t>方法</a:t>
            </a:r>
            <a:endParaRPr lang="en-US" altLang="zh-CN" sz="2800" dirty="0" smtClean="0"/>
          </a:p>
          <a:p>
            <a:pPr marL="457200" indent="-457200">
              <a:buFont typeface="Arial" panose="020B0604020202020204" pitchFamily="34" charset="0"/>
              <a:buChar char="•"/>
              <a:defRPr/>
            </a:pPr>
            <a:r>
              <a:rPr lang="zh-CN" altLang="en-US" sz="2800" dirty="0" smtClean="0"/>
              <a:t>第三</a:t>
            </a:r>
            <a:r>
              <a:rPr lang="zh-CN" altLang="en-US" sz="2800" dirty="0"/>
              <a:t>方</a:t>
            </a:r>
            <a:r>
              <a:rPr lang="zh-CN" altLang="en-US" sz="2800" dirty="0" smtClean="0"/>
              <a:t>变量</a:t>
            </a:r>
            <a:endParaRPr lang="en-US" altLang="zh-CN" sz="2800" dirty="0" smtClean="0"/>
          </a:p>
          <a:p>
            <a:pPr marL="914400" lvl="2" indent="0">
              <a:defRPr/>
            </a:pPr>
            <a:r>
              <a:rPr lang="en-US" altLang="zh-CN" sz="2800" dirty="0" smtClean="0"/>
              <a:t>temp=a</a:t>
            </a:r>
            <a:r>
              <a:rPr lang="en-US" altLang="zh-CN" sz="2800" dirty="0"/>
              <a:t>;</a:t>
            </a:r>
          </a:p>
          <a:p>
            <a:pPr marL="914400" lvl="2" indent="0">
              <a:defRPr/>
            </a:pPr>
            <a:r>
              <a:rPr lang="en-US" altLang="zh-CN" sz="2800" dirty="0"/>
              <a:t>a=b;</a:t>
            </a:r>
          </a:p>
          <a:p>
            <a:pPr marL="914400" lvl="2" indent="0">
              <a:defRPr/>
            </a:pPr>
            <a:r>
              <a:rPr lang="en-US" altLang="zh-CN" sz="2800" dirty="0"/>
              <a:t>b=temp;</a:t>
            </a:r>
            <a:endParaRPr lang="zh-CN" altLang="en-US" sz="2800" dirty="0"/>
          </a:p>
          <a:p>
            <a:pPr marL="457200" indent="-457200">
              <a:buFont typeface="Arial" panose="020B0604020202020204" pitchFamily="34" charset="0"/>
              <a:buChar char="•"/>
              <a:defRPr/>
            </a:pPr>
            <a:r>
              <a:rPr lang="zh-CN" altLang="en-US" sz="2800" dirty="0" smtClean="0"/>
              <a:t>加法</a:t>
            </a:r>
            <a:r>
              <a:rPr lang="zh-CN" altLang="en-US" sz="2800" dirty="0"/>
              <a:t>方式</a:t>
            </a:r>
            <a:endParaRPr lang="en-US" altLang="zh-CN" sz="2800" dirty="0"/>
          </a:p>
          <a:p>
            <a:pPr marL="0" indent="0">
              <a:defRPr/>
            </a:pPr>
            <a:r>
              <a:rPr lang="en-US" altLang="zh-CN" sz="2800" dirty="0"/>
              <a:t>	 a = a + b;</a:t>
            </a:r>
          </a:p>
          <a:p>
            <a:pPr marL="0" indent="0">
              <a:defRPr/>
            </a:pPr>
            <a:r>
              <a:rPr lang="en-US" altLang="zh-CN" sz="2800" dirty="0"/>
              <a:t>	 b = a–b;</a:t>
            </a:r>
          </a:p>
          <a:p>
            <a:pPr marL="0" indent="0">
              <a:defRPr/>
            </a:pPr>
            <a:r>
              <a:rPr lang="en-US" altLang="zh-CN" sz="2800" dirty="0"/>
              <a:t>	 a = a–b</a:t>
            </a:r>
            <a:r>
              <a:rPr lang="en-US" altLang="zh-CN" sz="2800" dirty="0" smtClean="0"/>
              <a:t>;</a:t>
            </a:r>
            <a:endParaRPr lang="zh-CN" altLang="en-US" sz="2800" dirty="0"/>
          </a:p>
        </p:txBody>
      </p:sp>
    </p:spTree>
    <p:extLst>
      <p:ext uri="{BB962C8B-B14F-4D97-AF65-F5344CB8AC3E}">
        <p14:creationId xmlns:p14="http://schemas.microsoft.com/office/powerpoint/2010/main" val="1550521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a:bodyPr>
          <a:lstStyle/>
          <a:p>
            <a:r>
              <a:rPr kumimoji="1" lang="zh-CN" altLang="en-US" dirty="0"/>
              <a:t>位</a:t>
            </a:r>
            <a:r>
              <a:rPr kumimoji="1" lang="zh-CN" altLang="zh-CN" dirty="0"/>
              <a:t>运算符</a:t>
            </a:r>
          </a:p>
        </p:txBody>
      </p:sp>
      <p:sp>
        <p:nvSpPr>
          <p:cNvPr id="52228" name="Rectangle 3"/>
          <p:cNvSpPr>
            <a:spLocks noGrp="1" noChangeArrowheads="1"/>
          </p:cNvSpPr>
          <p:nvPr/>
        </p:nvSpPr>
        <p:spPr bwMode="auto">
          <a:xfrm>
            <a:off x="723900" y="1463749"/>
            <a:ext cx="6835849" cy="48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257300" indent="-3429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defRPr/>
            </a:pPr>
            <a:r>
              <a:rPr lang="zh-CN" altLang="en-US" sz="2800" dirty="0" smtClean="0"/>
              <a:t>神仙操作</a:t>
            </a:r>
            <a:endParaRPr lang="en-US" altLang="zh-CN" sz="2800" dirty="0" smtClean="0"/>
          </a:p>
          <a:p>
            <a:pPr marL="457200" indent="-457200">
              <a:buFont typeface="Arial" panose="020B0604020202020204" pitchFamily="34" charset="0"/>
              <a:buChar char="•"/>
              <a:defRPr/>
            </a:pPr>
            <a:r>
              <a:rPr lang="en-US" altLang="zh-CN" sz="2800" dirty="0" smtClean="0"/>
              <a:t>^</a:t>
            </a:r>
            <a:r>
              <a:rPr lang="zh-CN" altLang="en-US" sz="2800" dirty="0"/>
              <a:t>异或位</a:t>
            </a:r>
            <a:r>
              <a:rPr lang="zh-CN" altLang="en-US" sz="2800" dirty="0" smtClean="0"/>
              <a:t>运算符</a:t>
            </a:r>
            <a:endParaRPr lang="en-US" altLang="zh-CN" sz="2800" dirty="0" smtClean="0"/>
          </a:p>
          <a:p>
            <a:pPr marL="914400" lvl="2" indent="0">
              <a:defRPr/>
            </a:pPr>
            <a:r>
              <a:rPr lang="en-US" altLang="zh-CN" sz="2800" dirty="0"/>
              <a:t>a=</a:t>
            </a:r>
            <a:r>
              <a:rPr lang="en-US" altLang="zh-CN" sz="2800" dirty="0" err="1"/>
              <a:t>a^b</a:t>
            </a:r>
            <a:r>
              <a:rPr lang="en-US" altLang="zh-CN" sz="2800" dirty="0"/>
              <a:t>;</a:t>
            </a:r>
            <a:br>
              <a:rPr lang="en-US" altLang="zh-CN" sz="2800" dirty="0"/>
            </a:br>
            <a:r>
              <a:rPr lang="en-US" altLang="zh-CN" sz="2800" dirty="0"/>
              <a:t>b=</a:t>
            </a:r>
            <a:r>
              <a:rPr lang="en-US" altLang="zh-CN" sz="2800" dirty="0" err="1"/>
              <a:t>a^b</a:t>
            </a:r>
            <a:r>
              <a:rPr lang="en-US" altLang="zh-CN" sz="2800" dirty="0"/>
              <a:t>;</a:t>
            </a:r>
            <a:br>
              <a:rPr lang="en-US" altLang="zh-CN" sz="2800" dirty="0"/>
            </a:br>
            <a:r>
              <a:rPr lang="en-US" altLang="zh-CN" sz="2800" dirty="0"/>
              <a:t>a=</a:t>
            </a:r>
            <a:r>
              <a:rPr lang="en-US" altLang="zh-CN" sz="2800" dirty="0" err="1"/>
              <a:t>a^b</a:t>
            </a:r>
            <a:r>
              <a:rPr lang="en-US" altLang="zh-CN" sz="2800" dirty="0"/>
              <a:t>;</a:t>
            </a:r>
            <a:endParaRPr lang="zh-CN" altLang="en-US" sz="2800" dirty="0"/>
          </a:p>
          <a:p>
            <a:pPr marL="457200" indent="-457200">
              <a:buFont typeface="Arial" panose="020B0604020202020204" pitchFamily="34" charset="0"/>
              <a:buChar char="•"/>
              <a:defRPr/>
            </a:pPr>
            <a:r>
              <a:rPr lang="zh-CN" altLang="en-US" sz="2800" dirty="0" smtClean="0"/>
              <a:t>一句话</a:t>
            </a:r>
            <a:r>
              <a:rPr lang="zh-CN" altLang="en-US" sz="2800" dirty="0"/>
              <a:t>搞定</a:t>
            </a:r>
          </a:p>
          <a:p>
            <a:pPr marL="0" indent="0">
              <a:defRPr/>
            </a:pPr>
            <a:r>
              <a:rPr lang="en-US" altLang="zh-CN" sz="2800" dirty="0" smtClean="0"/>
              <a:t>	a </a:t>
            </a:r>
            <a:r>
              <a:rPr lang="en-US" altLang="zh-CN" sz="2800" dirty="0"/>
              <a:t>= (</a:t>
            </a:r>
            <a:r>
              <a:rPr lang="en-US" altLang="zh-CN" sz="2800" dirty="0" err="1"/>
              <a:t>a+b</a:t>
            </a:r>
            <a:r>
              <a:rPr lang="en-US" altLang="zh-CN" sz="2800" dirty="0"/>
              <a:t>) - (b=a)</a:t>
            </a:r>
          </a:p>
        </p:txBody>
      </p:sp>
    </p:spTree>
    <p:extLst>
      <p:ext uri="{BB962C8B-B14F-4D97-AF65-F5344CB8AC3E}">
        <p14:creationId xmlns:p14="http://schemas.microsoft.com/office/powerpoint/2010/main" val="3023619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zh-CN" altLang="en-US" smtClean="0">
                <a:solidFill>
                  <a:schemeClr val="tx1"/>
                </a:solidFill>
              </a:rPr>
              <a:t>逻辑操作符与位操作符</a:t>
            </a:r>
          </a:p>
        </p:txBody>
      </p:sp>
      <p:sp>
        <p:nvSpPr>
          <p:cNvPr id="18435" name="Rectangle 3"/>
          <p:cNvSpPr>
            <a:spLocks noGrp="1" noChangeArrowheads="1"/>
          </p:cNvSpPr>
          <p:nvPr>
            <p:ph idx="1"/>
          </p:nvPr>
        </p:nvSpPr>
        <p:spPr>
          <a:xfrm>
            <a:off x="628650" y="1825625"/>
            <a:ext cx="7886700" cy="2671947"/>
          </a:xfrm>
        </p:spPr>
        <p:txBody>
          <a:bodyPr/>
          <a:lstStyle/>
          <a:p>
            <a:pPr eaLnBrk="1" hangingPunct="1"/>
            <a:r>
              <a:rPr kumimoji="1" lang="zh-CN" altLang="en-US" dirty="0" smtClean="0"/>
              <a:t>逻辑操作符与位操作符相同的，根据操作数判定是何种运算符</a:t>
            </a:r>
          </a:p>
          <a:p>
            <a:pPr eaLnBrk="1" hangingPunct="1"/>
            <a:r>
              <a:rPr kumimoji="1" lang="zh-CN" altLang="en-US" dirty="0" smtClean="0"/>
              <a:t> </a:t>
            </a:r>
            <a:r>
              <a:rPr kumimoji="1" lang="en-US" altLang="zh-CN" dirty="0" smtClean="0"/>
              <a:t>&amp;, | -- </a:t>
            </a:r>
            <a:r>
              <a:rPr kumimoji="1" lang="zh-CN" altLang="en-US" dirty="0" smtClean="0"/>
              <a:t>称为逻辑与、或；</a:t>
            </a:r>
          </a:p>
          <a:p>
            <a:pPr eaLnBrk="1" hangingPunct="1"/>
            <a:r>
              <a:rPr kumimoji="1" lang="zh-CN" altLang="en-US" dirty="0" smtClean="0"/>
              <a:t> </a:t>
            </a:r>
            <a:r>
              <a:rPr kumimoji="1" lang="en-US" altLang="zh-CN" dirty="0" smtClean="0"/>
              <a:t>&amp;&amp;,||  -- </a:t>
            </a:r>
            <a:r>
              <a:rPr kumimoji="1" lang="zh-CN" altLang="en-US" dirty="0" smtClean="0"/>
              <a:t>称为短路与、或。</a:t>
            </a:r>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67FD2B-DA92-43C9-8651-3822432D1467}" type="slidenum">
              <a:rPr lang="en-US" altLang="zh-CN"/>
              <a:pPr eaLnBrk="1" hangingPunct="1"/>
              <a:t>37</a:t>
            </a:fld>
            <a:endParaRPr lang="en-US" altLang="zh-CN"/>
          </a:p>
        </p:txBody>
      </p:sp>
    </p:spTree>
    <p:extLst>
      <p:ext uri="{BB962C8B-B14F-4D97-AF65-F5344CB8AC3E}">
        <p14:creationId xmlns:p14="http://schemas.microsoft.com/office/powerpoint/2010/main" val="15128705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52656" y="1131096"/>
            <a:ext cx="2862695" cy="994172"/>
          </a:xfrm>
        </p:spPr>
        <p:txBody>
          <a:bodyPr>
            <a:normAutofit fontScale="90000"/>
          </a:bodyPr>
          <a:lstStyle/>
          <a:p>
            <a:pPr eaLnBrk="1" hangingPunct="1"/>
            <a:r>
              <a:rPr lang="zh-CN" altLang="en-US" dirty="0" smtClean="0">
                <a:solidFill>
                  <a:schemeClr val="tx1"/>
                </a:solidFill>
              </a:rPr>
              <a:t>位操作示例</a:t>
            </a:r>
          </a:p>
        </p:txBody>
      </p:sp>
      <p:sp>
        <p:nvSpPr>
          <p:cNvPr id="14339" name="Rectangle 3"/>
          <p:cNvSpPr>
            <a:spLocks noGrp="1" noChangeArrowheads="1"/>
          </p:cNvSpPr>
          <p:nvPr>
            <p:ph idx="1"/>
          </p:nvPr>
        </p:nvSpPr>
        <p:spPr>
          <a:xfrm>
            <a:off x="380576" y="367251"/>
            <a:ext cx="7955349" cy="5818980"/>
          </a:xfrm>
        </p:spPr>
        <p:txBody>
          <a:bodyPr>
            <a:noAutofit/>
          </a:bodyPr>
          <a:lstStyle/>
          <a:p>
            <a:pPr eaLnBrk="1" hangingPunct="1">
              <a:lnSpc>
                <a:spcPct val="100000"/>
              </a:lnSpc>
              <a:spcBef>
                <a:spcPts val="0"/>
              </a:spcBef>
              <a:buFont typeface="Wingdings" panose="05000000000000000000" pitchFamily="2" charset="2"/>
              <a:buNone/>
            </a:pPr>
            <a:r>
              <a:rPr kumimoji="1" lang="en-US" altLang="zh-CN" sz="2000" b="1" dirty="0"/>
              <a:t>public class </a:t>
            </a:r>
            <a:r>
              <a:rPr kumimoji="1" lang="en-US" altLang="zh-CN" sz="2000" b="1" dirty="0" err="1"/>
              <a:t>BitwiseDemo</a:t>
            </a: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    static final </a:t>
            </a:r>
            <a:r>
              <a:rPr kumimoji="1" lang="en-US" altLang="zh-CN" sz="2000" b="1" dirty="0" err="1"/>
              <a:t>int</a:t>
            </a:r>
            <a:r>
              <a:rPr kumimoji="1" lang="en-US" altLang="zh-CN" sz="2000" b="1" dirty="0"/>
              <a:t> VISIBLE = 1;</a:t>
            </a:r>
          </a:p>
          <a:p>
            <a:pPr eaLnBrk="1" hangingPunct="1">
              <a:lnSpc>
                <a:spcPct val="100000"/>
              </a:lnSpc>
              <a:spcBef>
                <a:spcPts val="0"/>
              </a:spcBef>
              <a:buFont typeface="Wingdings" panose="05000000000000000000" pitchFamily="2" charset="2"/>
              <a:buNone/>
            </a:pPr>
            <a:r>
              <a:rPr kumimoji="1" lang="en-US" altLang="zh-CN" sz="2000" b="1" dirty="0"/>
              <a:t>    static final </a:t>
            </a:r>
            <a:r>
              <a:rPr kumimoji="1" lang="en-US" altLang="zh-CN" sz="2000" b="1" dirty="0" err="1" smtClean="0"/>
              <a:t>int</a:t>
            </a:r>
            <a:r>
              <a:rPr kumimoji="1" lang="en-US" altLang="zh-CN" sz="2000" b="1" dirty="0" smtClean="0"/>
              <a:t> DRAGGABLE = </a:t>
            </a:r>
            <a:r>
              <a:rPr kumimoji="1" lang="en-US" altLang="zh-CN" sz="2000" b="1" dirty="0"/>
              <a:t>2;</a:t>
            </a:r>
          </a:p>
          <a:p>
            <a:pPr eaLnBrk="1" hangingPunct="1">
              <a:lnSpc>
                <a:spcPct val="100000"/>
              </a:lnSpc>
              <a:spcBef>
                <a:spcPts val="0"/>
              </a:spcBef>
              <a:buFont typeface="Wingdings" panose="05000000000000000000" pitchFamily="2" charset="2"/>
              <a:buNone/>
            </a:pPr>
            <a:r>
              <a:rPr kumimoji="1" lang="en-US" altLang="zh-CN" sz="2000" b="1" dirty="0"/>
              <a:t>    static final </a:t>
            </a:r>
            <a:r>
              <a:rPr kumimoji="1" lang="en-US" altLang="zh-CN" sz="2000" b="1" dirty="0" err="1"/>
              <a:t>int</a:t>
            </a:r>
            <a:r>
              <a:rPr kumimoji="1" lang="en-US" altLang="zh-CN" sz="2000" b="1" dirty="0"/>
              <a:t> </a:t>
            </a:r>
            <a:r>
              <a:rPr kumimoji="1" lang="en-US" altLang="zh-CN" sz="2000" b="1" dirty="0" smtClean="0"/>
              <a:t>SELECTABLE </a:t>
            </a:r>
            <a:r>
              <a:rPr kumimoji="1" lang="en-US" altLang="zh-CN" sz="2000" b="1" dirty="0"/>
              <a:t>= 4;</a:t>
            </a:r>
          </a:p>
          <a:p>
            <a:pPr eaLnBrk="1" hangingPunct="1">
              <a:lnSpc>
                <a:spcPct val="100000"/>
              </a:lnSpc>
              <a:spcBef>
                <a:spcPts val="0"/>
              </a:spcBef>
              <a:buFont typeface="Wingdings" panose="05000000000000000000" pitchFamily="2" charset="2"/>
              <a:buNone/>
            </a:pPr>
            <a:r>
              <a:rPr kumimoji="1" lang="en-US" altLang="zh-CN" sz="2000" b="1" dirty="0"/>
              <a:t>    static final </a:t>
            </a:r>
            <a:r>
              <a:rPr kumimoji="1" lang="en-US" altLang="zh-CN" sz="2000" b="1" dirty="0" err="1"/>
              <a:t>int</a:t>
            </a:r>
            <a:r>
              <a:rPr kumimoji="1" lang="en-US" altLang="zh-CN" sz="2000" b="1" dirty="0"/>
              <a:t> EDITABLE = 8;</a:t>
            </a:r>
          </a:p>
          <a:p>
            <a:pPr eaLnBrk="1" hangingPunct="1">
              <a:lnSpc>
                <a:spcPct val="100000"/>
              </a:lnSpc>
              <a:spcBef>
                <a:spcPts val="0"/>
              </a:spcBef>
              <a:buFont typeface="Wingdings" panose="05000000000000000000" pitchFamily="2" charset="2"/>
              <a:buNone/>
            </a:pPr>
            <a:r>
              <a:rPr kumimoji="1" lang="en-US" altLang="zh-CN" sz="2000" b="1" dirty="0"/>
              <a:t>    public static void main(String[] </a:t>
            </a:r>
            <a:r>
              <a:rPr kumimoji="1" lang="en-US" altLang="zh-CN" sz="2000" b="1" dirty="0" err="1"/>
              <a:t>args</a:t>
            </a:r>
            <a:r>
              <a:rPr kumimoji="1" lang="en-US" altLang="zh-CN" sz="2000" b="1" dirty="0"/>
              <a:t>)</a:t>
            </a:r>
          </a:p>
          <a:p>
            <a:pPr eaLnBrk="1" hangingPunct="1">
              <a:lnSpc>
                <a:spcPct val="100000"/>
              </a:lnSpc>
              <a:spcBef>
                <a:spcPts val="0"/>
              </a:spcBef>
              <a:buFont typeface="Wingdings" panose="05000000000000000000" pitchFamily="2" charset="2"/>
              <a:buNone/>
            </a:pP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err="1"/>
              <a:t>int</a:t>
            </a:r>
            <a:r>
              <a:rPr kumimoji="1" lang="en-US" altLang="zh-CN" sz="2000" b="1" dirty="0"/>
              <a:t> flags = 0;</a:t>
            </a:r>
          </a:p>
          <a:p>
            <a:pPr eaLnBrk="1" hangingPunct="1">
              <a:lnSpc>
                <a:spcPct val="100000"/>
              </a:lnSpc>
              <a:spcBef>
                <a:spcPts val="0"/>
              </a:spcBef>
              <a:buFont typeface="Wingdings" panose="05000000000000000000" pitchFamily="2" charset="2"/>
              <a:buNone/>
            </a:pPr>
            <a:r>
              <a:rPr kumimoji="1" lang="en-US" altLang="zh-CN" sz="2000" b="1" dirty="0"/>
              <a:t>        	flags = flags | VISIBLE;</a:t>
            </a:r>
          </a:p>
          <a:p>
            <a:pPr eaLnBrk="1" hangingPunct="1">
              <a:lnSpc>
                <a:spcPct val="100000"/>
              </a:lnSpc>
              <a:spcBef>
                <a:spcPts val="0"/>
              </a:spcBef>
              <a:buFont typeface="Wingdings" panose="05000000000000000000" pitchFamily="2" charset="2"/>
              <a:buNone/>
            </a:pPr>
            <a:r>
              <a:rPr kumimoji="1" lang="en-US" altLang="zh-CN" sz="2000" b="1" dirty="0"/>
              <a:t>        	flags = flags | DRAGGABLE;</a:t>
            </a:r>
          </a:p>
          <a:p>
            <a:pPr eaLnBrk="1" hangingPunct="1">
              <a:lnSpc>
                <a:spcPct val="100000"/>
              </a:lnSpc>
              <a:spcBef>
                <a:spcPts val="0"/>
              </a:spcBef>
              <a:buFont typeface="Wingdings" panose="05000000000000000000" pitchFamily="2" charset="2"/>
              <a:buNone/>
            </a:pPr>
            <a:r>
              <a:rPr kumimoji="1" lang="en-US" altLang="zh-CN" sz="2000" b="1" dirty="0"/>
              <a:t>        	if ((flags &amp; VISIBLE) == VISIBLE)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smtClean="0"/>
              <a:t>	{</a:t>
            </a:r>
            <a:endParaRPr kumimoji="1" lang="en-US" altLang="zh-CN" sz="2000" b="1" dirty="0"/>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smtClean="0"/>
              <a:t>	if </a:t>
            </a:r>
            <a:r>
              <a:rPr kumimoji="1" lang="en-US" altLang="zh-CN" sz="2000" b="1" dirty="0"/>
              <a:t>((flags &amp; DRAGGABLE) == DRAGGABLE)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err="1"/>
              <a:t>System.out.println</a:t>
            </a:r>
            <a:r>
              <a:rPr kumimoji="1" lang="en-US" altLang="zh-CN" sz="2000" b="1" dirty="0"/>
              <a:t>("Flags are Visible and </a:t>
            </a:r>
            <a:r>
              <a:rPr kumimoji="1" lang="en-US" altLang="zh-CN" sz="2000" b="1" dirty="0" err="1"/>
              <a:t>Draggable</a:t>
            </a:r>
            <a:r>
              <a:rPr kumimoji="1" lang="en-US" altLang="zh-CN" sz="2000" b="1" dirty="0"/>
              <a:t>.");</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smtClean="0"/>
              <a:t>	 </a:t>
            </a:r>
            <a:r>
              <a:rPr kumimoji="1" lang="en-US" altLang="zh-CN" sz="2000" b="1" dirty="0"/>
              <a:t>}</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smtClean="0"/>
              <a:t>	flags </a:t>
            </a:r>
            <a:r>
              <a:rPr kumimoji="1" lang="en-US" altLang="zh-CN" sz="2000" b="1" dirty="0"/>
              <a:t>= flags | EDITABLE;</a:t>
            </a:r>
          </a:p>
          <a:p>
            <a:pPr eaLnBrk="1" hangingPunct="1">
              <a:lnSpc>
                <a:spcPct val="100000"/>
              </a:lnSpc>
              <a:spcBef>
                <a:spcPts val="0"/>
              </a:spcBef>
              <a:buFont typeface="Wingdings" panose="05000000000000000000" pitchFamily="2" charset="2"/>
              <a:buNone/>
            </a:pPr>
            <a:r>
              <a:rPr kumimoji="1" lang="en-US" altLang="zh-CN" sz="2000" b="1" dirty="0"/>
              <a:t>        	if ((flags &amp; EDITABLE) == EDITABLE)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err="1"/>
              <a:t>System.out.println</a:t>
            </a:r>
            <a:r>
              <a:rPr kumimoji="1" lang="en-US" altLang="zh-CN" sz="2000" b="1" dirty="0"/>
              <a:t>("Flags are now also Editable.");</a:t>
            </a:r>
          </a:p>
          <a:p>
            <a:pPr eaLnBrk="1" hangingPunct="1">
              <a:lnSpc>
                <a:spcPct val="100000"/>
              </a:lnSpc>
              <a:spcBef>
                <a:spcPts val="0"/>
              </a:spcBef>
              <a:buFont typeface="Wingdings" panose="05000000000000000000" pitchFamily="2" charset="2"/>
              <a:buNone/>
            </a:pP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a:t>
            </a:r>
          </a:p>
          <a:p>
            <a:pPr eaLnBrk="1" hangingPunct="1">
              <a:lnSpc>
                <a:spcPct val="80000"/>
              </a:lnSpc>
              <a:buFont typeface="Wingdings" panose="05000000000000000000" pitchFamily="2" charset="2"/>
              <a:buNone/>
            </a:pPr>
            <a:endParaRPr kumimoji="1" lang="en-US" altLang="zh-CN" sz="1350" b="1" dirty="0"/>
          </a:p>
          <a:p>
            <a:pPr eaLnBrk="1" hangingPunct="1">
              <a:lnSpc>
                <a:spcPct val="80000"/>
              </a:lnSpc>
              <a:buFont typeface="Wingdings" panose="05000000000000000000" pitchFamily="2" charset="2"/>
              <a:buNone/>
            </a:pPr>
            <a:endParaRPr kumimoji="1" lang="en-US" altLang="zh-CN" sz="1350" b="1" dirty="0"/>
          </a:p>
          <a:p>
            <a:pPr eaLnBrk="1" hangingPunct="1">
              <a:lnSpc>
                <a:spcPct val="80000"/>
              </a:lnSpc>
              <a:buFont typeface="Wingdings" panose="05000000000000000000" pitchFamily="2" charset="2"/>
              <a:buNone/>
            </a:pPr>
            <a:endParaRPr lang="en-US" altLang="zh-CN" sz="1350" dirty="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F654945-E787-468D-8881-F37CCEBCAC61}" type="slidenum">
              <a:rPr lang="en-US" altLang="zh-CN"/>
              <a:pPr eaLnBrk="1" hangingPunct="1"/>
              <a:t>38</a:t>
            </a:fld>
            <a:endParaRPr lang="en-US" altLang="zh-CN"/>
          </a:p>
        </p:txBody>
      </p:sp>
    </p:spTree>
    <p:extLst>
      <p:ext uri="{BB962C8B-B14F-4D97-AF65-F5344CB8AC3E}">
        <p14:creationId xmlns:p14="http://schemas.microsoft.com/office/powerpoint/2010/main" val="3390651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运行结果</a:t>
            </a:r>
          </a:p>
        </p:txBody>
      </p:sp>
      <p:sp>
        <p:nvSpPr>
          <p:cNvPr id="15363" name="Rectangle 3"/>
          <p:cNvSpPr>
            <a:spLocks noGrp="1" noChangeArrowheads="1"/>
          </p:cNvSpPr>
          <p:nvPr>
            <p:ph idx="1"/>
          </p:nvPr>
        </p:nvSpPr>
        <p:spPr>
          <a:xfrm>
            <a:off x="1568054" y="3213500"/>
            <a:ext cx="6000750" cy="2158603"/>
          </a:xfrm>
        </p:spPr>
        <p:txBody>
          <a:bodyPr/>
          <a:lstStyle/>
          <a:p>
            <a:pPr eaLnBrk="1" hangingPunct="1">
              <a:buFont typeface="Wingdings" panose="05000000000000000000" pitchFamily="2" charset="2"/>
              <a:buNone/>
            </a:pPr>
            <a:r>
              <a:rPr kumimoji="1" lang="en-US" altLang="zh-CN" dirty="0" smtClean="0"/>
              <a:t>Flags are Visible and </a:t>
            </a:r>
            <a:r>
              <a:rPr kumimoji="1" lang="en-US" altLang="zh-CN" dirty="0" err="1" smtClean="0"/>
              <a:t>Draggable</a:t>
            </a:r>
            <a:r>
              <a:rPr kumimoji="1" lang="en-US" altLang="zh-CN" dirty="0" smtClean="0"/>
              <a:t>.</a:t>
            </a:r>
          </a:p>
          <a:p>
            <a:pPr eaLnBrk="1" hangingPunct="1">
              <a:buFont typeface="Wingdings" panose="05000000000000000000" pitchFamily="2" charset="2"/>
              <a:buNone/>
            </a:pPr>
            <a:r>
              <a:rPr kumimoji="1" lang="en-US" altLang="zh-CN" dirty="0" smtClean="0"/>
              <a:t>Flags are now also Editable.</a:t>
            </a:r>
          </a:p>
        </p:txBody>
      </p:sp>
      <p:sp>
        <p:nvSpPr>
          <p:cNvPr id="153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974EA67-E793-463B-BEA0-9771BDF574F1}" type="slidenum">
              <a:rPr lang="en-US" altLang="zh-CN"/>
              <a:pPr eaLnBrk="1" hangingPunct="1"/>
              <a:t>39</a:t>
            </a:fld>
            <a:endParaRPr lang="en-US" altLang="zh-CN"/>
          </a:p>
        </p:txBody>
      </p:sp>
    </p:spTree>
    <p:extLst>
      <p:ext uri="{BB962C8B-B14F-4D97-AF65-F5344CB8AC3E}">
        <p14:creationId xmlns:p14="http://schemas.microsoft.com/office/powerpoint/2010/main" val="2252994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关键字和保留字（</a:t>
            </a:r>
            <a:r>
              <a:rPr lang="en-US" altLang="zh-CN" dirty="0" smtClean="0"/>
              <a:t>52</a:t>
            </a:r>
            <a:r>
              <a:rPr lang="zh-CN" altLang="en-US" dirty="0" smtClean="0"/>
              <a:t>个）</a:t>
            </a:r>
          </a:p>
        </p:txBody>
      </p:sp>
      <p:sp>
        <p:nvSpPr>
          <p:cNvPr id="18435" name="内容占位符 2"/>
          <p:cNvSpPr>
            <a:spLocks noGrp="1"/>
          </p:cNvSpPr>
          <p:nvPr>
            <p:ph idx="1"/>
          </p:nvPr>
        </p:nvSpPr>
        <p:spPr>
          <a:xfrm>
            <a:off x="628650" y="1825625"/>
            <a:ext cx="7654113" cy="4149873"/>
          </a:xfrm>
        </p:spPr>
        <p:txBody>
          <a:bodyPr>
            <a:normAutofit lnSpcReduction="10000"/>
          </a:bodyPr>
          <a:lstStyle/>
          <a:p>
            <a:r>
              <a:rPr lang="zh-CN" altLang="en-US" sz="2800" dirty="0" smtClean="0"/>
              <a:t>关键字概述</a:t>
            </a:r>
            <a:endParaRPr lang="en-US" altLang="zh-CN" sz="2800" dirty="0" smtClean="0"/>
          </a:p>
          <a:p>
            <a:pPr lvl="1"/>
            <a:r>
              <a:rPr lang="zh-CN" altLang="en-US" sz="2300" dirty="0" smtClean="0"/>
              <a:t>被</a:t>
            </a:r>
            <a:r>
              <a:rPr lang="en-US" altLang="zh-CN" sz="2300" dirty="0" smtClean="0"/>
              <a:t>Java</a:t>
            </a:r>
            <a:r>
              <a:rPr lang="zh-CN" altLang="en-US" sz="2300" dirty="0" smtClean="0"/>
              <a:t>语言赋予特定含义的单词</a:t>
            </a:r>
            <a:endParaRPr lang="en-US" altLang="zh-CN" sz="2300" dirty="0" smtClean="0"/>
          </a:p>
          <a:p>
            <a:r>
              <a:rPr lang="zh-CN" altLang="en-US" sz="2800" dirty="0" smtClean="0"/>
              <a:t>关键字特点</a:t>
            </a:r>
            <a:endParaRPr lang="en-US" altLang="zh-CN" sz="2800" dirty="0" smtClean="0"/>
          </a:p>
          <a:p>
            <a:pPr lvl="1"/>
            <a:r>
              <a:rPr lang="zh-CN" altLang="en-US" sz="2300" dirty="0" smtClean="0"/>
              <a:t>组成关键字的字母全部小写</a:t>
            </a:r>
            <a:endParaRPr lang="en-US" altLang="zh-CN" sz="2300" dirty="0" smtClean="0"/>
          </a:p>
          <a:p>
            <a:r>
              <a:rPr lang="zh-CN" altLang="en-US" sz="2800" dirty="0" smtClean="0"/>
              <a:t>关键字注意事项</a:t>
            </a:r>
            <a:endParaRPr lang="en-US" altLang="zh-CN" sz="2800" dirty="0" smtClean="0"/>
          </a:p>
          <a:p>
            <a:pPr lvl="1"/>
            <a:r>
              <a:rPr lang="en-US" altLang="zh-CN" sz="2300" dirty="0" err="1" smtClean="0"/>
              <a:t>goto</a:t>
            </a:r>
            <a:r>
              <a:rPr lang="zh-CN" altLang="en-US" sz="2300" dirty="0" smtClean="0"/>
              <a:t>和</a:t>
            </a:r>
            <a:r>
              <a:rPr lang="en-US" altLang="zh-CN" sz="2300" dirty="0" err="1" smtClean="0"/>
              <a:t>const</a:t>
            </a:r>
            <a:r>
              <a:rPr lang="zh-CN" altLang="en-US" sz="2300" dirty="0" smtClean="0"/>
              <a:t>作为保留字存在</a:t>
            </a:r>
            <a:r>
              <a:rPr lang="en-US" altLang="zh-CN" sz="2300" dirty="0" smtClean="0"/>
              <a:t>,</a:t>
            </a:r>
            <a:r>
              <a:rPr lang="zh-CN" altLang="en-US" sz="2300" dirty="0" smtClean="0"/>
              <a:t>目前并不使用</a:t>
            </a:r>
            <a:endParaRPr lang="en-US" altLang="zh-CN" sz="2300" dirty="0" smtClean="0"/>
          </a:p>
          <a:p>
            <a:pPr lvl="1"/>
            <a:r>
              <a:rPr lang="zh-CN" altLang="en-US" sz="2300" dirty="0" smtClean="0"/>
              <a:t>类似</a:t>
            </a:r>
            <a:r>
              <a:rPr lang="en-US" altLang="zh-CN" sz="2300" dirty="0" smtClean="0"/>
              <a:t>Notepad++</a:t>
            </a:r>
            <a:r>
              <a:rPr lang="zh-CN" altLang="en-US" sz="2300" dirty="0" smtClean="0"/>
              <a:t>这样的高级记事本</a:t>
            </a:r>
            <a:r>
              <a:rPr lang="en-US" altLang="zh-CN" sz="2300" dirty="0" smtClean="0"/>
              <a:t>,</a:t>
            </a:r>
            <a:r>
              <a:rPr lang="zh-CN" altLang="en-US" sz="2300" dirty="0" smtClean="0"/>
              <a:t>针对关键字有特殊的颜色标记，非常直观</a:t>
            </a:r>
            <a:endParaRPr lang="en-US" altLang="zh-CN" sz="2300" dirty="0" smtClean="0"/>
          </a:p>
          <a:p>
            <a:r>
              <a:rPr lang="zh-CN" altLang="en-US" sz="2700" dirty="0" smtClean="0"/>
              <a:t>保留字</a:t>
            </a:r>
            <a:endParaRPr lang="en-US" altLang="zh-CN" sz="2700" dirty="0" smtClean="0"/>
          </a:p>
          <a:p>
            <a:pPr lvl="1"/>
            <a:r>
              <a:rPr lang="zh-CN" altLang="en-US" sz="2300" dirty="0" smtClean="0"/>
              <a:t>可能没意义，但是用户不能用</a:t>
            </a:r>
            <a:endParaRPr lang="en-US" altLang="zh-CN" sz="2300" dirty="0" smtClean="0"/>
          </a:p>
        </p:txBody>
      </p:sp>
    </p:spTree>
    <p:extLst>
      <p:ext uri="{BB962C8B-B14F-4D97-AF65-F5344CB8AC3E}">
        <p14:creationId xmlns:p14="http://schemas.microsoft.com/office/powerpoint/2010/main" val="3767361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zh-CN" altLang="en-US" dirty="0"/>
              <a:t>逻辑运算符</a:t>
            </a:r>
          </a:p>
        </p:txBody>
      </p:sp>
      <p:sp>
        <p:nvSpPr>
          <p:cNvPr id="163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5D0E09-2F9F-48F3-B614-140C77F932C7}" type="slidenum">
              <a:rPr lang="en-US" altLang="zh-CN"/>
              <a:pPr eaLnBrk="1" hangingPunct="1"/>
              <a:t>40</a:t>
            </a:fld>
            <a:endParaRPr lang="en-US" altLang="zh-CN"/>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96" y="1690689"/>
            <a:ext cx="7387407" cy="37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063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t>逻辑运算符</a:t>
            </a: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17700"/>
            <a:ext cx="80518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476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a:bodyPr>
          <a:lstStyle/>
          <a:p>
            <a:r>
              <a:rPr kumimoji="1" lang="zh-CN" altLang="zh-CN" dirty="0"/>
              <a:t>逻辑运算符</a:t>
            </a:r>
          </a:p>
        </p:txBody>
      </p:sp>
      <p:sp>
        <p:nvSpPr>
          <p:cNvPr id="49156" name="Rectangle 3"/>
          <p:cNvSpPr>
            <a:spLocks noGrp="1" noChangeArrowheads="1"/>
          </p:cNvSpPr>
          <p:nvPr/>
        </p:nvSpPr>
        <p:spPr bwMode="auto">
          <a:xfrm>
            <a:off x="628650" y="1559442"/>
            <a:ext cx="76962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zh-CN" altLang="en-US" sz="2800" dirty="0"/>
              <a:t>逻辑运算符用于连接布尔型表达式，在Java中不可以写成3&lt;x&lt;6，应该写成x&gt;3 &amp; x&lt;6 。</a:t>
            </a:r>
          </a:p>
          <a:p>
            <a:pPr eaLnBrk="1" hangingPunct="1">
              <a:spcBef>
                <a:spcPct val="20000"/>
              </a:spcBef>
              <a:buClr>
                <a:schemeClr val="tx1"/>
              </a:buClr>
              <a:buSzPct val="70000"/>
              <a:buFont typeface="Wingdings" panose="05000000000000000000" pitchFamily="2" charset="2"/>
              <a:buChar char="l"/>
            </a:pPr>
            <a:r>
              <a:rPr lang="zh-CN" altLang="en-US" sz="2800" dirty="0">
                <a:solidFill>
                  <a:srgbClr val="FF0000"/>
                </a:solidFill>
              </a:rPr>
              <a:t>“&amp;”和“&amp;&amp;”的区别</a:t>
            </a:r>
            <a:r>
              <a:rPr lang="zh-CN" altLang="en-US" sz="2800" dirty="0"/>
              <a:t>：</a:t>
            </a:r>
          </a:p>
          <a:p>
            <a:pPr lvl="1" eaLnBrk="1" hangingPunct="1">
              <a:spcBef>
                <a:spcPct val="20000"/>
              </a:spcBef>
              <a:buClr>
                <a:schemeClr val="accent1"/>
              </a:buClr>
              <a:buSzPct val="150000"/>
              <a:buFontTx/>
              <a:buChar char="•"/>
            </a:pPr>
            <a:r>
              <a:rPr lang="zh-CN" altLang="en-US" sz="2300" dirty="0"/>
              <a:t>单&amp;时，左边无论真假，右边都进行运算；</a:t>
            </a:r>
          </a:p>
          <a:p>
            <a:pPr lvl="1" eaLnBrk="1" hangingPunct="1">
              <a:spcBef>
                <a:spcPct val="20000"/>
              </a:spcBef>
              <a:buClr>
                <a:schemeClr val="accent1"/>
              </a:buClr>
              <a:buSzPct val="150000"/>
              <a:buFontTx/>
              <a:buChar char="•"/>
            </a:pPr>
            <a:r>
              <a:rPr lang="zh-CN" altLang="en-US" sz="2300" dirty="0"/>
              <a:t>双&amp;时，如果左边为真，右边参与运算，如果左边为假，那么右边不参与运算。</a:t>
            </a:r>
          </a:p>
          <a:p>
            <a:pPr lvl="1" eaLnBrk="1" hangingPunct="1">
              <a:spcBef>
                <a:spcPct val="20000"/>
              </a:spcBef>
              <a:buClr>
                <a:schemeClr val="accent1"/>
              </a:buClr>
              <a:buSzPct val="150000"/>
            </a:pPr>
            <a:r>
              <a:rPr lang="zh-CN" altLang="en-US" sz="2300" dirty="0"/>
              <a:t>	“|”和“||”的区别同理，双或时，左边为真，右边不参与运算。</a:t>
            </a:r>
          </a:p>
          <a:p>
            <a:pPr eaLnBrk="1" hangingPunct="1">
              <a:spcBef>
                <a:spcPct val="20000"/>
              </a:spcBef>
              <a:buClr>
                <a:schemeClr val="tx1"/>
              </a:buClr>
              <a:buSzPct val="70000"/>
              <a:buFont typeface="Wingdings" panose="05000000000000000000" pitchFamily="2" charset="2"/>
              <a:buChar char="l"/>
            </a:pPr>
            <a:r>
              <a:rPr lang="zh-CN" altLang="en-US" sz="2800" dirty="0"/>
              <a:t>异或( ^ )与或( | )的不同之处是：当左右都为true时，结果为false。</a:t>
            </a:r>
          </a:p>
        </p:txBody>
      </p:sp>
    </p:spTree>
    <p:extLst>
      <p:ext uri="{BB962C8B-B14F-4D97-AF65-F5344CB8AC3E}">
        <p14:creationId xmlns:p14="http://schemas.microsoft.com/office/powerpoint/2010/main" val="1712236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逻辑运算符</a:t>
            </a:r>
            <a:endParaRPr lang="en-US" dirty="0"/>
          </a:p>
        </p:txBody>
      </p:sp>
      <p:sp>
        <p:nvSpPr>
          <p:cNvPr id="3" name="内容占位符 2"/>
          <p:cNvSpPr>
            <a:spLocks noGrp="1"/>
          </p:cNvSpPr>
          <p:nvPr>
            <p:ph idx="1"/>
          </p:nvPr>
        </p:nvSpPr>
        <p:spPr>
          <a:xfrm>
            <a:off x="628650" y="1581076"/>
            <a:ext cx="7886700" cy="4351338"/>
          </a:xfrm>
        </p:spPr>
        <p:txBody>
          <a:bodyPr>
            <a:normAutofit fontScale="25000" lnSpcReduction="20000"/>
          </a:bodyPr>
          <a:lstStyle/>
          <a:p>
            <a:pPr marL="0" indent="0">
              <a:lnSpc>
                <a:spcPct val="120000"/>
              </a:lnSpc>
              <a:spcBef>
                <a:spcPts val="0"/>
              </a:spcBef>
              <a:buNone/>
              <a:defRPr/>
            </a:pPr>
            <a:r>
              <a:rPr lang="en-US" altLang="zh-CN" sz="7200" dirty="0"/>
              <a:t>&amp;:</a:t>
            </a:r>
            <a:r>
              <a:rPr lang="zh-CN" altLang="en-US" sz="7200" dirty="0"/>
              <a:t>有</a:t>
            </a:r>
            <a:r>
              <a:rPr lang="en-US" altLang="zh-CN" sz="7200" dirty="0"/>
              <a:t>false</a:t>
            </a:r>
            <a:r>
              <a:rPr lang="zh-CN" altLang="en-US" sz="7200" dirty="0"/>
              <a:t>则</a:t>
            </a:r>
            <a:r>
              <a:rPr lang="en-US" altLang="zh-CN" sz="7200" dirty="0"/>
              <a:t>false</a:t>
            </a:r>
          </a:p>
          <a:p>
            <a:pPr marL="0" indent="0">
              <a:lnSpc>
                <a:spcPct val="120000"/>
              </a:lnSpc>
              <a:spcBef>
                <a:spcPts val="0"/>
              </a:spcBef>
              <a:buNone/>
              <a:defRPr/>
            </a:pPr>
            <a:r>
              <a:rPr lang="en-US" altLang="zh-CN" sz="7200" dirty="0"/>
              <a:t>|:</a:t>
            </a:r>
            <a:r>
              <a:rPr lang="zh-CN" altLang="en-US" sz="7200" dirty="0"/>
              <a:t>有</a:t>
            </a:r>
            <a:r>
              <a:rPr lang="en-US" altLang="zh-CN" sz="7200" dirty="0"/>
              <a:t>true</a:t>
            </a:r>
            <a:r>
              <a:rPr lang="zh-CN" altLang="en-US" sz="7200" dirty="0"/>
              <a:t>则</a:t>
            </a:r>
            <a:r>
              <a:rPr lang="en-US" altLang="zh-CN" sz="7200" dirty="0"/>
              <a:t>true</a:t>
            </a:r>
          </a:p>
          <a:p>
            <a:pPr marL="0" indent="0">
              <a:lnSpc>
                <a:spcPct val="120000"/>
              </a:lnSpc>
              <a:spcBef>
                <a:spcPts val="0"/>
              </a:spcBef>
              <a:buNone/>
              <a:defRPr/>
            </a:pPr>
            <a:r>
              <a:rPr lang="en-US" altLang="zh-CN" sz="7200" dirty="0"/>
              <a:t>^:</a:t>
            </a:r>
            <a:r>
              <a:rPr lang="zh-CN" altLang="en-US" sz="7200" dirty="0"/>
              <a:t>相同</a:t>
            </a:r>
            <a:r>
              <a:rPr lang="en-US" altLang="zh-CN" sz="7200" dirty="0"/>
              <a:t>false,</a:t>
            </a:r>
            <a:r>
              <a:rPr lang="zh-CN" altLang="en-US" sz="7200" dirty="0"/>
              <a:t>不同</a:t>
            </a:r>
            <a:r>
              <a:rPr lang="en-US" altLang="zh-CN" sz="7200" dirty="0"/>
              <a:t>true	</a:t>
            </a:r>
          </a:p>
          <a:p>
            <a:pPr marL="0" indent="0">
              <a:lnSpc>
                <a:spcPct val="120000"/>
              </a:lnSpc>
              <a:spcBef>
                <a:spcPts val="0"/>
              </a:spcBef>
              <a:buNone/>
              <a:defRPr/>
            </a:pPr>
            <a:r>
              <a:rPr lang="en-US" altLang="zh-CN" sz="7200" dirty="0"/>
              <a:t>	</a:t>
            </a:r>
            <a:r>
              <a:rPr lang="zh-CN" altLang="en-US" sz="7200" dirty="0"/>
              <a:t>帮助理解：情侣必须是男女或者女男</a:t>
            </a:r>
            <a:endParaRPr lang="en-US" altLang="zh-CN" sz="7200" dirty="0"/>
          </a:p>
          <a:p>
            <a:pPr marL="0" indent="0">
              <a:lnSpc>
                <a:spcPct val="120000"/>
              </a:lnSpc>
              <a:spcBef>
                <a:spcPts val="0"/>
              </a:spcBef>
              <a:buNone/>
              <a:defRPr/>
            </a:pPr>
            <a:r>
              <a:rPr lang="en-US" altLang="zh-CN" sz="7200" dirty="0"/>
              <a:t>!:</a:t>
            </a:r>
            <a:r>
              <a:rPr lang="zh-CN" altLang="en-US" sz="7200" dirty="0"/>
              <a:t>非</a:t>
            </a:r>
            <a:r>
              <a:rPr lang="en-US" altLang="zh-CN" sz="7200" dirty="0"/>
              <a:t>false</a:t>
            </a:r>
            <a:r>
              <a:rPr lang="zh-CN" altLang="en-US" sz="7200" dirty="0"/>
              <a:t>则</a:t>
            </a:r>
            <a:r>
              <a:rPr lang="en-US" altLang="zh-CN" sz="7200" dirty="0"/>
              <a:t>true,</a:t>
            </a:r>
            <a:r>
              <a:rPr lang="zh-CN" altLang="en-US" sz="7200" dirty="0"/>
              <a:t>非</a:t>
            </a:r>
            <a:r>
              <a:rPr lang="en-US" altLang="zh-CN" sz="7200" dirty="0"/>
              <a:t>true</a:t>
            </a:r>
            <a:r>
              <a:rPr lang="zh-CN" altLang="en-US" sz="7200" dirty="0"/>
              <a:t>则</a:t>
            </a:r>
            <a:r>
              <a:rPr lang="en-US" altLang="zh-CN" sz="7200" dirty="0"/>
              <a:t>false</a:t>
            </a:r>
          </a:p>
          <a:p>
            <a:pPr marL="0" indent="0">
              <a:lnSpc>
                <a:spcPct val="120000"/>
              </a:lnSpc>
              <a:spcBef>
                <a:spcPts val="0"/>
              </a:spcBef>
              <a:buNone/>
              <a:defRPr/>
            </a:pPr>
            <a:endParaRPr lang="en-US" altLang="zh-CN" sz="7200" dirty="0"/>
          </a:p>
          <a:p>
            <a:pPr marL="0" indent="0">
              <a:lnSpc>
                <a:spcPct val="120000"/>
              </a:lnSpc>
              <a:spcBef>
                <a:spcPts val="0"/>
              </a:spcBef>
              <a:buNone/>
              <a:defRPr/>
            </a:pPr>
            <a:r>
              <a:rPr lang="en-US" altLang="zh-CN" sz="7200" dirty="0"/>
              <a:t>&amp;&amp;,||</a:t>
            </a:r>
            <a:r>
              <a:rPr lang="zh-CN" altLang="en-US" sz="7200" dirty="0"/>
              <a:t>和</a:t>
            </a:r>
            <a:r>
              <a:rPr lang="en-US" altLang="zh-CN" sz="7200" dirty="0"/>
              <a:t>&amp;</a:t>
            </a:r>
            <a:r>
              <a:rPr lang="zh-CN" altLang="en-US" sz="7200" dirty="0"/>
              <a:t>以及</a:t>
            </a:r>
            <a:r>
              <a:rPr lang="en-US" altLang="zh-CN" sz="7200" dirty="0"/>
              <a:t>|</a:t>
            </a:r>
            <a:r>
              <a:rPr lang="zh-CN" altLang="en-US" sz="7200" dirty="0"/>
              <a:t>的区别</a:t>
            </a:r>
            <a:endParaRPr lang="en-US" altLang="zh-CN" sz="7200" dirty="0"/>
          </a:p>
          <a:p>
            <a:pPr marL="0" indent="0">
              <a:lnSpc>
                <a:spcPct val="120000"/>
              </a:lnSpc>
              <a:spcBef>
                <a:spcPts val="0"/>
              </a:spcBef>
              <a:buNone/>
              <a:defRPr/>
            </a:pPr>
            <a:r>
              <a:rPr lang="en-US" altLang="zh-CN" sz="7200" dirty="0"/>
              <a:t>	</a:t>
            </a:r>
            <a:r>
              <a:rPr lang="zh-CN" altLang="en-US" sz="7200" dirty="0"/>
              <a:t>结果相同，但是有短路效果，一般建议使用</a:t>
            </a:r>
            <a:r>
              <a:rPr lang="en-US" altLang="zh-CN" sz="7200" dirty="0"/>
              <a:t>&amp;&amp;,||</a:t>
            </a:r>
          </a:p>
          <a:p>
            <a:pPr marL="0" indent="0">
              <a:lnSpc>
                <a:spcPct val="120000"/>
              </a:lnSpc>
              <a:spcBef>
                <a:spcPts val="0"/>
              </a:spcBef>
              <a:buNone/>
              <a:defRPr/>
            </a:pPr>
            <a:endParaRPr lang="en-US" altLang="zh-CN" sz="7200" dirty="0"/>
          </a:p>
          <a:p>
            <a:pPr marL="0" indent="0">
              <a:lnSpc>
                <a:spcPct val="120000"/>
              </a:lnSpc>
              <a:spcBef>
                <a:spcPts val="0"/>
              </a:spcBef>
              <a:buNone/>
              <a:defRPr/>
            </a:pPr>
            <a:r>
              <a:rPr lang="en-US" altLang="zh-CN" sz="7200" dirty="0"/>
              <a:t>	</a:t>
            </a:r>
            <a:r>
              <a:rPr lang="en-US" altLang="zh-CN" sz="7200" dirty="0" err="1"/>
              <a:t>int</a:t>
            </a:r>
            <a:r>
              <a:rPr lang="en-US" altLang="zh-CN" sz="7200" dirty="0"/>
              <a:t> x = 3;int y =4;</a:t>
            </a:r>
          </a:p>
          <a:p>
            <a:pPr marL="0" indent="0">
              <a:lnSpc>
                <a:spcPct val="120000"/>
              </a:lnSpc>
              <a:spcBef>
                <a:spcPts val="0"/>
              </a:spcBef>
              <a:buNone/>
              <a:defRPr/>
            </a:pPr>
            <a:r>
              <a:rPr lang="en-US" altLang="zh-CN" sz="7200" dirty="0"/>
              <a:t>	</a:t>
            </a:r>
            <a:r>
              <a:rPr lang="en-US" altLang="zh-CN" sz="7200" dirty="0" err="1"/>
              <a:t>System.out.println</a:t>
            </a:r>
            <a:r>
              <a:rPr lang="en-US" altLang="zh-CN" sz="7200" dirty="0"/>
              <a:t>((x++ &gt; 4) &amp; (y++ &gt; 5));</a:t>
            </a:r>
          </a:p>
          <a:p>
            <a:pPr marL="0" indent="0">
              <a:lnSpc>
                <a:spcPct val="120000"/>
              </a:lnSpc>
              <a:spcBef>
                <a:spcPts val="0"/>
              </a:spcBef>
              <a:buNone/>
              <a:defRPr/>
            </a:pPr>
            <a:r>
              <a:rPr lang="en-US" altLang="zh-CN" sz="7200" dirty="0"/>
              <a:t>	</a:t>
            </a:r>
            <a:r>
              <a:rPr lang="en-US" altLang="zh-CN" sz="7200" dirty="0" err="1"/>
              <a:t>System.out.println</a:t>
            </a:r>
            <a:r>
              <a:rPr lang="en-US" altLang="zh-CN" sz="7200" dirty="0"/>
              <a:t>(x);</a:t>
            </a:r>
          </a:p>
          <a:p>
            <a:pPr marL="0" indent="0">
              <a:lnSpc>
                <a:spcPct val="120000"/>
              </a:lnSpc>
              <a:spcBef>
                <a:spcPts val="0"/>
              </a:spcBef>
              <a:buNone/>
              <a:defRPr/>
            </a:pPr>
            <a:r>
              <a:rPr lang="en-US" altLang="zh-CN" sz="7200" dirty="0"/>
              <a:t>	</a:t>
            </a:r>
            <a:r>
              <a:rPr lang="en-US" altLang="zh-CN" sz="7200" dirty="0" err="1"/>
              <a:t>System.out.println</a:t>
            </a:r>
            <a:r>
              <a:rPr lang="en-US" altLang="zh-CN" sz="7200" dirty="0"/>
              <a:t>(y</a:t>
            </a:r>
            <a:r>
              <a:rPr lang="en-US" altLang="zh-CN" sz="7200" dirty="0" smtClean="0"/>
              <a:t>);</a:t>
            </a:r>
            <a:endParaRPr lang="en-US" altLang="zh-CN" sz="7200" dirty="0"/>
          </a:p>
          <a:p>
            <a:pPr marL="0" indent="0">
              <a:lnSpc>
                <a:spcPct val="120000"/>
              </a:lnSpc>
              <a:spcBef>
                <a:spcPts val="0"/>
              </a:spcBef>
              <a:buNone/>
              <a:defRPr/>
            </a:pPr>
            <a:r>
              <a:rPr lang="en-US" altLang="zh-CN" sz="7200" dirty="0"/>
              <a:t>	</a:t>
            </a:r>
            <a:r>
              <a:rPr lang="en-US" altLang="zh-CN" sz="7200" dirty="0" err="1"/>
              <a:t>System.out.println</a:t>
            </a:r>
            <a:r>
              <a:rPr lang="en-US" altLang="zh-CN" sz="7200" dirty="0"/>
              <a:t>((x++ &gt; 4) &amp;&amp; (y++ &gt; 5));</a:t>
            </a:r>
          </a:p>
          <a:p>
            <a:pPr marL="0" indent="0">
              <a:lnSpc>
                <a:spcPct val="120000"/>
              </a:lnSpc>
              <a:spcBef>
                <a:spcPts val="0"/>
              </a:spcBef>
              <a:buNone/>
              <a:defRPr/>
            </a:pPr>
            <a:r>
              <a:rPr lang="en-US" altLang="zh-CN" sz="7200" dirty="0"/>
              <a:t>	</a:t>
            </a:r>
            <a:r>
              <a:rPr lang="en-US" altLang="zh-CN" sz="7200" dirty="0" err="1"/>
              <a:t>System.out.println</a:t>
            </a:r>
            <a:r>
              <a:rPr lang="en-US" altLang="zh-CN" sz="7200" dirty="0"/>
              <a:t>(x);</a:t>
            </a:r>
          </a:p>
          <a:p>
            <a:pPr marL="0" indent="0">
              <a:lnSpc>
                <a:spcPct val="120000"/>
              </a:lnSpc>
              <a:spcBef>
                <a:spcPts val="0"/>
              </a:spcBef>
              <a:buNone/>
              <a:defRPr/>
            </a:pPr>
            <a:r>
              <a:rPr lang="en-US" altLang="zh-CN" sz="7200" dirty="0"/>
              <a:t>	</a:t>
            </a:r>
            <a:r>
              <a:rPr lang="en-US" altLang="zh-CN" sz="7200" dirty="0" err="1"/>
              <a:t>System.out.println</a:t>
            </a:r>
            <a:r>
              <a:rPr lang="en-US" altLang="zh-CN" sz="7200" dirty="0"/>
              <a:t>(y</a:t>
            </a:r>
            <a:r>
              <a:rPr lang="en-US" altLang="zh-CN" sz="4000" dirty="0"/>
              <a:t>);</a:t>
            </a:r>
          </a:p>
          <a:p>
            <a:pPr>
              <a:defRPr/>
            </a:pPr>
            <a:endParaRPr lang="en-US" altLang="zh-CN" dirty="0"/>
          </a:p>
          <a:p>
            <a:pPr>
              <a:defRPr/>
            </a:pPr>
            <a:endParaRPr lang="en-US" altLang="zh-CN" dirty="0"/>
          </a:p>
          <a:p>
            <a:endParaRPr lang="en-US" dirty="0"/>
          </a:p>
        </p:txBody>
      </p:sp>
    </p:spTree>
    <p:extLst>
      <p:ext uri="{BB962C8B-B14F-4D97-AF65-F5344CB8AC3E}">
        <p14:creationId xmlns:p14="http://schemas.microsoft.com/office/powerpoint/2010/main" val="1857270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a:bodyPr>
          <a:lstStyle/>
          <a:p>
            <a:r>
              <a:rPr kumimoji="1" lang="zh-CN" altLang="zh-CN" dirty="0"/>
              <a:t>三</a:t>
            </a:r>
            <a:r>
              <a:rPr kumimoji="1" lang="zh-CN" altLang="en-US" dirty="0"/>
              <a:t>目</a:t>
            </a:r>
            <a:r>
              <a:rPr kumimoji="1" lang="zh-CN" altLang="zh-CN" dirty="0"/>
              <a:t>运算符</a:t>
            </a:r>
          </a:p>
        </p:txBody>
      </p:sp>
      <p:sp>
        <p:nvSpPr>
          <p:cNvPr id="53252" name="Rectangle 3"/>
          <p:cNvSpPr>
            <a:spLocks noGrp="1" noChangeArrowheads="1"/>
          </p:cNvSpPr>
          <p:nvPr>
            <p:ph type="body" idx="1"/>
          </p:nvPr>
        </p:nvSpPr>
        <p:spPr/>
        <p:txBody>
          <a:bodyPr/>
          <a:lstStyle/>
          <a:p>
            <a:pPr eaLnBrk="1" hangingPunct="1"/>
            <a:r>
              <a:rPr lang="zh-CN" altLang="en-US" sz="2800" smtClean="0"/>
              <a:t>格式</a:t>
            </a:r>
          </a:p>
          <a:p>
            <a:pPr lvl="1" eaLnBrk="1" hangingPunct="1"/>
            <a:r>
              <a:rPr lang="zh-CN" altLang="en-US" sz="2300" smtClean="0"/>
              <a:t>(关系表达式)?表达式1：表达式2；</a:t>
            </a:r>
          </a:p>
          <a:p>
            <a:pPr lvl="1" eaLnBrk="1" hangingPunct="1"/>
            <a:r>
              <a:rPr lang="zh-CN" altLang="en-US" sz="2300" smtClean="0"/>
              <a:t>如果条件为true，运算后的结果是表达式1；</a:t>
            </a:r>
          </a:p>
          <a:p>
            <a:pPr lvl="1" eaLnBrk="1" hangingPunct="1"/>
            <a:r>
              <a:rPr lang="zh-CN" altLang="en-US" sz="2300" smtClean="0"/>
              <a:t>如果条件为false，运算后的结果是表达式2；</a:t>
            </a:r>
          </a:p>
          <a:p>
            <a:pPr eaLnBrk="1" hangingPunct="1"/>
            <a:r>
              <a:rPr lang="zh-CN" altLang="en-US" sz="2800" smtClean="0"/>
              <a:t>示例：</a:t>
            </a:r>
          </a:p>
          <a:p>
            <a:pPr lvl="1" eaLnBrk="1" hangingPunct="1"/>
            <a:r>
              <a:rPr lang="zh-CN" altLang="en-US" sz="2300" smtClean="0"/>
              <a:t>获取两个数中大数。</a:t>
            </a:r>
          </a:p>
          <a:p>
            <a:pPr lvl="1" eaLnBrk="1" hangingPunct="1"/>
            <a:r>
              <a:rPr lang="zh-CN" altLang="en-US" sz="2300" smtClean="0"/>
              <a:t>int x=3,y=4,z;</a:t>
            </a:r>
          </a:p>
          <a:p>
            <a:pPr lvl="1" eaLnBrk="1" hangingPunct="1"/>
            <a:r>
              <a:rPr lang="zh-CN" altLang="en-US" sz="2300" smtClean="0"/>
              <a:t>z = (x&gt;y)?x:y;//z变量存储的就是两个数的大数。</a:t>
            </a:r>
            <a:endParaRPr lang="en-US" altLang="zh-CN" sz="2300" smtClean="0"/>
          </a:p>
          <a:p>
            <a:pPr lvl="1" eaLnBrk="1" hangingPunct="1"/>
            <a:endParaRPr lang="zh-CN" altLang="en-US" sz="2300" smtClean="0"/>
          </a:p>
        </p:txBody>
      </p:sp>
    </p:spTree>
    <p:extLst>
      <p:ext uri="{BB962C8B-B14F-4D97-AF65-F5344CB8AC3E}">
        <p14:creationId xmlns:p14="http://schemas.microsoft.com/office/powerpoint/2010/main" val="3497039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solidFill>
                  <a:schemeClr val="tx1"/>
                </a:solidFill>
              </a:rPr>
              <a:t>其它操作符</a:t>
            </a:r>
          </a:p>
        </p:txBody>
      </p:sp>
      <p:pic>
        <p:nvPicPr>
          <p:cNvPr id="4" name="图片 3"/>
          <p:cNvPicPr>
            <a:picLocks noChangeAspect="1"/>
          </p:cNvPicPr>
          <p:nvPr/>
        </p:nvPicPr>
        <p:blipFill rotWithShape="1">
          <a:blip r:embed="rId2"/>
          <a:srcRect r="15561" b="57964"/>
          <a:stretch/>
        </p:blipFill>
        <p:spPr>
          <a:xfrm>
            <a:off x="735530" y="1606439"/>
            <a:ext cx="7945138" cy="3539719"/>
          </a:xfrm>
          <a:prstGeom prst="rect">
            <a:avLst/>
          </a:prstGeom>
        </p:spPr>
      </p:pic>
    </p:spTree>
    <p:extLst>
      <p:ext uri="{BB962C8B-B14F-4D97-AF65-F5344CB8AC3E}">
        <p14:creationId xmlns:p14="http://schemas.microsoft.com/office/powerpoint/2010/main" val="24219128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运算符的优先级</a:t>
            </a:r>
          </a:p>
        </p:txBody>
      </p:sp>
      <p:sp>
        <p:nvSpPr>
          <p:cNvPr id="225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89CE250-ADA9-4B6C-A971-20447708F64C}" type="slidenum">
              <a:rPr lang="en-US" altLang="zh-CN"/>
              <a:pPr eaLnBrk="1" hangingPunct="1"/>
              <a:t>46</a:t>
            </a:fld>
            <a:endParaRPr lang="en-US" altLang="zh-CN"/>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10979"/>
            <a:ext cx="6686550" cy="337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2017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438475"/>
            <a:ext cx="7886700" cy="1325563"/>
          </a:xfrm>
        </p:spPr>
        <p:txBody>
          <a:bodyPr/>
          <a:lstStyle/>
          <a:p>
            <a:pPr algn="ctr" eaLnBrk="1" hangingPunct="1"/>
            <a:r>
              <a:rPr lang="zh-CN" altLang="en-US" dirty="0" smtClean="0"/>
              <a:t>流程控制</a:t>
            </a:r>
            <a:endParaRPr lang="zh-CN" altLang="en-US" dirty="0" smtClean="0"/>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8E5526C-6ACB-4F28-826B-838F37F1BEC7}" type="slidenum">
              <a:rPr lang="en-US" altLang="zh-CN"/>
              <a:pPr eaLnBrk="1" hangingPunct="1"/>
              <a:t>47</a:t>
            </a:fld>
            <a:endParaRPr lang="en-US" altLang="zh-CN"/>
          </a:p>
        </p:txBody>
      </p:sp>
    </p:spTree>
    <p:extLst>
      <p:ext uri="{BB962C8B-B14F-4D97-AF65-F5344CB8AC3E}">
        <p14:creationId xmlns:p14="http://schemas.microsoft.com/office/powerpoint/2010/main" val="41624935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流程控制</a:t>
            </a:r>
            <a:endParaRPr lang="zh-CN" altLang="en-US" dirty="0" smtClean="0"/>
          </a:p>
        </p:txBody>
      </p:sp>
      <p:sp>
        <p:nvSpPr>
          <p:cNvPr id="23555" name="Rectangle 3"/>
          <p:cNvSpPr>
            <a:spLocks noGrp="1" noChangeArrowheads="1"/>
          </p:cNvSpPr>
          <p:nvPr>
            <p:ph idx="1"/>
          </p:nvPr>
        </p:nvSpPr>
        <p:spPr/>
        <p:txBody>
          <a:bodyPr/>
          <a:lstStyle/>
          <a:p>
            <a:pPr eaLnBrk="1" hangingPunct="1"/>
            <a:r>
              <a:rPr lang="zh-CN" altLang="en-US" dirty="0" smtClean="0"/>
              <a:t>三种控制结构：</a:t>
            </a:r>
          </a:p>
          <a:p>
            <a:pPr lvl="1" eaLnBrk="1" hangingPunct="1"/>
            <a:r>
              <a:rPr lang="zh-CN" altLang="en-US" dirty="0" smtClean="0"/>
              <a:t>顺序</a:t>
            </a:r>
          </a:p>
          <a:p>
            <a:pPr lvl="1" eaLnBrk="1" hangingPunct="1"/>
            <a:r>
              <a:rPr lang="zh-CN" altLang="en-US" dirty="0" smtClean="0"/>
              <a:t>分支</a:t>
            </a:r>
          </a:p>
          <a:p>
            <a:pPr lvl="2" eaLnBrk="1" hangingPunct="1"/>
            <a:r>
              <a:rPr lang="en-US" altLang="zh-CN" dirty="0" smtClean="0"/>
              <a:t>if </a:t>
            </a:r>
            <a:r>
              <a:rPr lang="en-US" altLang="zh-CN" dirty="0" smtClean="0">
                <a:latin typeface="Arial" panose="020B0604020202020204" pitchFamily="34" charset="0"/>
              </a:rPr>
              <a:t>…</a:t>
            </a:r>
            <a:r>
              <a:rPr lang="en-US" altLang="zh-CN" dirty="0" smtClean="0"/>
              <a:t> else</a:t>
            </a:r>
          </a:p>
          <a:p>
            <a:pPr lvl="2" eaLnBrk="1" hangingPunct="1"/>
            <a:r>
              <a:rPr lang="en-US" altLang="zh-CN" dirty="0" smtClean="0"/>
              <a:t>Switch </a:t>
            </a:r>
            <a:r>
              <a:rPr lang="en-US" altLang="zh-CN" dirty="0" smtClean="0">
                <a:latin typeface="Arial" panose="020B0604020202020204" pitchFamily="34" charset="0"/>
              </a:rPr>
              <a:t>…</a:t>
            </a:r>
            <a:r>
              <a:rPr lang="en-US" altLang="zh-CN" dirty="0" smtClean="0"/>
              <a:t> case</a:t>
            </a:r>
          </a:p>
          <a:p>
            <a:pPr lvl="1" eaLnBrk="1" hangingPunct="1"/>
            <a:r>
              <a:rPr lang="zh-CN" altLang="en-US" dirty="0" smtClean="0"/>
              <a:t>循环</a:t>
            </a:r>
          </a:p>
          <a:p>
            <a:pPr lvl="2" eaLnBrk="1" hangingPunct="1"/>
            <a:r>
              <a:rPr lang="en-US" altLang="zh-CN" dirty="0" smtClean="0"/>
              <a:t>for</a:t>
            </a:r>
          </a:p>
          <a:p>
            <a:pPr lvl="2" eaLnBrk="1" hangingPunct="1"/>
            <a:r>
              <a:rPr lang="en-US" altLang="zh-CN" dirty="0" smtClean="0"/>
              <a:t>do </a:t>
            </a:r>
            <a:r>
              <a:rPr lang="en-US" altLang="zh-CN" dirty="0" smtClean="0">
                <a:latin typeface="Arial" panose="020B0604020202020204" pitchFamily="34" charset="0"/>
              </a:rPr>
              <a:t>…</a:t>
            </a:r>
            <a:r>
              <a:rPr lang="en-US" altLang="zh-CN" dirty="0" smtClean="0"/>
              <a:t> while</a:t>
            </a:r>
          </a:p>
          <a:p>
            <a:pPr lvl="2" eaLnBrk="1" hangingPunct="1"/>
            <a:r>
              <a:rPr lang="en-US" altLang="zh-CN" dirty="0" smtClean="0"/>
              <a:t>while</a:t>
            </a:r>
          </a:p>
          <a:p>
            <a:pPr lvl="1" eaLnBrk="1" hangingPunct="1">
              <a:buFont typeface="Wingdings" panose="05000000000000000000" pitchFamily="2" charset="2"/>
              <a:buNone/>
            </a:pPr>
            <a:endParaRPr lang="en-US" altLang="zh-CN" dirty="0" smtClean="0"/>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8E5526C-6ACB-4F28-826B-838F37F1BEC7}" type="slidenum">
              <a:rPr lang="en-US" altLang="zh-CN"/>
              <a:pPr eaLnBrk="1" hangingPunct="1"/>
              <a:t>48</a:t>
            </a:fld>
            <a:endParaRPr lang="en-US" altLang="zh-CN"/>
          </a:p>
        </p:txBody>
      </p:sp>
    </p:spTree>
    <p:extLst>
      <p:ext uri="{BB962C8B-B14F-4D97-AF65-F5344CB8AC3E}">
        <p14:creationId xmlns:p14="http://schemas.microsoft.com/office/powerpoint/2010/main" val="32240394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smtClean="0"/>
              <a:t>if </a:t>
            </a:r>
            <a:r>
              <a:rPr lang="en-US" altLang="zh-CN" dirty="0" smtClean="0">
                <a:latin typeface="Arial" panose="020B0604020202020204" pitchFamily="34" charset="0"/>
              </a:rPr>
              <a:t>…</a:t>
            </a:r>
            <a:r>
              <a:rPr lang="en-US" altLang="zh-CN" dirty="0" smtClean="0"/>
              <a:t> else </a:t>
            </a:r>
            <a:r>
              <a:rPr lang="zh-CN" altLang="en-US" dirty="0" smtClean="0"/>
              <a:t>分支</a:t>
            </a:r>
          </a:p>
        </p:txBody>
      </p:sp>
      <p:sp>
        <p:nvSpPr>
          <p:cNvPr id="30723" name="Rectangle 3"/>
          <p:cNvSpPr>
            <a:spLocks noGrp="1" noChangeArrowheads="1"/>
          </p:cNvSpPr>
          <p:nvPr>
            <p:ph idx="1"/>
          </p:nvPr>
        </p:nvSpPr>
        <p:spPr/>
        <p:txBody>
          <a:bodyPr/>
          <a:lstStyle/>
          <a:p>
            <a:pPr eaLnBrk="1" hangingPunct="1">
              <a:lnSpc>
                <a:spcPct val="90000"/>
              </a:lnSpc>
            </a:pPr>
            <a:r>
              <a:rPr lang="zh-CN" altLang="en-US" sz="1950" dirty="0"/>
              <a:t>一般形式：</a:t>
            </a:r>
          </a:p>
          <a:p>
            <a:pPr eaLnBrk="1" hangingPunct="1">
              <a:lnSpc>
                <a:spcPct val="90000"/>
              </a:lnSpc>
              <a:buFont typeface="Wingdings" panose="05000000000000000000" pitchFamily="2" charset="2"/>
              <a:buNone/>
            </a:pPr>
            <a:r>
              <a:rPr lang="zh-CN" altLang="en-US" sz="1950" dirty="0"/>
              <a:t>	</a:t>
            </a:r>
            <a:r>
              <a:rPr lang="en-US" altLang="zh-CN" sz="1950" dirty="0"/>
              <a:t>if (expression) </a:t>
            </a:r>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r>
              <a:rPr lang="en-US" altLang="zh-CN" sz="1950" dirty="0"/>
              <a:t>    		</a:t>
            </a:r>
            <a:r>
              <a:rPr lang="en-US" altLang="zh-CN" sz="1950" dirty="0">
                <a:latin typeface="Arial" panose="020B0604020202020204" pitchFamily="34" charset="0"/>
              </a:rPr>
              <a:t>…</a:t>
            </a:r>
            <a:endParaRPr lang="en-US" altLang="zh-CN" sz="1950" dirty="0"/>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r>
              <a:rPr lang="en-US" altLang="zh-CN" sz="1950" dirty="0"/>
              <a:t> 	else</a:t>
            </a:r>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r>
              <a:rPr lang="en-US" altLang="zh-CN" sz="1950" dirty="0"/>
              <a:t>		</a:t>
            </a:r>
            <a:r>
              <a:rPr lang="en-US" altLang="zh-CN" sz="1950" dirty="0">
                <a:latin typeface="Arial" panose="020B0604020202020204" pitchFamily="34" charset="0"/>
              </a:rPr>
              <a:t>…</a:t>
            </a:r>
            <a:endParaRPr lang="en-US" altLang="zh-CN" sz="1950" dirty="0"/>
          </a:p>
          <a:p>
            <a:pPr eaLnBrk="1" hangingPunct="1">
              <a:lnSpc>
                <a:spcPct val="90000"/>
              </a:lnSpc>
              <a:buFont typeface="Wingdings" panose="05000000000000000000" pitchFamily="2" charset="2"/>
              <a:buNone/>
            </a:pPr>
            <a:r>
              <a:rPr lang="en-US" altLang="zh-CN" sz="1950" dirty="0"/>
              <a:t> 	}</a:t>
            </a:r>
          </a:p>
          <a:p>
            <a:pPr eaLnBrk="1" hangingPunct="1">
              <a:lnSpc>
                <a:spcPct val="90000"/>
              </a:lnSpc>
              <a:buFont typeface="Wingdings" panose="05000000000000000000" pitchFamily="2" charset="2"/>
              <a:buNone/>
            </a:pPr>
            <a:endParaRPr lang="en-US" altLang="zh-CN" sz="1950" dirty="0"/>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C134208-BBE1-4831-8E4A-9AA990F6C0C8}" type="slidenum">
              <a:rPr lang="en-US" altLang="zh-CN"/>
              <a:pPr eaLnBrk="1" hangingPunct="1"/>
              <a:t>49</a:t>
            </a:fld>
            <a:endParaRPr lang="en-US" altLang="zh-CN"/>
          </a:p>
        </p:txBody>
      </p:sp>
    </p:spTree>
    <p:extLst>
      <p:ext uri="{BB962C8B-B14F-4D97-AF65-F5344CB8AC3E}">
        <p14:creationId xmlns:p14="http://schemas.microsoft.com/office/powerpoint/2010/main" val="265179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t>标识符</a:t>
            </a:r>
          </a:p>
        </p:txBody>
      </p:sp>
      <p:sp>
        <p:nvSpPr>
          <p:cNvPr id="21507" name="内容占位符 2"/>
          <p:cNvSpPr>
            <a:spLocks noGrp="1"/>
          </p:cNvSpPr>
          <p:nvPr>
            <p:ph idx="1"/>
          </p:nvPr>
        </p:nvSpPr>
        <p:spPr>
          <a:xfrm>
            <a:off x="628650" y="1506648"/>
            <a:ext cx="7886700" cy="4351338"/>
          </a:xfrm>
        </p:spPr>
        <p:txBody>
          <a:bodyPr>
            <a:normAutofit lnSpcReduction="10000"/>
          </a:bodyPr>
          <a:lstStyle/>
          <a:p>
            <a:r>
              <a:rPr lang="zh-CN" altLang="en-US" sz="2800" dirty="0" smtClean="0"/>
              <a:t>标识符概述</a:t>
            </a:r>
            <a:endParaRPr lang="en-US" altLang="zh-CN" sz="2800" dirty="0" smtClean="0"/>
          </a:p>
          <a:p>
            <a:pPr lvl="1"/>
            <a:r>
              <a:rPr lang="zh-CN" altLang="en-US" sz="2300" dirty="0" smtClean="0"/>
              <a:t>就是给类</a:t>
            </a:r>
            <a:r>
              <a:rPr lang="en-US" altLang="zh-CN" sz="2300" dirty="0" smtClean="0"/>
              <a:t>,</a:t>
            </a:r>
            <a:r>
              <a:rPr lang="zh-CN" altLang="en-US" sz="2300" dirty="0" smtClean="0"/>
              <a:t>接口</a:t>
            </a:r>
            <a:r>
              <a:rPr lang="en-US" altLang="zh-CN" sz="2300" dirty="0" smtClean="0"/>
              <a:t>,</a:t>
            </a:r>
            <a:r>
              <a:rPr lang="zh-CN" altLang="en-US" sz="2300" dirty="0" smtClean="0"/>
              <a:t>方法</a:t>
            </a:r>
            <a:r>
              <a:rPr lang="en-US" altLang="zh-CN" sz="2300" dirty="0" smtClean="0"/>
              <a:t>,</a:t>
            </a:r>
            <a:r>
              <a:rPr lang="zh-CN" altLang="en-US" sz="2300" dirty="0" smtClean="0"/>
              <a:t>变量等起名字时使用的字符序列</a:t>
            </a:r>
            <a:endParaRPr lang="en-US" altLang="zh-CN" sz="2300" dirty="0" smtClean="0"/>
          </a:p>
          <a:p>
            <a:r>
              <a:rPr lang="zh-CN" altLang="en-US" sz="2800" dirty="0" smtClean="0"/>
              <a:t>组成规则</a:t>
            </a:r>
            <a:endParaRPr lang="en-US" altLang="zh-CN" sz="2800" dirty="0" smtClean="0"/>
          </a:p>
          <a:p>
            <a:pPr lvl="1"/>
            <a:r>
              <a:rPr lang="zh-CN" altLang="en-US" sz="2300" dirty="0" smtClean="0"/>
              <a:t>英文大小写字母</a:t>
            </a:r>
            <a:endParaRPr lang="en-US" altLang="zh-CN" sz="2300" dirty="0" smtClean="0"/>
          </a:p>
          <a:p>
            <a:pPr lvl="1"/>
            <a:r>
              <a:rPr lang="zh-CN" altLang="en-US" sz="2300" dirty="0" smtClean="0"/>
              <a:t>数字字符</a:t>
            </a:r>
            <a:endParaRPr lang="en-US" altLang="zh-CN" sz="2300" dirty="0" smtClean="0"/>
          </a:p>
          <a:p>
            <a:pPr lvl="1"/>
            <a:r>
              <a:rPr lang="en-US" altLang="zh-CN" sz="2300" dirty="0" smtClean="0"/>
              <a:t>$</a:t>
            </a:r>
            <a:r>
              <a:rPr lang="zh-CN" altLang="en-US" sz="2300" dirty="0" smtClean="0"/>
              <a:t>和</a:t>
            </a:r>
            <a:r>
              <a:rPr lang="en-US" altLang="zh-CN" sz="2300" dirty="0" smtClean="0"/>
              <a:t>_</a:t>
            </a:r>
          </a:p>
          <a:p>
            <a:pPr lvl="1"/>
            <a:r>
              <a:rPr lang="zh-CN" altLang="en-US" sz="2300" dirty="0" smtClean="0"/>
              <a:t>中文都可以！！</a:t>
            </a:r>
            <a:endParaRPr lang="en-US" altLang="zh-CN" sz="2300" dirty="0" smtClean="0"/>
          </a:p>
          <a:p>
            <a:r>
              <a:rPr lang="zh-CN" altLang="en-US" sz="2800" dirty="0" smtClean="0"/>
              <a:t>注意事项</a:t>
            </a:r>
            <a:endParaRPr lang="en-US" altLang="zh-CN" sz="2800" dirty="0" smtClean="0"/>
          </a:p>
          <a:p>
            <a:pPr lvl="1"/>
            <a:r>
              <a:rPr lang="zh-CN" altLang="en-US" sz="2300" dirty="0" smtClean="0"/>
              <a:t>不能以数字开头</a:t>
            </a:r>
            <a:endParaRPr lang="en-US" altLang="zh-CN" sz="2300" dirty="0" smtClean="0"/>
          </a:p>
          <a:p>
            <a:pPr lvl="1"/>
            <a:r>
              <a:rPr lang="zh-CN" altLang="en-US" sz="2300" dirty="0" smtClean="0"/>
              <a:t>不能是</a:t>
            </a:r>
            <a:r>
              <a:rPr lang="en-US" altLang="zh-CN" sz="2300" dirty="0" smtClean="0"/>
              <a:t>Java</a:t>
            </a:r>
            <a:r>
              <a:rPr lang="zh-CN" altLang="en-US" sz="2300" dirty="0" smtClean="0"/>
              <a:t>中的关键字</a:t>
            </a:r>
            <a:endParaRPr lang="en-US" altLang="zh-CN" sz="2300" dirty="0" smtClean="0"/>
          </a:p>
          <a:p>
            <a:pPr lvl="1"/>
            <a:r>
              <a:rPr lang="zh-CN" altLang="en-US" sz="2300" dirty="0" smtClean="0"/>
              <a:t>区分大小写</a:t>
            </a:r>
            <a:endParaRPr lang="en-US" altLang="zh-CN" sz="2300" dirty="0" smtClean="0"/>
          </a:p>
        </p:txBody>
      </p:sp>
    </p:spTree>
    <p:extLst>
      <p:ext uri="{BB962C8B-B14F-4D97-AF65-F5344CB8AC3E}">
        <p14:creationId xmlns:p14="http://schemas.microsoft.com/office/powerpoint/2010/main" val="2450065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278583" y="1131096"/>
            <a:ext cx="3236768" cy="994172"/>
          </a:xfrm>
        </p:spPr>
        <p:txBody>
          <a:bodyPr>
            <a:normAutofit fontScale="90000"/>
          </a:bodyPr>
          <a:lstStyle/>
          <a:p>
            <a:pPr eaLnBrk="1" hangingPunct="1"/>
            <a:r>
              <a:rPr lang="en-US" altLang="zh-CN" dirty="0" smtClean="0"/>
              <a:t>if </a:t>
            </a:r>
            <a:r>
              <a:rPr lang="en-US" altLang="zh-CN" dirty="0" smtClean="0">
                <a:latin typeface="Arial" panose="020B0604020202020204" pitchFamily="34" charset="0"/>
              </a:rPr>
              <a:t>…</a:t>
            </a:r>
            <a:r>
              <a:rPr lang="en-US" altLang="zh-CN" dirty="0" smtClean="0"/>
              <a:t> else </a:t>
            </a:r>
            <a:r>
              <a:rPr lang="zh-CN" altLang="en-US" dirty="0" smtClean="0"/>
              <a:t>例子</a:t>
            </a:r>
          </a:p>
        </p:txBody>
      </p:sp>
      <p:sp>
        <p:nvSpPr>
          <p:cNvPr id="31747" name="Rectangle 3"/>
          <p:cNvSpPr>
            <a:spLocks noGrp="1" noChangeArrowheads="1"/>
          </p:cNvSpPr>
          <p:nvPr>
            <p:ph idx="1"/>
          </p:nvPr>
        </p:nvSpPr>
        <p:spPr>
          <a:xfrm>
            <a:off x="469162" y="493141"/>
            <a:ext cx="7886700" cy="5863210"/>
          </a:xfrm>
        </p:spPr>
        <p:txBody>
          <a:bodyPr>
            <a:noAutofit/>
          </a:bodyPr>
          <a:lstStyle/>
          <a:p>
            <a:pPr eaLnBrk="1" hangingPunct="1">
              <a:lnSpc>
                <a:spcPct val="100000"/>
              </a:lnSpc>
              <a:spcBef>
                <a:spcPts val="0"/>
              </a:spcBef>
              <a:buFont typeface="Wingdings" panose="05000000000000000000" pitchFamily="2" charset="2"/>
              <a:buNone/>
            </a:pPr>
            <a:r>
              <a:rPr kumimoji="1" lang="en-US" altLang="zh-CN" sz="2000" b="1" dirty="0"/>
              <a:t>public class </a:t>
            </a:r>
            <a:r>
              <a:rPr kumimoji="1" lang="en-US" altLang="zh-CN" sz="2000" b="1" dirty="0" err="1"/>
              <a:t>IfElseDemo</a:t>
            </a: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    	public static void main(String[] </a:t>
            </a:r>
            <a:r>
              <a:rPr kumimoji="1" lang="en-US" altLang="zh-CN" sz="2000" b="1" dirty="0" err="1"/>
              <a:t>args</a:t>
            </a: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err="1"/>
              <a:t>int</a:t>
            </a:r>
            <a:r>
              <a:rPr kumimoji="1" lang="en-US" altLang="zh-CN" sz="2000" b="1" dirty="0"/>
              <a:t> </a:t>
            </a:r>
            <a:r>
              <a:rPr kumimoji="1" lang="en-US" altLang="zh-CN" sz="2000" b="1" dirty="0" err="1"/>
              <a:t>testscore</a:t>
            </a:r>
            <a:r>
              <a:rPr kumimoji="1" lang="en-US" altLang="zh-CN" sz="2000" b="1" dirty="0"/>
              <a:t> = 76;        </a:t>
            </a:r>
          </a:p>
          <a:p>
            <a:pPr eaLnBrk="1" hangingPunct="1">
              <a:lnSpc>
                <a:spcPct val="100000"/>
              </a:lnSpc>
              <a:spcBef>
                <a:spcPts val="0"/>
              </a:spcBef>
              <a:buFont typeface="Wingdings" panose="05000000000000000000" pitchFamily="2" charset="2"/>
              <a:buNone/>
            </a:pPr>
            <a:r>
              <a:rPr kumimoji="1" lang="en-US" altLang="zh-CN" sz="2000" b="1" dirty="0"/>
              <a:t>            	char grade;        </a:t>
            </a:r>
          </a:p>
          <a:p>
            <a:pPr eaLnBrk="1" hangingPunct="1">
              <a:lnSpc>
                <a:spcPct val="100000"/>
              </a:lnSpc>
              <a:spcBef>
                <a:spcPts val="0"/>
              </a:spcBef>
              <a:buFont typeface="Wingdings" panose="05000000000000000000" pitchFamily="2" charset="2"/>
              <a:buNone/>
            </a:pPr>
            <a:r>
              <a:rPr kumimoji="1" lang="en-US" altLang="zh-CN" sz="2000" b="1" dirty="0"/>
              <a:t>            	if (</a:t>
            </a:r>
            <a:r>
              <a:rPr kumimoji="1" lang="en-US" altLang="zh-CN" sz="2000" b="1" dirty="0" err="1"/>
              <a:t>testscore</a:t>
            </a:r>
            <a:r>
              <a:rPr kumimoji="1" lang="en-US" altLang="zh-CN" sz="2000" b="1" dirty="0"/>
              <a:t> &gt;= 90) </a:t>
            </a:r>
          </a:p>
          <a:p>
            <a:pPr eaLnBrk="1" hangingPunct="1">
              <a:lnSpc>
                <a:spcPct val="100000"/>
              </a:lnSpc>
              <a:spcBef>
                <a:spcPts val="0"/>
              </a:spcBef>
              <a:buFont typeface="Wingdings" panose="05000000000000000000" pitchFamily="2" charset="2"/>
              <a:buNone/>
            </a:pPr>
            <a:r>
              <a:rPr kumimoji="1" lang="en-US" altLang="zh-CN" sz="2000" b="1" dirty="0"/>
              <a:t>			grade = 'A';      </a:t>
            </a:r>
          </a:p>
          <a:p>
            <a:pPr eaLnBrk="1" hangingPunct="1">
              <a:lnSpc>
                <a:spcPct val="100000"/>
              </a:lnSpc>
              <a:spcBef>
                <a:spcPts val="0"/>
              </a:spcBef>
              <a:buFont typeface="Wingdings" panose="05000000000000000000" pitchFamily="2" charset="2"/>
              <a:buNone/>
            </a:pPr>
            <a:r>
              <a:rPr kumimoji="1" lang="en-US" altLang="zh-CN" sz="2000" b="1" dirty="0"/>
              <a:t>       	  		 else if (</a:t>
            </a:r>
            <a:r>
              <a:rPr kumimoji="1" lang="en-US" altLang="zh-CN" sz="2000" b="1" dirty="0" err="1"/>
              <a:t>testscore</a:t>
            </a:r>
            <a:r>
              <a:rPr kumimoji="1" lang="en-US" altLang="zh-CN" sz="2000" b="1" dirty="0"/>
              <a:t> &gt;= 80) </a:t>
            </a:r>
          </a:p>
          <a:p>
            <a:pPr eaLnBrk="1" hangingPunct="1">
              <a:lnSpc>
                <a:spcPct val="100000"/>
              </a:lnSpc>
              <a:spcBef>
                <a:spcPts val="0"/>
              </a:spcBef>
              <a:buFont typeface="Wingdings" panose="05000000000000000000" pitchFamily="2" charset="2"/>
              <a:buNone/>
            </a:pPr>
            <a:r>
              <a:rPr kumimoji="1" lang="en-US" altLang="zh-CN" sz="2000" b="1" dirty="0"/>
              <a:t>            			grade = 'B';        </a:t>
            </a:r>
          </a:p>
          <a:p>
            <a:pPr eaLnBrk="1" hangingPunct="1">
              <a:lnSpc>
                <a:spcPct val="100000"/>
              </a:lnSpc>
              <a:spcBef>
                <a:spcPts val="0"/>
              </a:spcBef>
              <a:buFont typeface="Wingdings" panose="05000000000000000000" pitchFamily="2" charset="2"/>
              <a:buNone/>
            </a:pPr>
            <a:r>
              <a:rPr kumimoji="1" lang="en-US" altLang="zh-CN" sz="2000" b="1" dirty="0"/>
              <a:t>				else if (</a:t>
            </a:r>
            <a:r>
              <a:rPr kumimoji="1" lang="en-US" altLang="zh-CN" sz="2000" b="1" dirty="0" err="1"/>
              <a:t>testscore</a:t>
            </a:r>
            <a:r>
              <a:rPr kumimoji="1" lang="en-US" altLang="zh-CN" sz="2000" b="1" dirty="0"/>
              <a:t> &gt;= 70) </a:t>
            </a:r>
          </a:p>
          <a:p>
            <a:pPr eaLnBrk="1" hangingPunct="1">
              <a:lnSpc>
                <a:spcPct val="100000"/>
              </a:lnSpc>
              <a:spcBef>
                <a:spcPts val="0"/>
              </a:spcBef>
              <a:buFont typeface="Wingdings" panose="05000000000000000000" pitchFamily="2" charset="2"/>
              <a:buNone/>
            </a:pPr>
            <a:r>
              <a:rPr kumimoji="1" lang="en-US" altLang="zh-CN" sz="2000" b="1" dirty="0"/>
              <a:t>            				grade = 'C';        </a:t>
            </a:r>
          </a:p>
          <a:p>
            <a:pPr eaLnBrk="1" hangingPunct="1">
              <a:lnSpc>
                <a:spcPct val="100000"/>
              </a:lnSpc>
              <a:spcBef>
                <a:spcPts val="0"/>
              </a:spcBef>
              <a:buFont typeface="Wingdings" panose="05000000000000000000" pitchFamily="2" charset="2"/>
              <a:buNone/>
            </a:pPr>
            <a:r>
              <a:rPr kumimoji="1" lang="en-US" altLang="zh-CN" sz="2000" b="1" dirty="0"/>
              <a:t>					else if (</a:t>
            </a:r>
            <a:r>
              <a:rPr kumimoji="1" lang="en-US" altLang="zh-CN" sz="2000" b="1" dirty="0" err="1"/>
              <a:t>testscore</a:t>
            </a:r>
            <a:r>
              <a:rPr kumimoji="1" lang="en-US" altLang="zh-CN" sz="2000" b="1" dirty="0"/>
              <a:t> &gt;= 60) </a:t>
            </a:r>
          </a:p>
          <a:p>
            <a:pPr eaLnBrk="1" hangingPunct="1">
              <a:lnSpc>
                <a:spcPct val="100000"/>
              </a:lnSpc>
              <a:spcBef>
                <a:spcPts val="0"/>
              </a:spcBef>
              <a:buFont typeface="Wingdings" panose="05000000000000000000" pitchFamily="2" charset="2"/>
              <a:buNone/>
            </a:pPr>
            <a:r>
              <a:rPr kumimoji="1" lang="en-US" altLang="zh-CN" sz="2000" b="1" dirty="0"/>
              <a:t>            					grade = 'D';        </a:t>
            </a:r>
          </a:p>
          <a:p>
            <a:pPr eaLnBrk="1" hangingPunct="1">
              <a:lnSpc>
                <a:spcPct val="100000"/>
              </a:lnSpc>
              <a:spcBef>
                <a:spcPts val="0"/>
              </a:spcBef>
              <a:buFont typeface="Wingdings" panose="05000000000000000000" pitchFamily="2" charset="2"/>
              <a:buNone/>
            </a:pPr>
            <a:r>
              <a:rPr kumimoji="1" lang="en-US" altLang="zh-CN" sz="2000" b="1" dirty="0"/>
              <a:t>            					else   </a:t>
            </a:r>
          </a:p>
          <a:p>
            <a:pPr eaLnBrk="1" hangingPunct="1">
              <a:lnSpc>
                <a:spcPct val="100000"/>
              </a:lnSpc>
              <a:spcBef>
                <a:spcPts val="0"/>
              </a:spcBef>
              <a:buFont typeface="Wingdings" panose="05000000000000000000" pitchFamily="2" charset="2"/>
              <a:buNone/>
            </a:pPr>
            <a:r>
              <a:rPr kumimoji="1" lang="en-US" altLang="zh-CN" sz="2000" b="1" dirty="0"/>
              <a:t>            					grade = 'F';        </a:t>
            </a:r>
          </a:p>
          <a:p>
            <a:pPr eaLnBrk="1" hangingPunct="1">
              <a:lnSpc>
                <a:spcPct val="100000"/>
              </a:lnSpc>
              <a:spcBef>
                <a:spcPts val="0"/>
              </a:spcBef>
              <a:buFont typeface="Wingdings" panose="05000000000000000000" pitchFamily="2" charset="2"/>
              <a:buNone/>
            </a:pPr>
            <a:r>
              <a:rPr kumimoji="1" lang="en-US" altLang="zh-CN" sz="2000" b="1" dirty="0"/>
              <a:t>        		</a:t>
            </a:r>
            <a:r>
              <a:rPr kumimoji="1" lang="en-US" altLang="zh-CN" sz="2000" b="1" dirty="0" err="1"/>
              <a:t>System.out.println</a:t>
            </a:r>
            <a:r>
              <a:rPr kumimoji="1" lang="en-US" altLang="zh-CN" sz="2000" b="1" dirty="0"/>
              <a:t>("Grade = " + grade);    </a:t>
            </a:r>
          </a:p>
          <a:p>
            <a:pPr eaLnBrk="1" hangingPunct="1">
              <a:lnSpc>
                <a:spcPct val="100000"/>
              </a:lnSpc>
              <a:spcBef>
                <a:spcPts val="0"/>
              </a:spcBef>
              <a:buFont typeface="Wingdings" panose="05000000000000000000" pitchFamily="2" charset="2"/>
              <a:buNone/>
            </a:pPr>
            <a:r>
              <a:rPr kumimoji="1" lang="en-US" altLang="zh-CN" sz="2000" b="1" dirty="0"/>
              <a:t>	}</a:t>
            </a:r>
          </a:p>
          <a:p>
            <a:pPr eaLnBrk="1" hangingPunct="1">
              <a:lnSpc>
                <a:spcPct val="100000"/>
              </a:lnSpc>
              <a:spcBef>
                <a:spcPts val="0"/>
              </a:spcBef>
              <a:buFont typeface="Wingdings" panose="05000000000000000000" pitchFamily="2" charset="2"/>
              <a:buNone/>
            </a:pPr>
            <a:r>
              <a:rPr kumimoji="1" lang="en-US" altLang="zh-CN" sz="2000" b="1" dirty="0"/>
              <a:t>}</a:t>
            </a:r>
          </a:p>
          <a:p>
            <a:pPr eaLnBrk="1" hangingPunct="1">
              <a:lnSpc>
                <a:spcPct val="80000"/>
              </a:lnSpc>
              <a:buFont typeface="Wingdings" panose="05000000000000000000" pitchFamily="2" charset="2"/>
              <a:buNone/>
            </a:pPr>
            <a:endParaRPr lang="en-US" altLang="zh-CN" sz="1200" dirty="0"/>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825F000-9049-4EB2-8511-3D159138B418}" type="slidenum">
              <a:rPr lang="en-US" altLang="zh-CN"/>
              <a:pPr eaLnBrk="1" hangingPunct="1"/>
              <a:t>50</a:t>
            </a:fld>
            <a:endParaRPr lang="en-US" altLang="zh-CN"/>
          </a:p>
        </p:txBody>
      </p:sp>
    </p:spTree>
    <p:extLst>
      <p:ext uri="{BB962C8B-B14F-4D97-AF65-F5344CB8AC3E}">
        <p14:creationId xmlns:p14="http://schemas.microsoft.com/office/powerpoint/2010/main" val="4920117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switch </a:t>
            </a:r>
            <a:r>
              <a:rPr lang="en-US" altLang="zh-CN" smtClean="0">
                <a:latin typeface="Arial" panose="020B0604020202020204" pitchFamily="34" charset="0"/>
              </a:rPr>
              <a:t>…</a:t>
            </a:r>
            <a:r>
              <a:rPr lang="en-US" altLang="zh-CN" smtClean="0"/>
              <a:t> case </a:t>
            </a:r>
            <a:r>
              <a:rPr lang="zh-CN" altLang="en-US" smtClean="0"/>
              <a:t>分支</a:t>
            </a:r>
          </a:p>
        </p:txBody>
      </p:sp>
      <p:sp>
        <p:nvSpPr>
          <p:cNvPr id="32771" name="Rectangle 3"/>
          <p:cNvSpPr>
            <a:spLocks noGrp="1" noChangeArrowheads="1"/>
          </p:cNvSpPr>
          <p:nvPr>
            <p:ph idx="1"/>
          </p:nvPr>
        </p:nvSpPr>
        <p:spPr/>
        <p:txBody>
          <a:bodyPr/>
          <a:lstStyle/>
          <a:p>
            <a:pPr eaLnBrk="1" hangingPunct="1"/>
            <a:r>
              <a:rPr lang="zh-CN" altLang="en-US" dirty="0" smtClean="0"/>
              <a:t>一般形式：</a:t>
            </a:r>
          </a:p>
          <a:p>
            <a:pPr lvl="1" eaLnBrk="1" hangingPunct="1">
              <a:buFont typeface="Wingdings" panose="05000000000000000000" pitchFamily="2" charset="2"/>
              <a:buNone/>
            </a:pPr>
            <a:r>
              <a:rPr lang="zh-CN" altLang="en-US" dirty="0" smtClean="0"/>
              <a:t>	</a:t>
            </a:r>
            <a:r>
              <a:rPr kumimoji="1" lang="en-US" altLang="zh-CN" b="1" dirty="0" smtClean="0"/>
              <a:t>switch (expr1){</a:t>
            </a:r>
          </a:p>
          <a:p>
            <a:pPr lvl="1" eaLnBrk="1" hangingPunct="1">
              <a:buFont typeface="Wingdings" panose="05000000000000000000" pitchFamily="2" charset="2"/>
              <a:buNone/>
            </a:pPr>
            <a:r>
              <a:rPr kumimoji="1" lang="en-US" altLang="zh-CN" b="1" dirty="0" smtClean="0"/>
              <a:t>	case expr2: </a:t>
            </a:r>
            <a:r>
              <a:rPr kumimoji="1" lang="en-US" altLang="zh-CN" b="1" dirty="0" smtClean="0">
                <a:latin typeface="Arial" panose="020B0604020202020204" pitchFamily="34" charset="0"/>
              </a:rPr>
              <a:t>…</a:t>
            </a:r>
            <a:r>
              <a:rPr kumimoji="1" lang="en-US" altLang="zh-CN" b="1" dirty="0" smtClean="0"/>
              <a:t> ;  break;</a:t>
            </a:r>
          </a:p>
          <a:p>
            <a:pPr lvl="1" eaLnBrk="1" hangingPunct="1">
              <a:buFont typeface="Wingdings" panose="05000000000000000000" pitchFamily="2" charset="2"/>
              <a:buNone/>
            </a:pPr>
            <a:r>
              <a:rPr kumimoji="1" lang="en-US" altLang="zh-CN" b="1" dirty="0" smtClean="0"/>
              <a:t>	case expr3: </a:t>
            </a:r>
            <a:r>
              <a:rPr kumimoji="1" lang="en-US" altLang="zh-CN" b="1" dirty="0" smtClean="0">
                <a:latin typeface="Arial" panose="020B0604020202020204" pitchFamily="34" charset="0"/>
              </a:rPr>
              <a:t>…</a:t>
            </a:r>
            <a:r>
              <a:rPr kumimoji="1" lang="en-US" altLang="zh-CN" b="1" dirty="0" smtClean="0"/>
              <a:t> ;  break;</a:t>
            </a:r>
          </a:p>
          <a:p>
            <a:pPr lvl="1" eaLnBrk="1" hangingPunct="1">
              <a:buFont typeface="Wingdings" panose="05000000000000000000" pitchFamily="2" charset="2"/>
              <a:buNone/>
            </a:pPr>
            <a:r>
              <a:rPr kumimoji="1" lang="en-US" altLang="zh-CN" b="1" dirty="0" smtClean="0"/>
              <a:t>	</a:t>
            </a:r>
            <a:r>
              <a:rPr kumimoji="1" lang="en-US" altLang="zh-CN" b="1" dirty="0" smtClean="0">
                <a:latin typeface="Arial" panose="020B0604020202020204" pitchFamily="34" charset="0"/>
              </a:rPr>
              <a:t>…</a:t>
            </a:r>
            <a:endParaRPr kumimoji="1" lang="en-US" altLang="zh-CN" b="1" dirty="0" smtClean="0"/>
          </a:p>
          <a:p>
            <a:pPr lvl="1" eaLnBrk="1" hangingPunct="1">
              <a:buFont typeface="Wingdings" panose="05000000000000000000" pitchFamily="2" charset="2"/>
              <a:buNone/>
            </a:pPr>
            <a:r>
              <a:rPr kumimoji="1" lang="en-US" altLang="zh-CN" b="1" dirty="0" smtClean="0"/>
              <a:t>	default:</a:t>
            </a:r>
            <a:r>
              <a:rPr kumimoji="1" lang="en-US" altLang="zh-CN" b="1" dirty="0" smtClean="0">
                <a:latin typeface="Arial" panose="020B0604020202020204" pitchFamily="34" charset="0"/>
              </a:rPr>
              <a:t>…</a:t>
            </a:r>
            <a:endParaRPr kumimoji="1" lang="en-US" altLang="zh-CN" b="1" dirty="0" smtClean="0"/>
          </a:p>
          <a:p>
            <a:pPr lvl="1" eaLnBrk="1" hangingPunct="1">
              <a:buFont typeface="Wingdings" panose="05000000000000000000" pitchFamily="2" charset="2"/>
              <a:buNone/>
            </a:pPr>
            <a:r>
              <a:rPr kumimoji="1" lang="en-US" altLang="zh-CN" b="1" dirty="0" smtClean="0"/>
              <a:t>	}</a:t>
            </a:r>
          </a:p>
          <a:p>
            <a:pPr eaLnBrk="1" hangingPunct="1">
              <a:spcBef>
                <a:spcPct val="0"/>
              </a:spcBef>
              <a:buClrTx/>
              <a:buFontTx/>
              <a:buNone/>
            </a:pPr>
            <a:endParaRPr lang="en-US" altLang="zh-CN" dirty="0"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A88DC00-E44C-48B8-9040-F6E8EECF6AB2}" type="slidenum">
              <a:rPr lang="en-US" altLang="zh-CN"/>
              <a:pPr eaLnBrk="1" hangingPunct="1"/>
              <a:t>51</a:t>
            </a:fld>
            <a:endParaRPr lang="en-US" altLang="zh-CN"/>
          </a:p>
        </p:txBody>
      </p:sp>
    </p:spTree>
    <p:extLst>
      <p:ext uri="{BB962C8B-B14F-4D97-AF65-F5344CB8AC3E}">
        <p14:creationId xmlns:p14="http://schemas.microsoft.com/office/powerpoint/2010/main" val="7968801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smtClean="0"/>
              <a:t>特殊跳转命令</a:t>
            </a:r>
          </a:p>
        </p:txBody>
      </p:sp>
      <p:sp>
        <p:nvSpPr>
          <p:cNvPr id="33795" name="Rectangle 3"/>
          <p:cNvSpPr>
            <a:spLocks noGrp="1" noChangeArrowheads="1"/>
          </p:cNvSpPr>
          <p:nvPr>
            <p:ph idx="1"/>
          </p:nvPr>
        </p:nvSpPr>
        <p:spPr/>
        <p:txBody>
          <a:bodyPr/>
          <a:lstStyle/>
          <a:p>
            <a:pPr eaLnBrk="1" hangingPunct="1"/>
            <a:r>
              <a:rPr kumimoji="1" lang="en-US" altLang="zh-CN" dirty="0" smtClean="0"/>
              <a:t>break [label]</a:t>
            </a:r>
          </a:p>
          <a:p>
            <a:pPr lvl="1" eaLnBrk="1" hangingPunct="1"/>
            <a:r>
              <a:rPr kumimoji="1" lang="en-US" altLang="zh-CN" dirty="0" smtClean="0"/>
              <a:t>    </a:t>
            </a:r>
            <a:r>
              <a:rPr kumimoji="1" lang="zh-CN" altLang="zh-CN" dirty="0" smtClean="0"/>
              <a:t>从</a:t>
            </a:r>
            <a:r>
              <a:rPr kumimoji="1" lang="en-US" altLang="zh-CN" dirty="0" smtClean="0"/>
              <a:t>switch</a:t>
            </a:r>
            <a:r>
              <a:rPr kumimoji="1" lang="zh-CN" altLang="zh-CN" dirty="0" smtClean="0"/>
              <a:t>语句、循环语句中跳出。</a:t>
            </a:r>
          </a:p>
          <a:p>
            <a:pPr eaLnBrk="1" hangingPunct="1"/>
            <a:endParaRPr kumimoji="1" lang="zh-CN" altLang="zh-CN" dirty="0" smtClean="0"/>
          </a:p>
          <a:p>
            <a:pPr eaLnBrk="1" hangingPunct="1"/>
            <a:r>
              <a:rPr kumimoji="1" lang="en-US" altLang="zh-CN" dirty="0" smtClean="0"/>
              <a:t>continue[label]</a:t>
            </a:r>
          </a:p>
          <a:p>
            <a:pPr lvl="1" eaLnBrk="1" hangingPunct="1"/>
            <a:r>
              <a:rPr kumimoji="1" lang="en-US" altLang="zh-CN" dirty="0" smtClean="0"/>
              <a:t>    </a:t>
            </a:r>
            <a:r>
              <a:rPr kumimoji="1" lang="zh-CN" altLang="en-US" dirty="0" smtClean="0"/>
              <a:t>跳过标号循环体的其余部分，不带</a:t>
            </a:r>
            <a:r>
              <a:rPr kumimoji="1" lang="en-US" altLang="zh-CN" dirty="0" smtClean="0"/>
              <a:t>label </a:t>
            </a:r>
            <a:r>
              <a:rPr kumimoji="1" lang="zh-CN" altLang="zh-CN" dirty="0" smtClean="0"/>
              <a:t>跳过最内层循环的剩余语句。</a:t>
            </a:r>
          </a:p>
          <a:p>
            <a:pPr eaLnBrk="1" hangingPunct="1"/>
            <a:endParaRPr kumimoji="1" lang="zh-CN" altLang="en-US" dirty="0" smtClean="0"/>
          </a:p>
          <a:p>
            <a:pPr eaLnBrk="1" hangingPunct="1"/>
            <a:r>
              <a:rPr kumimoji="1" lang="en-US" altLang="zh-CN" dirty="0" smtClean="0"/>
              <a:t>label: statement</a:t>
            </a:r>
          </a:p>
          <a:p>
            <a:pPr eaLnBrk="1" hangingPunct="1"/>
            <a:endParaRPr lang="en-US" altLang="zh-CN" dirty="0" smtClean="0"/>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A3659BD-4480-4E11-8518-B1BC72107F27}" type="slidenum">
              <a:rPr lang="en-US" altLang="zh-CN"/>
              <a:pPr eaLnBrk="1" hangingPunct="1"/>
              <a:t>52</a:t>
            </a:fld>
            <a:endParaRPr lang="en-US" altLang="zh-CN"/>
          </a:p>
        </p:txBody>
      </p:sp>
    </p:spTree>
    <p:extLst>
      <p:ext uri="{BB962C8B-B14F-4D97-AF65-F5344CB8AC3E}">
        <p14:creationId xmlns:p14="http://schemas.microsoft.com/office/powerpoint/2010/main" val="41333798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while </a:t>
            </a:r>
            <a:r>
              <a:rPr lang="zh-CN" altLang="en-US" smtClean="0"/>
              <a:t>循环</a:t>
            </a:r>
          </a:p>
        </p:txBody>
      </p:sp>
      <p:sp>
        <p:nvSpPr>
          <p:cNvPr id="24579" name="Rectangle 3"/>
          <p:cNvSpPr>
            <a:spLocks noGrp="1" noChangeArrowheads="1"/>
          </p:cNvSpPr>
          <p:nvPr>
            <p:ph idx="1"/>
          </p:nvPr>
        </p:nvSpPr>
        <p:spPr/>
        <p:txBody>
          <a:bodyPr/>
          <a:lstStyle/>
          <a:p>
            <a:pPr eaLnBrk="1" hangingPunct="1"/>
            <a:r>
              <a:rPr lang="zh-CN" altLang="en-US" dirty="0" smtClean="0"/>
              <a:t>一般格式：</a:t>
            </a:r>
          </a:p>
          <a:p>
            <a:pPr lvl="1" eaLnBrk="1" hangingPunct="1">
              <a:buFont typeface="Wingdings" panose="05000000000000000000" pitchFamily="2" charset="2"/>
              <a:buNone/>
            </a:pPr>
            <a:r>
              <a:rPr lang="en-US" altLang="zh-CN" dirty="0" smtClean="0"/>
              <a:t>while (expression)</a:t>
            </a:r>
          </a:p>
          <a:p>
            <a:pPr lvl="1" eaLnBrk="1" hangingPunct="1">
              <a:buFont typeface="Wingdings" panose="05000000000000000000" pitchFamily="2" charset="2"/>
              <a:buNone/>
            </a:pPr>
            <a:r>
              <a:rPr lang="en-US" altLang="zh-CN" dirty="0" smtClean="0"/>
              <a:t>{</a:t>
            </a:r>
          </a:p>
          <a:p>
            <a:pPr lvl="1" eaLnBrk="1" hangingPunct="1">
              <a:buFont typeface="Wingdings" panose="05000000000000000000" pitchFamily="2" charset="2"/>
              <a:buNone/>
            </a:pPr>
            <a:r>
              <a:rPr lang="en-US" altLang="zh-CN" dirty="0" smtClean="0"/>
              <a:t>	</a:t>
            </a:r>
            <a:r>
              <a:rPr lang="en-US" altLang="zh-CN" dirty="0" smtClean="0">
                <a:latin typeface="Arial" panose="020B0604020202020204" pitchFamily="34" charset="0"/>
              </a:rPr>
              <a:t>…</a:t>
            </a:r>
            <a:endParaRPr lang="en-US" altLang="zh-CN" dirty="0" smtClean="0"/>
          </a:p>
          <a:p>
            <a:pPr lvl="1" eaLnBrk="1" hangingPunct="1">
              <a:buFont typeface="Wingdings" panose="05000000000000000000" pitchFamily="2" charset="2"/>
              <a:buNone/>
            </a:pPr>
            <a:r>
              <a:rPr lang="en-US" altLang="zh-CN" dirty="0" smtClean="0"/>
              <a:t>}</a:t>
            </a:r>
          </a:p>
          <a:p>
            <a:pPr lvl="1" eaLnBrk="1" hangingPunct="1"/>
            <a:endParaRPr lang="en-US" altLang="zh-CN" dirty="0" smtClean="0"/>
          </a:p>
        </p:txBody>
      </p:sp>
      <p:sp>
        <p:nvSpPr>
          <p:cNvPr id="24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79FB4A2-E443-42C7-97D4-55F60CE15AD5}" type="slidenum">
              <a:rPr lang="en-US" altLang="zh-CN"/>
              <a:pPr eaLnBrk="1" hangingPunct="1"/>
              <a:t>53</a:t>
            </a:fld>
            <a:endParaRPr lang="en-US" altLang="zh-CN"/>
          </a:p>
        </p:txBody>
      </p:sp>
    </p:spTree>
    <p:extLst>
      <p:ext uri="{BB962C8B-B14F-4D97-AF65-F5344CB8AC3E}">
        <p14:creationId xmlns:p14="http://schemas.microsoft.com/office/powerpoint/2010/main" val="5596281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while </a:t>
            </a:r>
            <a:r>
              <a:rPr lang="zh-CN" altLang="en-US" smtClean="0"/>
              <a:t>例子</a:t>
            </a:r>
          </a:p>
        </p:txBody>
      </p:sp>
      <p:sp>
        <p:nvSpPr>
          <p:cNvPr id="25603" name="Rectangle 3"/>
          <p:cNvSpPr>
            <a:spLocks noGrp="1" noChangeArrowheads="1"/>
          </p:cNvSpPr>
          <p:nvPr>
            <p:ph idx="1"/>
          </p:nvPr>
        </p:nvSpPr>
        <p:spPr>
          <a:xfrm>
            <a:off x="628650" y="1581076"/>
            <a:ext cx="7886700" cy="4351338"/>
          </a:xfrm>
        </p:spPr>
        <p:txBody>
          <a:bodyPr>
            <a:noAutofit/>
          </a:bodyPr>
          <a:lstStyle/>
          <a:p>
            <a:pPr eaLnBrk="1" hangingPunct="1">
              <a:lnSpc>
                <a:spcPct val="110000"/>
              </a:lnSpc>
              <a:spcBef>
                <a:spcPts val="0"/>
              </a:spcBef>
              <a:buFont typeface="Wingdings" panose="05000000000000000000" pitchFamily="2" charset="2"/>
              <a:buNone/>
            </a:pPr>
            <a:r>
              <a:rPr kumimoji="1" lang="en-US" altLang="zh-CN" sz="1600" b="1" dirty="0"/>
              <a:t>public class </a:t>
            </a:r>
            <a:r>
              <a:rPr kumimoji="1" lang="en-US" altLang="zh-CN" sz="1600" b="1" dirty="0" err="1"/>
              <a:t>WhileDemo</a:t>
            </a:r>
            <a:r>
              <a:rPr kumimoji="1" lang="en-US" altLang="zh-CN" sz="1600" b="1" dirty="0"/>
              <a:t> </a:t>
            </a:r>
            <a:r>
              <a:rPr kumimoji="1" lang="en-US" altLang="zh-CN" sz="1600" b="1" dirty="0" smtClean="0"/>
              <a:t> {</a:t>
            </a:r>
            <a:endParaRPr kumimoji="1" lang="en-US" altLang="zh-CN" sz="1600" b="1" dirty="0"/>
          </a:p>
          <a:p>
            <a:pPr eaLnBrk="1" hangingPunct="1">
              <a:lnSpc>
                <a:spcPct val="110000"/>
              </a:lnSpc>
              <a:spcBef>
                <a:spcPts val="0"/>
              </a:spcBef>
              <a:buFont typeface="Wingdings" panose="05000000000000000000" pitchFamily="2" charset="2"/>
              <a:buNone/>
            </a:pPr>
            <a:r>
              <a:rPr kumimoji="1" lang="en-US" altLang="zh-CN" sz="1600" b="1" dirty="0"/>
              <a:t>    	public static void main(String[] </a:t>
            </a:r>
            <a:r>
              <a:rPr kumimoji="1" lang="en-US" altLang="zh-CN" sz="1600" b="1" dirty="0" err="1"/>
              <a:t>args</a:t>
            </a:r>
            <a:r>
              <a:rPr kumimoji="1" lang="en-US" altLang="zh-CN" sz="1600" b="1" dirty="0"/>
              <a:t>) </a:t>
            </a:r>
            <a:r>
              <a:rPr kumimoji="1" lang="en-US" altLang="zh-CN" sz="1600" b="1" dirty="0" smtClean="0"/>
              <a:t> {</a:t>
            </a:r>
            <a:endParaRPr kumimoji="1" lang="en-US" altLang="zh-CN" sz="1600" b="1" dirty="0"/>
          </a:p>
          <a:p>
            <a:pPr eaLnBrk="1" hangingPunct="1">
              <a:lnSpc>
                <a:spcPct val="110000"/>
              </a:lnSpc>
              <a:spcBef>
                <a:spcPts val="0"/>
              </a:spcBef>
              <a:buFont typeface="Wingdings" panose="05000000000000000000" pitchFamily="2" charset="2"/>
              <a:buNone/>
            </a:pPr>
            <a:endParaRPr kumimoji="1" lang="en-US" altLang="zh-CN" sz="1600" b="1" dirty="0"/>
          </a:p>
          <a:p>
            <a:pPr eaLnBrk="1" hangingPunct="1">
              <a:lnSpc>
                <a:spcPct val="110000"/>
              </a:lnSpc>
              <a:spcBef>
                <a:spcPts val="0"/>
              </a:spcBef>
              <a:buFont typeface="Wingdings" panose="05000000000000000000" pitchFamily="2" charset="2"/>
              <a:buNone/>
            </a:pPr>
            <a:r>
              <a:rPr kumimoji="1" lang="en-US" altLang="zh-CN" sz="1600" b="1" dirty="0"/>
              <a:t>        </a:t>
            </a:r>
            <a:r>
              <a:rPr kumimoji="1" lang="en-US" altLang="zh-CN" sz="1600" b="1" dirty="0"/>
              <a:t>	</a:t>
            </a:r>
            <a:r>
              <a:rPr kumimoji="1" lang="en-US" altLang="zh-CN" sz="1600" b="1" dirty="0" smtClean="0"/>
              <a:t>String </a:t>
            </a:r>
            <a:r>
              <a:rPr kumimoji="1" lang="en-US" altLang="zh-CN" sz="1600" b="1" dirty="0" err="1"/>
              <a:t>copyFromMe</a:t>
            </a:r>
            <a:r>
              <a:rPr kumimoji="1" lang="en-US" altLang="zh-CN" sz="1600" b="1" dirty="0"/>
              <a:t> = "Copy this string until you " +"encounter the letter 'g'.";</a:t>
            </a:r>
          </a:p>
          <a:p>
            <a:pPr eaLnBrk="1" hangingPunct="1">
              <a:lnSpc>
                <a:spcPct val="110000"/>
              </a:lnSpc>
              <a:spcBef>
                <a:spcPts val="0"/>
              </a:spcBef>
              <a:buFont typeface="Wingdings" panose="05000000000000000000" pitchFamily="2" charset="2"/>
              <a:buNone/>
            </a:pPr>
            <a:r>
              <a:rPr kumimoji="1" lang="en-US" altLang="zh-CN" sz="1600" b="1" dirty="0"/>
              <a:t>        </a:t>
            </a:r>
            <a:r>
              <a:rPr kumimoji="1" lang="en-US" altLang="zh-CN" sz="1600" b="1" dirty="0"/>
              <a:t>	</a:t>
            </a:r>
            <a:r>
              <a:rPr kumimoji="1" lang="en-US" altLang="zh-CN" sz="1600" b="1" dirty="0" err="1" smtClean="0"/>
              <a:t>StringBuffer</a:t>
            </a:r>
            <a:r>
              <a:rPr kumimoji="1" lang="en-US" altLang="zh-CN" sz="1600" b="1" dirty="0" smtClean="0"/>
              <a:t> </a:t>
            </a:r>
            <a:r>
              <a:rPr kumimoji="1" lang="en-US" altLang="zh-CN" sz="1600" b="1" dirty="0" err="1"/>
              <a:t>copyToMe</a:t>
            </a:r>
            <a:r>
              <a:rPr kumimoji="1" lang="en-US" altLang="zh-CN" sz="1600" b="1" dirty="0"/>
              <a:t> = new </a:t>
            </a:r>
            <a:r>
              <a:rPr kumimoji="1" lang="en-US" altLang="zh-CN" sz="1600" b="1" dirty="0" err="1"/>
              <a:t>StringBuffer</a:t>
            </a:r>
            <a:r>
              <a:rPr kumimoji="1" lang="en-US" altLang="zh-CN" sz="1600" b="1" dirty="0" smtClean="0"/>
              <a:t>();</a:t>
            </a:r>
            <a:endParaRPr kumimoji="1" lang="en-US" altLang="zh-CN" sz="1600" b="1" dirty="0"/>
          </a:p>
          <a:p>
            <a:pPr eaLnBrk="1" hangingPunct="1">
              <a:lnSpc>
                <a:spcPct val="110000"/>
              </a:lnSpc>
              <a:spcBef>
                <a:spcPts val="0"/>
              </a:spcBef>
              <a:buFont typeface="Wingdings" panose="05000000000000000000" pitchFamily="2" charset="2"/>
              <a:buNone/>
            </a:pPr>
            <a:r>
              <a:rPr kumimoji="1" lang="en-US" altLang="zh-CN" sz="1600" b="1" dirty="0"/>
              <a:t>        	</a:t>
            </a:r>
            <a:r>
              <a:rPr kumimoji="1" lang="en-US" altLang="zh-CN" sz="1600" b="1" dirty="0" err="1" smtClean="0"/>
              <a:t>int</a:t>
            </a:r>
            <a:r>
              <a:rPr kumimoji="1" lang="en-US" altLang="zh-CN" sz="1600" b="1" dirty="0" smtClean="0"/>
              <a:t> </a:t>
            </a:r>
            <a:r>
              <a:rPr kumimoji="1" lang="en-US" altLang="zh-CN" sz="1600" b="1" dirty="0" err="1"/>
              <a:t>i</a:t>
            </a:r>
            <a:r>
              <a:rPr kumimoji="1" lang="en-US" altLang="zh-CN" sz="1600" b="1" dirty="0"/>
              <a:t> = 0;</a:t>
            </a:r>
          </a:p>
          <a:p>
            <a:pPr eaLnBrk="1" hangingPunct="1">
              <a:lnSpc>
                <a:spcPct val="110000"/>
              </a:lnSpc>
              <a:spcBef>
                <a:spcPts val="0"/>
              </a:spcBef>
              <a:buFont typeface="Wingdings" panose="05000000000000000000" pitchFamily="2" charset="2"/>
              <a:buNone/>
            </a:pPr>
            <a:r>
              <a:rPr kumimoji="1" lang="en-US" altLang="zh-CN" sz="1600" b="1" dirty="0"/>
              <a:t>        	</a:t>
            </a:r>
            <a:r>
              <a:rPr kumimoji="1" lang="en-US" altLang="zh-CN" sz="1600" b="1" dirty="0" smtClean="0"/>
              <a:t>char </a:t>
            </a:r>
            <a:r>
              <a:rPr kumimoji="1" lang="en-US" altLang="zh-CN" sz="1600" b="1" dirty="0"/>
              <a:t>c = </a:t>
            </a:r>
            <a:r>
              <a:rPr kumimoji="1" lang="en-US" altLang="zh-CN" sz="1600" b="1" dirty="0" err="1"/>
              <a:t>copyFromMe.charAt</a:t>
            </a:r>
            <a:r>
              <a:rPr kumimoji="1" lang="en-US" altLang="zh-CN" sz="1600" b="1" dirty="0"/>
              <a:t>(</a:t>
            </a:r>
            <a:r>
              <a:rPr kumimoji="1" lang="en-US" altLang="zh-CN" sz="1600" b="1" dirty="0" err="1"/>
              <a:t>i</a:t>
            </a:r>
            <a:r>
              <a:rPr kumimoji="1" lang="en-US" altLang="zh-CN" sz="1600" b="1" dirty="0" smtClean="0"/>
              <a:t>);</a:t>
            </a:r>
            <a:endParaRPr kumimoji="1" lang="en-US" altLang="zh-CN" sz="1600" b="1" dirty="0"/>
          </a:p>
          <a:p>
            <a:pPr eaLnBrk="1" hangingPunct="1">
              <a:lnSpc>
                <a:spcPct val="110000"/>
              </a:lnSpc>
              <a:spcBef>
                <a:spcPts val="0"/>
              </a:spcBef>
              <a:buFont typeface="Wingdings" panose="05000000000000000000" pitchFamily="2" charset="2"/>
              <a:buNone/>
            </a:pPr>
            <a:r>
              <a:rPr kumimoji="1" lang="en-US" altLang="zh-CN" sz="1600" b="1" dirty="0"/>
              <a:t>        	</a:t>
            </a:r>
            <a:r>
              <a:rPr kumimoji="1" lang="en-US" altLang="zh-CN" sz="1600" b="1" dirty="0" smtClean="0">
                <a:solidFill>
                  <a:schemeClr val="accent1"/>
                </a:solidFill>
              </a:rPr>
              <a:t>while </a:t>
            </a:r>
            <a:r>
              <a:rPr kumimoji="1" lang="en-US" altLang="zh-CN" sz="1600" b="1" dirty="0">
                <a:solidFill>
                  <a:schemeClr val="accent1"/>
                </a:solidFill>
              </a:rPr>
              <a:t>(c != 'g') </a:t>
            </a:r>
          </a:p>
          <a:p>
            <a:pPr eaLnBrk="1" hangingPunct="1">
              <a:lnSpc>
                <a:spcPct val="110000"/>
              </a:lnSpc>
              <a:spcBef>
                <a:spcPts val="0"/>
              </a:spcBef>
              <a:buFont typeface="Wingdings" panose="05000000000000000000" pitchFamily="2" charset="2"/>
              <a:buNone/>
            </a:pPr>
            <a:r>
              <a:rPr kumimoji="1" lang="en-US" altLang="zh-CN" sz="1600" b="1" dirty="0">
                <a:solidFill>
                  <a:schemeClr val="accent1"/>
                </a:solidFill>
              </a:rPr>
              <a:t>		{</a:t>
            </a:r>
          </a:p>
          <a:p>
            <a:pPr eaLnBrk="1" hangingPunct="1">
              <a:lnSpc>
                <a:spcPct val="110000"/>
              </a:lnSpc>
              <a:spcBef>
                <a:spcPts val="0"/>
              </a:spcBef>
              <a:buFont typeface="Wingdings" panose="05000000000000000000" pitchFamily="2" charset="2"/>
              <a:buNone/>
            </a:pPr>
            <a:r>
              <a:rPr kumimoji="1" lang="en-US" altLang="zh-CN" sz="1600" b="1" dirty="0">
                <a:solidFill>
                  <a:schemeClr val="accent1"/>
                </a:solidFill>
              </a:rPr>
              <a:t>            		</a:t>
            </a:r>
            <a:r>
              <a:rPr kumimoji="1" lang="en-US" altLang="zh-CN" sz="1600" b="1" dirty="0" err="1">
                <a:solidFill>
                  <a:schemeClr val="accent1"/>
                </a:solidFill>
              </a:rPr>
              <a:t>copyToMe.append</a:t>
            </a:r>
            <a:r>
              <a:rPr kumimoji="1" lang="en-US" altLang="zh-CN" sz="1600" b="1" dirty="0">
                <a:solidFill>
                  <a:schemeClr val="accent1"/>
                </a:solidFill>
              </a:rPr>
              <a:t>(c);</a:t>
            </a:r>
          </a:p>
          <a:p>
            <a:pPr eaLnBrk="1" hangingPunct="1">
              <a:lnSpc>
                <a:spcPct val="110000"/>
              </a:lnSpc>
              <a:spcBef>
                <a:spcPts val="0"/>
              </a:spcBef>
              <a:buFont typeface="Wingdings" panose="05000000000000000000" pitchFamily="2" charset="2"/>
              <a:buNone/>
            </a:pPr>
            <a:r>
              <a:rPr kumimoji="1" lang="en-US" altLang="zh-CN" sz="1600" b="1" dirty="0">
                <a:solidFill>
                  <a:schemeClr val="accent1"/>
                </a:solidFill>
              </a:rPr>
              <a:t>            		c = </a:t>
            </a:r>
            <a:r>
              <a:rPr kumimoji="1" lang="en-US" altLang="zh-CN" sz="1600" b="1" dirty="0" err="1">
                <a:solidFill>
                  <a:schemeClr val="accent1"/>
                </a:solidFill>
              </a:rPr>
              <a:t>copyFromMe.charAt</a:t>
            </a:r>
            <a:r>
              <a:rPr kumimoji="1" lang="en-US" altLang="zh-CN" sz="1600" b="1" dirty="0">
                <a:solidFill>
                  <a:schemeClr val="accent1"/>
                </a:solidFill>
              </a:rPr>
              <a:t>(++</a:t>
            </a:r>
            <a:r>
              <a:rPr kumimoji="1" lang="en-US" altLang="zh-CN" sz="1600" b="1" dirty="0" err="1">
                <a:solidFill>
                  <a:schemeClr val="accent1"/>
                </a:solidFill>
              </a:rPr>
              <a:t>i</a:t>
            </a:r>
            <a:r>
              <a:rPr kumimoji="1" lang="en-US" altLang="zh-CN" sz="1600" b="1" dirty="0">
                <a:solidFill>
                  <a:schemeClr val="accent1"/>
                </a:solidFill>
              </a:rPr>
              <a:t>);</a:t>
            </a:r>
          </a:p>
          <a:p>
            <a:pPr eaLnBrk="1" hangingPunct="1">
              <a:lnSpc>
                <a:spcPct val="110000"/>
              </a:lnSpc>
              <a:spcBef>
                <a:spcPts val="0"/>
              </a:spcBef>
              <a:buFont typeface="Wingdings" panose="05000000000000000000" pitchFamily="2" charset="2"/>
              <a:buNone/>
            </a:pPr>
            <a:r>
              <a:rPr kumimoji="1" lang="en-US" altLang="zh-CN" sz="1600" b="1" dirty="0">
                <a:solidFill>
                  <a:schemeClr val="accent1"/>
                </a:solidFill>
              </a:rPr>
              <a:t>        	</a:t>
            </a:r>
            <a:r>
              <a:rPr kumimoji="1" lang="en-US" altLang="zh-CN" sz="1600" b="1" dirty="0" smtClean="0">
                <a:solidFill>
                  <a:schemeClr val="accent1"/>
                </a:solidFill>
              </a:rPr>
              <a:t>}</a:t>
            </a:r>
            <a:endParaRPr kumimoji="1" lang="en-US" altLang="zh-CN" sz="1600" b="1" dirty="0">
              <a:solidFill>
                <a:schemeClr val="accent1"/>
              </a:solidFill>
            </a:endParaRPr>
          </a:p>
          <a:p>
            <a:pPr eaLnBrk="1" hangingPunct="1">
              <a:lnSpc>
                <a:spcPct val="110000"/>
              </a:lnSpc>
              <a:spcBef>
                <a:spcPts val="0"/>
              </a:spcBef>
              <a:buFont typeface="Wingdings" panose="05000000000000000000" pitchFamily="2" charset="2"/>
              <a:buNone/>
            </a:pPr>
            <a:r>
              <a:rPr kumimoji="1" lang="en-US" altLang="zh-CN" sz="1600" b="1" dirty="0"/>
              <a:t>        	</a:t>
            </a:r>
            <a:r>
              <a:rPr kumimoji="1" lang="en-US" altLang="zh-CN" sz="1600" b="1" dirty="0" err="1" smtClean="0"/>
              <a:t>System.out.println</a:t>
            </a:r>
            <a:r>
              <a:rPr kumimoji="1" lang="en-US" altLang="zh-CN" sz="1600" b="1" dirty="0" smtClean="0"/>
              <a:t>(</a:t>
            </a:r>
            <a:r>
              <a:rPr kumimoji="1" lang="en-US" altLang="zh-CN" sz="1600" b="1" dirty="0" err="1" smtClean="0"/>
              <a:t>copyToMe</a:t>
            </a:r>
            <a:r>
              <a:rPr kumimoji="1" lang="en-US" altLang="zh-CN" sz="1600" b="1" dirty="0"/>
              <a:t>);</a:t>
            </a:r>
          </a:p>
          <a:p>
            <a:pPr eaLnBrk="1" hangingPunct="1">
              <a:lnSpc>
                <a:spcPct val="110000"/>
              </a:lnSpc>
              <a:spcBef>
                <a:spcPts val="0"/>
              </a:spcBef>
              <a:buFont typeface="Wingdings" panose="05000000000000000000" pitchFamily="2" charset="2"/>
              <a:buNone/>
            </a:pPr>
            <a:r>
              <a:rPr kumimoji="1" lang="en-US" altLang="zh-CN" sz="1600" b="1" dirty="0"/>
              <a:t>    }</a:t>
            </a:r>
          </a:p>
          <a:p>
            <a:pPr eaLnBrk="1" hangingPunct="1">
              <a:lnSpc>
                <a:spcPct val="110000"/>
              </a:lnSpc>
              <a:spcBef>
                <a:spcPts val="0"/>
              </a:spcBef>
              <a:buFont typeface="Wingdings" panose="05000000000000000000" pitchFamily="2" charset="2"/>
              <a:buNone/>
            </a:pPr>
            <a:r>
              <a:rPr kumimoji="1" lang="en-US" altLang="zh-CN" sz="1600" b="1" dirty="0"/>
              <a:t>}</a:t>
            </a:r>
          </a:p>
          <a:p>
            <a:pPr eaLnBrk="1" hangingPunct="1">
              <a:lnSpc>
                <a:spcPct val="80000"/>
              </a:lnSpc>
              <a:buFont typeface="Wingdings" panose="05000000000000000000" pitchFamily="2" charset="2"/>
              <a:buNone/>
            </a:pPr>
            <a:endParaRPr lang="en-US" altLang="zh-CN" sz="1000" dirty="0"/>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9E7FA52-B34F-4B43-B39D-9BED70B2064A}" type="slidenum">
              <a:rPr lang="en-US" altLang="zh-CN"/>
              <a:pPr eaLnBrk="1" hangingPunct="1"/>
              <a:t>54</a:t>
            </a:fld>
            <a:endParaRPr lang="en-US" altLang="zh-CN"/>
          </a:p>
        </p:txBody>
      </p:sp>
    </p:spTree>
    <p:extLst>
      <p:ext uri="{BB962C8B-B14F-4D97-AF65-F5344CB8AC3E}">
        <p14:creationId xmlns:p14="http://schemas.microsoft.com/office/powerpoint/2010/main" val="18538013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do </a:t>
            </a:r>
            <a:r>
              <a:rPr lang="en-US" altLang="zh-CN" smtClean="0">
                <a:latin typeface="Arial" panose="020B0604020202020204" pitchFamily="34" charset="0"/>
              </a:rPr>
              <a:t>…</a:t>
            </a:r>
            <a:r>
              <a:rPr lang="en-US" altLang="zh-CN" smtClean="0"/>
              <a:t> while </a:t>
            </a:r>
            <a:r>
              <a:rPr lang="zh-CN" altLang="en-US" smtClean="0"/>
              <a:t>循环</a:t>
            </a:r>
          </a:p>
        </p:txBody>
      </p:sp>
      <p:sp>
        <p:nvSpPr>
          <p:cNvPr id="26627" name="Rectangle 3"/>
          <p:cNvSpPr>
            <a:spLocks noGrp="1" noChangeArrowheads="1"/>
          </p:cNvSpPr>
          <p:nvPr>
            <p:ph idx="1"/>
          </p:nvPr>
        </p:nvSpPr>
        <p:spPr/>
        <p:txBody>
          <a:bodyPr/>
          <a:lstStyle/>
          <a:p>
            <a:pPr eaLnBrk="1" hangingPunct="1"/>
            <a:r>
              <a:rPr lang="zh-CN" altLang="en-US" smtClean="0"/>
              <a:t>一般形式</a:t>
            </a:r>
          </a:p>
          <a:p>
            <a:pPr lvl="1" eaLnBrk="1" hangingPunct="1">
              <a:buFont typeface="Wingdings" panose="05000000000000000000" pitchFamily="2" charset="2"/>
              <a:buNone/>
            </a:pPr>
            <a:r>
              <a:rPr lang="en-US" altLang="zh-CN" smtClean="0"/>
              <a:t>do </a:t>
            </a:r>
          </a:p>
          <a:p>
            <a:pPr lvl="1" eaLnBrk="1" hangingPunct="1">
              <a:buFont typeface="Wingdings" panose="05000000000000000000" pitchFamily="2" charset="2"/>
              <a:buNone/>
            </a:pPr>
            <a:r>
              <a:rPr lang="en-US" altLang="zh-CN" smtClean="0"/>
              <a:t>{</a:t>
            </a:r>
          </a:p>
          <a:p>
            <a:pPr lvl="1" eaLnBrk="1" hangingPunct="1">
              <a:buFont typeface="Wingdings" panose="05000000000000000000" pitchFamily="2" charset="2"/>
              <a:buNone/>
            </a:pPr>
            <a:r>
              <a:rPr lang="en-US" altLang="zh-CN" smtClean="0"/>
              <a:t>} while(expression);</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1191018-1A70-4E0C-BD90-6F2291AA4095}" type="slidenum">
              <a:rPr lang="en-US" altLang="zh-CN"/>
              <a:pPr eaLnBrk="1" hangingPunct="1"/>
              <a:t>55</a:t>
            </a:fld>
            <a:endParaRPr lang="en-US" altLang="zh-CN"/>
          </a:p>
        </p:txBody>
      </p:sp>
    </p:spTree>
    <p:extLst>
      <p:ext uri="{BB962C8B-B14F-4D97-AF65-F5344CB8AC3E}">
        <p14:creationId xmlns:p14="http://schemas.microsoft.com/office/powerpoint/2010/main" val="8495285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do </a:t>
            </a:r>
            <a:r>
              <a:rPr lang="en-US" altLang="zh-CN" smtClean="0">
                <a:latin typeface="Arial" panose="020B0604020202020204" pitchFamily="34" charset="0"/>
              </a:rPr>
              <a:t>…</a:t>
            </a:r>
            <a:r>
              <a:rPr lang="en-US" altLang="zh-CN" smtClean="0"/>
              <a:t> while </a:t>
            </a:r>
            <a:r>
              <a:rPr lang="zh-CN" altLang="en-US" smtClean="0"/>
              <a:t>循环例子</a:t>
            </a:r>
          </a:p>
        </p:txBody>
      </p:sp>
      <p:sp>
        <p:nvSpPr>
          <p:cNvPr id="27651" name="Rectangle 3"/>
          <p:cNvSpPr>
            <a:spLocks noGrp="1" noChangeArrowheads="1"/>
          </p:cNvSpPr>
          <p:nvPr>
            <p:ph idx="1"/>
          </p:nvPr>
        </p:nvSpPr>
        <p:spPr>
          <a:xfrm>
            <a:off x="628650" y="1527913"/>
            <a:ext cx="7886700" cy="4351338"/>
          </a:xfrm>
        </p:spPr>
        <p:txBody>
          <a:bodyPr>
            <a:noAutofit/>
          </a:bodyPr>
          <a:lstStyle/>
          <a:p>
            <a:pPr eaLnBrk="1" hangingPunct="1">
              <a:lnSpc>
                <a:spcPct val="110000"/>
              </a:lnSpc>
              <a:spcBef>
                <a:spcPts val="0"/>
              </a:spcBef>
              <a:buFont typeface="Wingdings" panose="05000000000000000000" pitchFamily="2" charset="2"/>
              <a:buNone/>
            </a:pPr>
            <a:r>
              <a:rPr kumimoji="1" lang="en-US" altLang="zh-CN" sz="1800" b="1" dirty="0"/>
              <a:t>public class </a:t>
            </a:r>
            <a:r>
              <a:rPr kumimoji="1" lang="en-US" altLang="zh-CN" sz="1800" b="1" dirty="0" err="1"/>
              <a:t>DoWhileDemo</a:t>
            </a:r>
            <a:r>
              <a:rPr kumimoji="1" lang="en-US" altLang="zh-CN" sz="1800" b="1" dirty="0"/>
              <a:t> </a:t>
            </a:r>
            <a:r>
              <a:rPr kumimoji="1" lang="en-US" altLang="zh-CN" sz="1800" b="1" dirty="0" smtClean="0"/>
              <a:t>{</a:t>
            </a:r>
            <a:endParaRPr kumimoji="1" lang="en-US" altLang="zh-CN" sz="1800" b="1" dirty="0"/>
          </a:p>
          <a:p>
            <a:pPr eaLnBrk="1" hangingPunct="1">
              <a:lnSpc>
                <a:spcPct val="110000"/>
              </a:lnSpc>
              <a:spcBef>
                <a:spcPts val="0"/>
              </a:spcBef>
              <a:buFont typeface="Wingdings" panose="05000000000000000000" pitchFamily="2" charset="2"/>
              <a:buNone/>
            </a:pPr>
            <a:r>
              <a:rPr kumimoji="1" lang="en-US" altLang="zh-CN" sz="1800" b="1" dirty="0"/>
              <a:t>    	public static void main(String[] </a:t>
            </a:r>
            <a:r>
              <a:rPr kumimoji="1" lang="en-US" altLang="zh-CN" sz="1800" b="1" dirty="0" err="1"/>
              <a:t>args</a:t>
            </a:r>
            <a:r>
              <a:rPr kumimoji="1" lang="en-US" altLang="zh-CN" sz="1800" b="1" dirty="0"/>
              <a:t>) </a:t>
            </a:r>
            <a:r>
              <a:rPr kumimoji="1" lang="en-US" altLang="zh-CN" sz="1800" b="1" dirty="0" smtClean="0"/>
              <a:t> {</a:t>
            </a:r>
            <a:endParaRPr kumimoji="1" lang="en-US" altLang="zh-CN" sz="1800" b="1" dirty="0"/>
          </a:p>
          <a:p>
            <a:pPr eaLnBrk="1" hangingPunct="1">
              <a:lnSpc>
                <a:spcPct val="110000"/>
              </a:lnSpc>
              <a:spcBef>
                <a:spcPts val="0"/>
              </a:spcBef>
              <a:buFont typeface="Wingdings" panose="05000000000000000000" pitchFamily="2" charset="2"/>
              <a:buNone/>
            </a:pPr>
            <a:r>
              <a:rPr kumimoji="1" lang="en-US" altLang="zh-CN" sz="1800" b="1" dirty="0"/>
              <a:t>        	</a:t>
            </a:r>
            <a:r>
              <a:rPr kumimoji="1" lang="en-US" altLang="zh-CN" sz="1800" b="1" dirty="0" smtClean="0"/>
              <a:t>String </a:t>
            </a:r>
            <a:r>
              <a:rPr kumimoji="1" lang="en-US" altLang="zh-CN" sz="1800" b="1" dirty="0" err="1"/>
              <a:t>copyFromMe</a:t>
            </a:r>
            <a:r>
              <a:rPr kumimoji="1" lang="en-US" altLang="zh-CN" sz="1800" b="1" dirty="0"/>
              <a:t> = "Copy this string until you " +"encounter the letter 'g'.";</a:t>
            </a:r>
          </a:p>
          <a:p>
            <a:pPr eaLnBrk="1" hangingPunct="1">
              <a:lnSpc>
                <a:spcPct val="110000"/>
              </a:lnSpc>
              <a:spcBef>
                <a:spcPts val="0"/>
              </a:spcBef>
              <a:buFont typeface="Wingdings" panose="05000000000000000000" pitchFamily="2" charset="2"/>
              <a:buNone/>
            </a:pPr>
            <a:r>
              <a:rPr kumimoji="1" lang="en-US" altLang="zh-CN" sz="1800" b="1" dirty="0"/>
              <a:t>        	</a:t>
            </a:r>
            <a:r>
              <a:rPr kumimoji="1" lang="en-US" altLang="zh-CN" sz="1800" b="1" dirty="0" err="1" smtClean="0"/>
              <a:t>StringBuffer</a:t>
            </a:r>
            <a:r>
              <a:rPr kumimoji="1" lang="en-US" altLang="zh-CN" sz="1800" b="1" dirty="0" smtClean="0"/>
              <a:t> </a:t>
            </a:r>
            <a:r>
              <a:rPr kumimoji="1" lang="en-US" altLang="zh-CN" sz="1800" b="1" dirty="0" err="1"/>
              <a:t>copyToMe</a:t>
            </a:r>
            <a:r>
              <a:rPr kumimoji="1" lang="en-US" altLang="zh-CN" sz="1800" b="1" dirty="0"/>
              <a:t> = new </a:t>
            </a:r>
            <a:r>
              <a:rPr kumimoji="1" lang="en-US" altLang="zh-CN" sz="1800" b="1" dirty="0" err="1"/>
              <a:t>StringBuffer</a:t>
            </a:r>
            <a:r>
              <a:rPr kumimoji="1" lang="en-US" altLang="zh-CN" sz="1800" b="1" dirty="0" smtClean="0"/>
              <a:t>();</a:t>
            </a:r>
            <a:endParaRPr kumimoji="1" lang="en-US" altLang="zh-CN" sz="1800" b="1" dirty="0"/>
          </a:p>
          <a:p>
            <a:pPr eaLnBrk="1" hangingPunct="1">
              <a:lnSpc>
                <a:spcPct val="110000"/>
              </a:lnSpc>
              <a:spcBef>
                <a:spcPts val="0"/>
              </a:spcBef>
              <a:buFont typeface="Wingdings" panose="05000000000000000000" pitchFamily="2" charset="2"/>
              <a:buNone/>
            </a:pPr>
            <a:r>
              <a:rPr kumimoji="1" lang="en-US" altLang="zh-CN" sz="1800" b="1" dirty="0"/>
              <a:t>        	</a:t>
            </a:r>
            <a:r>
              <a:rPr kumimoji="1" lang="en-US" altLang="zh-CN" sz="1800" b="1" dirty="0" err="1" smtClean="0"/>
              <a:t>int</a:t>
            </a:r>
            <a:r>
              <a:rPr kumimoji="1" lang="en-US" altLang="zh-CN" sz="1800" b="1" dirty="0" smtClean="0"/>
              <a:t> </a:t>
            </a:r>
            <a:r>
              <a:rPr kumimoji="1" lang="en-US" altLang="zh-CN" sz="1800" b="1" dirty="0" err="1"/>
              <a:t>i</a:t>
            </a:r>
            <a:r>
              <a:rPr kumimoji="1" lang="en-US" altLang="zh-CN" sz="1800" b="1" dirty="0"/>
              <a:t> = 0;</a:t>
            </a:r>
          </a:p>
          <a:p>
            <a:pPr eaLnBrk="1" hangingPunct="1">
              <a:lnSpc>
                <a:spcPct val="110000"/>
              </a:lnSpc>
              <a:spcBef>
                <a:spcPts val="0"/>
              </a:spcBef>
              <a:buFont typeface="Wingdings" panose="05000000000000000000" pitchFamily="2" charset="2"/>
              <a:buNone/>
            </a:pPr>
            <a:r>
              <a:rPr kumimoji="1" lang="en-US" altLang="zh-CN" sz="1800" b="1" dirty="0"/>
              <a:t>        	</a:t>
            </a:r>
            <a:r>
              <a:rPr kumimoji="1" lang="en-US" altLang="zh-CN" sz="1800" b="1" dirty="0" smtClean="0"/>
              <a:t>char </a:t>
            </a:r>
            <a:r>
              <a:rPr kumimoji="1" lang="en-US" altLang="zh-CN" sz="1800" b="1" dirty="0"/>
              <a:t>c = </a:t>
            </a:r>
            <a:r>
              <a:rPr kumimoji="1" lang="en-US" altLang="zh-CN" sz="1800" b="1" dirty="0" err="1"/>
              <a:t>copyFromMe.charAt</a:t>
            </a:r>
            <a:r>
              <a:rPr kumimoji="1" lang="en-US" altLang="zh-CN" sz="1800" b="1" dirty="0"/>
              <a:t>(</a:t>
            </a:r>
            <a:r>
              <a:rPr kumimoji="1" lang="en-US" altLang="zh-CN" sz="1800" b="1" dirty="0" err="1"/>
              <a:t>i</a:t>
            </a:r>
            <a:r>
              <a:rPr kumimoji="1" lang="en-US" altLang="zh-CN" sz="1800" b="1" dirty="0" smtClean="0"/>
              <a:t>);</a:t>
            </a:r>
            <a:endParaRPr kumimoji="1" lang="en-US" altLang="zh-CN" sz="1800" b="1" dirty="0"/>
          </a:p>
          <a:p>
            <a:pPr eaLnBrk="1" hangingPunct="1">
              <a:lnSpc>
                <a:spcPct val="110000"/>
              </a:lnSpc>
              <a:spcBef>
                <a:spcPts val="0"/>
              </a:spcBef>
              <a:buFont typeface="Wingdings" panose="05000000000000000000" pitchFamily="2" charset="2"/>
              <a:buNone/>
            </a:pPr>
            <a:r>
              <a:rPr kumimoji="1" lang="en-US" altLang="zh-CN" sz="1800" b="1" dirty="0"/>
              <a:t>        	</a:t>
            </a:r>
            <a:r>
              <a:rPr kumimoji="1" lang="en-US" altLang="zh-CN" sz="1800" b="1" dirty="0" smtClean="0">
                <a:solidFill>
                  <a:schemeClr val="accent1"/>
                </a:solidFill>
              </a:rPr>
              <a:t>do </a:t>
            </a:r>
            <a:endParaRPr kumimoji="1" lang="en-US" altLang="zh-CN" sz="1800" b="1" dirty="0">
              <a:solidFill>
                <a:schemeClr val="accent1"/>
              </a:solidFill>
            </a:endParaRPr>
          </a:p>
          <a:p>
            <a:pPr eaLnBrk="1" hangingPunct="1">
              <a:lnSpc>
                <a:spcPct val="110000"/>
              </a:lnSpc>
              <a:spcBef>
                <a:spcPts val="0"/>
              </a:spcBef>
              <a:buFont typeface="Wingdings" panose="05000000000000000000" pitchFamily="2" charset="2"/>
              <a:buNone/>
            </a:pPr>
            <a:r>
              <a:rPr kumimoji="1" lang="en-US" altLang="zh-CN" sz="1800" b="1" dirty="0">
                <a:solidFill>
                  <a:schemeClr val="accent1"/>
                </a:solidFill>
              </a:rPr>
              <a:t>		{</a:t>
            </a:r>
          </a:p>
          <a:p>
            <a:pPr eaLnBrk="1" hangingPunct="1">
              <a:lnSpc>
                <a:spcPct val="110000"/>
              </a:lnSpc>
              <a:spcBef>
                <a:spcPts val="0"/>
              </a:spcBef>
              <a:buFont typeface="Wingdings" panose="05000000000000000000" pitchFamily="2" charset="2"/>
              <a:buNone/>
            </a:pPr>
            <a:r>
              <a:rPr kumimoji="1" lang="en-US" altLang="zh-CN" sz="1800" b="1" dirty="0">
                <a:solidFill>
                  <a:schemeClr val="accent1"/>
                </a:solidFill>
              </a:rPr>
              <a:t>            	 	</a:t>
            </a:r>
            <a:r>
              <a:rPr kumimoji="1" lang="en-US" altLang="zh-CN" sz="1800" b="1" dirty="0" err="1">
                <a:solidFill>
                  <a:schemeClr val="accent1"/>
                </a:solidFill>
              </a:rPr>
              <a:t>copyToMe.append</a:t>
            </a:r>
            <a:r>
              <a:rPr kumimoji="1" lang="en-US" altLang="zh-CN" sz="1800" b="1" dirty="0">
                <a:solidFill>
                  <a:schemeClr val="accent1"/>
                </a:solidFill>
              </a:rPr>
              <a:t>(c);</a:t>
            </a:r>
          </a:p>
          <a:p>
            <a:pPr eaLnBrk="1" hangingPunct="1">
              <a:lnSpc>
                <a:spcPct val="110000"/>
              </a:lnSpc>
              <a:spcBef>
                <a:spcPts val="0"/>
              </a:spcBef>
              <a:buFont typeface="Wingdings" panose="05000000000000000000" pitchFamily="2" charset="2"/>
              <a:buNone/>
            </a:pPr>
            <a:r>
              <a:rPr kumimoji="1" lang="en-US" altLang="zh-CN" sz="1800" b="1" dirty="0">
                <a:solidFill>
                  <a:schemeClr val="accent1"/>
                </a:solidFill>
              </a:rPr>
              <a:t>            		c = </a:t>
            </a:r>
            <a:r>
              <a:rPr kumimoji="1" lang="en-US" altLang="zh-CN" sz="1800" b="1" dirty="0" err="1">
                <a:solidFill>
                  <a:schemeClr val="accent1"/>
                </a:solidFill>
              </a:rPr>
              <a:t>copyFromMe.charAt</a:t>
            </a:r>
            <a:r>
              <a:rPr kumimoji="1" lang="en-US" altLang="zh-CN" sz="1800" b="1" dirty="0">
                <a:solidFill>
                  <a:schemeClr val="accent1"/>
                </a:solidFill>
              </a:rPr>
              <a:t>(++</a:t>
            </a:r>
            <a:r>
              <a:rPr kumimoji="1" lang="en-US" altLang="zh-CN" sz="1800" b="1" dirty="0" err="1">
                <a:solidFill>
                  <a:schemeClr val="accent1"/>
                </a:solidFill>
              </a:rPr>
              <a:t>i</a:t>
            </a:r>
            <a:r>
              <a:rPr kumimoji="1" lang="en-US" altLang="zh-CN" sz="1800" b="1" dirty="0">
                <a:solidFill>
                  <a:schemeClr val="accent1"/>
                </a:solidFill>
              </a:rPr>
              <a:t>);</a:t>
            </a:r>
          </a:p>
          <a:p>
            <a:pPr eaLnBrk="1" hangingPunct="1">
              <a:lnSpc>
                <a:spcPct val="110000"/>
              </a:lnSpc>
              <a:spcBef>
                <a:spcPts val="0"/>
              </a:spcBef>
              <a:buFont typeface="Wingdings" panose="05000000000000000000" pitchFamily="2" charset="2"/>
              <a:buNone/>
            </a:pPr>
            <a:r>
              <a:rPr kumimoji="1" lang="en-US" altLang="zh-CN" sz="1800" b="1" dirty="0">
                <a:solidFill>
                  <a:schemeClr val="accent1"/>
                </a:solidFill>
              </a:rPr>
              <a:t>        	</a:t>
            </a:r>
            <a:r>
              <a:rPr kumimoji="1" lang="en-US" altLang="zh-CN" sz="1800" b="1" dirty="0" smtClean="0">
                <a:solidFill>
                  <a:schemeClr val="accent1"/>
                </a:solidFill>
              </a:rPr>
              <a:t>} </a:t>
            </a:r>
            <a:r>
              <a:rPr kumimoji="1" lang="en-US" altLang="zh-CN" sz="1800" b="1" dirty="0">
                <a:solidFill>
                  <a:schemeClr val="accent1"/>
                </a:solidFill>
              </a:rPr>
              <a:t>while (c != 'g');</a:t>
            </a:r>
          </a:p>
          <a:p>
            <a:pPr eaLnBrk="1" hangingPunct="1">
              <a:lnSpc>
                <a:spcPct val="110000"/>
              </a:lnSpc>
              <a:spcBef>
                <a:spcPts val="0"/>
              </a:spcBef>
              <a:buFont typeface="Wingdings" panose="05000000000000000000" pitchFamily="2" charset="2"/>
              <a:buNone/>
            </a:pPr>
            <a:r>
              <a:rPr kumimoji="1" lang="en-US" altLang="zh-CN" sz="1800" b="1" dirty="0"/>
              <a:t>        	</a:t>
            </a:r>
            <a:r>
              <a:rPr kumimoji="1" lang="en-US" altLang="zh-CN" sz="1800" b="1" dirty="0" err="1" smtClean="0"/>
              <a:t>System.out.println</a:t>
            </a:r>
            <a:r>
              <a:rPr kumimoji="1" lang="en-US" altLang="zh-CN" sz="1800" b="1" dirty="0" smtClean="0"/>
              <a:t>(</a:t>
            </a:r>
            <a:r>
              <a:rPr kumimoji="1" lang="en-US" altLang="zh-CN" sz="1800" b="1" dirty="0" err="1" smtClean="0"/>
              <a:t>copyToMe</a:t>
            </a:r>
            <a:r>
              <a:rPr kumimoji="1" lang="en-US" altLang="zh-CN" sz="1800" b="1" dirty="0"/>
              <a:t>);</a:t>
            </a:r>
          </a:p>
          <a:p>
            <a:pPr eaLnBrk="1" hangingPunct="1">
              <a:lnSpc>
                <a:spcPct val="110000"/>
              </a:lnSpc>
              <a:spcBef>
                <a:spcPts val="0"/>
              </a:spcBef>
              <a:buFont typeface="Wingdings" panose="05000000000000000000" pitchFamily="2" charset="2"/>
              <a:buNone/>
            </a:pPr>
            <a:r>
              <a:rPr kumimoji="1" lang="en-US" altLang="zh-CN" sz="1800" b="1" dirty="0"/>
              <a:t>    	}</a:t>
            </a:r>
          </a:p>
          <a:p>
            <a:pPr eaLnBrk="1" hangingPunct="1">
              <a:lnSpc>
                <a:spcPct val="110000"/>
              </a:lnSpc>
              <a:spcBef>
                <a:spcPts val="0"/>
              </a:spcBef>
              <a:buFont typeface="Wingdings" panose="05000000000000000000" pitchFamily="2" charset="2"/>
              <a:buNone/>
            </a:pPr>
            <a:r>
              <a:rPr kumimoji="1" lang="en-US" altLang="zh-CN" sz="1800" b="1" dirty="0"/>
              <a:t>}</a:t>
            </a:r>
          </a:p>
          <a:p>
            <a:pPr eaLnBrk="1" hangingPunct="1">
              <a:lnSpc>
                <a:spcPct val="110000"/>
              </a:lnSpc>
              <a:spcBef>
                <a:spcPts val="0"/>
              </a:spcBef>
              <a:buFont typeface="Wingdings" panose="05000000000000000000" pitchFamily="2" charset="2"/>
              <a:buNone/>
            </a:pPr>
            <a:endParaRPr lang="en-US" altLang="zh-CN" sz="1400" dirty="0"/>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0CFF407-213D-4925-83D2-9189685A1C79}" type="slidenum">
              <a:rPr lang="en-US" altLang="zh-CN"/>
              <a:pPr eaLnBrk="1" hangingPunct="1"/>
              <a:t>56</a:t>
            </a:fld>
            <a:endParaRPr lang="en-US" altLang="zh-CN"/>
          </a:p>
        </p:txBody>
      </p:sp>
    </p:spTree>
    <p:extLst>
      <p:ext uri="{BB962C8B-B14F-4D97-AF65-F5344CB8AC3E}">
        <p14:creationId xmlns:p14="http://schemas.microsoft.com/office/powerpoint/2010/main" val="2941315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for </a:t>
            </a:r>
            <a:r>
              <a:rPr lang="zh-CN" altLang="en-US" smtClean="0"/>
              <a:t>循环</a:t>
            </a:r>
          </a:p>
        </p:txBody>
      </p:sp>
      <p:sp>
        <p:nvSpPr>
          <p:cNvPr id="28675" name="Rectangle 3"/>
          <p:cNvSpPr>
            <a:spLocks noGrp="1" noChangeArrowheads="1"/>
          </p:cNvSpPr>
          <p:nvPr>
            <p:ph idx="1"/>
          </p:nvPr>
        </p:nvSpPr>
        <p:spPr/>
        <p:txBody>
          <a:bodyPr/>
          <a:lstStyle/>
          <a:p>
            <a:pPr eaLnBrk="1" hangingPunct="1"/>
            <a:r>
              <a:rPr lang="zh-CN" altLang="en-US" dirty="0" smtClean="0"/>
              <a:t>一般形式</a:t>
            </a:r>
          </a:p>
          <a:p>
            <a:pPr lvl="1" eaLnBrk="1" hangingPunct="1">
              <a:buFont typeface="Wingdings" panose="05000000000000000000" pitchFamily="2" charset="2"/>
              <a:buNone/>
            </a:pPr>
            <a:r>
              <a:rPr lang="en-US" altLang="zh-CN" dirty="0" smtClean="0"/>
              <a:t>for (initialization; termination; increment) </a:t>
            </a:r>
          </a:p>
          <a:p>
            <a:pPr lvl="1" eaLnBrk="1" hangingPunct="1">
              <a:buFont typeface="Wingdings" panose="05000000000000000000" pitchFamily="2" charset="2"/>
              <a:buNone/>
            </a:pPr>
            <a:r>
              <a:rPr lang="en-US" altLang="zh-CN" dirty="0" smtClean="0"/>
              <a:t>{</a:t>
            </a:r>
          </a:p>
          <a:p>
            <a:pPr lvl="1" eaLnBrk="1" hangingPunct="1">
              <a:buFont typeface="Wingdings" panose="05000000000000000000" pitchFamily="2" charset="2"/>
              <a:buNone/>
            </a:pPr>
            <a:r>
              <a:rPr lang="en-US" altLang="zh-CN" dirty="0" smtClean="0"/>
              <a:t>	</a:t>
            </a:r>
            <a:r>
              <a:rPr lang="en-US" altLang="zh-CN" dirty="0" smtClean="0">
                <a:latin typeface="Arial" panose="020B0604020202020204" pitchFamily="34" charset="0"/>
              </a:rPr>
              <a:t>…</a:t>
            </a:r>
            <a:endParaRPr lang="en-US" altLang="zh-CN" dirty="0" smtClean="0"/>
          </a:p>
          <a:p>
            <a:pPr lvl="1" eaLnBrk="1" hangingPunct="1">
              <a:buFont typeface="Wingdings" panose="05000000000000000000" pitchFamily="2" charset="2"/>
              <a:buNone/>
            </a:pPr>
            <a:r>
              <a:rPr lang="en-US" altLang="zh-CN" dirty="0" smtClean="0"/>
              <a:t>}</a:t>
            </a:r>
          </a:p>
          <a:p>
            <a:pPr lvl="1" eaLnBrk="1" hangingPunct="1"/>
            <a:endParaRPr lang="en-US" altLang="zh-CN" dirty="0" smtClean="0"/>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6916480-05DC-4F67-9356-0D9883D92A6E}" type="slidenum">
              <a:rPr lang="en-US" altLang="zh-CN"/>
              <a:pPr eaLnBrk="1" hangingPunct="1"/>
              <a:t>57</a:t>
            </a:fld>
            <a:endParaRPr lang="en-US" altLang="zh-CN"/>
          </a:p>
        </p:txBody>
      </p:sp>
    </p:spTree>
    <p:extLst>
      <p:ext uri="{BB962C8B-B14F-4D97-AF65-F5344CB8AC3E}">
        <p14:creationId xmlns:p14="http://schemas.microsoft.com/office/powerpoint/2010/main" val="17251891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for </a:t>
            </a:r>
            <a:r>
              <a:rPr lang="zh-CN" altLang="en-US" smtClean="0"/>
              <a:t>循环例子</a:t>
            </a:r>
          </a:p>
        </p:txBody>
      </p:sp>
      <p:sp>
        <p:nvSpPr>
          <p:cNvPr id="29699" name="Rectangle 3"/>
          <p:cNvSpPr>
            <a:spLocks noGrp="1" noChangeArrowheads="1"/>
          </p:cNvSpPr>
          <p:nvPr>
            <p:ph idx="1"/>
          </p:nvPr>
        </p:nvSpPr>
        <p:spPr>
          <a:xfrm>
            <a:off x="628650" y="1690689"/>
            <a:ext cx="7886700" cy="4351338"/>
          </a:xfrm>
        </p:spPr>
        <p:txBody>
          <a:bodyPr>
            <a:noAutofit/>
          </a:bodyPr>
          <a:lstStyle/>
          <a:p>
            <a:pPr eaLnBrk="1" hangingPunct="1">
              <a:lnSpc>
                <a:spcPct val="80000"/>
              </a:lnSpc>
              <a:buFont typeface="Wingdings" panose="05000000000000000000" pitchFamily="2" charset="2"/>
              <a:buNone/>
            </a:pPr>
            <a:r>
              <a:rPr kumimoji="1" lang="en-US" altLang="zh-CN" sz="2400" b="1" dirty="0"/>
              <a:t>public class </a:t>
            </a:r>
            <a:r>
              <a:rPr kumimoji="1" lang="en-US" altLang="zh-CN" sz="2400" b="1" dirty="0" err="1"/>
              <a:t>ForDemo</a:t>
            </a:r>
            <a:r>
              <a:rPr kumimoji="1" lang="en-US" altLang="zh-CN" sz="2400" b="1" dirty="0"/>
              <a:t> </a:t>
            </a:r>
            <a:r>
              <a:rPr kumimoji="1" lang="en-US" altLang="zh-CN" sz="2400" b="1" dirty="0" smtClean="0"/>
              <a:t>{</a:t>
            </a:r>
            <a:endParaRPr kumimoji="1" lang="en-US" altLang="zh-CN" sz="2400" b="1" dirty="0"/>
          </a:p>
          <a:p>
            <a:pPr eaLnBrk="1" hangingPunct="1">
              <a:lnSpc>
                <a:spcPct val="80000"/>
              </a:lnSpc>
              <a:buFont typeface="Wingdings" panose="05000000000000000000" pitchFamily="2" charset="2"/>
              <a:buNone/>
            </a:pPr>
            <a:r>
              <a:rPr kumimoji="1" lang="en-US" altLang="zh-CN" sz="2400" b="1" dirty="0"/>
              <a:t>    	public static void main(String[] </a:t>
            </a:r>
            <a:r>
              <a:rPr kumimoji="1" lang="en-US" altLang="zh-CN" sz="2400" b="1" dirty="0" err="1"/>
              <a:t>args</a:t>
            </a:r>
            <a:r>
              <a:rPr kumimoji="1" lang="en-US" altLang="zh-CN" sz="2400" b="1" dirty="0"/>
              <a:t>) </a:t>
            </a:r>
            <a:r>
              <a:rPr kumimoji="1" lang="en-US" altLang="zh-CN" sz="2400" b="1" dirty="0" smtClean="0"/>
              <a:t>{</a:t>
            </a:r>
            <a:endParaRPr kumimoji="1" lang="en-US" altLang="zh-CN" sz="2400" b="1" dirty="0"/>
          </a:p>
          <a:p>
            <a:pPr eaLnBrk="1" hangingPunct="1">
              <a:lnSpc>
                <a:spcPct val="80000"/>
              </a:lnSpc>
              <a:buFont typeface="Wingdings" panose="05000000000000000000" pitchFamily="2" charset="2"/>
              <a:buNone/>
            </a:pPr>
            <a:r>
              <a:rPr kumimoji="1" lang="en-US" altLang="zh-CN" sz="2400" b="1" dirty="0"/>
              <a:t>        	</a:t>
            </a:r>
            <a:r>
              <a:rPr kumimoji="1" lang="en-US" altLang="zh-CN" sz="2400" b="1" dirty="0" err="1" smtClean="0"/>
              <a:t>int</a:t>
            </a:r>
            <a:r>
              <a:rPr kumimoji="1" lang="en-US" altLang="zh-CN" sz="2400" b="1" dirty="0" smtClean="0"/>
              <a:t> [] </a:t>
            </a:r>
            <a:r>
              <a:rPr kumimoji="1" lang="en-US" altLang="zh-CN" sz="2400" b="1" dirty="0" err="1"/>
              <a:t>arrayOfInts</a:t>
            </a:r>
            <a:r>
              <a:rPr kumimoji="1" lang="en-US" altLang="zh-CN" sz="2400" b="1" dirty="0"/>
              <a:t> = { 32, 87, 3, 589, 12, 1076,</a:t>
            </a:r>
          </a:p>
          <a:p>
            <a:pPr eaLnBrk="1" hangingPunct="1">
              <a:lnSpc>
                <a:spcPct val="80000"/>
              </a:lnSpc>
              <a:buFont typeface="Wingdings" panose="05000000000000000000" pitchFamily="2" charset="2"/>
              <a:buNone/>
            </a:pPr>
            <a:r>
              <a:rPr kumimoji="1" lang="en-US" altLang="zh-CN" sz="2400" b="1" dirty="0"/>
              <a:t>                              		    2000, 8, 622, 127 };</a:t>
            </a:r>
          </a:p>
          <a:p>
            <a:pPr eaLnBrk="1" hangingPunct="1">
              <a:lnSpc>
                <a:spcPct val="80000"/>
              </a:lnSpc>
              <a:buFont typeface="Wingdings" panose="05000000000000000000" pitchFamily="2" charset="2"/>
              <a:buNone/>
            </a:pPr>
            <a:endParaRPr kumimoji="1" lang="en-US" altLang="zh-CN" sz="2400" b="1" dirty="0"/>
          </a:p>
          <a:p>
            <a:pPr eaLnBrk="1" hangingPunct="1">
              <a:lnSpc>
                <a:spcPct val="80000"/>
              </a:lnSpc>
              <a:buFont typeface="Wingdings" panose="05000000000000000000" pitchFamily="2" charset="2"/>
              <a:buNone/>
            </a:pPr>
            <a:r>
              <a:rPr kumimoji="1" lang="en-US" altLang="zh-CN" sz="2400" b="1" dirty="0"/>
              <a:t>        	for (</a:t>
            </a:r>
            <a:r>
              <a:rPr kumimoji="1" lang="en-US" altLang="zh-CN" sz="2400" b="1" dirty="0" err="1"/>
              <a:t>int</a:t>
            </a:r>
            <a:r>
              <a:rPr kumimoji="1" lang="en-US" altLang="zh-CN" sz="2400" b="1" dirty="0"/>
              <a:t> </a:t>
            </a:r>
            <a:r>
              <a:rPr kumimoji="1" lang="en-US" altLang="zh-CN" sz="2400" b="1" dirty="0" err="1"/>
              <a:t>i</a:t>
            </a:r>
            <a:r>
              <a:rPr kumimoji="1" lang="en-US" altLang="zh-CN" sz="2400" b="1" dirty="0"/>
              <a:t> = 0; </a:t>
            </a:r>
            <a:r>
              <a:rPr kumimoji="1" lang="en-US" altLang="zh-CN" sz="2400" b="1" dirty="0" err="1"/>
              <a:t>i</a:t>
            </a:r>
            <a:r>
              <a:rPr kumimoji="1" lang="en-US" altLang="zh-CN" sz="2400" b="1" dirty="0"/>
              <a:t> &lt; </a:t>
            </a:r>
            <a:r>
              <a:rPr kumimoji="1" lang="en-US" altLang="zh-CN" sz="2400" b="1" dirty="0" err="1"/>
              <a:t>arrayOfInts.length</a:t>
            </a:r>
            <a:r>
              <a:rPr kumimoji="1" lang="en-US" altLang="zh-CN" sz="2400" b="1" dirty="0"/>
              <a:t>; </a:t>
            </a:r>
            <a:r>
              <a:rPr kumimoji="1" lang="en-US" altLang="zh-CN" sz="2400" b="1" dirty="0" err="1"/>
              <a:t>i</a:t>
            </a:r>
            <a:r>
              <a:rPr kumimoji="1" lang="en-US" altLang="zh-CN" sz="2400" b="1" dirty="0"/>
              <a:t>++)</a:t>
            </a:r>
          </a:p>
          <a:p>
            <a:pPr eaLnBrk="1" hangingPunct="1">
              <a:lnSpc>
                <a:spcPct val="80000"/>
              </a:lnSpc>
              <a:buFont typeface="Wingdings" panose="05000000000000000000" pitchFamily="2" charset="2"/>
              <a:buNone/>
            </a:pPr>
            <a:r>
              <a:rPr kumimoji="1" lang="en-US" altLang="zh-CN" sz="2400" b="1" dirty="0"/>
              <a:t>            	</a:t>
            </a:r>
            <a:r>
              <a:rPr kumimoji="1" lang="en-US" altLang="zh-CN" sz="2400" b="1" dirty="0" smtClean="0"/>
              <a:t>	</a:t>
            </a:r>
            <a:r>
              <a:rPr kumimoji="1" lang="en-US" altLang="zh-CN" sz="2400" b="1" dirty="0" err="1" smtClean="0"/>
              <a:t>System.out.print</a:t>
            </a:r>
            <a:r>
              <a:rPr kumimoji="1" lang="en-US" altLang="zh-CN" sz="2400" b="1" dirty="0" smtClean="0"/>
              <a:t>(</a:t>
            </a:r>
            <a:r>
              <a:rPr kumimoji="1" lang="en-US" altLang="zh-CN" sz="2400" b="1" dirty="0" err="1" smtClean="0"/>
              <a:t>arrayOfInts</a:t>
            </a:r>
            <a:r>
              <a:rPr kumimoji="1" lang="en-US" altLang="zh-CN" sz="2400" b="1" dirty="0" smtClean="0"/>
              <a:t>[</a:t>
            </a:r>
            <a:r>
              <a:rPr kumimoji="1" lang="en-US" altLang="zh-CN" sz="2400" b="1" dirty="0" err="1" smtClean="0"/>
              <a:t>i</a:t>
            </a:r>
            <a:r>
              <a:rPr kumimoji="1" lang="en-US" altLang="zh-CN" sz="2400" b="1" dirty="0"/>
              <a:t>] + " ");</a:t>
            </a:r>
          </a:p>
          <a:p>
            <a:pPr eaLnBrk="1" hangingPunct="1">
              <a:lnSpc>
                <a:spcPct val="80000"/>
              </a:lnSpc>
              <a:buFont typeface="Wingdings" panose="05000000000000000000" pitchFamily="2" charset="2"/>
              <a:buNone/>
            </a:pPr>
            <a:r>
              <a:rPr kumimoji="1" lang="en-US" altLang="zh-CN" sz="2400" b="1" dirty="0"/>
              <a:t> </a:t>
            </a:r>
          </a:p>
          <a:p>
            <a:pPr eaLnBrk="1" hangingPunct="1">
              <a:lnSpc>
                <a:spcPct val="80000"/>
              </a:lnSpc>
              <a:buFont typeface="Wingdings" panose="05000000000000000000" pitchFamily="2" charset="2"/>
              <a:buNone/>
            </a:pPr>
            <a:r>
              <a:rPr kumimoji="1" lang="en-US" altLang="zh-CN" sz="2400" b="1" dirty="0"/>
              <a:t>        	</a:t>
            </a:r>
            <a:r>
              <a:rPr kumimoji="1" lang="en-US" altLang="zh-CN" sz="2400" b="1" dirty="0" err="1"/>
              <a:t>System.out.println</a:t>
            </a:r>
            <a:r>
              <a:rPr kumimoji="1" lang="en-US" altLang="zh-CN" sz="2400" b="1" dirty="0"/>
              <a:t>();</a:t>
            </a:r>
          </a:p>
          <a:p>
            <a:pPr eaLnBrk="1" hangingPunct="1">
              <a:lnSpc>
                <a:spcPct val="80000"/>
              </a:lnSpc>
              <a:buFont typeface="Wingdings" panose="05000000000000000000" pitchFamily="2" charset="2"/>
              <a:buNone/>
            </a:pPr>
            <a:r>
              <a:rPr kumimoji="1" lang="en-US" altLang="zh-CN" sz="2400" b="1" dirty="0"/>
              <a:t>    }</a:t>
            </a:r>
          </a:p>
          <a:p>
            <a:pPr eaLnBrk="1" hangingPunct="1">
              <a:lnSpc>
                <a:spcPct val="80000"/>
              </a:lnSpc>
              <a:buFont typeface="Wingdings" panose="05000000000000000000" pitchFamily="2" charset="2"/>
              <a:buNone/>
            </a:pPr>
            <a:r>
              <a:rPr kumimoji="1" lang="en-US" altLang="zh-CN" sz="2400" b="1" dirty="0"/>
              <a:t>}</a:t>
            </a:r>
          </a:p>
          <a:p>
            <a:pPr eaLnBrk="1" hangingPunct="1">
              <a:lnSpc>
                <a:spcPct val="80000"/>
              </a:lnSpc>
              <a:buFont typeface="Wingdings" panose="05000000000000000000" pitchFamily="2" charset="2"/>
              <a:buNone/>
            </a:pPr>
            <a:endParaRPr lang="en-US" altLang="zh-CN" sz="2400" dirty="0"/>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FF3BAE-479F-46A4-8A60-72CE186C461B}" type="slidenum">
              <a:rPr lang="en-US" altLang="zh-CN"/>
              <a:pPr eaLnBrk="1" hangingPunct="1"/>
              <a:t>58</a:t>
            </a:fld>
            <a:endParaRPr lang="en-US" altLang="zh-CN"/>
          </a:p>
        </p:txBody>
      </p:sp>
    </p:spTree>
    <p:extLst>
      <p:ext uri="{BB962C8B-B14F-4D97-AF65-F5344CB8AC3E}">
        <p14:creationId xmlns:p14="http://schemas.microsoft.com/office/powerpoint/2010/main" val="1842152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95288" y="692150"/>
            <a:ext cx="8540750" cy="525463"/>
          </a:xfrm>
        </p:spPr>
        <p:txBody>
          <a:bodyPr>
            <a:noAutofit/>
          </a:bodyPr>
          <a:lstStyle/>
          <a:p>
            <a:r>
              <a:rPr lang="zh-CN" altLang="en-US" sz="4000" dirty="0"/>
              <a:t>什么</a:t>
            </a:r>
            <a:r>
              <a:rPr lang="zh-CN" altLang="en-US" sz="4000" dirty="0" smtClean="0"/>
              <a:t>时候用？</a:t>
            </a:r>
            <a:endParaRPr lang="zh-CN" altLang="en-US" sz="4000" dirty="0"/>
          </a:p>
        </p:txBody>
      </p:sp>
      <p:sp>
        <p:nvSpPr>
          <p:cNvPr id="5123" name="Rectangle 3"/>
          <p:cNvSpPr>
            <a:spLocks noGrp="1" noRot="1" noChangeArrowheads="1"/>
          </p:cNvSpPr>
          <p:nvPr>
            <p:ph type="body" idx="1"/>
          </p:nvPr>
        </p:nvSpPr>
        <p:spPr>
          <a:xfrm>
            <a:off x="990600" y="1295400"/>
            <a:ext cx="7772400" cy="4876800"/>
          </a:xfrm>
        </p:spPr>
        <p:txBody>
          <a:bodyPr>
            <a:normAutofit lnSpcReduction="10000"/>
          </a:bodyPr>
          <a:lstStyle/>
          <a:p>
            <a:pPr>
              <a:lnSpc>
                <a:spcPct val="90000"/>
              </a:lnSpc>
            </a:pPr>
            <a:r>
              <a:rPr lang="zh-CN" altLang="en-US" sz="2800" dirty="0"/>
              <a:t>在</a:t>
            </a:r>
            <a:r>
              <a:rPr lang="en-US" altLang="zh-CN" sz="2800" dirty="0"/>
              <a:t>java</a:t>
            </a:r>
            <a:r>
              <a:rPr lang="zh-CN" altLang="en-US" sz="2800" dirty="0"/>
              <a:t>语言中如果某个语句体</a:t>
            </a:r>
            <a:r>
              <a:rPr lang="zh-CN" altLang="en-US" sz="2800" dirty="0">
                <a:solidFill>
                  <a:schemeClr val="hlink"/>
                </a:solidFill>
              </a:rPr>
              <a:t>重复执行</a:t>
            </a:r>
            <a:r>
              <a:rPr lang="zh-CN" altLang="en-US" sz="2800" dirty="0"/>
              <a:t>特定的次数，可以使用</a:t>
            </a:r>
            <a:r>
              <a:rPr lang="en-US" altLang="zh-CN" sz="2800" dirty="0"/>
              <a:t>for</a:t>
            </a:r>
            <a:r>
              <a:rPr lang="zh-CN" altLang="en-US" sz="2800" dirty="0"/>
              <a:t>循环结构</a:t>
            </a:r>
          </a:p>
          <a:p>
            <a:pPr>
              <a:lnSpc>
                <a:spcPct val="90000"/>
              </a:lnSpc>
            </a:pPr>
            <a:r>
              <a:rPr lang="zh-CN" altLang="en-US" sz="2800" dirty="0"/>
              <a:t>语法:</a:t>
            </a:r>
          </a:p>
          <a:p>
            <a:pPr>
              <a:lnSpc>
                <a:spcPct val="90000"/>
              </a:lnSpc>
              <a:buFont typeface="Wingdings 2" panose="05020102010507070707" pitchFamily="18" charset="2"/>
              <a:buNone/>
            </a:pPr>
            <a:r>
              <a:rPr lang="zh-CN" altLang="en-US" sz="2800" dirty="0"/>
              <a:t>  </a:t>
            </a:r>
            <a:r>
              <a:rPr lang="en-US" altLang="zh-CN" sz="2400" dirty="0">
                <a:solidFill>
                  <a:schemeClr val="hlink"/>
                </a:solidFill>
              </a:rPr>
              <a:t>for</a:t>
            </a:r>
            <a:r>
              <a:rPr lang="en-US" altLang="zh-CN" sz="2400" dirty="0"/>
              <a:t>(index=</a:t>
            </a:r>
            <a:r>
              <a:rPr lang="en-US" altLang="zh-CN" sz="2400" dirty="0" err="1"/>
              <a:t>initExpr</a:t>
            </a:r>
            <a:r>
              <a:rPr lang="en-US" altLang="zh-CN" sz="2400" dirty="0"/>
              <a:t> </a:t>
            </a:r>
            <a:r>
              <a:rPr lang="en-US" altLang="zh-CN" sz="2400" dirty="0">
                <a:solidFill>
                  <a:schemeClr val="folHlink"/>
                </a:solidFill>
              </a:rPr>
              <a:t>; </a:t>
            </a:r>
            <a:r>
              <a:rPr lang="en-US" altLang="zh-CN" sz="2400" dirty="0" err="1">
                <a:solidFill>
                  <a:schemeClr val="folHlink"/>
                </a:solidFill>
              </a:rPr>
              <a:t>continueExpr</a:t>
            </a:r>
            <a:r>
              <a:rPr lang="en-US" altLang="zh-CN" sz="2400" dirty="0">
                <a:solidFill>
                  <a:schemeClr val="folHlink"/>
                </a:solidFill>
              </a:rPr>
              <a:t> ; </a:t>
            </a:r>
            <a:r>
              <a:rPr lang="en-US" altLang="zh-CN" sz="2400" dirty="0" err="1">
                <a:solidFill>
                  <a:schemeClr val="folHlink"/>
                </a:solidFill>
              </a:rPr>
              <a:t>incrementExpr</a:t>
            </a:r>
            <a:r>
              <a:rPr lang="en-US" altLang="zh-CN" sz="2400" dirty="0"/>
              <a:t>)</a:t>
            </a:r>
          </a:p>
          <a:p>
            <a:pPr>
              <a:lnSpc>
                <a:spcPct val="90000"/>
              </a:lnSpc>
              <a:buFont typeface="Wingdings 2" panose="05020102010507070707" pitchFamily="18" charset="2"/>
              <a:buNone/>
            </a:pPr>
            <a:r>
              <a:rPr lang="en-US" altLang="zh-CN" sz="2400" dirty="0"/>
              <a:t>         {</a:t>
            </a:r>
          </a:p>
          <a:p>
            <a:pPr>
              <a:lnSpc>
                <a:spcPct val="90000"/>
              </a:lnSpc>
              <a:buFont typeface="Wingdings 2" panose="05020102010507070707" pitchFamily="18" charset="2"/>
              <a:buNone/>
            </a:pPr>
            <a:r>
              <a:rPr lang="en-US" altLang="zh-CN" sz="2400" dirty="0"/>
              <a:t>           Statement1;</a:t>
            </a:r>
          </a:p>
          <a:p>
            <a:pPr>
              <a:lnSpc>
                <a:spcPct val="90000"/>
              </a:lnSpc>
              <a:buFont typeface="Wingdings 2" panose="05020102010507070707" pitchFamily="18" charset="2"/>
              <a:buNone/>
            </a:pPr>
            <a:r>
              <a:rPr lang="en-US" altLang="zh-CN" sz="2400" dirty="0"/>
              <a:t>           ….</a:t>
            </a:r>
          </a:p>
          <a:p>
            <a:pPr>
              <a:lnSpc>
                <a:spcPct val="90000"/>
              </a:lnSpc>
              <a:buFont typeface="Wingdings 2" panose="05020102010507070707" pitchFamily="18" charset="2"/>
              <a:buNone/>
            </a:pPr>
            <a:r>
              <a:rPr lang="en-US" altLang="zh-CN" sz="2400" dirty="0"/>
              <a:t>          </a:t>
            </a:r>
            <a:r>
              <a:rPr lang="en-US" altLang="zh-CN" sz="2400" dirty="0" err="1"/>
              <a:t>Statementn</a:t>
            </a:r>
            <a:r>
              <a:rPr lang="en-US" altLang="zh-CN" sz="2400" dirty="0"/>
              <a:t>;</a:t>
            </a:r>
          </a:p>
          <a:p>
            <a:pPr>
              <a:lnSpc>
                <a:spcPct val="90000"/>
              </a:lnSpc>
              <a:buFont typeface="Wingdings 2" panose="05020102010507070707" pitchFamily="18" charset="2"/>
              <a:buNone/>
            </a:pPr>
            <a:r>
              <a:rPr lang="en-US" altLang="zh-CN" sz="2400" dirty="0"/>
              <a:t>          }</a:t>
            </a:r>
          </a:p>
          <a:p>
            <a:pPr>
              <a:lnSpc>
                <a:spcPct val="90000"/>
              </a:lnSpc>
              <a:buFont typeface="Wingdings 2" panose="05020102010507070707" pitchFamily="18" charset="2"/>
              <a:buNone/>
            </a:pPr>
            <a:r>
              <a:rPr lang="zh-CN" altLang="en-US" sz="2800" dirty="0">
                <a:solidFill>
                  <a:schemeClr val="hlink"/>
                </a:solidFill>
              </a:rPr>
              <a:t>注意：</a:t>
            </a:r>
            <a:r>
              <a:rPr lang="en-US" altLang="zh-CN" sz="2400" dirty="0">
                <a:solidFill>
                  <a:schemeClr val="hlink"/>
                </a:solidFill>
              </a:rPr>
              <a:t>index</a:t>
            </a:r>
            <a:r>
              <a:rPr lang="zh-CN" altLang="en-US" sz="2400" dirty="0">
                <a:solidFill>
                  <a:schemeClr val="hlink"/>
                </a:solidFill>
              </a:rPr>
              <a:t>称为循环变量</a:t>
            </a:r>
            <a:r>
              <a:rPr lang="zh-CN" altLang="en-US" sz="2400" dirty="0"/>
              <a:t>，</a:t>
            </a:r>
            <a:r>
              <a:rPr lang="zh-CN" altLang="en-US" sz="2400" dirty="0">
                <a:solidFill>
                  <a:schemeClr val="hlink"/>
                </a:solidFill>
              </a:rPr>
              <a:t>数据类型为整型</a:t>
            </a:r>
            <a:r>
              <a:rPr lang="zh-CN" altLang="en-US" sz="2400" dirty="0"/>
              <a:t>。执行过程如下图所示。</a:t>
            </a:r>
          </a:p>
        </p:txBody>
      </p:sp>
    </p:spTree>
    <p:extLst>
      <p:ext uri="{BB962C8B-B14F-4D97-AF65-F5344CB8AC3E}">
        <p14:creationId xmlns:p14="http://schemas.microsoft.com/office/powerpoint/2010/main" val="197278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标识符</a:t>
            </a:r>
            <a:r>
              <a:rPr lang="en-US" altLang="zh-CN" dirty="0" smtClean="0"/>
              <a:t>(</a:t>
            </a:r>
            <a:r>
              <a:rPr lang="zh-CN" altLang="en-US" dirty="0" smtClean="0"/>
              <a:t>常见命名规则</a:t>
            </a:r>
            <a:r>
              <a:rPr lang="en-US" altLang="zh-CN" dirty="0" smtClean="0"/>
              <a:t>)</a:t>
            </a:r>
            <a:endParaRPr lang="zh-CN" altLang="en-US" dirty="0" smtClean="0"/>
          </a:p>
        </p:txBody>
      </p:sp>
      <p:sp>
        <p:nvSpPr>
          <p:cNvPr id="22531" name="内容占位符 2"/>
          <p:cNvSpPr>
            <a:spLocks noGrp="1"/>
          </p:cNvSpPr>
          <p:nvPr>
            <p:ph idx="1"/>
          </p:nvPr>
        </p:nvSpPr>
        <p:spPr/>
        <p:txBody>
          <a:bodyPr/>
          <a:lstStyle/>
          <a:p>
            <a:r>
              <a:rPr lang="zh-CN" altLang="en-US" sz="2800" dirty="0" smtClean="0"/>
              <a:t>包</a:t>
            </a:r>
            <a:r>
              <a:rPr lang="en-US" altLang="zh-CN" sz="2800" dirty="0" smtClean="0"/>
              <a:t>(</a:t>
            </a:r>
            <a:r>
              <a:rPr lang="zh-CN" altLang="en-US" sz="2800" dirty="0" smtClean="0"/>
              <a:t>其实就是文件夹</a:t>
            </a:r>
            <a:r>
              <a:rPr lang="en-US" altLang="zh-CN" sz="2800" dirty="0" smtClean="0"/>
              <a:t>,</a:t>
            </a:r>
            <a:r>
              <a:rPr lang="zh-CN" altLang="en-US" sz="2800" dirty="0" smtClean="0"/>
              <a:t>用于解决相同类名问题</a:t>
            </a:r>
            <a:r>
              <a:rPr lang="en-US" altLang="zh-CN" sz="2800" dirty="0" smtClean="0"/>
              <a:t>)</a:t>
            </a:r>
          </a:p>
          <a:p>
            <a:pPr lvl="1"/>
            <a:r>
              <a:rPr lang="en-US" altLang="zh-CN" sz="2300" dirty="0" err="1" smtClean="0"/>
              <a:t>io</a:t>
            </a:r>
            <a:r>
              <a:rPr lang="en-US" altLang="zh-CN" sz="2300" dirty="0" smtClean="0"/>
              <a:t>, </a:t>
            </a:r>
            <a:r>
              <a:rPr lang="en-US" altLang="zh-CN" sz="2300" dirty="0" err="1" smtClean="0"/>
              <a:t>utils</a:t>
            </a:r>
            <a:r>
              <a:rPr lang="en-US" altLang="zh-CN" sz="2300" dirty="0" smtClean="0"/>
              <a:t>, </a:t>
            </a:r>
          </a:p>
          <a:p>
            <a:r>
              <a:rPr lang="zh-CN" altLang="en-US" sz="3200" dirty="0" smtClean="0"/>
              <a:t>类或者接口</a:t>
            </a:r>
            <a:endParaRPr lang="en-US" altLang="zh-CN" sz="3200" dirty="0" smtClean="0"/>
          </a:p>
          <a:p>
            <a:pPr lvl="1"/>
            <a:r>
              <a:rPr kumimoji="1" lang="en-US" altLang="zh-CN" dirty="0" err="1" smtClean="0"/>
              <a:t>Helloworld</a:t>
            </a:r>
            <a:r>
              <a:rPr kumimoji="1" lang="en-US" altLang="zh-CN" dirty="0" smtClean="0"/>
              <a:t>, HelloWorld</a:t>
            </a:r>
            <a:endParaRPr lang="en-US" altLang="zh-CN" sz="2300" dirty="0" smtClean="0"/>
          </a:p>
          <a:p>
            <a:r>
              <a:rPr lang="zh-CN" altLang="en-US" sz="2800" dirty="0" smtClean="0"/>
              <a:t>方法和变量</a:t>
            </a:r>
            <a:endParaRPr lang="en-US" altLang="zh-CN" sz="2800" dirty="0" smtClean="0"/>
          </a:p>
          <a:p>
            <a:pPr lvl="1">
              <a:spcBef>
                <a:spcPct val="0"/>
              </a:spcBef>
            </a:pPr>
            <a:r>
              <a:rPr lang="en-US" altLang="zh-CN" dirty="0"/>
              <a:t>name</a:t>
            </a:r>
            <a:r>
              <a:rPr lang="en-US" altLang="zh-CN" dirty="0" smtClean="0"/>
              <a:t>, main, </a:t>
            </a:r>
            <a:r>
              <a:rPr lang="en-US" altLang="zh-CN" dirty="0" err="1" smtClean="0"/>
              <a:t>studentName</a:t>
            </a:r>
            <a:endParaRPr lang="en-US" altLang="zh-CN" dirty="0"/>
          </a:p>
          <a:p>
            <a:r>
              <a:rPr lang="zh-CN" altLang="en-US" sz="2800" dirty="0" smtClean="0"/>
              <a:t>常量</a:t>
            </a:r>
            <a:endParaRPr lang="en-US" altLang="zh-CN" sz="2800" dirty="0" smtClean="0"/>
          </a:p>
          <a:p>
            <a:pPr lvl="1">
              <a:spcBef>
                <a:spcPct val="0"/>
              </a:spcBef>
            </a:pPr>
            <a:r>
              <a:rPr lang="en-US" altLang="zh-CN" dirty="0" smtClean="0"/>
              <a:t>CONST,  STUDENT_MAX_AGE</a:t>
            </a:r>
            <a:endParaRPr lang="zh-CN" altLang="en-US" dirty="0"/>
          </a:p>
        </p:txBody>
      </p:sp>
    </p:spTree>
    <p:extLst>
      <p:ext uri="{BB962C8B-B14F-4D97-AF65-F5344CB8AC3E}">
        <p14:creationId xmlns:p14="http://schemas.microsoft.com/office/powerpoint/2010/main" val="22821731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3200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kumimoji="1" lang="en-US" altLang="zh-CN" sz="2400">
              <a:latin typeface="Times New Roman" panose="02020603050405020304" pitchFamily="18" charset="0"/>
            </a:endParaRPr>
          </a:p>
        </p:txBody>
      </p:sp>
      <p:sp>
        <p:nvSpPr>
          <p:cNvPr id="8197" name="Line 5"/>
          <p:cNvSpPr>
            <a:spLocks noChangeShapeType="1"/>
          </p:cNvSpPr>
          <p:nvPr/>
        </p:nvSpPr>
        <p:spPr bwMode="auto">
          <a:xfrm>
            <a:off x="3048000" y="3048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8" name="Rectangle 6"/>
          <p:cNvSpPr>
            <a:spLocks noChangeArrowheads="1"/>
          </p:cNvSpPr>
          <p:nvPr/>
        </p:nvSpPr>
        <p:spPr bwMode="auto">
          <a:xfrm>
            <a:off x="1981200" y="762000"/>
            <a:ext cx="2286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Text Box 7"/>
          <p:cNvSpPr txBox="1">
            <a:spLocks noChangeArrowheads="1"/>
          </p:cNvSpPr>
          <p:nvPr/>
        </p:nvSpPr>
        <p:spPr bwMode="auto">
          <a:xfrm>
            <a:off x="2057400" y="8382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ahoma" panose="020B0604030504040204" pitchFamily="34" charset="0"/>
              </a:rPr>
              <a:t>Index=initExpr</a:t>
            </a:r>
          </a:p>
        </p:txBody>
      </p:sp>
      <p:sp>
        <p:nvSpPr>
          <p:cNvPr id="8200" name="Line 8"/>
          <p:cNvSpPr>
            <a:spLocks noChangeShapeType="1"/>
          </p:cNvSpPr>
          <p:nvPr/>
        </p:nvSpPr>
        <p:spPr bwMode="auto">
          <a:xfrm>
            <a:off x="3048000" y="1295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1" name="AutoShape 9"/>
          <p:cNvSpPr>
            <a:spLocks noChangeArrowheads="1"/>
          </p:cNvSpPr>
          <p:nvPr/>
        </p:nvSpPr>
        <p:spPr bwMode="auto">
          <a:xfrm>
            <a:off x="1981200" y="1676400"/>
            <a:ext cx="2286000" cy="10668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Text Box 10"/>
          <p:cNvSpPr txBox="1">
            <a:spLocks noChangeArrowheads="1"/>
          </p:cNvSpPr>
          <p:nvPr/>
        </p:nvSpPr>
        <p:spPr bwMode="auto">
          <a:xfrm>
            <a:off x="2362200" y="2057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ahoma" panose="020B0604030504040204" pitchFamily="34" charset="0"/>
              </a:rPr>
              <a:t>continueExpr</a:t>
            </a:r>
          </a:p>
        </p:txBody>
      </p:sp>
      <p:sp>
        <p:nvSpPr>
          <p:cNvPr id="8204" name="Line 12"/>
          <p:cNvSpPr>
            <a:spLocks noChangeShapeType="1"/>
          </p:cNvSpPr>
          <p:nvPr/>
        </p:nvSpPr>
        <p:spPr bwMode="auto">
          <a:xfrm>
            <a:off x="1981200" y="22098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 name="Rectangle 13"/>
          <p:cNvSpPr>
            <a:spLocks noChangeArrowheads="1"/>
          </p:cNvSpPr>
          <p:nvPr/>
        </p:nvSpPr>
        <p:spPr bwMode="auto">
          <a:xfrm>
            <a:off x="990600" y="3124200"/>
            <a:ext cx="19812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 name="Text Box 14"/>
          <p:cNvSpPr txBox="1">
            <a:spLocks noChangeArrowheads="1"/>
          </p:cNvSpPr>
          <p:nvPr/>
        </p:nvSpPr>
        <p:spPr bwMode="auto">
          <a:xfrm>
            <a:off x="1143000" y="3276600"/>
            <a:ext cx="16764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anose="05000000000000000000" pitchFamily="2" charset="2"/>
              <a:buNone/>
            </a:pPr>
            <a:r>
              <a:rPr kumimoji="1" lang="en-US" altLang="zh-CN">
                <a:latin typeface="Tahoma" panose="020B0604030504040204" pitchFamily="34" charset="0"/>
              </a:rPr>
              <a:t>Statement1;</a:t>
            </a:r>
          </a:p>
          <a:p>
            <a:pPr>
              <a:lnSpc>
                <a:spcPct val="90000"/>
              </a:lnSpc>
              <a:spcBef>
                <a:spcPct val="20000"/>
              </a:spcBef>
              <a:buClr>
                <a:schemeClr val="folHlink"/>
              </a:buClr>
              <a:buSzPct val="60000"/>
              <a:buFont typeface="Wingdings" panose="05000000000000000000" pitchFamily="2" charset="2"/>
              <a:buNone/>
            </a:pPr>
            <a:r>
              <a:rPr kumimoji="1" lang="en-US" altLang="zh-CN">
                <a:latin typeface="Tahoma" panose="020B0604030504040204" pitchFamily="34" charset="0"/>
              </a:rPr>
              <a:t>           </a:t>
            </a:r>
            <a:r>
              <a:rPr kumimoji="1" lang="en-US" altLang="zh-CN">
                <a:latin typeface="Times New Roman" panose="02020603050405020304" pitchFamily="18" charset="0"/>
              </a:rPr>
              <a:t>…</a:t>
            </a:r>
            <a:r>
              <a:rPr kumimoji="1" lang="en-US" altLang="zh-CN">
                <a:latin typeface="Tahoma" panose="020B0604030504040204" pitchFamily="34" charset="0"/>
              </a:rPr>
              <a:t>.</a:t>
            </a:r>
          </a:p>
          <a:p>
            <a:pPr>
              <a:lnSpc>
                <a:spcPct val="90000"/>
              </a:lnSpc>
              <a:spcBef>
                <a:spcPct val="20000"/>
              </a:spcBef>
              <a:buClr>
                <a:schemeClr val="folHlink"/>
              </a:buClr>
              <a:buSzPct val="60000"/>
              <a:buFont typeface="Wingdings" panose="05000000000000000000" pitchFamily="2" charset="2"/>
              <a:buNone/>
            </a:pPr>
            <a:r>
              <a:rPr kumimoji="1" lang="en-US" altLang="zh-CN">
                <a:latin typeface="Tahoma" panose="020B0604030504040204" pitchFamily="34" charset="0"/>
              </a:rPr>
              <a:t>          Statementn;</a:t>
            </a:r>
          </a:p>
          <a:p>
            <a:pPr>
              <a:spcBef>
                <a:spcPct val="50000"/>
              </a:spcBef>
            </a:pPr>
            <a:endParaRPr kumimoji="1" lang="zh-CN" altLang="en-US">
              <a:latin typeface="Tahoma" panose="020B0604030504040204" pitchFamily="34" charset="0"/>
            </a:endParaRPr>
          </a:p>
        </p:txBody>
      </p:sp>
      <p:sp>
        <p:nvSpPr>
          <p:cNvPr id="8207" name="Line 15"/>
          <p:cNvSpPr>
            <a:spLocks noChangeShapeType="1"/>
          </p:cNvSpPr>
          <p:nvPr/>
        </p:nvSpPr>
        <p:spPr bwMode="auto">
          <a:xfrm>
            <a:off x="2057400" y="46482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 name="Line 16"/>
          <p:cNvSpPr>
            <a:spLocks noChangeShapeType="1"/>
          </p:cNvSpPr>
          <p:nvPr/>
        </p:nvSpPr>
        <p:spPr bwMode="auto">
          <a:xfrm flipH="1">
            <a:off x="250825" y="6165850"/>
            <a:ext cx="182562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 name="Line 17"/>
          <p:cNvSpPr>
            <a:spLocks noChangeShapeType="1"/>
          </p:cNvSpPr>
          <p:nvPr/>
        </p:nvSpPr>
        <p:spPr bwMode="auto">
          <a:xfrm flipV="1">
            <a:off x="304800" y="1447800"/>
            <a:ext cx="0" cy="403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 name="Line 18"/>
          <p:cNvSpPr>
            <a:spLocks noChangeShapeType="1"/>
          </p:cNvSpPr>
          <p:nvPr/>
        </p:nvSpPr>
        <p:spPr bwMode="auto">
          <a:xfrm>
            <a:off x="304800" y="1447800"/>
            <a:ext cx="2743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1" name="Line 19"/>
          <p:cNvSpPr>
            <a:spLocks noChangeShapeType="1"/>
          </p:cNvSpPr>
          <p:nvPr/>
        </p:nvSpPr>
        <p:spPr bwMode="auto">
          <a:xfrm>
            <a:off x="4267200" y="22098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3" name="Line 21"/>
          <p:cNvSpPr>
            <a:spLocks noChangeShapeType="1"/>
          </p:cNvSpPr>
          <p:nvPr/>
        </p:nvSpPr>
        <p:spPr bwMode="auto">
          <a:xfrm>
            <a:off x="4876800" y="2209800"/>
            <a:ext cx="0" cy="2895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4" name="Text Box 22"/>
          <p:cNvSpPr txBox="1">
            <a:spLocks noChangeArrowheads="1"/>
          </p:cNvSpPr>
          <p:nvPr/>
        </p:nvSpPr>
        <p:spPr bwMode="auto">
          <a:xfrm>
            <a:off x="2057400" y="259080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solidFill>
                  <a:schemeClr val="hlink"/>
                </a:solidFill>
                <a:latin typeface="Tahoma" panose="020B0604030504040204" pitchFamily="34" charset="0"/>
              </a:rPr>
              <a:t>true</a:t>
            </a:r>
          </a:p>
        </p:txBody>
      </p:sp>
      <p:sp>
        <p:nvSpPr>
          <p:cNvPr id="8215" name="Text Box 23"/>
          <p:cNvSpPr txBox="1">
            <a:spLocks noChangeArrowheads="1"/>
          </p:cNvSpPr>
          <p:nvPr/>
        </p:nvSpPr>
        <p:spPr bwMode="auto">
          <a:xfrm>
            <a:off x="4114800" y="2286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chemeClr val="folHlink"/>
                </a:solidFill>
                <a:latin typeface="Tahoma" panose="020B0604030504040204" pitchFamily="34" charset="0"/>
              </a:rPr>
              <a:t>false</a:t>
            </a:r>
          </a:p>
        </p:txBody>
      </p:sp>
      <p:sp>
        <p:nvSpPr>
          <p:cNvPr id="8216" name="Text Box 24"/>
          <p:cNvSpPr txBox="1">
            <a:spLocks noChangeArrowheads="1"/>
          </p:cNvSpPr>
          <p:nvPr/>
        </p:nvSpPr>
        <p:spPr bwMode="auto">
          <a:xfrm>
            <a:off x="5105400" y="914400"/>
            <a:ext cx="38862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ahoma" panose="020B0604030504040204" pitchFamily="34" charset="0"/>
              </a:rPr>
              <a:t>例如</a:t>
            </a:r>
          </a:p>
          <a:p>
            <a:pPr>
              <a:spcBef>
                <a:spcPct val="50000"/>
              </a:spcBef>
            </a:pPr>
            <a:r>
              <a:rPr kumimoji="1" lang="en-US" altLang="zh-CN" sz="2400">
                <a:latin typeface="Tahoma" panose="020B0604030504040204" pitchFamily="34" charset="0"/>
              </a:rPr>
              <a:t>int  i=1;</a:t>
            </a:r>
          </a:p>
          <a:p>
            <a:pPr>
              <a:spcBef>
                <a:spcPct val="50000"/>
              </a:spcBef>
            </a:pPr>
            <a:r>
              <a:rPr kumimoji="1" lang="en-US" altLang="zh-CN" sz="2400">
                <a:latin typeface="Tahoma" panose="020B0604030504040204" pitchFamily="34" charset="0"/>
              </a:rPr>
              <a:t>For(i=1; i&lt;=2; </a:t>
            </a:r>
            <a:r>
              <a:rPr kumimoji="1" lang="en-US" altLang="zh-CN" sz="2400">
                <a:solidFill>
                  <a:schemeClr val="hlink"/>
                </a:solidFill>
                <a:latin typeface="Tahoma" panose="020B0604030504040204" pitchFamily="34" charset="0"/>
              </a:rPr>
              <a:t>i++)</a:t>
            </a:r>
          </a:p>
          <a:p>
            <a:pPr>
              <a:spcBef>
                <a:spcPct val="50000"/>
              </a:spcBef>
            </a:pPr>
            <a:r>
              <a:rPr kumimoji="1" lang="en-US" altLang="zh-CN" sz="2400">
                <a:latin typeface="Tahoma" panose="020B0604030504040204" pitchFamily="34" charset="0"/>
              </a:rPr>
              <a:t>  System.out.println(i)</a:t>
            </a:r>
          </a:p>
        </p:txBody>
      </p:sp>
      <p:sp>
        <p:nvSpPr>
          <p:cNvPr id="8217" name="AutoShape 25"/>
          <p:cNvSpPr>
            <a:spLocks noChangeArrowheads="1"/>
          </p:cNvSpPr>
          <p:nvPr/>
        </p:nvSpPr>
        <p:spPr bwMode="auto">
          <a:xfrm>
            <a:off x="5651500" y="1125538"/>
            <a:ext cx="1584325" cy="431800"/>
          </a:xfrm>
          <a:prstGeom prst="wedgeEllipseCallout">
            <a:avLst>
              <a:gd name="adj1" fmla="val -43787"/>
              <a:gd name="adj2" fmla="val 735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ahoma" panose="020B0604030504040204" pitchFamily="34" charset="0"/>
            </a:endParaRPr>
          </a:p>
        </p:txBody>
      </p:sp>
      <p:sp>
        <p:nvSpPr>
          <p:cNvPr id="8218" name="Text Box 26"/>
          <p:cNvSpPr txBox="1">
            <a:spLocks noChangeArrowheads="1"/>
          </p:cNvSpPr>
          <p:nvPr/>
        </p:nvSpPr>
        <p:spPr bwMode="auto">
          <a:xfrm>
            <a:off x="5867400" y="1125538"/>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ahoma" panose="020B0604030504040204" pitchFamily="34" charset="0"/>
              </a:rPr>
              <a:t>index</a:t>
            </a:r>
          </a:p>
        </p:txBody>
      </p:sp>
      <p:sp>
        <p:nvSpPr>
          <p:cNvPr id="8221" name="AutoShape 29"/>
          <p:cNvSpPr>
            <a:spLocks noChangeArrowheads="1"/>
          </p:cNvSpPr>
          <p:nvPr/>
        </p:nvSpPr>
        <p:spPr bwMode="auto">
          <a:xfrm rot="13032191">
            <a:off x="5364163" y="3167063"/>
            <a:ext cx="2084387" cy="1008062"/>
          </a:xfrm>
          <a:prstGeom prst="wedgeEllipseCallout">
            <a:avLst>
              <a:gd name="adj1" fmla="val 23579"/>
              <a:gd name="adj2" fmla="val 1395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kumimoji="1" lang="en-US" altLang="zh-CN" sz="2400">
                <a:latin typeface="Tahoma" panose="020B0604030504040204" pitchFamily="34" charset="0"/>
              </a:rPr>
              <a:t>continueExpr</a:t>
            </a:r>
            <a:endParaRPr kumimoji="1" lang="zh-CN" altLang="en-US" sz="2400">
              <a:latin typeface="Tahoma" panose="020B0604030504040204" pitchFamily="34" charset="0"/>
            </a:endParaRPr>
          </a:p>
        </p:txBody>
      </p:sp>
      <p:sp>
        <p:nvSpPr>
          <p:cNvPr id="8222" name="Rectangle 30"/>
          <p:cNvSpPr>
            <a:spLocks noChangeArrowheads="1"/>
          </p:cNvSpPr>
          <p:nvPr/>
        </p:nvSpPr>
        <p:spPr bwMode="auto">
          <a:xfrm>
            <a:off x="755650" y="5373688"/>
            <a:ext cx="2663825"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Line 31"/>
          <p:cNvSpPr>
            <a:spLocks noChangeShapeType="1"/>
          </p:cNvSpPr>
          <p:nvPr/>
        </p:nvSpPr>
        <p:spPr bwMode="auto">
          <a:xfrm>
            <a:off x="1979613" y="5805488"/>
            <a:ext cx="0" cy="3603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4" name="Line 32"/>
          <p:cNvSpPr>
            <a:spLocks noChangeShapeType="1"/>
          </p:cNvSpPr>
          <p:nvPr/>
        </p:nvSpPr>
        <p:spPr bwMode="auto">
          <a:xfrm flipV="1">
            <a:off x="323850" y="5229225"/>
            <a:ext cx="0" cy="936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5" name="Text Box 33"/>
          <p:cNvSpPr txBox="1">
            <a:spLocks noChangeArrowheads="1"/>
          </p:cNvSpPr>
          <p:nvPr/>
        </p:nvSpPr>
        <p:spPr bwMode="auto">
          <a:xfrm>
            <a:off x="1187450" y="5445125"/>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en-US" sz="2400">
              <a:latin typeface="Tahoma" panose="020B0604030504040204" pitchFamily="34" charset="0"/>
            </a:endParaRPr>
          </a:p>
        </p:txBody>
      </p:sp>
      <p:sp>
        <p:nvSpPr>
          <p:cNvPr id="8226" name="Text Box 34"/>
          <p:cNvSpPr txBox="1">
            <a:spLocks noChangeArrowheads="1"/>
          </p:cNvSpPr>
          <p:nvPr/>
        </p:nvSpPr>
        <p:spPr bwMode="auto">
          <a:xfrm>
            <a:off x="1042988" y="5445125"/>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chemeClr val="hlink"/>
                </a:solidFill>
                <a:latin typeface="Tahoma" panose="020B0604030504040204" pitchFamily="34" charset="0"/>
              </a:rPr>
              <a:t> incrementExpr</a:t>
            </a:r>
            <a:endParaRPr kumimoji="1" lang="zh-CN" altLang="en-US" sz="2400">
              <a:solidFill>
                <a:schemeClr val="hlink"/>
              </a:solidFill>
              <a:latin typeface="Tahoma" panose="020B0604030504040204" pitchFamily="34" charset="0"/>
            </a:endParaRPr>
          </a:p>
        </p:txBody>
      </p:sp>
    </p:spTree>
    <p:extLst>
      <p:ext uri="{BB962C8B-B14F-4D97-AF65-F5344CB8AC3E}">
        <p14:creationId xmlns:p14="http://schemas.microsoft.com/office/powerpoint/2010/main" val="2446985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Rot="1" noChangeArrowheads="1"/>
          </p:cNvSpPr>
          <p:nvPr>
            <p:ph type="body" idx="1"/>
          </p:nvPr>
        </p:nvSpPr>
        <p:spPr>
          <a:xfrm>
            <a:off x="301625" y="692150"/>
            <a:ext cx="8540750" cy="5407025"/>
          </a:xfrm>
        </p:spPr>
        <p:txBody>
          <a:bodyPr/>
          <a:lstStyle/>
          <a:p>
            <a:r>
              <a:rPr lang="zh-CN" altLang="en-US" sz="2800" dirty="0" smtClean="0"/>
              <a:t>判断</a:t>
            </a:r>
            <a:r>
              <a:rPr lang="zh-CN" altLang="en-US" sz="2800" dirty="0"/>
              <a:t>下面的循环语句中的语句体执行了几次</a:t>
            </a:r>
          </a:p>
          <a:p>
            <a:pPr>
              <a:buFont typeface="Wingdings" panose="05000000000000000000" pitchFamily="2" charset="2"/>
              <a:buAutoNum type="arabicParenR"/>
            </a:pPr>
            <a:r>
              <a:rPr lang="en-US" altLang="zh-CN" sz="2400" dirty="0"/>
              <a:t>for(</a:t>
            </a:r>
            <a:r>
              <a:rPr lang="en-US" altLang="zh-CN" sz="2400" dirty="0" err="1"/>
              <a:t>int</a:t>
            </a:r>
            <a:r>
              <a:rPr lang="en-US" altLang="zh-CN" sz="2400" dirty="0"/>
              <a:t> count=1;count&lt;=10;count +=2)</a:t>
            </a:r>
          </a:p>
          <a:p>
            <a:pPr>
              <a:buFont typeface="Wingdings" panose="05000000000000000000" pitchFamily="2" charset="2"/>
              <a:buNone/>
            </a:pPr>
            <a:r>
              <a:rPr lang="en-US" altLang="zh-CN" sz="2400" dirty="0"/>
              <a:t>          {statement1;</a:t>
            </a:r>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statement2;</a:t>
            </a:r>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2</a:t>
            </a:r>
            <a:r>
              <a:rPr lang="zh-CN" altLang="en-US" sz="2400" dirty="0"/>
              <a:t>）</a:t>
            </a:r>
            <a:r>
              <a:rPr lang="en-US" altLang="zh-CN" sz="2400" dirty="0"/>
              <a:t>for(</a:t>
            </a:r>
            <a:r>
              <a:rPr lang="en-US" altLang="zh-CN" sz="2400" dirty="0" err="1"/>
              <a:t>int</a:t>
            </a:r>
            <a:r>
              <a:rPr lang="en-US" altLang="zh-CN" sz="2400" dirty="0"/>
              <a:t> count=10; count&lt;=1; count ++)</a:t>
            </a:r>
          </a:p>
          <a:p>
            <a:pPr>
              <a:buFont typeface="Wingdings" panose="05000000000000000000" pitchFamily="2" charset="2"/>
              <a:buNone/>
            </a:pPr>
            <a:r>
              <a:rPr lang="en-US" altLang="zh-CN" sz="2400" dirty="0"/>
              <a:t>          {statement1;</a:t>
            </a:r>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statement2;</a:t>
            </a:r>
          </a:p>
          <a:p>
            <a:pPr>
              <a:buFont typeface="Wingdings" panose="05000000000000000000" pitchFamily="2" charset="2"/>
              <a:buNone/>
            </a:pPr>
            <a:r>
              <a:rPr lang="en-US" altLang="zh-CN" sz="2400" dirty="0"/>
              <a:t>          }</a:t>
            </a:r>
          </a:p>
          <a:p>
            <a:pPr>
              <a:buFont typeface="Wingdings" panose="05000000000000000000" pitchFamily="2" charset="2"/>
              <a:buNone/>
            </a:pPr>
            <a:endParaRPr lang="zh-CN" altLang="en-US" sz="2400" dirty="0"/>
          </a:p>
        </p:txBody>
      </p:sp>
    </p:spTree>
    <p:extLst>
      <p:ext uri="{BB962C8B-B14F-4D97-AF65-F5344CB8AC3E}">
        <p14:creationId xmlns:p14="http://schemas.microsoft.com/office/powerpoint/2010/main" val="18322455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Rot="1" noChangeArrowheads="1"/>
          </p:cNvSpPr>
          <p:nvPr>
            <p:ph type="body" idx="1"/>
          </p:nvPr>
        </p:nvSpPr>
        <p:spPr>
          <a:xfrm>
            <a:off x="1182688" y="260350"/>
            <a:ext cx="7772400" cy="5872163"/>
          </a:xfrm>
        </p:spPr>
        <p:txBody>
          <a:bodyPr/>
          <a:lstStyle/>
          <a:p>
            <a:pPr marL="609600" indent="-609600">
              <a:buFont typeface="Wingdings 2" panose="05020102010507070707" pitchFamily="18" charset="2"/>
              <a:buNone/>
            </a:pPr>
            <a:r>
              <a:rPr lang="en-US" altLang="zh-CN" sz="2400"/>
              <a:t>3</a:t>
            </a:r>
            <a:r>
              <a:rPr lang="zh-CN" altLang="en-US" sz="2400"/>
              <a:t>）</a:t>
            </a:r>
            <a:r>
              <a:rPr lang="en-US" altLang="zh-CN" sz="2400"/>
              <a:t>for(int count=3; count&gt;=-3;  count -=2)</a:t>
            </a:r>
          </a:p>
          <a:p>
            <a:pPr marL="609600" indent="-609600">
              <a:buFont typeface="Wingdings 2" panose="05020102010507070707" pitchFamily="18" charset="2"/>
              <a:buNone/>
            </a:pPr>
            <a:r>
              <a:rPr lang="en-US" altLang="zh-CN" sz="2400"/>
              <a:t>          {statement1;</a:t>
            </a:r>
          </a:p>
          <a:p>
            <a:pPr marL="609600" indent="-609600">
              <a:buFont typeface="Wingdings 2" panose="05020102010507070707" pitchFamily="18" charset="2"/>
              <a:buNone/>
            </a:pPr>
            <a:r>
              <a:rPr lang="en-US" altLang="zh-CN" sz="2400"/>
              <a:t>            ….</a:t>
            </a:r>
          </a:p>
          <a:p>
            <a:pPr marL="609600" indent="-609600">
              <a:buFont typeface="Wingdings 2" panose="05020102010507070707" pitchFamily="18" charset="2"/>
              <a:buNone/>
            </a:pPr>
            <a:r>
              <a:rPr lang="en-US" altLang="zh-CN" sz="2400"/>
              <a:t>            statement2;</a:t>
            </a:r>
          </a:p>
          <a:p>
            <a:pPr marL="609600" indent="-609600">
              <a:buFont typeface="Wingdings 2" panose="05020102010507070707" pitchFamily="18" charset="2"/>
              <a:buNone/>
            </a:pPr>
            <a:r>
              <a:rPr lang="en-US" altLang="zh-CN" sz="2400"/>
              <a:t>          }</a:t>
            </a:r>
          </a:p>
          <a:p>
            <a:pPr marL="609600" indent="-609600">
              <a:buFont typeface="Wingdings 2" panose="05020102010507070707" pitchFamily="18" charset="2"/>
              <a:buNone/>
            </a:pPr>
            <a:r>
              <a:rPr lang="zh-CN" altLang="en-US" sz="2800"/>
              <a:t>思考：</a:t>
            </a:r>
            <a:r>
              <a:rPr lang="en-US" altLang="zh-CN" sz="2800"/>
              <a:t>1.</a:t>
            </a:r>
            <a:r>
              <a:rPr lang="zh-CN" altLang="en-US" sz="2800"/>
              <a:t>这种循环结构的特点是什么</a:t>
            </a:r>
          </a:p>
          <a:p>
            <a:pPr marL="609600" indent="-609600">
              <a:buFont typeface="Wingdings 2" panose="05020102010507070707" pitchFamily="18" charset="2"/>
              <a:buNone/>
            </a:pPr>
            <a:r>
              <a:rPr lang="zh-CN" altLang="en-US" sz="2800"/>
              <a:t>         </a:t>
            </a:r>
            <a:r>
              <a:rPr lang="en-US" altLang="zh-CN" sz="2800"/>
              <a:t>2.</a:t>
            </a:r>
            <a:r>
              <a:rPr lang="zh-CN" altLang="en-US" sz="2800"/>
              <a:t>利用这用结构可以解决什么样的问题</a:t>
            </a:r>
          </a:p>
          <a:p>
            <a:pPr marL="609600" indent="-609600">
              <a:buFont typeface="Wingdings 2" panose="05020102010507070707" pitchFamily="18" charset="2"/>
              <a:buNone/>
            </a:pPr>
            <a:endParaRPr lang="zh-CN" altLang="en-US" sz="2400"/>
          </a:p>
        </p:txBody>
      </p:sp>
    </p:spTree>
    <p:extLst>
      <p:ext uri="{BB962C8B-B14F-4D97-AF65-F5344CB8AC3E}">
        <p14:creationId xmlns:p14="http://schemas.microsoft.com/office/powerpoint/2010/main" val="516501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algn="l"/>
            <a:r>
              <a:rPr lang="zh-CN" altLang="en-US" sz="3600" dirty="0" smtClean="0"/>
              <a:t>利用</a:t>
            </a:r>
            <a:r>
              <a:rPr lang="en-US" altLang="zh-CN" sz="3600" dirty="0"/>
              <a:t>for</a:t>
            </a:r>
            <a:r>
              <a:rPr lang="zh-CN" altLang="en-US" sz="3600" dirty="0"/>
              <a:t>循环计算阶乘</a:t>
            </a:r>
          </a:p>
        </p:txBody>
      </p:sp>
      <p:graphicFrame>
        <p:nvGraphicFramePr>
          <p:cNvPr id="12292" name="Object 4"/>
          <p:cNvGraphicFramePr>
            <a:graphicFrameLocks noGrp="1" noChangeAspect="1"/>
          </p:cNvGraphicFramePr>
          <p:nvPr>
            <p:ph sz="half" idx="1"/>
          </p:nvPr>
        </p:nvGraphicFramePr>
        <p:xfrm>
          <a:off x="1892300" y="3740150"/>
          <a:ext cx="1004888" cy="217488"/>
        </p:xfrm>
        <a:graphic>
          <a:graphicData uri="http://schemas.openxmlformats.org/presentationml/2006/ole">
            <mc:AlternateContent xmlns:mc="http://schemas.openxmlformats.org/markup-compatibility/2006">
              <mc:Choice xmlns:v="urn:schemas-microsoft-com:vml" Requires="v">
                <p:oleObj spid="_x0000_s1152" name="Equation" r:id="rId3" imgW="914400" imgH="198720" progId="Equation.DSMT4">
                  <p:embed/>
                </p:oleObj>
              </mc:Choice>
              <mc:Fallback>
                <p:oleObj name="Equation" r:id="rId3" imgW="914400" imgH="198720" progId="Equation.DSMT4">
                  <p:embed/>
                  <p:pic>
                    <p:nvPicPr>
                      <p:cNvPr id="12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2300" y="3740150"/>
                        <a:ext cx="1004888" cy="21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noGrp="1" noChangeAspect="1"/>
          </p:cNvGraphicFramePr>
          <p:nvPr>
            <p:ph sz="half" idx="2"/>
          </p:nvPr>
        </p:nvGraphicFramePr>
        <p:xfrm>
          <a:off x="900113" y="2060575"/>
          <a:ext cx="6769100" cy="1223963"/>
        </p:xfrm>
        <a:graphic>
          <a:graphicData uri="http://schemas.openxmlformats.org/presentationml/2006/ole">
            <mc:AlternateContent xmlns:mc="http://schemas.openxmlformats.org/markup-compatibility/2006">
              <mc:Choice xmlns:v="urn:schemas-microsoft-com:vml" Requires="v">
                <p:oleObj spid="_x0000_s1153" name="Equation" r:id="rId5" imgW="2514600" imgH="457200" progId="Equation.DSMT4">
                  <p:embed/>
                </p:oleObj>
              </mc:Choice>
              <mc:Fallback>
                <p:oleObj name="Equation" r:id="rId5" imgW="2514600" imgH="457200" progId="Equation.DSMT4">
                  <p:embed/>
                  <p:pic>
                    <p:nvPicPr>
                      <p:cNvPr id="12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060575"/>
                        <a:ext cx="67691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Text Box 8"/>
          <p:cNvSpPr txBox="1">
            <a:spLocks noChangeArrowheads="1"/>
          </p:cNvSpPr>
          <p:nvPr/>
        </p:nvSpPr>
        <p:spPr bwMode="auto">
          <a:xfrm>
            <a:off x="684213" y="3429000"/>
            <a:ext cx="80645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Tahoma" panose="020B0604030504040204" pitchFamily="34" charset="0"/>
              </a:rPr>
              <a:t>分析：</a:t>
            </a:r>
          </a:p>
          <a:p>
            <a:pPr>
              <a:spcBef>
                <a:spcPct val="50000"/>
              </a:spcBef>
            </a:pPr>
            <a:r>
              <a:rPr kumimoji="1" lang="zh-CN" altLang="en-US" sz="2800" dirty="0">
                <a:latin typeface="Tahoma" panose="020B0604030504040204" pitchFamily="34" charset="0"/>
              </a:rPr>
              <a:t>重复在做一个乘的动作，并且每次乘数都比上次少</a:t>
            </a:r>
            <a:r>
              <a:rPr kumimoji="1" lang="en-US" altLang="zh-CN" sz="2800" dirty="0">
                <a:latin typeface="Tahoma" panose="020B0604030504040204" pitchFamily="34" charset="0"/>
              </a:rPr>
              <a:t>1</a:t>
            </a:r>
            <a:r>
              <a:rPr kumimoji="1" lang="zh-CN" altLang="en-US" sz="2800" dirty="0">
                <a:latin typeface="Tahoma" panose="020B0604030504040204" pitchFamily="34" charset="0"/>
              </a:rPr>
              <a:t>个</a:t>
            </a:r>
            <a:r>
              <a:rPr kumimoji="1" lang="en-US" altLang="zh-CN" sz="2800" dirty="0">
                <a:latin typeface="Tahoma" panose="020B0604030504040204" pitchFamily="34" charset="0"/>
              </a:rPr>
              <a:t>,</a:t>
            </a:r>
            <a:r>
              <a:rPr kumimoji="1" lang="zh-CN" altLang="en-US" sz="2800" dirty="0">
                <a:latin typeface="Tahoma" panose="020B0604030504040204" pitchFamily="34" charset="0"/>
              </a:rPr>
              <a:t>重复的次数与</a:t>
            </a:r>
            <a:r>
              <a:rPr kumimoji="1" lang="en-US" altLang="zh-CN" sz="2800" dirty="0">
                <a:latin typeface="Tahoma" panose="020B0604030504040204" pitchFamily="34" charset="0"/>
              </a:rPr>
              <a:t>n</a:t>
            </a:r>
            <a:r>
              <a:rPr kumimoji="1" lang="zh-CN" altLang="en-US" sz="2800" dirty="0">
                <a:latin typeface="Tahoma" panose="020B0604030504040204" pitchFamily="34" charset="0"/>
              </a:rPr>
              <a:t>有关，可以使用</a:t>
            </a:r>
            <a:r>
              <a:rPr kumimoji="1" lang="en-US" altLang="zh-CN" sz="2800" dirty="0">
                <a:latin typeface="Tahoma" panose="020B0604030504040204" pitchFamily="34" charset="0"/>
              </a:rPr>
              <a:t>for</a:t>
            </a:r>
            <a:r>
              <a:rPr kumimoji="1" lang="zh-CN" altLang="en-US" sz="2800" dirty="0">
                <a:latin typeface="Tahoma" panose="020B0604030504040204" pitchFamily="34" charset="0"/>
              </a:rPr>
              <a:t>循环</a:t>
            </a:r>
          </a:p>
        </p:txBody>
      </p:sp>
    </p:spTree>
    <p:extLst>
      <p:ext uri="{BB962C8B-B14F-4D97-AF65-F5344CB8AC3E}">
        <p14:creationId xmlns:p14="http://schemas.microsoft.com/office/powerpoint/2010/main" val="19087041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noChangeArrowheads="1"/>
          </p:cNvSpPr>
          <p:nvPr>
            <p:ph type="body" idx="1"/>
          </p:nvPr>
        </p:nvSpPr>
        <p:spPr>
          <a:xfrm>
            <a:off x="1182688" y="404813"/>
            <a:ext cx="7772400" cy="5727700"/>
          </a:xfrm>
        </p:spPr>
        <p:txBody>
          <a:bodyPr/>
          <a:lstStyle/>
          <a:p>
            <a:pPr>
              <a:buFont typeface="Wingdings 2" panose="05020102010507070707" pitchFamily="18" charset="2"/>
              <a:buNone/>
            </a:pPr>
            <a:r>
              <a:rPr lang="en-US" altLang="zh-CN" sz="2800"/>
              <a:t>1)</a:t>
            </a:r>
            <a:r>
              <a:rPr lang="zh-CN" altLang="en-US" sz="2800"/>
              <a:t>首先从键盘读入整数值</a:t>
            </a:r>
            <a:r>
              <a:rPr lang="en-US" altLang="zh-CN" sz="2800"/>
              <a:t>n</a:t>
            </a:r>
          </a:p>
          <a:p>
            <a:pPr>
              <a:buFont typeface="Wingdings 2" panose="05020102010507070707" pitchFamily="18" charset="2"/>
              <a:buNone/>
            </a:pPr>
            <a:r>
              <a:rPr lang="en-US" altLang="zh-CN" sz="2800"/>
              <a:t>   n=str;</a:t>
            </a:r>
          </a:p>
          <a:p>
            <a:pPr>
              <a:buFont typeface="Wingdings 2" panose="05020102010507070707" pitchFamily="18" charset="2"/>
              <a:buNone/>
            </a:pPr>
            <a:r>
              <a:rPr lang="en-US" altLang="zh-CN" sz="2800"/>
              <a:t>2) </a:t>
            </a:r>
            <a:r>
              <a:rPr lang="zh-CN" altLang="en-US" sz="2800"/>
              <a:t>根据</a:t>
            </a:r>
            <a:r>
              <a:rPr lang="en-US" altLang="zh-CN" sz="2800"/>
              <a:t>n</a:t>
            </a:r>
            <a:r>
              <a:rPr lang="zh-CN" altLang="en-US" sz="2800"/>
              <a:t>的值来确定如何做</a:t>
            </a:r>
          </a:p>
          <a:p>
            <a:pPr>
              <a:buFont typeface="Wingdings 2" panose="05020102010507070707" pitchFamily="18" charset="2"/>
              <a:buNone/>
            </a:pPr>
            <a:r>
              <a:rPr lang="zh-CN" altLang="en-US" sz="2800"/>
              <a:t>   </a:t>
            </a:r>
            <a:r>
              <a:rPr lang="en-US" altLang="zh-CN" sz="2800"/>
              <a:t>if n=0</a:t>
            </a:r>
          </a:p>
          <a:p>
            <a:pPr>
              <a:buFont typeface="Wingdings 2" panose="05020102010507070707" pitchFamily="18" charset="2"/>
              <a:buNone/>
            </a:pPr>
            <a:r>
              <a:rPr lang="en-US" altLang="zh-CN" sz="2800"/>
              <a:t>      resault=1;</a:t>
            </a:r>
          </a:p>
          <a:p>
            <a:pPr>
              <a:buFont typeface="Wingdings 2" panose="05020102010507070707" pitchFamily="18" charset="2"/>
              <a:buNone/>
            </a:pPr>
            <a:r>
              <a:rPr lang="en-US" altLang="zh-CN" sz="2800"/>
              <a:t>   else</a:t>
            </a:r>
          </a:p>
          <a:p>
            <a:pPr>
              <a:buFont typeface="Wingdings 2" panose="05020102010507070707" pitchFamily="18" charset="2"/>
              <a:buNone/>
            </a:pPr>
            <a:r>
              <a:rPr lang="en-US" altLang="zh-CN" sz="2800"/>
              <a:t>  3) </a:t>
            </a:r>
            <a:r>
              <a:rPr lang="zh-CN" altLang="en-US" sz="2800"/>
              <a:t>利用循环来确定乘机的值</a:t>
            </a:r>
          </a:p>
          <a:p>
            <a:pPr>
              <a:buFont typeface="Wingdings 2" panose="05020102010507070707" pitchFamily="18" charset="2"/>
              <a:buNone/>
            </a:pPr>
            <a:r>
              <a:rPr lang="zh-CN" altLang="en-US" sz="2800"/>
              <a:t>        </a:t>
            </a:r>
            <a:r>
              <a:rPr lang="en-US" altLang="zh-CN" sz="2800"/>
              <a:t>resault=1;</a:t>
            </a:r>
          </a:p>
          <a:p>
            <a:pPr>
              <a:buFont typeface="Wingdings 2" panose="05020102010507070707" pitchFamily="18" charset="2"/>
              <a:buNone/>
            </a:pPr>
            <a:r>
              <a:rPr lang="en-US" altLang="zh-CN" sz="2800"/>
              <a:t>     for(int count=1;count&lt;=n;count++)</a:t>
            </a:r>
          </a:p>
          <a:p>
            <a:pPr>
              <a:buFont typeface="Wingdings 2" panose="05020102010507070707" pitchFamily="18" charset="2"/>
              <a:buNone/>
            </a:pPr>
            <a:r>
              <a:rPr lang="en-US" altLang="zh-CN" sz="2800"/>
              <a:t>         resault=resault*count;</a:t>
            </a:r>
          </a:p>
          <a:p>
            <a:pPr>
              <a:buFont typeface="Wingdings 2" panose="05020102010507070707" pitchFamily="18" charset="2"/>
              <a:buNone/>
            </a:pPr>
            <a:r>
              <a:rPr lang="en-US" altLang="zh-CN" sz="2800"/>
              <a:t>4)</a:t>
            </a:r>
            <a:r>
              <a:rPr lang="zh-CN" altLang="en-US" sz="2800"/>
              <a:t>最后打印结果</a:t>
            </a:r>
          </a:p>
        </p:txBody>
      </p:sp>
    </p:spTree>
    <p:extLst>
      <p:ext uri="{BB962C8B-B14F-4D97-AF65-F5344CB8AC3E}">
        <p14:creationId xmlns:p14="http://schemas.microsoft.com/office/powerpoint/2010/main" val="5906797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971550" y="333375"/>
            <a:ext cx="7793038" cy="650875"/>
          </a:xfrm>
        </p:spPr>
        <p:txBody>
          <a:bodyPr/>
          <a:lstStyle/>
          <a:p>
            <a:r>
              <a:rPr lang="zh-CN" altLang="en-US" sz="3600" dirty="0" smtClean="0"/>
              <a:t>计算</a:t>
            </a:r>
            <a:r>
              <a:rPr lang="zh-CN" altLang="en-US" sz="3600" dirty="0"/>
              <a:t>某一天是一年中的第几天</a:t>
            </a:r>
          </a:p>
        </p:txBody>
      </p:sp>
      <p:sp>
        <p:nvSpPr>
          <p:cNvPr id="16387" name="Rectangle 3"/>
          <p:cNvSpPr>
            <a:spLocks noGrp="1" noRot="1" noChangeArrowheads="1"/>
          </p:cNvSpPr>
          <p:nvPr>
            <p:ph type="body" idx="1"/>
          </p:nvPr>
        </p:nvSpPr>
        <p:spPr>
          <a:xfrm>
            <a:off x="1182688" y="1125538"/>
            <a:ext cx="7772400" cy="5006975"/>
          </a:xfrm>
        </p:spPr>
        <p:txBody>
          <a:bodyPr/>
          <a:lstStyle/>
          <a:p>
            <a:pPr>
              <a:lnSpc>
                <a:spcPct val="90000"/>
              </a:lnSpc>
            </a:pPr>
            <a:r>
              <a:rPr lang="zh-CN" altLang="en-US" sz="2800" dirty="0"/>
              <a:t>闰年是为了弥补因人为历法规定造成的年度天数与地球实际公转周期的时间差而设立的。补上时间差的年份</a:t>
            </a:r>
            <a:r>
              <a:rPr lang="en-US" altLang="zh-CN" sz="2800" dirty="0"/>
              <a:t>,</a:t>
            </a:r>
            <a:r>
              <a:rPr lang="zh-CN" altLang="en-US" sz="2800" dirty="0"/>
              <a:t>即有闰日的年份为闰年 </a:t>
            </a:r>
          </a:p>
          <a:p>
            <a:pPr>
              <a:lnSpc>
                <a:spcPct val="90000"/>
              </a:lnSpc>
            </a:pPr>
            <a:r>
              <a:rPr lang="en-US" altLang="zh-CN" sz="2800" dirty="0" smtClean="0"/>
              <a:t>2016</a:t>
            </a:r>
            <a:r>
              <a:rPr lang="zh-CN" altLang="en-US" sz="2800" dirty="0"/>
              <a:t>年是闰年，</a:t>
            </a:r>
            <a:r>
              <a:rPr lang="en-US" altLang="zh-CN" sz="2800" dirty="0"/>
              <a:t>2000</a:t>
            </a:r>
            <a:r>
              <a:rPr lang="zh-CN" altLang="en-US" sz="2800" dirty="0"/>
              <a:t>年是闰年 ，闰年的</a:t>
            </a:r>
            <a:r>
              <a:rPr lang="en-US" altLang="zh-CN" sz="2800" dirty="0"/>
              <a:t>2</a:t>
            </a:r>
            <a:r>
              <a:rPr lang="zh-CN" altLang="en-US" sz="2800" dirty="0"/>
              <a:t>月有</a:t>
            </a:r>
            <a:r>
              <a:rPr lang="en-US" altLang="zh-CN" sz="2800" dirty="0"/>
              <a:t>29</a:t>
            </a:r>
            <a:r>
              <a:rPr lang="zh-CN" altLang="en-US" sz="2800" dirty="0"/>
              <a:t>天。 </a:t>
            </a:r>
          </a:p>
          <a:p>
            <a:pPr>
              <a:lnSpc>
                <a:spcPct val="90000"/>
              </a:lnSpc>
            </a:pPr>
            <a:r>
              <a:rPr lang="en-US" altLang="zh-CN" sz="2800" dirty="0"/>
              <a:t>1997</a:t>
            </a:r>
            <a:r>
              <a:rPr lang="zh-CN" altLang="en-US" sz="2800" dirty="0"/>
              <a:t>年是平年 ，平年二月有</a:t>
            </a:r>
            <a:r>
              <a:rPr lang="en-US" altLang="zh-CN" sz="2800" dirty="0"/>
              <a:t>28</a:t>
            </a:r>
            <a:r>
              <a:rPr lang="zh-CN" altLang="en-US" sz="2800" dirty="0"/>
              <a:t>天</a:t>
            </a:r>
            <a:r>
              <a:rPr lang="zh-CN" altLang="en-US" dirty="0"/>
              <a:t> </a:t>
            </a:r>
          </a:p>
          <a:p>
            <a:pPr>
              <a:lnSpc>
                <a:spcPct val="90000"/>
              </a:lnSpc>
            </a:pPr>
            <a:r>
              <a:rPr lang="zh-CN" altLang="en-US" sz="2800" dirty="0"/>
              <a:t>公历闰年判定遵循的规律为</a:t>
            </a:r>
            <a:r>
              <a:rPr lang="en-US" altLang="zh-CN" sz="2800" dirty="0"/>
              <a:t>: </a:t>
            </a:r>
            <a:r>
              <a:rPr lang="zh-CN" altLang="en-US" sz="2800" dirty="0"/>
              <a:t>四年一闰</a:t>
            </a:r>
            <a:r>
              <a:rPr lang="en-US" altLang="zh-CN" sz="2800" dirty="0"/>
              <a:t>,</a:t>
            </a:r>
            <a:r>
              <a:rPr lang="zh-CN" altLang="en-US" sz="2800" dirty="0"/>
              <a:t>百年不闰</a:t>
            </a:r>
            <a:r>
              <a:rPr lang="en-US" altLang="zh-CN" sz="2800" dirty="0"/>
              <a:t>,</a:t>
            </a:r>
            <a:r>
              <a:rPr lang="zh-CN" altLang="en-US" sz="2800" dirty="0"/>
              <a:t>四百年再闰</a:t>
            </a:r>
            <a:r>
              <a:rPr lang="en-US" altLang="zh-CN" sz="2800" dirty="0"/>
              <a:t>.</a:t>
            </a:r>
            <a:r>
              <a:rPr lang="en-US" altLang="zh-CN" dirty="0"/>
              <a:t> </a:t>
            </a:r>
          </a:p>
          <a:p>
            <a:pPr>
              <a:lnSpc>
                <a:spcPct val="90000"/>
              </a:lnSpc>
            </a:pPr>
            <a:r>
              <a:rPr lang="zh-CN" altLang="en-US" sz="2800" dirty="0">
                <a:solidFill>
                  <a:schemeClr val="hlink"/>
                </a:solidFill>
              </a:rPr>
              <a:t>闰年和平年的区别方法</a:t>
            </a:r>
            <a:br>
              <a:rPr lang="zh-CN" altLang="en-US" sz="2800" dirty="0">
                <a:solidFill>
                  <a:schemeClr val="hlink"/>
                </a:solidFill>
              </a:rPr>
            </a:br>
            <a:r>
              <a:rPr lang="en-US" altLang="zh-CN" sz="2800" dirty="0">
                <a:solidFill>
                  <a:schemeClr val="hlink"/>
                </a:solidFill>
              </a:rPr>
              <a:t>1</a:t>
            </a:r>
            <a:r>
              <a:rPr lang="zh-CN" altLang="en-US" sz="2800" dirty="0">
                <a:solidFill>
                  <a:schemeClr val="hlink"/>
                </a:solidFill>
              </a:rPr>
              <a:t>。能被</a:t>
            </a:r>
            <a:r>
              <a:rPr lang="en-US" altLang="zh-CN" sz="2800" dirty="0">
                <a:solidFill>
                  <a:schemeClr val="hlink"/>
                </a:solidFill>
              </a:rPr>
              <a:t>4</a:t>
            </a:r>
            <a:r>
              <a:rPr lang="zh-CN" altLang="en-US" sz="2800" dirty="0">
                <a:solidFill>
                  <a:schemeClr val="hlink"/>
                </a:solidFill>
              </a:rPr>
              <a:t>整除而不能被</a:t>
            </a:r>
            <a:r>
              <a:rPr lang="en-US" altLang="zh-CN" sz="2800" dirty="0">
                <a:solidFill>
                  <a:schemeClr val="hlink"/>
                </a:solidFill>
              </a:rPr>
              <a:t>100</a:t>
            </a:r>
            <a:r>
              <a:rPr lang="zh-CN" altLang="en-US" sz="2800" dirty="0">
                <a:solidFill>
                  <a:schemeClr val="hlink"/>
                </a:solidFill>
              </a:rPr>
              <a:t>整除。</a:t>
            </a:r>
            <a:br>
              <a:rPr lang="zh-CN" altLang="en-US" sz="2800" dirty="0">
                <a:solidFill>
                  <a:schemeClr val="hlink"/>
                </a:solidFill>
              </a:rPr>
            </a:br>
            <a:r>
              <a:rPr lang="en-US" altLang="zh-CN" sz="2800" dirty="0">
                <a:solidFill>
                  <a:schemeClr val="hlink"/>
                </a:solidFill>
              </a:rPr>
              <a:t>2</a:t>
            </a:r>
            <a:r>
              <a:rPr lang="zh-CN" altLang="en-US" sz="2800" dirty="0">
                <a:solidFill>
                  <a:schemeClr val="hlink"/>
                </a:solidFill>
              </a:rPr>
              <a:t>。能被</a:t>
            </a:r>
            <a:r>
              <a:rPr lang="en-US" altLang="zh-CN" sz="2800" dirty="0">
                <a:solidFill>
                  <a:schemeClr val="hlink"/>
                </a:solidFill>
              </a:rPr>
              <a:t>400</a:t>
            </a:r>
            <a:r>
              <a:rPr lang="zh-CN" altLang="en-US" sz="2800" dirty="0">
                <a:solidFill>
                  <a:schemeClr val="hlink"/>
                </a:solidFill>
              </a:rPr>
              <a:t>整除。</a:t>
            </a:r>
            <a:r>
              <a:rPr lang="zh-CN" altLang="en-US" dirty="0"/>
              <a:t> </a:t>
            </a:r>
          </a:p>
        </p:txBody>
      </p:sp>
    </p:spTree>
    <p:extLst>
      <p:ext uri="{BB962C8B-B14F-4D97-AF65-F5344CB8AC3E}">
        <p14:creationId xmlns:p14="http://schemas.microsoft.com/office/powerpoint/2010/main" val="18094653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Rot="1" noChangeArrowheads="1"/>
          </p:cNvSpPr>
          <p:nvPr>
            <p:ph type="body" idx="1"/>
          </p:nvPr>
        </p:nvSpPr>
        <p:spPr>
          <a:xfrm>
            <a:off x="1182688" y="476250"/>
            <a:ext cx="7772400" cy="3097213"/>
          </a:xfrm>
        </p:spPr>
        <p:txBody>
          <a:bodyPr/>
          <a:lstStyle/>
          <a:p>
            <a:r>
              <a:rPr lang="en-US" altLang="zh-CN" sz="2800" dirty="0"/>
              <a:t>1-12</a:t>
            </a:r>
            <a:r>
              <a:rPr lang="zh-CN" altLang="en-US" sz="2800" dirty="0"/>
              <a:t>月的天数的规律</a:t>
            </a:r>
          </a:p>
          <a:p>
            <a:pPr>
              <a:buFont typeface="Wingdings 2" panose="05020102010507070707" pitchFamily="18" charset="2"/>
              <a:buNone/>
            </a:pPr>
            <a:r>
              <a:rPr lang="en-US" altLang="zh-CN" sz="2800" dirty="0"/>
              <a:t>1</a:t>
            </a:r>
            <a:r>
              <a:rPr lang="zh-CN" altLang="en-US" sz="2800" dirty="0"/>
              <a:t>，</a:t>
            </a:r>
            <a:r>
              <a:rPr lang="en-US" altLang="zh-CN" sz="2800" dirty="0"/>
              <a:t>3</a:t>
            </a:r>
            <a:r>
              <a:rPr lang="zh-CN" altLang="en-US" sz="2800" dirty="0"/>
              <a:t>，</a:t>
            </a:r>
            <a:r>
              <a:rPr lang="en-US" altLang="zh-CN" sz="2800" dirty="0"/>
              <a:t>5</a:t>
            </a:r>
            <a:r>
              <a:rPr lang="zh-CN" altLang="en-US" sz="2800" dirty="0"/>
              <a:t>，</a:t>
            </a:r>
            <a:r>
              <a:rPr lang="en-US" altLang="zh-CN" sz="2800" dirty="0"/>
              <a:t>7</a:t>
            </a:r>
            <a:r>
              <a:rPr lang="zh-CN" altLang="en-US" sz="2800" dirty="0"/>
              <a:t>，</a:t>
            </a:r>
            <a:r>
              <a:rPr lang="en-US" altLang="zh-CN" sz="2800" dirty="0"/>
              <a:t>8</a:t>
            </a:r>
            <a:r>
              <a:rPr lang="zh-CN" altLang="en-US" sz="2800" dirty="0"/>
              <a:t>，</a:t>
            </a:r>
            <a:r>
              <a:rPr lang="en-US" altLang="zh-CN" sz="2800" dirty="0"/>
              <a:t>10</a:t>
            </a:r>
            <a:r>
              <a:rPr lang="zh-CN" altLang="en-US" sz="2800" dirty="0"/>
              <a:t>，</a:t>
            </a:r>
            <a:r>
              <a:rPr lang="en-US" altLang="zh-CN" sz="2800" dirty="0"/>
              <a:t>12</a:t>
            </a:r>
            <a:r>
              <a:rPr lang="zh-CN" altLang="en-US" sz="2800" dirty="0"/>
              <a:t>：</a:t>
            </a:r>
            <a:r>
              <a:rPr lang="en-US" altLang="zh-CN" sz="2800" dirty="0"/>
              <a:t>31</a:t>
            </a:r>
            <a:r>
              <a:rPr lang="zh-CN" altLang="en-US" sz="2800" dirty="0"/>
              <a:t>天</a:t>
            </a:r>
          </a:p>
          <a:p>
            <a:pPr>
              <a:buFont typeface="Wingdings 2" panose="05020102010507070707" pitchFamily="18" charset="2"/>
              <a:buNone/>
            </a:pPr>
            <a:r>
              <a:rPr lang="en-US" altLang="zh-CN" sz="2800" dirty="0"/>
              <a:t>4</a:t>
            </a:r>
            <a:r>
              <a:rPr lang="zh-CN" altLang="en-US" sz="2800" dirty="0"/>
              <a:t>，</a:t>
            </a:r>
            <a:r>
              <a:rPr lang="en-US" altLang="zh-CN" sz="2800" dirty="0"/>
              <a:t>6</a:t>
            </a:r>
            <a:r>
              <a:rPr lang="zh-CN" altLang="en-US" sz="2800" dirty="0"/>
              <a:t>，</a:t>
            </a:r>
            <a:r>
              <a:rPr lang="en-US" altLang="zh-CN" sz="2800" dirty="0"/>
              <a:t>9</a:t>
            </a:r>
            <a:r>
              <a:rPr lang="zh-CN" altLang="en-US" sz="2800" dirty="0"/>
              <a:t>，</a:t>
            </a:r>
            <a:r>
              <a:rPr lang="en-US" altLang="zh-CN" sz="2800" dirty="0"/>
              <a:t>11</a:t>
            </a:r>
            <a:r>
              <a:rPr lang="zh-CN" altLang="en-US" sz="2800" dirty="0"/>
              <a:t>：</a:t>
            </a:r>
            <a:r>
              <a:rPr lang="en-US" altLang="zh-CN" sz="2800" dirty="0"/>
              <a:t>30</a:t>
            </a:r>
            <a:r>
              <a:rPr lang="zh-CN" altLang="en-US" sz="2800" dirty="0"/>
              <a:t>天</a:t>
            </a:r>
          </a:p>
          <a:p>
            <a:pPr>
              <a:buFont typeface="Wingdings 2" panose="05020102010507070707" pitchFamily="18" charset="2"/>
              <a:buNone/>
            </a:pPr>
            <a:r>
              <a:rPr lang="en-US" altLang="zh-CN" sz="2800" dirty="0"/>
              <a:t>2</a:t>
            </a:r>
            <a:r>
              <a:rPr lang="zh-CN" altLang="en-US" sz="2800" dirty="0"/>
              <a:t>：</a:t>
            </a:r>
            <a:r>
              <a:rPr lang="en-US" altLang="zh-CN" sz="2800" dirty="0"/>
              <a:t>28</a:t>
            </a:r>
            <a:r>
              <a:rPr lang="zh-CN" altLang="en-US" sz="2800" dirty="0"/>
              <a:t>或</a:t>
            </a:r>
            <a:r>
              <a:rPr lang="en-US" altLang="zh-CN" sz="2800" dirty="0"/>
              <a:t>29</a:t>
            </a:r>
            <a:r>
              <a:rPr lang="zh-CN" altLang="en-US" sz="2800" dirty="0"/>
              <a:t>天</a:t>
            </a:r>
          </a:p>
          <a:p>
            <a:r>
              <a:rPr lang="zh-CN" altLang="en-US" sz="2800" dirty="0"/>
              <a:t>如果给你一个日期：</a:t>
            </a:r>
            <a:r>
              <a:rPr lang="en-US" altLang="zh-CN" sz="2800" dirty="0" smtClean="0"/>
              <a:t>2019-3-24</a:t>
            </a:r>
            <a:r>
              <a:rPr lang="zh-CN" altLang="en-US" sz="2800" dirty="0" smtClean="0"/>
              <a:t>号</a:t>
            </a:r>
            <a:r>
              <a:rPr lang="zh-CN" altLang="en-US" sz="2800" dirty="0"/>
              <a:t>对应的一年中的第几天，你怎么计算</a:t>
            </a:r>
          </a:p>
          <a:p>
            <a:pPr>
              <a:buFont typeface="Wingdings 2" panose="05020102010507070707" pitchFamily="18" charset="2"/>
              <a:buNone/>
            </a:pPr>
            <a:endParaRPr lang="zh-CN" altLang="en-US" sz="2800" dirty="0"/>
          </a:p>
          <a:p>
            <a:endParaRPr lang="zh-CN" altLang="en-US" sz="2800" dirty="0"/>
          </a:p>
        </p:txBody>
      </p:sp>
      <p:sp>
        <p:nvSpPr>
          <p:cNvPr id="17412" name="Text Box 4"/>
          <p:cNvSpPr txBox="1">
            <a:spLocks noChangeArrowheads="1"/>
          </p:cNvSpPr>
          <p:nvPr/>
        </p:nvSpPr>
        <p:spPr bwMode="auto">
          <a:xfrm>
            <a:off x="1116013" y="3644900"/>
            <a:ext cx="7777162"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Font typeface="Wingdings" panose="05000000000000000000" pitchFamily="2" charset="2"/>
              <a:buNone/>
            </a:pPr>
            <a:r>
              <a:rPr kumimoji="1" lang="en-US" altLang="zh-CN" sz="2800">
                <a:latin typeface="Tahoma" panose="020B0604030504040204" pitchFamily="34" charset="0"/>
              </a:rPr>
              <a:t>1)</a:t>
            </a:r>
            <a:r>
              <a:rPr kumimoji="1" lang="zh-CN" altLang="en-US" sz="2800">
                <a:latin typeface="Tahoma" panose="020B0604030504040204" pitchFamily="34" charset="0"/>
              </a:rPr>
              <a:t>首先判断这一年是否是闰年</a:t>
            </a:r>
          </a:p>
          <a:p>
            <a:pPr>
              <a:spcBef>
                <a:spcPct val="50000"/>
              </a:spcBef>
              <a:buClr>
                <a:schemeClr val="folHlink"/>
              </a:buClr>
              <a:buFont typeface="Wingdings" panose="05000000000000000000" pitchFamily="2" charset="2"/>
              <a:buNone/>
            </a:pPr>
            <a:r>
              <a:rPr kumimoji="1" lang="en-US" altLang="zh-CN" sz="2800">
                <a:solidFill>
                  <a:schemeClr val="hlink"/>
                </a:solidFill>
                <a:latin typeface="Tahoma" panose="020B0604030504040204" pitchFamily="34" charset="0"/>
              </a:rPr>
              <a:t>2)</a:t>
            </a:r>
            <a:r>
              <a:rPr kumimoji="1" lang="zh-CN" altLang="en-US" sz="2800">
                <a:solidFill>
                  <a:schemeClr val="hlink"/>
                </a:solidFill>
                <a:latin typeface="Tahoma" panose="020B0604030504040204" pitchFamily="34" charset="0"/>
              </a:rPr>
              <a:t>计算出这个月之前的天数的和（</a:t>
            </a:r>
            <a:r>
              <a:rPr kumimoji="1" lang="en-US" altLang="zh-CN" sz="2800">
                <a:solidFill>
                  <a:schemeClr val="hlink"/>
                </a:solidFill>
                <a:latin typeface="Tahoma" panose="020B0604030504040204" pitchFamily="34" charset="0"/>
              </a:rPr>
              <a:t>1-10</a:t>
            </a:r>
            <a:r>
              <a:rPr kumimoji="1" lang="zh-CN" altLang="en-US" sz="2800">
                <a:solidFill>
                  <a:schemeClr val="hlink"/>
                </a:solidFill>
                <a:latin typeface="Tahoma" panose="020B0604030504040204" pitchFamily="34" charset="0"/>
              </a:rPr>
              <a:t>），注意如果是闰年，二月要加</a:t>
            </a:r>
            <a:r>
              <a:rPr kumimoji="1" lang="en-US" altLang="zh-CN" sz="2800">
                <a:solidFill>
                  <a:schemeClr val="hlink"/>
                </a:solidFill>
                <a:latin typeface="Tahoma" panose="020B0604030504040204" pitchFamily="34" charset="0"/>
              </a:rPr>
              <a:t>29</a:t>
            </a:r>
            <a:r>
              <a:rPr kumimoji="1" lang="zh-CN" altLang="en-US" sz="2800">
                <a:solidFill>
                  <a:schemeClr val="hlink"/>
                </a:solidFill>
                <a:latin typeface="Tahoma" panose="020B0604030504040204" pitchFamily="34" charset="0"/>
              </a:rPr>
              <a:t>天</a:t>
            </a:r>
          </a:p>
          <a:p>
            <a:pPr>
              <a:spcBef>
                <a:spcPct val="50000"/>
              </a:spcBef>
              <a:buClr>
                <a:schemeClr val="folHlink"/>
              </a:buClr>
              <a:buFont typeface="Wingdings" panose="05000000000000000000" pitchFamily="2" charset="2"/>
              <a:buNone/>
            </a:pPr>
            <a:r>
              <a:rPr kumimoji="1" lang="en-US" altLang="zh-CN" sz="2800">
                <a:latin typeface="Tahoma" panose="020B0604030504040204" pitchFamily="34" charset="0"/>
              </a:rPr>
              <a:t>3)</a:t>
            </a:r>
            <a:r>
              <a:rPr kumimoji="1" lang="zh-CN" altLang="en-US" sz="2800">
                <a:latin typeface="Tahoma" panose="020B0604030504040204" pitchFamily="34" charset="0"/>
              </a:rPr>
              <a:t>然后在加上</a:t>
            </a:r>
            <a:r>
              <a:rPr kumimoji="1" lang="en-US" altLang="zh-CN" sz="2800">
                <a:latin typeface="Tahoma" panose="020B0604030504040204" pitchFamily="34" charset="0"/>
              </a:rPr>
              <a:t>11</a:t>
            </a:r>
            <a:r>
              <a:rPr kumimoji="1" lang="zh-CN" altLang="en-US" sz="2800">
                <a:latin typeface="Tahoma" panose="020B0604030504040204" pitchFamily="34" charset="0"/>
              </a:rPr>
              <a:t>月的</a:t>
            </a:r>
            <a:r>
              <a:rPr kumimoji="1" lang="en-US" altLang="zh-CN" sz="2800">
                <a:latin typeface="Tahoma" panose="020B0604030504040204" pitchFamily="34" charset="0"/>
              </a:rPr>
              <a:t>12</a:t>
            </a:r>
            <a:r>
              <a:rPr kumimoji="1" lang="zh-CN" altLang="en-US" sz="2800">
                <a:latin typeface="Tahoma" panose="020B0604030504040204" pitchFamily="34" charset="0"/>
              </a:rPr>
              <a:t>天</a:t>
            </a:r>
          </a:p>
        </p:txBody>
      </p:sp>
    </p:spTree>
    <p:extLst>
      <p:ext uri="{BB962C8B-B14F-4D97-AF65-F5344CB8AC3E}">
        <p14:creationId xmlns:p14="http://schemas.microsoft.com/office/powerpoint/2010/main" val="196495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a:xfrm>
            <a:off x="1182688" y="765175"/>
            <a:ext cx="7772400" cy="5367338"/>
          </a:xfrm>
        </p:spPr>
        <p:txBody>
          <a:bodyPr/>
          <a:lstStyle/>
          <a:p>
            <a:r>
              <a:rPr lang="zh-CN" altLang="en-US" sz="2800">
                <a:solidFill>
                  <a:schemeClr val="hlink"/>
                </a:solidFill>
              </a:rPr>
              <a:t>计算出这个月之前的天数的和（</a:t>
            </a:r>
            <a:r>
              <a:rPr lang="en-US" altLang="zh-CN" sz="2800">
                <a:solidFill>
                  <a:schemeClr val="hlink"/>
                </a:solidFill>
              </a:rPr>
              <a:t>1-10</a:t>
            </a:r>
            <a:r>
              <a:rPr lang="zh-CN" altLang="en-US" sz="2800">
                <a:solidFill>
                  <a:schemeClr val="hlink"/>
                </a:solidFill>
              </a:rPr>
              <a:t>）</a:t>
            </a:r>
          </a:p>
          <a:p>
            <a:pPr>
              <a:buFont typeface="Wingdings 2" panose="05020102010507070707" pitchFamily="18" charset="2"/>
              <a:buBlip>
                <a:blip r:embed="rId2"/>
              </a:buBlip>
            </a:pPr>
            <a:r>
              <a:rPr lang="en-US" altLang="zh-CN" sz="2800"/>
              <a:t>1</a:t>
            </a:r>
            <a:r>
              <a:rPr lang="zh-CN" altLang="en-US" sz="2800"/>
              <a:t>，</a:t>
            </a:r>
            <a:r>
              <a:rPr lang="en-US" altLang="zh-CN" sz="2800"/>
              <a:t>3</a:t>
            </a:r>
            <a:r>
              <a:rPr lang="zh-CN" altLang="en-US" sz="2800"/>
              <a:t>，</a:t>
            </a:r>
            <a:r>
              <a:rPr lang="en-US" altLang="zh-CN" sz="2800"/>
              <a:t>5</a:t>
            </a:r>
            <a:r>
              <a:rPr lang="zh-CN" altLang="en-US" sz="2800"/>
              <a:t>，</a:t>
            </a:r>
            <a:r>
              <a:rPr lang="en-US" altLang="zh-CN" sz="2800"/>
              <a:t>7</a:t>
            </a:r>
            <a:r>
              <a:rPr lang="zh-CN" altLang="en-US" sz="2800"/>
              <a:t>，</a:t>
            </a:r>
            <a:r>
              <a:rPr lang="en-US" altLang="zh-CN" sz="2800"/>
              <a:t>8</a:t>
            </a:r>
            <a:r>
              <a:rPr lang="zh-CN" altLang="en-US" sz="2800"/>
              <a:t>，</a:t>
            </a:r>
            <a:r>
              <a:rPr lang="en-US" altLang="zh-CN" sz="2800"/>
              <a:t>10:</a:t>
            </a:r>
            <a:r>
              <a:rPr lang="zh-CN" altLang="en-US" sz="2800"/>
              <a:t>都是</a:t>
            </a:r>
            <a:r>
              <a:rPr lang="en-US" altLang="zh-CN" sz="2800"/>
              <a:t>31</a:t>
            </a:r>
            <a:r>
              <a:rPr lang="zh-CN" altLang="en-US" sz="2800"/>
              <a:t>天（累加）</a:t>
            </a:r>
          </a:p>
          <a:p>
            <a:pPr>
              <a:buFont typeface="Wingdings 2" panose="05020102010507070707" pitchFamily="18" charset="2"/>
              <a:buBlip>
                <a:blip r:embed="rId2"/>
              </a:buBlip>
            </a:pPr>
            <a:r>
              <a:rPr lang="en-US" altLang="zh-CN" sz="2800"/>
              <a:t>2</a:t>
            </a:r>
            <a:r>
              <a:rPr lang="zh-CN" altLang="en-US" sz="2800"/>
              <a:t>：</a:t>
            </a:r>
            <a:r>
              <a:rPr lang="en-US" altLang="zh-CN" sz="2800"/>
              <a:t>28</a:t>
            </a:r>
            <a:r>
              <a:rPr lang="zh-CN" altLang="en-US" sz="2800"/>
              <a:t>天（</a:t>
            </a:r>
            <a:r>
              <a:rPr lang="en-US" altLang="zh-CN" sz="2800"/>
              <a:t>29</a:t>
            </a:r>
            <a:r>
              <a:rPr lang="zh-CN" altLang="en-US" sz="2800"/>
              <a:t>天）</a:t>
            </a:r>
          </a:p>
          <a:p>
            <a:pPr>
              <a:buFont typeface="Wingdings 2" panose="05020102010507070707" pitchFamily="18" charset="2"/>
              <a:buBlip>
                <a:blip r:embed="rId2"/>
              </a:buBlip>
            </a:pPr>
            <a:r>
              <a:rPr lang="en-US" altLang="zh-CN" sz="2800"/>
              <a:t>4</a:t>
            </a:r>
            <a:r>
              <a:rPr lang="zh-CN" altLang="en-US" sz="2800"/>
              <a:t>，</a:t>
            </a:r>
            <a:r>
              <a:rPr lang="en-US" altLang="zh-CN" sz="2800"/>
              <a:t>6</a:t>
            </a:r>
            <a:r>
              <a:rPr lang="zh-CN" altLang="en-US" sz="2800"/>
              <a:t>，</a:t>
            </a:r>
            <a:r>
              <a:rPr lang="en-US" altLang="zh-CN" sz="2800"/>
              <a:t>9</a:t>
            </a:r>
            <a:r>
              <a:rPr lang="zh-CN" altLang="en-US" sz="2800"/>
              <a:t>，：</a:t>
            </a:r>
            <a:r>
              <a:rPr lang="en-US" altLang="zh-CN" sz="2800"/>
              <a:t>30</a:t>
            </a:r>
            <a:r>
              <a:rPr lang="zh-CN" altLang="en-US" sz="2800"/>
              <a:t>天（累加）</a:t>
            </a:r>
          </a:p>
          <a:p>
            <a:pPr>
              <a:buFont typeface="Wingdings 2" panose="05020102010507070707" pitchFamily="18" charset="2"/>
              <a:buBlip>
                <a:blip r:embed="rId2"/>
              </a:buBlip>
            </a:pPr>
            <a:r>
              <a:rPr lang="zh-CN" altLang="en-US" sz="2800"/>
              <a:t>从</a:t>
            </a:r>
            <a:r>
              <a:rPr lang="en-US" altLang="zh-CN" sz="2800"/>
              <a:t>1</a:t>
            </a:r>
            <a:r>
              <a:rPr lang="zh-CN" altLang="en-US" sz="2800"/>
              <a:t>月开始逐个判断累加</a:t>
            </a:r>
          </a:p>
          <a:p>
            <a:pPr>
              <a:buFont typeface="Wingdings 2" panose="05020102010507070707" pitchFamily="18" charset="2"/>
              <a:buBlip>
                <a:blip r:embed="rId2"/>
              </a:buBlip>
            </a:pPr>
            <a:r>
              <a:rPr lang="en-US" altLang="zh-CN" sz="2800"/>
              <a:t>Day_of_year</a:t>
            </a:r>
            <a:r>
              <a:rPr lang="zh-CN" altLang="en-US" sz="2800"/>
              <a:t>中放每次加的总数</a:t>
            </a:r>
          </a:p>
          <a:p>
            <a:pPr>
              <a:buFont typeface="Wingdings 2" panose="05020102010507070707" pitchFamily="18" charset="2"/>
              <a:buBlip>
                <a:blip r:embed="rId2"/>
              </a:buBlip>
            </a:pPr>
            <a:r>
              <a:rPr lang="en-US" altLang="zh-CN" sz="2800"/>
              <a:t>1</a:t>
            </a:r>
            <a:r>
              <a:rPr lang="zh-CN" altLang="en-US" sz="2800"/>
              <a:t>月， </a:t>
            </a:r>
            <a:r>
              <a:rPr lang="en-US" altLang="zh-CN" sz="2800"/>
              <a:t>Day_of_year</a:t>
            </a:r>
            <a:r>
              <a:rPr lang="zh-CN" altLang="en-US" sz="2800"/>
              <a:t>是</a:t>
            </a:r>
            <a:r>
              <a:rPr lang="en-US" altLang="zh-CN" sz="2800"/>
              <a:t>31</a:t>
            </a:r>
            <a:r>
              <a:rPr lang="zh-CN" altLang="en-US" sz="2800"/>
              <a:t>，</a:t>
            </a:r>
            <a:r>
              <a:rPr lang="en-US" altLang="zh-CN" sz="2800"/>
              <a:t>2</a:t>
            </a:r>
            <a:r>
              <a:rPr lang="zh-CN" altLang="en-US" sz="2800"/>
              <a:t>月在加</a:t>
            </a:r>
            <a:r>
              <a:rPr lang="en-US" altLang="zh-CN" sz="2800"/>
              <a:t>28</a:t>
            </a:r>
            <a:r>
              <a:rPr lang="zh-CN" altLang="en-US" sz="2800"/>
              <a:t>天，</a:t>
            </a:r>
            <a:r>
              <a:rPr lang="en-US" altLang="zh-CN" sz="2800"/>
              <a:t>3</a:t>
            </a:r>
            <a:r>
              <a:rPr lang="zh-CN" altLang="en-US" sz="2800"/>
              <a:t>月</a:t>
            </a:r>
          </a:p>
          <a:p>
            <a:pPr>
              <a:buFont typeface="Wingdings 2" panose="05020102010507070707" pitchFamily="18" charset="2"/>
              <a:buNone/>
            </a:pPr>
            <a:r>
              <a:rPr lang="zh-CN" altLang="en-US" sz="2800"/>
              <a:t>加</a:t>
            </a:r>
            <a:r>
              <a:rPr lang="en-US" altLang="zh-CN" sz="2800"/>
              <a:t>31</a:t>
            </a:r>
            <a:r>
              <a:rPr lang="zh-CN" altLang="en-US" sz="2800"/>
              <a:t>天，一直加到</a:t>
            </a:r>
            <a:r>
              <a:rPr lang="en-US" altLang="zh-CN" sz="2800"/>
              <a:t>10</a:t>
            </a:r>
            <a:r>
              <a:rPr lang="zh-CN" altLang="en-US" sz="2800"/>
              <a:t>月结束。</a:t>
            </a:r>
          </a:p>
          <a:p>
            <a:pPr>
              <a:buFont typeface="Wingdings 2" panose="05020102010507070707" pitchFamily="18" charset="2"/>
              <a:buNone/>
            </a:pPr>
            <a:r>
              <a:rPr lang="zh-CN" altLang="en-US" sz="2800"/>
              <a:t>总结过程</a:t>
            </a:r>
          </a:p>
          <a:p>
            <a:pPr>
              <a:buFont typeface="Wingdings 2" panose="05020102010507070707" pitchFamily="18" charset="2"/>
              <a:buNone/>
            </a:pPr>
            <a:endParaRPr lang="zh-CN" altLang="en-US" sz="2800"/>
          </a:p>
          <a:p>
            <a:pPr>
              <a:buFont typeface="Wingdings 2" panose="05020102010507070707" pitchFamily="18" charset="2"/>
              <a:buBlip>
                <a:blip r:embed="rId2"/>
              </a:buBlip>
            </a:pPr>
            <a:endParaRPr lang="zh-CN" altLang="en-US" sz="2800"/>
          </a:p>
          <a:p>
            <a:pPr>
              <a:buFont typeface="Wingdings 2" panose="05020102010507070707" pitchFamily="18" charset="2"/>
              <a:buBlip>
                <a:blip r:embed="rId2"/>
              </a:buBlip>
            </a:pPr>
            <a:endParaRPr lang="zh-CN" altLang="en-US" sz="2800"/>
          </a:p>
          <a:p>
            <a:endParaRPr lang="zh-CN" altLang="en-US" sz="2800"/>
          </a:p>
        </p:txBody>
      </p:sp>
      <p:sp>
        <p:nvSpPr>
          <p:cNvPr id="19460" name="Text Box 4"/>
          <p:cNvSpPr txBox="1">
            <a:spLocks noChangeArrowheads="1"/>
          </p:cNvSpPr>
          <p:nvPr/>
        </p:nvSpPr>
        <p:spPr bwMode="auto">
          <a:xfrm>
            <a:off x="1258888" y="5516563"/>
            <a:ext cx="7273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latin typeface="Tahoma" panose="020B0604030504040204" pitchFamily="34" charset="0"/>
              </a:rPr>
              <a:t>可以使用</a:t>
            </a:r>
            <a:r>
              <a:rPr kumimoji="1" lang="en-US" altLang="zh-CN" sz="2800">
                <a:latin typeface="Tahoma" panose="020B0604030504040204" pitchFamily="34" charset="0"/>
              </a:rPr>
              <a:t>for</a:t>
            </a:r>
            <a:r>
              <a:rPr kumimoji="1" lang="zh-CN" altLang="en-US" sz="2800">
                <a:latin typeface="Tahoma" panose="020B0604030504040204" pitchFamily="34" charset="0"/>
              </a:rPr>
              <a:t>循环，循环次数由</a:t>
            </a:r>
            <a:r>
              <a:rPr kumimoji="1" lang="zh-CN" altLang="en-US" sz="2800">
                <a:solidFill>
                  <a:schemeClr val="folHlink"/>
                </a:solidFill>
                <a:latin typeface="Tahoma" panose="020B0604030504040204" pitchFamily="34" charset="0"/>
              </a:rPr>
              <a:t>月份</a:t>
            </a:r>
            <a:r>
              <a:rPr kumimoji="1" lang="zh-CN" altLang="en-US" sz="2800">
                <a:latin typeface="Tahoma" panose="020B0604030504040204" pitchFamily="34" charset="0"/>
              </a:rPr>
              <a:t>决定</a:t>
            </a:r>
          </a:p>
        </p:txBody>
      </p:sp>
    </p:spTree>
    <p:extLst>
      <p:ext uri="{BB962C8B-B14F-4D97-AF65-F5344CB8AC3E}">
        <p14:creationId xmlns:p14="http://schemas.microsoft.com/office/powerpoint/2010/main" val="2245303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diamond(in)">
                                      <p:cBhvr>
                                        <p:cTn id="7"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Rot="1" noChangeArrowheads="1"/>
          </p:cNvSpPr>
          <p:nvPr>
            <p:ph type="body" idx="1"/>
          </p:nvPr>
        </p:nvSpPr>
        <p:spPr>
          <a:xfrm>
            <a:off x="1182688" y="404813"/>
            <a:ext cx="7772400" cy="5727700"/>
          </a:xfrm>
        </p:spPr>
        <p:txBody>
          <a:bodyPr>
            <a:normAutofit lnSpcReduction="10000"/>
          </a:bodyPr>
          <a:lstStyle/>
          <a:p>
            <a:pPr>
              <a:lnSpc>
                <a:spcPct val="90000"/>
              </a:lnSpc>
            </a:pPr>
            <a:r>
              <a:rPr lang="zh-CN" altLang="en-US" sz="2800"/>
              <a:t>详细设计</a:t>
            </a:r>
          </a:p>
          <a:p>
            <a:pPr>
              <a:lnSpc>
                <a:spcPct val="90000"/>
              </a:lnSpc>
              <a:buFont typeface="Wingdings 2" panose="05020102010507070707" pitchFamily="18" charset="2"/>
              <a:buNone/>
            </a:pPr>
            <a:r>
              <a:rPr lang="en-US" altLang="zh-CN" sz="2800"/>
              <a:t>1</a:t>
            </a:r>
            <a:r>
              <a:rPr lang="zh-CN" altLang="en-US" sz="2800"/>
              <a:t>）首先从键盘读入</a:t>
            </a:r>
            <a:r>
              <a:rPr lang="en-US" altLang="zh-CN" sz="2800"/>
              <a:t>year,month,day;</a:t>
            </a:r>
          </a:p>
          <a:p>
            <a:pPr>
              <a:lnSpc>
                <a:spcPct val="90000"/>
              </a:lnSpc>
              <a:buFont typeface="Wingdings 2" panose="05020102010507070707" pitchFamily="18" charset="2"/>
              <a:buNone/>
            </a:pPr>
            <a:r>
              <a:rPr lang="en-US" altLang="zh-CN" sz="2800"/>
              <a:t>2) </a:t>
            </a:r>
            <a:r>
              <a:rPr lang="zh-CN" altLang="en-US" sz="2800"/>
              <a:t>判断今年是否为闰年</a:t>
            </a:r>
          </a:p>
          <a:p>
            <a:pPr>
              <a:lnSpc>
                <a:spcPct val="90000"/>
              </a:lnSpc>
              <a:buFont typeface="Wingdings 2" panose="05020102010507070707" pitchFamily="18" charset="2"/>
              <a:buNone/>
            </a:pPr>
            <a:r>
              <a:rPr lang="zh-CN" altLang="en-US" sz="2800"/>
              <a:t>   </a:t>
            </a:r>
            <a:r>
              <a:rPr lang="en-US" altLang="zh-CN" sz="2800"/>
              <a:t>if (year%400==0)</a:t>
            </a:r>
          </a:p>
          <a:p>
            <a:pPr>
              <a:lnSpc>
                <a:spcPct val="90000"/>
              </a:lnSpc>
              <a:buFont typeface="Wingdings 2" panose="05020102010507070707" pitchFamily="18" charset="2"/>
              <a:buNone/>
            </a:pPr>
            <a:r>
              <a:rPr lang="en-US" altLang="zh-CN" sz="2800"/>
              <a:t>     leap_day=1;</a:t>
            </a:r>
          </a:p>
          <a:p>
            <a:pPr>
              <a:lnSpc>
                <a:spcPct val="90000"/>
              </a:lnSpc>
              <a:buFont typeface="Wingdings 2" panose="05020102010507070707" pitchFamily="18" charset="2"/>
              <a:buNone/>
            </a:pPr>
            <a:r>
              <a:rPr lang="en-US" altLang="zh-CN" sz="2800"/>
              <a:t>  else</a:t>
            </a:r>
          </a:p>
          <a:p>
            <a:pPr>
              <a:lnSpc>
                <a:spcPct val="90000"/>
              </a:lnSpc>
              <a:buFont typeface="Wingdings 2" panose="05020102010507070707" pitchFamily="18" charset="2"/>
              <a:buNone/>
            </a:pPr>
            <a:r>
              <a:rPr lang="en-US" altLang="zh-CN" sz="2800"/>
              <a:t>     if (year%100==0)</a:t>
            </a:r>
          </a:p>
          <a:p>
            <a:pPr>
              <a:lnSpc>
                <a:spcPct val="90000"/>
              </a:lnSpc>
              <a:buFont typeface="Wingdings 2" panose="05020102010507070707" pitchFamily="18" charset="2"/>
              <a:buNone/>
            </a:pPr>
            <a:r>
              <a:rPr lang="en-US" altLang="zh-CN" sz="2800"/>
              <a:t>        leap_day=0;</a:t>
            </a:r>
          </a:p>
          <a:p>
            <a:pPr>
              <a:lnSpc>
                <a:spcPct val="90000"/>
              </a:lnSpc>
              <a:buFont typeface="Wingdings 2" panose="05020102010507070707" pitchFamily="18" charset="2"/>
              <a:buNone/>
            </a:pPr>
            <a:r>
              <a:rPr lang="en-US" altLang="zh-CN" sz="2800"/>
              <a:t>    else</a:t>
            </a:r>
          </a:p>
          <a:p>
            <a:pPr>
              <a:lnSpc>
                <a:spcPct val="90000"/>
              </a:lnSpc>
              <a:buFont typeface="Wingdings 2" panose="05020102010507070707" pitchFamily="18" charset="2"/>
              <a:buNone/>
            </a:pPr>
            <a:r>
              <a:rPr lang="en-US" altLang="zh-CN" sz="2800"/>
              <a:t>       if (year%4==0)</a:t>
            </a:r>
          </a:p>
          <a:p>
            <a:pPr>
              <a:lnSpc>
                <a:spcPct val="90000"/>
              </a:lnSpc>
              <a:buFont typeface="Wingdings 2" panose="05020102010507070707" pitchFamily="18" charset="2"/>
              <a:buNone/>
            </a:pPr>
            <a:r>
              <a:rPr lang="en-US" altLang="zh-CN" sz="2800"/>
              <a:t>           leap_day=1;</a:t>
            </a:r>
          </a:p>
          <a:p>
            <a:pPr>
              <a:lnSpc>
                <a:spcPct val="90000"/>
              </a:lnSpc>
              <a:buFont typeface="Wingdings 2" panose="05020102010507070707" pitchFamily="18" charset="2"/>
              <a:buNone/>
            </a:pPr>
            <a:r>
              <a:rPr lang="en-US" altLang="zh-CN" sz="2800"/>
              <a:t>   </a:t>
            </a:r>
          </a:p>
        </p:txBody>
      </p:sp>
    </p:spTree>
    <p:extLst>
      <p:ext uri="{BB962C8B-B14F-4D97-AF65-F5344CB8AC3E}">
        <p14:creationId xmlns:p14="http://schemas.microsoft.com/office/powerpoint/2010/main" val="38664983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Rot="1" noChangeArrowheads="1"/>
          </p:cNvSpPr>
          <p:nvPr>
            <p:ph type="body" idx="1"/>
          </p:nvPr>
        </p:nvSpPr>
        <p:spPr>
          <a:xfrm>
            <a:off x="1116013" y="260350"/>
            <a:ext cx="7848600" cy="6408738"/>
          </a:xfrm>
        </p:spPr>
        <p:txBody>
          <a:bodyPr>
            <a:normAutofit lnSpcReduction="10000"/>
          </a:bodyPr>
          <a:lstStyle/>
          <a:p>
            <a:pPr>
              <a:buFont typeface="Wingdings 2" panose="05020102010507070707" pitchFamily="18" charset="2"/>
              <a:buNone/>
            </a:pPr>
            <a:r>
              <a:rPr lang="en-US" altLang="zh-CN" sz="2400" dirty="0"/>
              <a:t>3) </a:t>
            </a:r>
            <a:r>
              <a:rPr lang="zh-CN" altLang="en-US" sz="2400" dirty="0"/>
              <a:t>计算当前月之前的月份的总天数，由于是计算几个月的天数之和，所以用循环</a:t>
            </a:r>
            <a:r>
              <a:rPr lang="en-US" altLang="zh-CN" sz="2400" dirty="0"/>
              <a:t>for</a:t>
            </a:r>
            <a:r>
              <a:rPr lang="zh-CN" altLang="en-US" sz="2400" dirty="0"/>
              <a:t>结构。但注意其中的不同月份的天数不同，累加的值不同</a:t>
            </a:r>
          </a:p>
          <a:p>
            <a:pPr>
              <a:buFont typeface="Wingdings 2" panose="05020102010507070707" pitchFamily="18" charset="2"/>
              <a:buNone/>
            </a:pPr>
            <a:r>
              <a:rPr lang="zh-CN" altLang="en-US" sz="2400" dirty="0"/>
              <a:t>   </a:t>
            </a:r>
            <a:r>
              <a:rPr lang="en-US" altLang="zh-CN" sz="2000" dirty="0" err="1"/>
              <a:t>day_of_year</a:t>
            </a:r>
            <a:r>
              <a:rPr lang="en-US" altLang="zh-CN" sz="2000" dirty="0"/>
              <a:t>=day;</a:t>
            </a:r>
          </a:p>
          <a:p>
            <a:pPr>
              <a:buFont typeface="Wingdings 2" panose="05020102010507070707" pitchFamily="18" charset="2"/>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=1 ;</a:t>
            </a:r>
            <a:r>
              <a:rPr lang="en-US" altLang="zh-CN" sz="2000" dirty="0" err="1"/>
              <a:t>i</a:t>
            </a:r>
            <a:r>
              <a:rPr lang="en-US" altLang="zh-CN" sz="2000" dirty="0"/>
              <a:t>&lt;=month-1;i++)</a:t>
            </a:r>
          </a:p>
          <a:p>
            <a:pPr>
              <a:buFont typeface="Wingdings 2" panose="05020102010507070707" pitchFamily="18" charset="2"/>
              <a:buNone/>
            </a:pPr>
            <a:r>
              <a:rPr lang="en-US" altLang="zh-CN" sz="2000" dirty="0"/>
              <a:t>   {</a:t>
            </a:r>
          </a:p>
          <a:p>
            <a:pPr>
              <a:buFont typeface="Wingdings 2" panose="05020102010507070707" pitchFamily="18" charset="2"/>
              <a:buNone/>
            </a:pPr>
            <a:r>
              <a:rPr lang="en-US" altLang="zh-CN" sz="2000" dirty="0"/>
              <a:t>     switch(</a:t>
            </a:r>
            <a:r>
              <a:rPr lang="en-US" altLang="zh-CN" sz="2000" dirty="0" err="1"/>
              <a:t>i</a:t>
            </a:r>
            <a:r>
              <a:rPr lang="en-US" altLang="zh-CN" sz="2000" dirty="0"/>
              <a:t>)</a:t>
            </a:r>
          </a:p>
          <a:p>
            <a:pPr>
              <a:buFont typeface="Wingdings 2" panose="05020102010507070707" pitchFamily="18" charset="2"/>
              <a:buNone/>
            </a:pPr>
            <a:r>
              <a:rPr lang="en-US" altLang="zh-CN" sz="2000" dirty="0"/>
              <a:t>     { case1:;case3;case:5;case7:;case 8:;</a:t>
            </a:r>
          </a:p>
          <a:p>
            <a:pPr>
              <a:buFont typeface="Wingdings 2" panose="05020102010507070707" pitchFamily="18" charset="2"/>
              <a:buNone/>
            </a:pPr>
            <a:r>
              <a:rPr lang="en-US" altLang="zh-CN" sz="2000" dirty="0"/>
              <a:t>        case 10:;case 12:</a:t>
            </a:r>
          </a:p>
          <a:p>
            <a:pPr>
              <a:buFont typeface="Wingdings 2" panose="05020102010507070707" pitchFamily="18" charset="2"/>
              <a:buNone/>
            </a:pPr>
            <a:r>
              <a:rPr lang="en-US" altLang="zh-CN" sz="2000" dirty="0"/>
              <a:t>         </a:t>
            </a:r>
            <a:r>
              <a:rPr lang="en-US" altLang="zh-CN" sz="2000" dirty="0" err="1"/>
              <a:t>day_of_year</a:t>
            </a:r>
            <a:r>
              <a:rPr lang="en-US" altLang="zh-CN" sz="2000" dirty="0"/>
              <a:t>=day_of_year+31;</a:t>
            </a:r>
          </a:p>
          <a:p>
            <a:pPr>
              <a:buFont typeface="Wingdings 2" panose="05020102010507070707" pitchFamily="18" charset="2"/>
              <a:buNone/>
            </a:pPr>
            <a:r>
              <a:rPr lang="en-US" altLang="zh-CN" sz="2000" dirty="0"/>
              <a:t>       case4:;case6;case:9;case11:;   </a:t>
            </a:r>
          </a:p>
          <a:p>
            <a:pPr>
              <a:buFont typeface="Wingdings 2" panose="05020102010507070707" pitchFamily="18" charset="2"/>
              <a:buNone/>
            </a:pPr>
            <a:r>
              <a:rPr lang="en-US" altLang="zh-CN" sz="2000" dirty="0"/>
              <a:t>          </a:t>
            </a:r>
            <a:r>
              <a:rPr lang="en-US" altLang="zh-CN" sz="2000" dirty="0" err="1"/>
              <a:t>day_of_year</a:t>
            </a:r>
            <a:r>
              <a:rPr lang="en-US" altLang="zh-CN" sz="2000" dirty="0"/>
              <a:t>=day_of_year+30;</a:t>
            </a:r>
          </a:p>
          <a:p>
            <a:pPr>
              <a:buFont typeface="Wingdings 2" panose="05020102010507070707" pitchFamily="18" charset="2"/>
              <a:buNone/>
            </a:pPr>
            <a:r>
              <a:rPr lang="en-US" altLang="zh-CN" sz="2000" dirty="0"/>
              <a:t>    case 2:</a:t>
            </a:r>
          </a:p>
          <a:p>
            <a:pPr>
              <a:buFont typeface="Wingdings 2" panose="05020102010507070707" pitchFamily="18" charset="2"/>
              <a:buNone/>
            </a:pPr>
            <a:r>
              <a:rPr lang="en-US" altLang="zh-CN" sz="2000" dirty="0"/>
              <a:t>         </a:t>
            </a:r>
            <a:r>
              <a:rPr lang="en-US" altLang="zh-CN" sz="2000" dirty="0" err="1">
                <a:solidFill>
                  <a:schemeClr val="hlink"/>
                </a:solidFill>
              </a:rPr>
              <a:t>day_of_year</a:t>
            </a:r>
            <a:r>
              <a:rPr lang="en-US" altLang="zh-CN" sz="2000" dirty="0">
                <a:solidFill>
                  <a:schemeClr val="hlink"/>
                </a:solidFill>
              </a:rPr>
              <a:t>=day_of_year+28+</a:t>
            </a:r>
            <a:r>
              <a:rPr lang="en-US" altLang="zh-CN" sz="2000" dirty="0">
                <a:solidFill>
                  <a:schemeClr val="folHlink"/>
                </a:solidFill>
              </a:rPr>
              <a:t> </a:t>
            </a:r>
            <a:r>
              <a:rPr lang="en-US" altLang="zh-CN" sz="2400" dirty="0" err="1">
                <a:solidFill>
                  <a:schemeClr val="folHlink"/>
                </a:solidFill>
              </a:rPr>
              <a:t>leap_day</a:t>
            </a:r>
            <a:endParaRPr lang="en-US" altLang="zh-CN" sz="2400" dirty="0">
              <a:solidFill>
                <a:schemeClr val="folHlink"/>
              </a:solidFill>
            </a:endParaRPr>
          </a:p>
          <a:p>
            <a:pPr>
              <a:buFont typeface="Wingdings 2" panose="05020102010507070707" pitchFamily="18" charset="2"/>
              <a:buNone/>
            </a:pPr>
            <a:r>
              <a:rPr lang="en-US" altLang="zh-CN" sz="2000" dirty="0">
                <a:solidFill>
                  <a:schemeClr val="folHlink"/>
                </a:solidFill>
              </a:rPr>
              <a:t>     }</a:t>
            </a:r>
          </a:p>
          <a:p>
            <a:pPr>
              <a:buFont typeface="Wingdings 2" panose="05020102010507070707" pitchFamily="18" charset="2"/>
              <a:buNone/>
            </a:pPr>
            <a:r>
              <a:rPr lang="en-US" altLang="zh-CN" sz="2400" dirty="0">
                <a:solidFill>
                  <a:schemeClr val="hlink"/>
                </a:solidFill>
              </a:rPr>
              <a:t>4)</a:t>
            </a:r>
            <a:r>
              <a:rPr lang="zh-CN" altLang="en-US" sz="2400" dirty="0"/>
              <a:t>输出结果</a:t>
            </a:r>
          </a:p>
        </p:txBody>
      </p:sp>
    </p:spTree>
    <p:extLst>
      <p:ext uri="{BB962C8B-B14F-4D97-AF65-F5344CB8AC3E}">
        <p14:creationId xmlns:p14="http://schemas.microsoft.com/office/powerpoint/2010/main" val="4004755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注释</a:t>
            </a:r>
          </a:p>
        </p:txBody>
      </p:sp>
      <p:sp>
        <p:nvSpPr>
          <p:cNvPr id="23555" name="内容占位符 2"/>
          <p:cNvSpPr>
            <a:spLocks noGrp="1"/>
          </p:cNvSpPr>
          <p:nvPr>
            <p:ph idx="1"/>
          </p:nvPr>
        </p:nvSpPr>
        <p:spPr>
          <a:xfrm>
            <a:off x="628650" y="1690689"/>
            <a:ext cx="7886700" cy="4351338"/>
          </a:xfrm>
        </p:spPr>
        <p:txBody>
          <a:bodyPr/>
          <a:lstStyle/>
          <a:p>
            <a:r>
              <a:rPr lang="zh-CN" altLang="en-US" sz="2800" dirty="0" smtClean="0"/>
              <a:t>注释概述</a:t>
            </a:r>
            <a:endParaRPr lang="en-US" altLang="zh-CN" sz="2800" dirty="0" smtClean="0"/>
          </a:p>
          <a:p>
            <a:pPr lvl="1"/>
            <a:r>
              <a:rPr lang="zh-CN" altLang="en-US" sz="2300" dirty="0" smtClean="0"/>
              <a:t>用于解释说明程序的文字</a:t>
            </a:r>
            <a:endParaRPr lang="en-US" altLang="zh-CN" sz="2300" dirty="0" smtClean="0"/>
          </a:p>
          <a:p>
            <a:r>
              <a:rPr lang="en-US" altLang="zh-CN" sz="2800" dirty="0" smtClean="0"/>
              <a:t>Java</a:t>
            </a:r>
            <a:r>
              <a:rPr lang="zh-CN" altLang="en-US" sz="2800" dirty="0" smtClean="0"/>
              <a:t>中注释分类格式</a:t>
            </a:r>
            <a:endParaRPr lang="en-US" altLang="zh-CN" sz="2800" dirty="0" smtClean="0"/>
          </a:p>
          <a:p>
            <a:pPr lvl="1" eaLnBrk="1" hangingPunct="1"/>
            <a:r>
              <a:rPr lang="zh-CN" altLang="en-US" sz="2300" dirty="0" smtClean="0"/>
              <a:t>单行注释</a:t>
            </a:r>
          </a:p>
          <a:p>
            <a:pPr lvl="2" eaLnBrk="1" hangingPunct="1"/>
            <a:r>
              <a:rPr lang="zh-CN" altLang="en-US" sz="1900" dirty="0" smtClean="0"/>
              <a:t>格式： </a:t>
            </a:r>
            <a:r>
              <a:rPr lang="zh-CN" altLang="en-US" sz="1900" dirty="0" smtClean="0">
                <a:solidFill>
                  <a:srgbClr val="FF0000"/>
                </a:solidFill>
              </a:rPr>
              <a:t>//</a:t>
            </a:r>
            <a:r>
              <a:rPr lang="zh-CN" altLang="en-US" sz="1900" dirty="0" smtClean="0"/>
              <a:t>注释文字，说明单行语句功能</a:t>
            </a:r>
          </a:p>
          <a:p>
            <a:pPr lvl="1" eaLnBrk="1" hangingPunct="1"/>
            <a:r>
              <a:rPr lang="zh-CN" altLang="en-US" sz="2300" dirty="0" smtClean="0"/>
              <a:t>多行注释</a:t>
            </a:r>
          </a:p>
          <a:p>
            <a:pPr lvl="2" eaLnBrk="1" hangingPunct="1"/>
            <a:r>
              <a:rPr lang="zh-CN" altLang="en-US" sz="1900" dirty="0" smtClean="0"/>
              <a:t>格式： </a:t>
            </a:r>
            <a:r>
              <a:rPr lang="zh-CN" altLang="en-US" sz="1900" dirty="0" smtClean="0">
                <a:solidFill>
                  <a:srgbClr val="FF0000"/>
                </a:solidFill>
              </a:rPr>
              <a:t>/*</a:t>
            </a:r>
            <a:r>
              <a:rPr lang="zh-CN" altLang="en-US" sz="1900" dirty="0" smtClean="0"/>
              <a:t>  注释文字，说明程序块功能  </a:t>
            </a:r>
            <a:r>
              <a:rPr lang="zh-CN" altLang="en-US" sz="1900" dirty="0" smtClean="0">
                <a:solidFill>
                  <a:srgbClr val="FF0000"/>
                </a:solidFill>
              </a:rPr>
              <a:t>*/</a:t>
            </a:r>
          </a:p>
          <a:p>
            <a:pPr lvl="1" eaLnBrk="1" hangingPunct="1"/>
            <a:r>
              <a:rPr lang="zh-CN" altLang="en-US" sz="2300" dirty="0" smtClean="0">
                <a:sym typeface="Arial" panose="020B0604020202020204" pitchFamily="34" charset="0"/>
              </a:rPr>
              <a:t>文档注释</a:t>
            </a:r>
          </a:p>
          <a:p>
            <a:pPr lvl="2" eaLnBrk="1" hangingPunct="1"/>
            <a:r>
              <a:rPr lang="zh-CN" altLang="en-US" sz="1900" dirty="0" smtClean="0">
                <a:sym typeface="Arial" panose="020B0604020202020204" pitchFamily="34" charset="0"/>
              </a:rPr>
              <a:t>格式：</a:t>
            </a:r>
            <a:r>
              <a:rPr lang="zh-CN" altLang="en-US" sz="1900" dirty="0" smtClean="0">
                <a:solidFill>
                  <a:srgbClr val="FF0000"/>
                </a:solidFill>
                <a:sym typeface="Arial" panose="020B0604020202020204" pitchFamily="34" charset="0"/>
              </a:rPr>
              <a:t>/** </a:t>
            </a:r>
            <a:r>
              <a:rPr lang="zh-CN" altLang="en-US" sz="1900" dirty="0" smtClean="0">
                <a:sym typeface="Arial" panose="020B0604020202020204" pitchFamily="34" charset="0"/>
              </a:rPr>
              <a:t>注释文字，用于说明文档属性，可以用</a:t>
            </a:r>
            <a:r>
              <a:rPr lang="en-US" altLang="zh-CN" sz="1900" dirty="0" err="1" smtClean="0">
                <a:sym typeface="Arial" panose="020B0604020202020204" pitchFamily="34" charset="0"/>
              </a:rPr>
              <a:t>javadoc</a:t>
            </a:r>
            <a:r>
              <a:rPr lang="zh-CN" altLang="en-US" sz="1900" dirty="0" smtClean="0">
                <a:sym typeface="Arial" panose="020B0604020202020204" pitchFamily="34" charset="0"/>
              </a:rPr>
              <a:t>解析，有固定的语法 </a:t>
            </a:r>
            <a:r>
              <a:rPr lang="zh-CN" altLang="en-US" sz="1900" dirty="0" smtClean="0">
                <a:solidFill>
                  <a:srgbClr val="FF0000"/>
                </a:solidFill>
                <a:sym typeface="Arial" panose="020B0604020202020204" pitchFamily="34" charset="0"/>
              </a:rPr>
              <a:t>*/</a:t>
            </a:r>
          </a:p>
          <a:p>
            <a:pPr lvl="1"/>
            <a:endParaRPr lang="en-US" altLang="zh-CN" sz="2300" dirty="0" smtClean="0"/>
          </a:p>
        </p:txBody>
      </p:sp>
    </p:spTree>
    <p:extLst>
      <p:ext uri="{BB962C8B-B14F-4D97-AF65-F5344CB8AC3E}">
        <p14:creationId xmlns:p14="http://schemas.microsoft.com/office/powerpoint/2010/main" val="38179204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type="body" idx="1"/>
          </p:nvPr>
        </p:nvSpPr>
        <p:spPr>
          <a:xfrm>
            <a:off x="576632" y="688900"/>
            <a:ext cx="7772400" cy="5169639"/>
          </a:xfrm>
        </p:spPr>
        <p:txBody>
          <a:bodyPr>
            <a:normAutofit/>
          </a:bodyPr>
          <a:lstStyle/>
          <a:p>
            <a:pPr>
              <a:lnSpc>
                <a:spcPct val="90000"/>
              </a:lnSpc>
            </a:pPr>
            <a:r>
              <a:rPr lang="zh-CN" altLang="en-US" sz="2800" dirty="0" smtClean="0"/>
              <a:t>依次</a:t>
            </a:r>
            <a:r>
              <a:rPr lang="zh-CN" altLang="en-US" sz="2800" dirty="0"/>
              <a:t>从键盘读入一组数据值，数据的个数由用户确定，计算这一组数据值的平均值和标准方差</a:t>
            </a:r>
          </a:p>
          <a:p>
            <a:pPr lvl="1">
              <a:buFont typeface="Wingdings 2" panose="05020102010507070707" pitchFamily="18" charset="2"/>
              <a:buNone/>
            </a:pPr>
            <a:r>
              <a:rPr lang="zh-CN" altLang="en-US" dirty="0"/>
              <a:t>如用户决定输入</a:t>
            </a:r>
            <a:r>
              <a:rPr lang="en-US" altLang="zh-CN" dirty="0"/>
              <a:t>5</a:t>
            </a:r>
            <a:r>
              <a:rPr lang="zh-CN" altLang="en-US" dirty="0"/>
              <a:t>个数值：</a:t>
            </a:r>
            <a:r>
              <a:rPr lang="en-US" altLang="zh-CN" dirty="0"/>
              <a:t>3</a:t>
            </a:r>
            <a:r>
              <a:rPr lang="zh-CN" altLang="en-US" dirty="0"/>
              <a:t>，</a:t>
            </a:r>
            <a:r>
              <a:rPr lang="en-US" altLang="zh-CN" dirty="0"/>
              <a:t>6</a:t>
            </a:r>
            <a:r>
              <a:rPr lang="zh-CN" altLang="en-US" dirty="0"/>
              <a:t>，</a:t>
            </a:r>
            <a:r>
              <a:rPr lang="en-US" altLang="zh-CN" dirty="0"/>
              <a:t>8</a:t>
            </a:r>
            <a:r>
              <a:rPr lang="zh-CN" altLang="en-US" dirty="0"/>
              <a:t>，</a:t>
            </a:r>
            <a:r>
              <a:rPr lang="en-US" altLang="zh-CN" dirty="0"/>
              <a:t>9</a:t>
            </a:r>
            <a:r>
              <a:rPr lang="zh-CN" altLang="en-US" dirty="0"/>
              <a:t>，</a:t>
            </a:r>
            <a:r>
              <a:rPr lang="en-US" altLang="zh-CN" dirty="0"/>
              <a:t>12.1</a:t>
            </a:r>
            <a:r>
              <a:rPr lang="zh-CN" altLang="en-US" dirty="0"/>
              <a:t>计算他们的平均值和方差</a:t>
            </a:r>
          </a:p>
          <a:p>
            <a:pPr lvl="1">
              <a:buFont typeface="Wingdings 2" panose="05020102010507070707" pitchFamily="18" charset="2"/>
              <a:buNone/>
            </a:pPr>
            <a:r>
              <a:rPr lang="zh-CN" altLang="en-US" dirty="0"/>
              <a:t>详细设计</a:t>
            </a:r>
          </a:p>
          <a:p>
            <a:pPr lvl="1">
              <a:buFont typeface="Wingdings 2" panose="05020102010507070707" pitchFamily="18" charset="2"/>
              <a:buNone/>
            </a:pPr>
            <a:r>
              <a:rPr lang="en-US" altLang="zh-CN" dirty="0"/>
              <a:t>1</a:t>
            </a:r>
            <a:r>
              <a:rPr lang="zh-CN" altLang="en-US" dirty="0"/>
              <a:t>）从键盘读入</a:t>
            </a:r>
            <a:r>
              <a:rPr lang="en-US" altLang="zh-CN" dirty="0"/>
              <a:t>n</a:t>
            </a:r>
            <a:r>
              <a:rPr lang="zh-CN" altLang="en-US" dirty="0"/>
              <a:t>确定数值的个数</a:t>
            </a:r>
          </a:p>
          <a:p>
            <a:pPr lvl="1">
              <a:buFont typeface="Wingdings 2" panose="05020102010507070707" pitchFamily="18" charset="2"/>
              <a:buNone/>
            </a:pPr>
            <a:r>
              <a:rPr lang="en-US" altLang="zh-CN" dirty="0"/>
              <a:t>2</a:t>
            </a:r>
            <a:r>
              <a:rPr lang="zh-CN" altLang="en-US" dirty="0"/>
              <a:t>）</a:t>
            </a:r>
            <a:r>
              <a:rPr lang="en-US" altLang="zh-CN" sz="2000" dirty="0"/>
              <a:t>for(</a:t>
            </a:r>
            <a:r>
              <a:rPr lang="en-US" altLang="zh-CN" sz="2000" dirty="0" err="1"/>
              <a:t>int</a:t>
            </a:r>
            <a:r>
              <a:rPr lang="en-US" altLang="zh-CN" sz="2000" dirty="0"/>
              <a:t> </a:t>
            </a:r>
            <a:r>
              <a:rPr lang="en-US" altLang="zh-CN" sz="2000" dirty="0" err="1"/>
              <a:t>i</a:t>
            </a:r>
            <a:r>
              <a:rPr lang="en-US" altLang="zh-CN" sz="2000" dirty="0"/>
              <a:t>=1;i&lt;=</a:t>
            </a:r>
            <a:r>
              <a:rPr lang="en-US" altLang="zh-CN" sz="2000" dirty="0" err="1"/>
              <a:t>n,i</a:t>
            </a:r>
            <a:r>
              <a:rPr lang="en-US" altLang="zh-CN" sz="2000" dirty="0"/>
              <a:t>++)</a:t>
            </a:r>
          </a:p>
          <a:p>
            <a:pPr lvl="1">
              <a:buFont typeface="Wingdings 2" panose="05020102010507070707" pitchFamily="18" charset="2"/>
              <a:buNone/>
            </a:pPr>
            <a:r>
              <a:rPr lang="en-US" altLang="zh-CN" sz="2000" dirty="0"/>
              <a:t>     { </a:t>
            </a:r>
            <a:r>
              <a:rPr lang="zh-CN" altLang="en-US" sz="2000" dirty="0"/>
              <a:t>读入一个数值</a:t>
            </a:r>
            <a:r>
              <a:rPr lang="en-US" altLang="zh-CN" sz="2000" dirty="0"/>
              <a:t>x</a:t>
            </a:r>
          </a:p>
          <a:p>
            <a:pPr lvl="1">
              <a:buFont typeface="Wingdings 2" panose="05020102010507070707" pitchFamily="18" charset="2"/>
              <a:buNone/>
            </a:pPr>
            <a:r>
              <a:rPr lang="zh-CN" altLang="en-US" sz="2000" dirty="0"/>
              <a:t>        计算和：</a:t>
            </a:r>
            <a:r>
              <a:rPr lang="en-US" altLang="zh-CN" sz="2000" dirty="0"/>
              <a:t>sum=</a:t>
            </a:r>
            <a:r>
              <a:rPr lang="en-US" altLang="zh-CN" sz="2000" dirty="0" err="1"/>
              <a:t>sum+x</a:t>
            </a:r>
            <a:r>
              <a:rPr lang="en-US" altLang="zh-CN" sz="2000" dirty="0"/>
              <a:t>;</a:t>
            </a:r>
          </a:p>
          <a:p>
            <a:pPr lvl="1">
              <a:buFont typeface="Wingdings 2" panose="05020102010507070707" pitchFamily="18" charset="2"/>
              <a:buNone/>
            </a:pPr>
            <a:r>
              <a:rPr lang="zh-CN" altLang="en-US" sz="2000" dirty="0"/>
              <a:t>        计算平方和： </a:t>
            </a:r>
            <a:r>
              <a:rPr lang="en-US" altLang="zh-CN" sz="2000" dirty="0"/>
              <a:t>sum=</a:t>
            </a:r>
            <a:r>
              <a:rPr lang="en-US" altLang="zh-CN" sz="2000" dirty="0" err="1"/>
              <a:t>sum+x</a:t>
            </a:r>
            <a:r>
              <a:rPr lang="en-US" altLang="zh-CN" sz="2000" dirty="0"/>
              <a:t>*x</a:t>
            </a:r>
            <a:r>
              <a:rPr lang="zh-CN" altLang="en-US" sz="2000" dirty="0"/>
              <a:t>；</a:t>
            </a:r>
          </a:p>
          <a:p>
            <a:pPr lvl="1">
              <a:buFont typeface="Wingdings 2" panose="05020102010507070707" pitchFamily="18" charset="2"/>
              <a:buNone/>
            </a:pPr>
            <a:r>
              <a:rPr lang="zh-CN" altLang="en-US" sz="2000" dirty="0"/>
              <a:t>      </a:t>
            </a:r>
            <a:r>
              <a:rPr lang="en-US" altLang="zh-CN" sz="2000" dirty="0"/>
              <a:t>}</a:t>
            </a:r>
          </a:p>
          <a:p>
            <a:pPr lvl="1">
              <a:buFont typeface="Wingdings 2" panose="05020102010507070707" pitchFamily="18" charset="2"/>
              <a:buNone/>
            </a:pPr>
            <a:r>
              <a:rPr lang="en-US" altLang="zh-CN" sz="2000" dirty="0"/>
              <a:t>3</a:t>
            </a:r>
            <a:r>
              <a:rPr lang="zh-CN" altLang="en-US" sz="2000" dirty="0"/>
              <a:t>）计算平均值和方差并输出</a:t>
            </a:r>
          </a:p>
        </p:txBody>
      </p:sp>
    </p:spTree>
    <p:extLst>
      <p:ext uri="{BB962C8B-B14F-4D97-AF65-F5344CB8AC3E}">
        <p14:creationId xmlns:p14="http://schemas.microsoft.com/office/powerpoint/2010/main" val="38282036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idx="1"/>
          </p:nvPr>
        </p:nvSpPr>
        <p:spPr>
          <a:xfrm>
            <a:off x="742950" y="1473680"/>
            <a:ext cx="7772400" cy="4884590"/>
          </a:xfrm>
        </p:spPr>
        <p:txBody>
          <a:bodyPr>
            <a:normAutofit lnSpcReduction="10000"/>
          </a:bodyPr>
          <a:lstStyle/>
          <a:p>
            <a:pPr>
              <a:lnSpc>
                <a:spcPct val="90000"/>
              </a:lnSpc>
              <a:buFont typeface="Wingdings 2" panose="05020102010507070707" pitchFamily="18" charset="2"/>
              <a:buNone/>
            </a:pPr>
            <a:r>
              <a:rPr lang="en-US" altLang="zh-CN" sz="2400" dirty="0"/>
              <a:t>1</a:t>
            </a:r>
            <a:r>
              <a:rPr lang="zh-CN" altLang="en-US" sz="2400" dirty="0"/>
              <a:t>）</a:t>
            </a:r>
            <a:r>
              <a:rPr lang="zh-CN" altLang="en-US" sz="2800" dirty="0"/>
              <a:t>将</a:t>
            </a:r>
            <a:r>
              <a:rPr lang="en-US" altLang="zh-CN" sz="2800" dirty="0"/>
              <a:t>for</a:t>
            </a:r>
            <a:r>
              <a:rPr lang="zh-CN" altLang="en-US" sz="2800" dirty="0"/>
              <a:t>循环的语句体可以</a:t>
            </a:r>
            <a:r>
              <a:rPr lang="zh-CN" altLang="en-US" sz="2800" dirty="0">
                <a:solidFill>
                  <a:srgbClr val="FF0000"/>
                </a:solidFill>
              </a:rPr>
              <a:t>缩近</a:t>
            </a:r>
            <a:r>
              <a:rPr lang="en-US" altLang="zh-CN" sz="2800" dirty="0">
                <a:solidFill>
                  <a:srgbClr val="FF0000"/>
                </a:solidFill>
              </a:rPr>
              <a:t>3</a:t>
            </a:r>
            <a:r>
              <a:rPr lang="zh-CN" altLang="en-US" sz="2800" dirty="0">
                <a:solidFill>
                  <a:srgbClr val="FF0000"/>
                </a:solidFill>
              </a:rPr>
              <a:t>个字符</a:t>
            </a:r>
            <a:r>
              <a:rPr lang="zh-CN" altLang="en-US" sz="2800" dirty="0"/>
              <a:t>，增加语句的可读性</a:t>
            </a:r>
          </a:p>
          <a:p>
            <a:pPr>
              <a:lnSpc>
                <a:spcPct val="90000"/>
              </a:lnSpc>
              <a:buFont typeface="Wingdings 2" panose="05020102010507070707" pitchFamily="18" charset="2"/>
              <a:buNone/>
            </a:pPr>
            <a:r>
              <a:rPr lang="en-US" altLang="zh-CN" sz="2800" dirty="0"/>
              <a:t>2</a:t>
            </a:r>
            <a:r>
              <a:rPr lang="zh-CN" altLang="en-US" sz="2800" dirty="0"/>
              <a:t>）</a:t>
            </a:r>
            <a:r>
              <a:rPr lang="zh-CN" altLang="en-US" sz="2800" dirty="0">
                <a:solidFill>
                  <a:srgbClr val="FF0000"/>
                </a:solidFill>
              </a:rPr>
              <a:t>不要在</a:t>
            </a:r>
            <a:r>
              <a:rPr lang="en-US" altLang="zh-CN" sz="2800" dirty="0">
                <a:solidFill>
                  <a:srgbClr val="FF0000"/>
                </a:solidFill>
              </a:rPr>
              <a:t>for</a:t>
            </a:r>
            <a:r>
              <a:rPr lang="zh-CN" altLang="en-US" sz="2800" dirty="0">
                <a:solidFill>
                  <a:srgbClr val="FF0000"/>
                </a:solidFill>
              </a:rPr>
              <a:t>循环体内任意地方去修改索引变量</a:t>
            </a:r>
          </a:p>
          <a:p>
            <a:pPr>
              <a:lnSpc>
                <a:spcPct val="90000"/>
              </a:lnSpc>
            </a:pPr>
            <a:r>
              <a:rPr lang="zh-CN" altLang="en-US" sz="2800" dirty="0"/>
              <a:t>索引变量是用来控制循环的</a:t>
            </a:r>
          </a:p>
          <a:p>
            <a:pPr>
              <a:lnSpc>
                <a:spcPct val="90000"/>
              </a:lnSpc>
            </a:pPr>
            <a:r>
              <a:rPr lang="zh-CN" altLang="en-US" sz="2800" dirty="0"/>
              <a:t>修改以后会带来不可预知的后果</a:t>
            </a:r>
          </a:p>
          <a:p>
            <a:pPr>
              <a:lnSpc>
                <a:spcPct val="90000"/>
              </a:lnSpc>
              <a:buFont typeface="Wingdings 2" panose="05020102010507070707" pitchFamily="18" charset="2"/>
              <a:buNone/>
            </a:pPr>
            <a:r>
              <a:rPr lang="zh-CN" altLang="en-US" sz="2400" dirty="0"/>
              <a:t>      </a:t>
            </a:r>
            <a:r>
              <a:rPr lang="en-US" altLang="zh-CN" sz="2400" dirty="0" err="1"/>
              <a:t>int</a:t>
            </a:r>
            <a:r>
              <a:rPr lang="en-US" altLang="zh-CN" sz="2400" dirty="0"/>
              <a:t> </a:t>
            </a:r>
            <a:r>
              <a:rPr lang="en-US" altLang="zh-CN" sz="2400" dirty="0" err="1"/>
              <a:t>i</a:t>
            </a:r>
            <a:r>
              <a:rPr lang="en-US" altLang="zh-CN" sz="2400" dirty="0"/>
              <a:t>=1;</a:t>
            </a:r>
          </a:p>
          <a:p>
            <a:pPr>
              <a:lnSpc>
                <a:spcPct val="90000"/>
              </a:lnSpc>
              <a:buFont typeface="Wingdings 2" panose="05020102010507070707" pitchFamily="18" charset="2"/>
              <a:buNone/>
            </a:pPr>
            <a:r>
              <a:rPr lang="en-US" altLang="zh-CN" sz="2400" dirty="0"/>
              <a:t>     for(</a:t>
            </a:r>
            <a:r>
              <a:rPr lang="en-US" altLang="zh-CN" sz="2400" dirty="0" err="1"/>
              <a:t>i</a:t>
            </a:r>
            <a:r>
              <a:rPr lang="en-US" altLang="zh-CN" sz="2400" dirty="0"/>
              <a:t>=1; </a:t>
            </a:r>
            <a:r>
              <a:rPr lang="en-US" altLang="zh-CN" sz="2400" dirty="0" err="1"/>
              <a:t>i</a:t>
            </a:r>
            <a:r>
              <a:rPr lang="en-US" altLang="zh-CN" sz="2400" dirty="0"/>
              <a:t>&lt;=10;i++)</a:t>
            </a:r>
          </a:p>
          <a:p>
            <a:pPr>
              <a:lnSpc>
                <a:spcPct val="90000"/>
              </a:lnSpc>
              <a:buFont typeface="Wingdings 2" panose="05020102010507070707" pitchFamily="18" charset="2"/>
              <a:buNone/>
            </a:pPr>
            <a:r>
              <a:rPr lang="en-US" altLang="zh-CN" sz="2400" dirty="0"/>
              <a:t>        {</a:t>
            </a:r>
          </a:p>
          <a:p>
            <a:pPr>
              <a:lnSpc>
                <a:spcPct val="90000"/>
              </a:lnSpc>
              <a:buFont typeface="Wingdings 2" panose="05020102010507070707" pitchFamily="18" charset="2"/>
              <a:buNone/>
            </a:pPr>
            <a:r>
              <a:rPr lang="en-US" altLang="zh-CN" sz="2400" dirty="0"/>
              <a:t>         </a:t>
            </a:r>
            <a:r>
              <a:rPr lang="en-US" altLang="zh-CN" sz="2400" dirty="0" err="1"/>
              <a:t>System.out.println</a:t>
            </a:r>
            <a:r>
              <a:rPr lang="en-US" altLang="zh-CN" sz="2400" dirty="0"/>
              <a:t>(“</a:t>
            </a:r>
            <a:r>
              <a:rPr lang="en-US" altLang="zh-CN" sz="2400" dirty="0" err="1"/>
              <a:t>i</a:t>
            </a:r>
            <a:r>
              <a:rPr lang="en-US" altLang="zh-CN" sz="2400" dirty="0"/>
              <a:t>=”+</a:t>
            </a:r>
            <a:r>
              <a:rPr lang="en-US" altLang="zh-CN" sz="2400" dirty="0" err="1"/>
              <a:t>i</a:t>
            </a:r>
            <a:r>
              <a:rPr lang="en-US" altLang="zh-CN" sz="2400" dirty="0"/>
              <a:t>);</a:t>
            </a:r>
          </a:p>
          <a:p>
            <a:pPr>
              <a:lnSpc>
                <a:spcPct val="90000"/>
              </a:lnSpc>
              <a:buFont typeface="Wingdings 2" panose="05020102010507070707" pitchFamily="18" charset="2"/>
              <a:buNone/>
            </a:pPr>
            <a:r>
              <a:rPr lang="en-US" altLang="zh-CN" sz="2400" dirty="0"/>
              <a:t>         </a:t>
            </a:r>
            <a:r>
              <a:rPr lang="en-US" altLang="zh-CN" sz="2400" dirty="0" err="1"/>
              <a:t>i</a:t>
            </a:r>
            <a:r>
              <a:rPr lang="en-US" altLang="zh-CN" sz="2400" dirty="0"/>
              <a:t>=5;</a:t>
            </a:r>
          </a:p>
          <a:p>
            <a:pPr>
              <a:lnSpc>
                <a:spcPct val="90000"/>
              </a:lnSpc>
              <a:buFont typeface="Wingdings 2" panose="05020102010507070707" pitchFamily="18" charset="2"/>
              <a:buNone/>
            </a:pPr>
            <a:r>
              <a:rPr lang="en-US" altLang="zh-CN" sz="2400" dirty="0"/>
              <a:t>        }</a:t>
            </a:r>
          </a:p>
        </p:txBody>
      </p:sp>
      <p:sp>
        <p:nvSpPr>
          <p:cNvPr id="4" name="标题 1"/>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For</a:t>
            </a:r>
            <a:r>
              <a:rPr lang="zh-CN" altLang="en-US" smtClean="0"/>
              <a:t>循环中需要注意的地方</a:t>
            </a:r>
            <a:endParaRPr lang="en-US" dirty="0"/>
          </a:p>
        </p:txBody>
      </p:sp>
    </p:spTree>
    <p:extLst>
      <p:ext uri="{BB962C8B-B14F-4D97-AF65-F5344CB8AC3E}">
        <p14:creationId xmlns:p14="http://schemas.microsoft.com/office/powerpoint/2010/main" val="3244002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789284" y="1637414"/>
            <a:ext cx="7772400" cy="4410039"/>
          </a:xfrm>
        </p:spPr>
        <p:txBody>
          <a:bodyPr>
            <a:normAutofit/>
          </a:bodyPr>
          <a:lstStyle/>
          <a:p>
            <a:pPr>
              <a:lnSpc>
                <a:spcPct val="90000"/>
              </a:lnSpc>
              <a:buFont typeface="Wingdings 2" panose="05020102010507070707" pitchFamily="18" charset="2"/>
              <a:buNone/>
            </a:pPr>
            <a:r>
              <a:rPr lang="en-US" altLang="zh-CN" sz="2800" dirty="0"/>
              <a:t>3)</a:t>
            </a:r>
            <a:r>
              <a:rPr lang="zh-CN" altLang="en-US" sz="2800" dirty="0"/>
              <a:t>不要在</a:t>
            </a:r>
            <a:r>
              <a:rPr lang="en-US" altLang="zh-CN" sz="2800" dirty="0"/>
              <a:t>for</a:t>
            </a:r>
            <a:r>
              <a:rPr lang="zh-CN" altLang="en-US" sz="2800" dirty="0"/>
              <a:t>循环内部将</a:t>
            </a:r>
            <a:r>
              <a:rPr lang="en-US" altLang="zh-CN" sz="2800" dirty="0">
                <a:solidFill>
                  <a:schemeClr val="hlink"/>
                </a:solidFill>
              </a:rPr>
              <a:t>float</a:t>
            </a:r>
            <a:r>
              <a:rPr lang="zh-CN" altLang="en-US" sz="2800" dirty="0">
                <a:solidFill>
                  <a:schemeClr val="hlink"/>
                </a:solidFill>
              </a:rPr>
              <a:t>或</a:t>
            </a:r>
            <a:r>
              <a:rPr lang="en-US" altLang="zh-CN" sz="2800" dirty="0">
                <a:solidFill>
                  <a:schemeClr val="hlink"/>
                </a:solidFill>
              </a:rPr>
              <a:t>double</a:t>
            </a:r>
            <a:r>
              <a:rPr lang="zh-CN" altLang="en-US" sz="2800" dirty="0">
                <a:solidFill>
                  <a:schemeClr val="hlink"/>
                </a:solidFill>
              </a:rPr>
              <a:t>类型的值作为索引变量</a:t>
            </a:r>
          </a:p>
          <a:p>
            <a:pPr>
              <a:lnSpc>
                <a:spcPct val="90000"/>
              </a:lnSpc>
              <a:buFont typeface="Wingdings 2" panose="05020102010507070707" pitchFamily="18" charset="2"/>
              <a:buNone/>
            </a:pPr>
            <a:r>
              <a:rPr lang="en-US" altLang="zh-CN" sz="2400" dirty="0"/>
              <a:t>Public class </a:t>
            </a:r>
            <a:r>
              <a:rPr lang="en-US" altLang="zh-CN" sz="2400" dirty="0" err="1"/>
              <a:t>TestDoubleIndex</a:t>
            </a:r>
            <a:endParaRPr lang="en-US" altLang="zh-CN" sz="2400" dirty="0"/>
          </a:p>
          <a:p>
            <a:pPr>
              <a:lnSpc>
                <a:spcPct val="90000"/>
              </a:lnSpc>
              <a:buFont typeface="Wingdings 2" panose="05020102010507070707" pitchFamily="18" charset="2"/>
              <a:buNone/>
            </a:pPr>
            <a:r>
              <a:rPr lang="en-US" altLang="zh-CN" sz="2400" dirty="0"/>
              <a:t>  {public  static void main(String[] </a:t>
            </a:r>
            <a:r>
              <a:rPr lang="en-US" altLang="zh-CN" sz="2400" dirty="0" err="1"/>
              <a:t>args</a:t>
            </a:r>
            <a:r>
              <a:rPr lang="en-US" altLang="zh-CN" sz="2400" dirty="0"/>
              <a:t>)</a:t>
            </a:r>
          </a:p>
          <a:p>
            <a:pPr>
              <a:lnSpc>
                <a:spcPct val="90000"/>
              </a:lnSpc>
              <a:buFont typeface="Wingdings 2" panose="05020102010507070707" pitchFamily="18" charset="2"/>
              <a:buNone/>
            </a:pPr>
            <a:r>
              <a:rPr lang="en-US" altLang="zh-CN" sz="2400" dirty="0"/>
              <a:t>    {</a:t>
            </a:r>
          </a:p>
          <a:p>
            <a:pPr>
              <a:lnSpc>
                <a:spcPct val="90000"/>
              </a:lnSpc>
              <a:buFont typeface="Wingdings 2" panose="05020102010507070707" pitchFamily="18" charset="2"/>
              <a:buNone/>
            </a:pPr>
            <a:r>
              <a:rPr lang="en-US" altLang="zh-CN" sz="2400" dirty="0"/>
              <a:t>     for(double </a:t>
            </a:r>
            <a:r>
              <a:rPr lang="en-US" altLang="zh-CN" sz="2400" dirty="0" err="1"/>
              <a:t>i</a:t>
            </a:r>
            <a:r>
              <a:rPr lang="en-US" altLang="zh-CN" sz="2400" dirty="0"/>
              <a:t>=1.;i&lt;=10.;i++)</a:t>
            </a:r>
          </a:p>
          <a:p>
            <a:pPr>
              <a:lnSpc>
                <a:spcPct val="90000"/>
              </a:lnSpc>
              <a:buFont typeface="Wingdings 2" panose="05020102010507070707" pitchFamily="18" charset="2"/>
              <a:buNone/>
            </a:pPr>
            <a:r>
              <a:rPr lang="en-US" altLang="zh-CN" sz="2400" dirty="0"/>
              <a:t>         </a:t>
            </a:r>
            <a:r>
              <a:rPr lang="en-US" altLang="zh-CN" sz="2400" dirty="0" err="1"/>
              <a:t>System.out.println</a:t>
            </a:r>
            <a:r>
              <a:rPr lang="en-US" altLang="zh-CN" sz="2400" dirty="0"/>
              <a:t>(“</a:t>
            </a:r>
            <a:r>
              <a:rPr lang="en-US" altLang="zh-CN" sz="2400" dirty="0" err="1"/>
              <a:t>i</a:t>
            </a:r>
            <a:r>
              <a:rPr lang="en-US" altLang="zh-CN" sz="2400" dirty="0"/>
              <a:t>=”+</a:t>
            </a:r>
            <a:r>
              <a:rPr lang="en-US" altLang="zh-CN" sz="2400" dirty="0" err="1"/>
              <a:t>i</a:t>
            </a:r>
            <a:r>
              <a:rPr lang="en-US" altLang="zh-CN" sz="2400" dirty="0"/>
              <a:t>);</a:t>
            </a:r>
          </a:p>
          <a:p>
            <a:pPr>
              <a:lnSpc>
                <a:spcPct val="90000"/>
              </a:lnSpc>
              <a:buFont typeface="Wingdings 2" panose="05020102010507070707" pitchFamily="18" charset="2"/>
              <a:buNone/>
            </a:pPr>
            <a:r>
              <a:rPr lang="en-US" altLang="zh-CN" sz="2400" dirty="0"/>
              <a:t>    }</a:t>
            </a:r>
          </a:p>
          <a:p>
            <a:pPr>
              <a:lnSpc>
                <a:spcPct val="90000"/>
              </a:lnSpc>
              <a:buFont typeface="Wingdings 2" panose="05020102010507070707" pitchFamily="18" charset="2"/>
              <a:buNone/>
            </a:pPr>
            <a:endParaRPr lang="en-US" altLang="zh-CN" sz="2800" dirty="0"/>
          </a:p>
        </p:txBody>
      </p:sp>
      <p:sp>
        <p:nvSpPr>
          <p:cNvPr id="3" name="标题 1"/>
          <p:cNvSpPr>
            <a:spLocks noGrp="1"/>
          </p:cNvSpPr>
          <p:nvPr>
            <p:ph type="title"/>
          </p:nvPr>
        </p:nvSpPr>
        <p:spPr>
          <a:xfrm>
            <a:off x="628650" y="365126"/>
            <a:ext cx="7886700" cy="1325563"/>
          </a:xfrm>
        </p:spPr>
        <p:txBody>
          <a:bodyPr/>
          <a:lstStyle/>
          <a:p>
            <a:r>
              <a:rPr lang="en-US" altLang="zh-CN" smtClean="0"/>
              <a:t>For</a:t>
            </a:r>
            <a:r>
              <a:rPr lang="zh-CN" altLang="en-US" smtClean="0"/>
              <a:t>循环中需要注意的地方</a:t>
            </a:r>
            <a:endParaRPr lang="en-US" dirty="0"/>
          </a:p>
        </p:txBody>
      </p:sp>
    </p:spTree>
    <p:extLst>
      <p:ext uri="{BB962C8B-B14F-4D97-AF65-F5344CB8AC3E}">
        <p14:creationId xmlns:p14="http://schemas.microsoft.com/office/powerpoint/2010/main" val="948495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For</a:t>
            </a:r>
            <a:r>
              <a:rPr lang="zh-CN" altLang="en-US" smtClean="0"/>
              <a:t>循环中需要注意的地方</a:t>
            </a:r>
            <a:endParaRPr lang="en-US" dirty="0"/>
          </a:p>
        </p:txBody>
      </p:sp>
      <p:sp>
        <p:nvSpPr>
          <p:cNvPr id="3" name="内容占位符 2"/>
          <p:cNvSpPr>
            <a:spLocks noGrp="1"/>
          </p:cNvSpPr>
          <p:nvPr>
            <p:ph idx="1"/>
          </p:nvPr>
        </p:nvSpPr>
        <p:spPr>
          <a:xfrm>
            <a:off x="893135" y="1690689"/>
            <a:ext cx="7622215" cy="4351338"/>
          </a:xfrm>
        </p:spPr>
        <p:txBody>
          <a:bodyPr/>
          <a:lstStyle/>
          <a:p>
            <a:pPr>
              <a:buNone/>
            </a:pPr>
            <a:r>
              <a:rPr lang="en-US" altLang="zh-CN" dirty="0"/>
              <a:t>4</a:t>
            </a:r>
            <a:r>
              <a:rPr lang="zh-CN" altLang="en-US" dirty="0"/>
              <a:t>）</a:t>
            </a:r>
            <a:r>
              <a:rPr lang="zh-CN" altLang="en-US" sz="3200" dirty="0"/>
              <a:t>经常出现的一种错误是如下所示</a:t>
            </a:r>
          </a:p>
          <a:p>
            <a:pPr>
              <a:buNone/>
            </a:pPr>
            <a:r>
              <a:rPr lang="zh-CN" altLang="en-US" dirty="0"/>
              <a:t>       </a:t>
            </a:r>
            <a:r>
              <a:rPr lang="en-US" altLang="zh-CN" b="1" dirty="0"/>
              <a:t>for(</a:t>
            </a:r>
            <a:r>
              <a:rPr lang="en-US" altLang="zh-CN" b="1" dirty="0" err="1"/>
              <a:t>int</a:t>
            </a:r>
            <a:r>
              <a:rPr lang="en-US" altLang="zh-CN" b="1" dirty="0"/>
              <a:t> </a:t>
            </a:r>
            <a:r>
              <a:rPr lang="en-US" altLang="zh-CN" b="1" dirty="0" err="1"/>
              <a:t>i</a:t>
            </a:r>
            <a:r>
              <a:rPr lang="en-US" altLang="zh-CN" b="1" dirty="0"/>
              <a:t>=0;i&lt;=10,i++</a:t>
            </a:r>
            <a:r>
              <a:rPr lang="zh-CN" altLang="en-US" b="1" dirty="0"/>
              <a:t>）</a:t>
            </a:r>
          </a:p>
          <a:p>
            <a:pPr>
              <a:buNone/>
            </a:pPr>
            <a:r>
              <a:rPr lang="en-US" altLang="zh-CN" dirty="0"/>
              <a:t>5)</a:t>
            </a:r>
            <a:r>
              <a:rPr lang="zh-CN" altLang="en-US" sz="3200" dirty="0"/>
              <a:t>经常出现的一种逻辑错误是如下所示</a:t>
            </a:r>
          </a:p>
          <a:p>
            <a:pPr>
              <a:buNone/>
            </a:pPr>
            <a:r>
              <a:rPr lang="en-US" altLang="zh-CN" sz="3200" dirty="0"/>
              <a:t>      </a:t>
            </a:r>
            <a:r>
              <a:rPr lang="en-US" altLang="zh-CN" b="1" dirty="0"/>
              <a:t>for(</a:t>
            </a:r>
            <a:r>
              <a:rPr lang="en-US" altLang="zh-CN" b="1" dirty="0" err="1"/>
              <a:t>int</a:t>
            </a:r>
            <a:r>
              <a:rPr lang="en-US" altLang="zh-CN" b="1" dirty="0"/>
              <a:t> </a:t>
            </a:r>
            <a:r>
              <a:rPr lang="en-US" altLang="zh-CN" b="1" dirty="0" err="1"/>
              <a:t>i</a:t>
            </a:r>
            <a:r>
              <a:rPr lang="en-US" altLang="zh-CN" b="1" dirty="0"/>
              <a:t>=0;i&lt;=10,i++</a:t>
            </a:r>
            <a:r>
              <a:rPr lang="zh-CN" altLang="en-US" b="1" dirty="0"/>
              <a:t>）；</a:t>
            </a:r>
          </a:p>
          <a:p>
            <a:pPr>
              <a:buNone/>
            </a:pPr>
            <a:r>
              <a:rPr lang="zh-CN" altLang="en-US" b="1" dirty="0"/>
              <a:t>             </a:t>
            </a:r>
            <a:r>
              <a:rPr lang="en-US" altLang="zh-CN" b="1" dirty="0"/>
              <a:t>statement;</a:t>
            </a:r>
          </a:p>
          <a:p>
            <a:pPr>
              <a:lnSpc>
                <a:spcPct val="80000"/>
              </a:lnSpc>
              <a:buFont typeface="Wingdings 2" panose="05020102010507070707" pitchFamily="18" charset="2"/>
              <a:buNone/>
            </a:pPr>
            <a:r>
              <a:rPr lang="en-US" altLang="zh-CN" dirty="0"/>
              <a:t>6) </a:t>
            </a:r>
            <a:r>
              <a:rPr lang="zh-CN" altLang="en-US" dirty="0"/>
              <a:t>可以使用到计数设计</a:t>
            </a:r>
            <a:r>
              <a:rPr lang="en-US" altLang="zh-CN" dirty="0"/>
              <a:t>for</a:t>
            </a:r>
            <a:r>
              <a:rPr lang="zh-CN" altLang="en-US" dirty="0"/>
              <a:t>循环</a:t>
            </a:r>
          </a:p>
          <a:p>
            <a:pPr>
              <a:lnSpc>
                <a:spcPct val="80000"/>
              </a:lnSpc>
              <a:buFont typeface="Wingdings 2" panose="05020102010507070707" pitchFamily="18" charset="2"/>
              <a:buNone/>
            </a:pPr>
            <a:r>
              <a:rPr lang="zh-CN" altLang="en-US" dirty="0"/>
              <a:t>   </a:t>
            </a:r>
            <a:r>
              <a:rPr lang="zh-CN" altLang="en-US" dirty="0" smtClean="0"/>
              <a:t>   </a:t>
            </a:r>
            <a:r>
              <a:rPr lang="en-US" altLang="zh-CN" b="1" dirty="0" smtClean="0"/>
              <a:t>for(</a:t>
            </a:r>
            <a:r>
              <a:rPr lang="en-US" altLang="zh-CN" b="1" dirty="0" err="1" smtClean="0"/>
              <a:t>int</a:t>
            </a:r>
            <a:r>
              <a:rPr lang="en-US" altLang="zh-CN" b="1" dirty="0" smtClean="0"/>
              <a:t> </a:t>
            </a:r>
            <a:r>
              <a:rPr lang="en-US" altLang="zh-CN" b="1" dirty="0" err="1"/>
              <a:t>i</a:t>
            </a:r>
            <a:r>
              <a:rPr lang="en-US" altLang="zh-CN" b="1" dirty="0"/>
              <a:t>=3;i&gt;=1;i--)</a:t>
            </a:r>
          </a:p>
          <a:p>
            <a:pPr>
              <a:lnSpc>
                <a:spcPct val="80000"/>
              </a:lnSpc>
              <a:buFont typeface="Wingdings 2" panose="05020102010507070707" pitchFamily="18" charset="2"/>
              <a:buNone/>
            </a:pPr>
            <a:r>
              <a:rPr lang="en-US" altLang="zh-CN" b="1" dirty="0"/>
              <a:t>      </a:t>
            </a:r>
            <a:r>
              <a:rPr lang="en-US" altLang="zh-CN" b="1" dirty="0" smtClean="0"/>
              <a:t>      </a:t>
            </a:r>
            <a:r>
              <a:rPr lang="en-US" altLang="zh-CN" b="1" dirty="0"/>
              <a:t>statement;</a:t>
            </a:r>
          </a:p>
          <a:p>
            <a:endParaRPr lang="en-US" dirty="0"/>
          </a:p>
        </p:txBody>
      </p:sp>
    </p:spTree>
    <p:extLst>
      <p:ext uri="{BB962C8B-B14F-4D97-AF65-F5344CB8AC3E}">
        <p14:creationId xmlns:p14="http://schemas.microsoft.com/office/powerpoint/2010/main" val="28134364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type="body" idx="1"/>
          </p:nvPr>
        </p:nvSpPr>
        <p:spPr>
          <a:xfrm>
            <a:off x="514350" y="1460317"/>
            <a:ext cx="7848600" cy="4440753"/>
          </a:xfrm>
        </p:spPr>
        <p:txBody>
          <a:bodyPr>
            <a:normAutofit fontScale="92500" lnSpcReduction="20000"/>
          </a:bodyPr>
          <a:lstStyle/>
          <a:p>
            <a:pPr>
              <a:lnSpc>
                <a:spcPct val="80000"/>
              </a:lnSpc>
              <a:buFont typeface="Wingdings 2" panose="05020102010507070707" pitchFamily="18" charset="2"/>
              <a:buNone/>
            </a:pPr>
            <a:r>
              <a:rPr lang="en-US" altLang="zh-CN" sz="2400" dirty="0" smtClean="0"/>
              <a:t>1</a:t>
            </a:r>
            <a:r>
              <a:rPr lang="zh-CN" altLang="en-US" sz="2400" dirty="0"/>
              <a:t>） </a:t>
            </a:r>
            <a:r>
              <a:rPr lang="en-US" altLang="zh-CN" sz="2400" dirty="0"/>
              <a:t>Break</a:t>
            </a:r>
            <a:r>
              <a:rPr lang="zh-CN" altLang="en-US" sz="2400" dirty="0"/>
              <a:t>语句</a:t>
            </a:r>
          </a:p>
          <a:p>
            <a:pPr>
              <a:lnSpc>
                <a:spcPct val="120000"/>
              </a:lnSpc>
              <a:spcBef>
                <a:spcPts val="0"/>
              </a:spcBef>
              <a:buFont typeface="Wingdings 2" panose="05020102010507070707" pitchFamily="18" charset="2"/>
              <a:buNone/>
            </a:pPr>
            <a:r>
              <a:rPr lang="zh-CN" altLang="en-US" sz="2400" dirty="0"/>
              <a:t>      如果在循环中需要遇到某个特殊的条件时，使循环停止，就可以用</a:t>
            </a:r>
            <a:r>
              <a:rPr lang="en-US" altLang="zh-CN" sz="2400" dirty="0"/>
              <a:t>Break</a:t>
            </a:r>
            <a:r>
              <a:rPr lang="zh-CN" altLang="en-US" sz="2400" dirty="0" smtClean="0"/>
              <a:t>语句</a:t>
            </a:r>
            <a:endParaRPr lang="en-US" altLang="zh-CN" sz="2400" dirty="0" smtClean="0"/>
          </a:p>
          <a:p>
            <a:pPr>
              <a:lnSpc>
                <a:spcPct val="80000"/>
              </a:lnSpc>
              <a:buFont typeface="Wingdings 2" panose="05020102010507070707" pitchFamily="18" charset="2"/>
              <a:buNone/>
            </a:pPr>
            <a:endParaRPr lang="zh-CN" altLang="en-US" sz="2400" dirty="0"/>
          </a:p>
          <a:p>
            <a:pPr>
              <a:lnSpc>
                <a:spcPct val="80000"/>
              </a:lnSpc>
              <a:buFont typeface="Wingdings 2" panose="05020102010507070707" pitchFamily="18" charset="2"/>
              <a:buNone/>
            </a:pPr>
            <a:r>
              <a:rPr lang="zh-CN" altLang="en-US" sz="2000" dirty="0"/>
              <a:t> </a:t>
            </a:r>
            <a:r>
              <a:rPr lang="en-US" altLang="zh-CN" sz="2400" dirty="0"/>
              <a:t>public class </a:t>
            </a:r>
            <a:r>
              <a:rPr lang="en-US" altLang="zh-CN" sz="2400" dirty="0" err="1"/>
              <a:t>TestBreak</a:t>
            </a:r>
            <a:endParaRPr lang="en-US" altLang="zh-CN" sz="2400" dirty="0"/>
          </a:p>
          <a:p>
            <a:pPr>
              <a:lnSpc>
                <a:spcPct val="80000"/>
              </a:lnSpc>
              <a:buFont typeface="Wingdings 2" panose="05020102010507070707" pitchFamily="18" charset="2"/>
              <a:buNone/>
            </a:pPr>
            <a:r>
              <a:rPr lang="en-US" altLang="zh-CN" sz="2400" dirty="0"/>
              <a:t>  {public  static void main(String[] </a:t>
            </a:r>
            <a:r>
              <a:rPr lang="en-US" altLang="zh-CN" sz="2400" dirty="0" err="1"/>
              <a:t>args</a:t>
            </a:r>
            <a:r>
              <a:rPr lang="en-US" altLang="zh-CN" sz="2400" dirty="0" smtClean="0"/>
              <a:t>)     </a:t>
            </a:r>
            <a:r>
              <a:rPr lang="en-US" altLang="zh-CN" sz="2400" dirty="0"/>
              <a:t>{</a:t>
            </a:r>
          </a:p>
          <a:p>
            <a:pPr>
              <a:lnSpc>
                <a:spcPct val="80000"/>
              </a:lnSpc>
              <a:buFont typeface="Wingdings 2" panose="05020102010507070707" pitchFamily="18" charset="2"/>
              <a:buNone/>
            </a:pPr>
            <a:r>
              <a:rPr lang="en-US" altLang="zh-CN" sz="2400" dirty="0"/>
              <a:t>     for(</a:t>
            </a:r>
            <a:r>
              <a:rPr lang="en-US" altLang="zh-CN" sz="2400" dirty="0" err="1"/>
              <a:t>int</a:t>
            </a:r>
            <a:r>
              <a:rPr lang="en-US" altLang="zh-CN" sz="2400" dirty="0"/>
              <a:t> </a:t>
            </a:r>
            <a:r>
              <a:rPr lang="en-US" altLang="zh-CN" sz="2400" dirty="0" err="1"/>
              <a:t>i</a:t>
            </a:r>
            <a:r>
              <a:rPr lang="en-US" altLang="zh-CN" sz="2400" dirty="0"/>
              <a:t>=1;i&lt;=5;i</a:t>
            </a:r>
            <a:r>
              <a:rPr lang="en-US" altLang="zh-CN" sz="2400" dirty="0" smtClean="0"/>
              <a:t>++)</a:t>
            </a:r>
          </a:p>
          <a:p>
            <a:pPr>
              <a:lnSpc>
                <a:spcPct val="80000"/>
              </a:lnSpc>
              <a:buFont typeface="Wingdings 2" panose="05020102010507070707" pitchFamily="18" charset="2"/>
              <a:buNone/>
            </a:pPr>
            <a:r>
              <a:rPr lang="en-US" altLang="zh-CN" sz="2400" dirty="0" smtClean="0"/>
              <a:t>     {</a:t>
            </a:r>
          </a:p>
          <a:p>
            <a:pPr>
              <a:lnSpc>
                <a:spcPct val="80000"/>
              </a:lnSpc>
              <a:buFont typeface="Wingdings 2" panose="05020102010507070707" pitchFamily="18" charset="2"/>
              <a:buNone/>
            </a:pPr>
            <a:r>
              <a:rPr lang="en-US" altLang="zh-CN" sz="2400" dirty="0" smtClean="0"/>
              <a:t>              </a:t>
            </a:r>
            <a:r>
              <a:rPr lang="en-US" altLang="zh-CN" sz="2400" dirty="0" err="1" smtClean="0"/>
              <a:t>System.out.println</a:t>
            </a:r>
            <a:r>
              <a:rPr lang="en-US" altLang="zh-CN" sz="2400" dirty="0"/>
              <a:t>("</a:t>
            </a:r>
            <a:r>
              <a:rPr lang="en-US" altLang="zh-CN" sz="2400" dirty="0" err="1"/>
              <a:t>i</a:t>
            </a:r>
            <a:r>
              <a:rPr lang="en-US" altLang="zh-CN" sz="2400" dirty="0"/>
              <a:t>="+</a:t>
            </a:r>
            <a:r>
              <a:rPr lang="en-US" altLang="zh-CN" sz="2400" dirty="0" err="1"/>
              <a:t>i</a:t>
            </a:r>
            <a:r>
              <a:rPr lang="en-US" altLang="zh-CN" sz="2400" dirty="0"/>
              <a:t>);</a:t>
            </a:r>
          </a:p>
          <a:p>
            <a:pPr>
              <a:lnSpc>
                <a:spcPct val="80000"/>
              </a:lnSpc>
              <a:buFont typeface="Wingdings 2" panose="05020102010507070707" pitchFamily="18" charset="2"/>
              <a:buNone/>
            </a:pPr>
            <a:r>
              <a:rPr lang="en-US" altLang="zh-CN" sz="2400" dirty="0"/>
              <a:t>         </a:t>
            </a:r>
            <a:r>
              <a:rPr lang="en-US" altLang="zh-CN" sz="2400" dirty="0" smtClean="0"/>
              <a:t>     </a:t>
            </a:r>
            <a:r>
              <a:rPr lang="en-US" altLang="zh-CN" sz="2400" dirty="0" smtClean="0">
                <a:solidFill>
                  <a:schemeClr val="hlink"/>
                </a:solidFill>
              </a:rPr>
              <a:t>if </a:t>
            </a:r>
            <a:r>
              <a:rPr lang="en-US" altLang="zh-CN" sz="2400" dirty="0">
                <a:solidFill>
                  <a:schemeClr val="hlink"/>
                </a:solidFill>
              </a:rPr>
              <a:t>(</a:t>
            </a:r>
            <a:r>
              <a:rPr lang="en-US" altLang="zh-CN" sz="2400" dirty="0" err="1">
                <a:solidFill>
                  <a:schemeClr val="hlink"/>
                </a:solidFill>
              </a:rPr>
              <a:t>i</a:t>
            </a:r>
            <a:r>
              <a:rPr lang="en-US" altLang="zh-CN" sz="2400" dirty="0">
                <a:solidFill>
                  <a:schemeClr val="hlink"/>
                </a:solidFill>
              </a:rPr>
              <a:t>==3) break;</a:t>
            </a:r>
          </a:p>
          <a:p>
            <a:pPr>
              <a:lnSpc>
                <a:spcPct val="80000"/>
              </a:lnSpc>
              <a:buFont typeface="Wingdings 2" panose="05020102010507070707" pitchFamily="18" charset="2"/>
              <a:buNone/>
            </a:pPr>
            <a:r>
              <a:rPr lang="en-US" altLang="zh-CN" sz="2400" dirty="0"/>
              <a:t>      </a:t>
            </a:r>
            <a:r>
              <a:rPr lang="en-US" altLang="zh-CN" sz="2400" dirty="0" smtClean="0"/>
              <a:t>}</a:t>
            </a:r>
            <a:endParaRPr lang="en-US" altLang="zh-CN" sz="2400" dirty="0"/>
          </a:p>
          <a:p>
            <a:pPr>
              <a:lnSpc>
                <a:spcPct val="80000"/>
              </a:lnSpc>
              <a:buNone/>
            </a:pPr>
            <a:r>
              <a:rPr lang="en-US" altLang="zh-CN" sz="2400" dirty="0" smtClean="0"/>
              <a:t>}</a:t>
            </a:r>
          </a:p>
          <a:p>
            <a:pPr>
              <a:lnSpc>
                <a:spcPct val="80000"/>
              </a:lnSpc>
              <a:buNone/>
            </a:pPr>
            <a:r>
              <a:rPr lang="zh-CN" altLang="en-US" sz="2400" dirty="0" smtClean="0"/>
              <a:t>在</a:t>
            </a:r>
            <a:r>
              <a:rPr lang="en-US" altLang="zh-CN" sz="2400" dirty="0"/>
              <a:t>while </a:t>
            </a:r>
            <a:r>
              <a:rPr lang="zh-CN" altLang="en-US" sz="2400" dirty="0"/>
              <a:t>和</a:t>
            </a:r>
            <a:r>
              <a:rPr lang="en-US" altLang="zh-CN" sz="2400" dirty="0"/>
              <a:t>do while </a:t>
            </a:r>
            <a:r>
              <a:rPr lang="zh-CN" altLang="en-US" sz="2400" dirty="0"/>
              <a:t>循环中可以使用</a:t>
            </a:r>
            <a:r>
              <a:rPr lang="en-US" altLang="zh-CN" sz="2400" dirty="0"/>
              <a:t>break</a:t>
            </a:r>
            <a:r>
              <a:rPr lang="zh-CN" altLang="en-US" sz="2400" dirty="0"/>
              <a:t>结束循环</a:t>
            </a:r>
          </a:p>
          <a:p>
            <a:pPr>
              <a:lnSpc>
                <a:spcPct val="80000"/>
              </a:lnSpc>
              <a:buFont typeface="Wingdings 2" panose="05020102010507070707" pitchFamily="18" charset="2"/>
              <a:buNone/>
            </a:pPr>
            <a:endParaRPr lang="zh-CN" altLang="en-US" sz="2400" dirty="0"/>
          </a:p>
          <a:p>
            <a:pPr>
              <a:lnSpc>
                <a:spcPct val="80000"/>
              </a:lnSpc>
              <a:buFont typeface="Wingdings 2" panose="05020102010507070707" pitchFamily="18" charset="2"/>
              <a:buNone/>
            </a:pPr>
            <a:endParaRPr lang="zh-CN" altLang="en-US" sz="2400" dirty="0"/>
          </a:p>
          <a:p>
            <a:pPr>
              <a:lnSpc>
                <a:spcPct val="80000"/>
              </a:lnSpc>
              <a:buFont typeface="Wingdings 2" panose="05020102010507070707" pitchFamily="18" charset="2"/>
              <a:buNone/>
            </a:pPr>
            <a:endParaRPr lang="en-US" altLang="zh-CN" sz="2000" dirty="0"/>
          </a:p>
        </p:txBody>
      </p:sp>
      <p:sp>
        <p:nvSpPr>
          <p:cNvPr id="3" name="标题 1"/>
          <p:cNvSpPr txBox="1">
            <a:spLocks/>
          </p:cNvSpPr>
          <p:nvPr/>
        </p:nvSpPr>
        <p:spPr>
          <a:xfrm>
            <a:off x="514350" y="13475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Break</a:t>
            </a:r>
            <a:r>
              <a:rPr lang="zh-CN" altLang="en-US" smtClean="0"/>
              <a:t>和</a:t>
            </a:r>
            <a:r>
              <a:rPr lang="en-US" smtClean="0"/>
              <a:t>continue</a:t>
            </a:r>
            <a:r>
              <a:rPr lang="zh-CN" altLang="en-US" smtClean="0"/>
              <a:t>语句的使用</a:t>
            </a:r>
            <a:endParaRPr lang="en-US" dirty="0"/>
          </a:p>
        </p:txBody>
      </p:sp>
    </p:spTree>
    <p:extLst>
      <p:ext uri="{BB962C8B-B14F-4D97-AF65-F5344CB8AC3E}">
        <p14:creationId xmlns:p14="http://schemas.microsoft.com/office/powerpoint/2010/main" val="3892928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Rot="1" noChangeArrowheads="1"/>
          </p:cNvSpPr>
          <p:nvPr>
            <p:ph type="body" idx="1"/>
          </p:nvPr>
        </p:nvSpPr>
        <p:spPr>
          <a:xfrm>
            <a:off x="948771" y="1743740"/>
            <a:ext cx="6653507" cy="3721396"/>
          </a:xfrm>
        </p:spPr>
        <p:txBody>
          <a:bodyPr/>
          <a:lstStyle/>
          <a:p>
            <a:pPr>
              <a:buFont typeface="Wingdings 2" panose="05020102010507070707" pitchFamily="18" charset="2"/>
              <a:buNone/>
            </a:pPr>
            <a:r>
              <a:rPr lang="en-US" altLang="zh-CN" sz="2800" dirty="0" smtClean="0"/>
              <a:t>2</a:t>
            </a:r>
            <a:r>
              <a:rPr lang="zh-CN" altLang="en-US" sz="2800" dirty="0"/>
              <a:t>）</a:t>
            </a:r>
            <a:r>
              <a:rPr lang="en-US" altLang="zh-CN" sz="2800" dirty="0"/>
              <a:t>continue</a:t>
            </a:r>
          </a:p>
          <a:p>
            <a:r>
              <a:rPr lang="zh-CN" altLang="en-US" sz="2800" dirty="0"/>
              <a:t>如果在循环体内遇到</a:t>
            </a:r>
            <a:r>
              <a:rPr lang="en-US" altLang="zh-CN" sz="2800" dirty="0"/>
              <a:t>continue</a:t>
            </a:r>
            <a:r>
              <a:rPr lang="zh-CN" altLang="en-US" sz="2800" dirty="0"/>
              <a:t>时，本次循环会停止执行。控制转向循环体的</a:t>
            </a:r>
            <a:r>
              <a:rPr lang="zh-CN" altLang="en-US" sz="2800" dirty="0">
                <a:solidFill>
                  <a:schemeClr val="hlink"/>
                </a:solidFill>
              </a:rPr>
              <a:t>顶部</a:t>
            </a:r>
            <a:r>
              <a:rPr lang="zh-CN" altLang="en-US" sz="2800" dirty="0"/>
              <a:t>，</a:t>
            </a:r>
            <a:r>
              <a:rPr lang="zh-CN" altLang="en-US" sz="2800" dirty="0">
                <a:solidFill>
                  <a:schemeClr val="hlink"/>
                </a:solidFill>
              </a:rPr>
              <a:t>递增循环索引</a:t>
            </a:r>
            <a:r>
              <a:rPr lang="zh-CN" altLang="en-US" sz="2800" dirty="0" smtClean="0">
                <a:solidFill>
                  <a:schemeClr val="hlink"/>
                </a:solidFill>
              </a:rPr>
              <a:t>。</a:t>
            </a:r>
            <a:r>
              <a:rPr lang="zh-CN" altLang="en-US" sz="2800" dirty="0" smtClean="0"/>
              <a:t>然后</a:t>
            </a:r>
            <a:r>
              <a:rPr lang="zh-CN" altLang="en-US" sz="2800" dirty="0"/>
              <a:t>在判断条件是否为真，如果为真继续指行</a:t>
            </a:r>
          </a:p>
          <a:p>
            <a:r>
              <a:rPr lang="zh-CN" altLang="en-US" sz="2800" dirty="0"/>
              <a:t>什么时候用这个</a:t>
            </a:r>
            <a:r>
              <a:rPr lang="en-US" altLang="zh-CN" sz="2800" dirty="0"/>
              <a:t>continue:</a:t>
            </a:r>
            <a:r>
              <a:rPr lang="zh-CN" altLang="en-US" sz="2800" dirty="0"/>
              <a:t>某些特殊点不能参与循环时，例如只输出所有的基数。</a:t>
            </a:r>
          </a:p>
        </p:txBody>
      </p:sp>
      <p:sp>
        <p:nvSpPr>
          <p:cNvPr id="3" name="标题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Break</a:t>
            </a:r>
            <a:r>
              <a:rPr lang="zh-CN" altLang="en-US" smtClean="0"/>
              <a:t>和</a:t>
            </a:r>
            <a:r>
              <a:rPr lang="en-US" smtClean="0"/>
              <a:t>continue</a:t>
            </a:r>
            <a:r>
              <a:rPr lang="zh-CN" altLang="en-US" smtClean="0"/>
              <a:t>语句的使用</a:t>
            </a:r>
            <a:endParaRPr lang="en-US" dirty="0"/>
          </a:p>
        </p:txBody>
      </p:sp>
    </p:spTree>
    <p:extLst>
      <p:ext uri="{BB962C8B-B14F-4D97-AF65-F5344CB8AC3E}">
        <p14:creationId xmlns:p14="http://schemas.microsoft.com/office/powerpoint/2010/main" val="29944520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type="body" idx="1"/>
          </p:nvPr>
        </p:nvSpPr>
        <p:spPr>
          <a:xfrm>
            <a:off x="781050" y="1630438"/>
            <a:ext cx="7772400" cy="4289424"/>
          </a:xfrm>
        </p:spPr>
        <p:txBody>
          <a:bodyPr>
            <a:normAutofit fontScale="85000" lnSpcReduction="20000"/>
          </a:bodyPr>
          <a:lstStyle/>
          <a:p>
            <a:pPr>
              <a:lnSpc>
                <a:spcPct val="120000"/>
              </a:lnSpc>
              <a:spcBef>
                <a:spcPts val="0"/>
              </a:spcBef>
              <a:buFont typeface="Wingdings 2" panose="05020102010507070707" pitchFamily="18" charset="2"/>
              <a:buNone/>
            </a:pPr>
            <a:r>
              <a:rPr lang="zh-CN" altLang="en-US" sz="2800" dirty="0" smtClean="0"/>
              <a:t>一</a:t>
            </a:r>
            <a:r>
              <a:rPr lang="zh-CN" altLang="en-US" sz="2800" dirty="0"/>
              <a:t>个可以完全嵌入另一个循环之中，这样的循环叫做嵌套循环</a:t>
            </a:r>
          </a:p>
          <a:p>
            <a:pPr>
              <a:lnSpc>
                <a:spcPct val="120000"/>
              </a:lnSpc>
              <a:spcBef>
                <a:spcPts val="0"/>
              </a:spcBef>
            </a:pPr>
            <a:r>
              <a:rPr lang="en-US" altLang="zh-CN" sz="2800" dirty="0"/>
              <a:t>For</a:t>
            </a:r>
            <a:r>
              <a:rPr lang="zh-CN" altLang="en-US" sz="2800" dirty="0"/>
              <a:t>循环的常用嵌套结构</a:t>
            </a:r>
          </a:p>
          <a:p>
            <a:pPr>
              <a:lnSpc>
                <a:spcPct val="120000"/>
              </a:lnSpc>
              <a:spcBef>
                <a:spcPts val="0"/>
              </a:spcBef>
              <a:buFont typeface="Wingdings 2" panose="05020102010507070707" pitchFamily="18" charset="2"/>
              <a:buNone/>
            </a:pPr>
            <a:r>
              <a:rPr lang="zh-CN" altLang="en-US" sz="2800" dirty="0"/>
              <a:t>   </a:t>
            </a:r>
            <a:r>
              <a:rPr lang="en-US" altLang="zh-CN" sz="2800" dirty="0"/>
              <a:t>for(</a:t>
            </a:r>
            <a:r>
              <a:rPr lang="en-US" altLang="zh-CN" sz="2800" dirty="0" err="1"/>
              <a:t>int</a:t>
            </a:r>
            <a:r>
              <a:rPr lang="en-US" altLang="zh-CN" sz="2800" dirty="0"/>
              <a:t> </a:t>
            </a:r>
            <a:r>
              <a:rPr lang="en-US" altLang="zh-CN" sz="2800" dirty="0" err="1"/>
              <a:t>i</a:t>
            </a:r>
            <a:r>
              <a:rPr lang="en-US" altLang="zh-CN" sz="2800" dirty="0"/>
              <a:t>=1; </a:t>
            </a:r>
            <a:r>
              <a:rPr lang="en-US" altLang="zh-CN" sz="2800" dirty="0" err="1"/>
              <a:t>i</a:t>
            </a:r>
            <a:r>
              <a:rPr lang="en-US" altLang="zh-CN" sz="2800" dirty="0"/>
              <a:t>&lt;=</a:t>
            </a:r>
            <a:r>
              <a:rPr lang="en-US" altLang="zh-CN" sz="2800" dirty="0" err="1"/>
              <a:t>n;i</a:t>
            </a:r>
            <a:r>
              <a:rPr lang="en-US" altLang="zh-CN" sz="2800" dirty="0"/>
              <a:t>++)</a:t>
            </a:r>
          </a:p>
          <a:p>
            <a:pPr>
              <a:lnSpc>
                <a:spcPct val="120000"/>
              </a:lnSpc>
              <a:spcBef>
                <a:spcPts val="0"/>
              </a:spcBef>
              <a:buFont typeface="Wingdings 2" panose="05020102010507070707" pitchFamily="18" charset="2"/>
              <a:buNone/>
            </a:pPr>
            <a:r>
              <a:rPr lang="en-US" altLang="zh-CN" sz="2800" dirty="0"/>
              <a:t>      for(</a:t>
            </a:r>
            <a:r>
              <a:rPr lang="en-US" altLang="zh-CN" sz="2800" dirty="0" err="1"/>
              <a:t>int</a:t>
            </a:r>
            <a:r>
              <a:rPr lang="en-US" altLang="zh-CN" sz="2800" dirty="0"/>
              <a:t> j=1;j&lt;=</a:t>
            </a:r>
            <a:r>
              <a:rPr lang="en-US" altLang="zh-CN" sz="2800" dirty="0" err="1"/>
              <a:t>m,j</a:t>
            </a:r>
            <a:r>
              <a:rPr lang="en-US" altLang="zh-CN" sz="2800" dirty="0"/>
              <a:t>++)</a:t>
            </a:r>
          </a:p>
          <a:p>
            <a:pPr>
              <a:lnSpc>
                <a:spcPct val="120000"/>
              </a:lnSpc>
              <a:spcBef>
                <a:spcPts val="0"/>
              </a:spcBef>
              <a:buFont typeface="Wingdings 2" panose="05020102010507070707" pitchFamily="18" charset="2"/>
              <a:buNone/>
            </a:pPr>
            <a:r>
              <a:rPr lang="en-US" altLang="zh-CN" sz="2800" dirty="0"/>
              <a:t>       {</a:t>
            </a:r>
          </a:p>
          <a:p>
            <a:pPr>
              <a:lnSpc>
                <a:spcPct val="120000"/>
              </a:lnSpc>
              <a:spcBef>
                <a:spcPts val="0"/>
              </a:spcBef>
              <a:buFont typeface="Wingdings 2" panose="05020102010507070707" pitchFamily="18" charset="2"/>
              <a:buNone/>
            </a:pPr>
            <a:r>
              <a:rPr lang="en-US" altLang="zh-CN" sz="2800" dirty="0"/>
              <a:t>        statement1;</a:t>
            </a:r>
          </a:p>
          <a:p>
            <a:pPr>
              <a:lnSpc>
                <a:spcPct val="120000"/>
              </a:lnSpc>
              <a:spcBef>
                <a:spcPts val="0"/>
              </a:spcBef>
              <a:buFont typeface="Wingdings 2" panose="05020102010507070707" pitchFamily="18" charset="2"/>
              <a:buNone/>
            </a:pPr>
            <a:r>
              <a:rPr lang="en-US" altLang="zh-CN" sz="2800" dirty="0"/>
              <a:t>        </a:t>
            </a:r>
            <a:r>
              <a:rPr lang="en-US" altLang="zh-CN" sz="2800" dirty="0" err="1"/>
              <a:t>statementn</a:t>
            </a:r>
            <a:r>
              <a:rPr lang="en-US" altLang="zh-CN" sz="2800" dirty="0"/>
              <a:t>;</a:t>
            </a:r>
          </a:p>
          <a:p>
            <a:pPr>
              <a:lnSpc>
                <a:spcPct val="120000"/>
              </a:lnSpc>
              <a:spcBef>
                <a:spcPts val="0"/>
              </a:spcBef>
            </a:pPr>
            <a:r>
              <a:rPr lang="zh-CN" altLang="en-US" sz="2800" dirty="0"/>
              <a:t>执行特点：对于每一个循环变量</a:t>
            </a:r>
            <a:r>
              <a:rPr lang="en-US" altLang="zh-CN" sz="2800" dirty="0" err="1"/>
              <a:t>i</a:t>
            </a:r>
            <a:r>
              <a:rPr lang="zh-CN" altLang="en-US" sz="2800" dirty="0"/>
              <a:t>的值，下面的</a:t>
            </a:r>
            <a:r>
              <a:rPr lang="en-US" altLang="zh-CN" sz="2800" dirty="0"/>
              <a:t>for </a:t>
            </a:r>
            <a:r>
              <a:rPr lang="zh-CN" altLang="en-US" sz="2800" dirty="0"/>
              <a:t>循环需要指向</a:t>
            </a:r>
            <a:r>
              <a:rPr lang="en-US" altLang="zh-CN" sz="2800" dirty="0"/>
              <a:t>m</a:t>
            </a:r>
            <a:r>
              <a:rPr lang="zh-CN" altLang="en-US" sz="2800" dirty="0"/>
              <a:t>次，所以总共需要执行</a:t>
            </a:r>
            <a:r>
              <a:rPr lang="en-US" altLang="zh-CN" sz="2800" dirty="0"/>
              <a:t>n*m</a:t>
            </a:r>
            <a:r>
              <a:rPr lang="zh-CN" altLang="en-US" sz="2800" dirty="0"/>
              <a:t>次</a:t>
            </a:r>
            <a:r>
              <a:rPr lang="zh-CN" altLang="en-US" sz="2800" dirty="0" smtClean="0"/>
              <a:t>。</a:t>
            </a:r>
            <a:endParaRPr lang="en-US" altLang="zh-CN" sz="2800" dirty="0" smtClean="0"/>
          </a:p>
          <a:p>
            <a:pPr>
              <a:lnSpc>
                <a:spcPct val="120000"/>
              </a:lnSpc>
              <a:spcBef>
                <a:spcPts val="0"/>
              </a:spcBef>
            </a:pPr>
            <a:r>
              <a:rPr lang="zh-CN" altLang="en-US" sz="2800" dirty="0" smtClean="0"/>
              <a:t>嵌套类</a:t>
            </a:r>
            <a:endParaRPr lang="zh-CN" altLang="en-US" sz="2800" dirty="0"/>
          </a:p>
        </p:txBody>
      </p:sp>
      <p:sp>
        <p:nvSpPr>
          <p:cNvPr id="3" name="标题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嵌套循环</a:t>
            </a:r>
          </a:p>
        </p:txBody>
      </p:sp>
    </p:spTree>
    <p:extLst>
      <p:ext uri="{BB962C8B-B14F-4D97-AF65-F5344CB8AC3E}">
        <p14:creationId xmlns:p14="http://schemas.microsoft.com/office/powerpoint/2010/main" val="514664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Rot="1" noChangeArrowheads="1"/>
          </p:cNvSpPr>
          <p:nvPr>
            <p:ph type="body" idx="1"/>
          </p:nvPr>
        </p:nvSpPr>
        <p:spPr>
          <a:xfrm>
            <a:off x="781050" y="1733107"/>
            <a:ext cx="7772400" cy="3678865"/>
          </a:xfrm>
        </p:spPr>
        <p:txBody>
          <a:bodyPr>
            <a:normAutofit/>
          </a:bodyPr>
          <a:lstStyle/>
          <a:p>
            <a:pPr marL="0" indent="0">
              <a:buNone/>
            </a:pPr>
            <a:r>
              <a:rPr lang="en-US" altLang="zh-CN" sz="2800" dirty="0" smtClean="0"/>
              <a:t>for </a:t>
            </a:r>
            <a:r>
              <a:rPr lang="en-US" altLang="zh-CN" sz="2800" dirty="0"/>
              <a:t>,</a:t>
            </a:r>
            <a:r>
              <a:rPr lang="en-US" altLang="zh-CN" sz="2800" dirty="0" err="1"/>
              <a:t>while,do</a:t>
            </a:r>
            <a:r>
              <a:rPr lang="en-US" altLang="zh-CN" sz="2800" dirty="0"/>
              <a:t> while</a:t>
            </a:r>
            <a:r>
              <a:rPr lang="zh-CN" altLang="en-US" sz="2800" dirty="0"/>
              <a:t>都可以相互嵌套</a:t>
            </a:r>
          </a:p>
          <a:p>
            <a:pPr marL="0" indent="0">
              <a:buNone/>
            </a:pPr>
            <a:endParaRPr lang="zh-CN" altLang="en-US" sz="2800" dirty="0"/>
          </a:p>
          <a:p>
            <a:pPr marL="0" indent="0">
              <a:buNone/>
            </a:pPr>
            <a:r>
              <a:rPr lang="zh-CN" altLang="en-US" sz="2800" dirty="0" smtClean="0"/>
              <a:t>可以</a:t>
            </a:r>
            <a:r>
              <a:rPr lang="zh-CN" altLang="en-US" sz="2800" dirty="0"/>
              <a:t>在多重循环中使用</a:t>
            </a:r>
            <a:r>
              <a:rPr lang="en-US" altLang="zh-CN" sz="2800" dirty="0"/>
              <a:t>break</a:t>
            </a:r>
            <a:r>
              <a:rPr lang="zh-CN" altLang="en-US" sz="2800" dirty="0"/>
              <a:t>语句和</a:t>
            </a:r>
            <a:r>
              <a:rPr lang="en-US" altLang="zh-CN" sz="2800" dirty="0"/>
              <a:t>continue</a:t>
            </a:r>
            <a:r>
              <a:rPr lang="zh-CN" altLang="en-US" sz="2800" dirty="0"/>
              <a:t>语句。</a:t>
            </a:r>
          </a:p>
          <a:p>
            <a:pPr marL="0" indent="0">
              <a:buNone/>
            </a:pPr>
            <a:endParaRPr lang="zh-CN" altLang="en-US" sz="2800" dirty="0"/>
          </a:p>
          <a:p>
            <a:pPr marL="0" indent="0">
              <a:buNone/>
            </a:pPr>
            <a:r>
              <a:rPr lang="zh-CN" altLang="en-US" sz="2800" dirty="0"/>
              <a:t>在循环体中使用</a:t>
            </a:r>
            <a:r>
              <a:rPr lang="en-US" altLang="zh-CN" sz="2800" dirty="0"/>
              <a:t>break</a:t>
            </a:r>
            <a:r>
              <a:rPr lang="zh-CN" altLang="en-US" sz="2800" dirty="0"/>
              <a:t>，他仅跳出内部循环</a:t>
            </a:r>
          </a:p>
          <a:p>
            <a:pPr marL="0" indent="0">
              <a:buNone/>
            </a:pPr>
            <a:r>
              <a:rPr lang="zh-CN" altLang="en-US" sz="2800" dirty="0"/>
              <a:t>大家注意如何跳出所有的循环</a:t>
            </a:r>
          </a:p>
          <a:p>
            <a:pPr marL="0" indent="0">
              <a:buNone/>
            </a:pPr>
            <a:r>
              <a:rPr lang="en-US" altLang="zh-CN" dirty="0"/>
              <a:t>      </a:t>
            </a:r>
            <a:r>
              <a:rPr lang="en-US" altLang="zh-CN" dirty="0" smtClean="0"/>
              <a:t>NestedFor.java</a:t>
            </a:r>
            <a:endParaRPr lang="zh-CN" altLang="en-US" sz="2800" dirty="0"/>
          </a:p>
        </p:txBody>
      </p:sp>
      <p:sp>
        <p:nvSpPr>
          <p:cNvPr id="3" name="标题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嵌套循环</a:t>
            </a:r>
          </a:p>
        </p:txBody>
      </p:sp>
    </p:spTree>
    <p:extLst>
      <p:ext uri="{BB962C8B-B14F-4D97-AF65-F5344CB8AC3E}">
        <p14:creationId xmlns:p14="http://schemas.microsoft.com/office/powerpoint/2010/main" val="6405751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Rot="1" noChangeArrowheads="1"/>
          </p:cNvSpPr>
          <p:nvPr>
            <p:ph type="body" idx="1"/>
          </p:nvPr>
        </p:nvSpPr>
        <p:spPr>
          <a:xfrm>
            <a:off x="543922" y="405298"/>
            <a:ext cx="7772400" cy="5995502"/>
          </a:xfrm>
        </p:spPr>
        <p:txBody>
          <a:bodyPr>
            <a:noAutofit/>
          </a:bodyPr>
          <a:lstStyle/>
          <a:p>
            <a:pPr>
              <a:lnSpc>
                <a:spcPct val="100000"/>
              </a:lnSpc>
              <a:spcBef>
                <a:spcPts val="0"/>
              </a:spcBef>
              <a:buFont typeface="Wingdings 2" panose="05020102010507070707" pitchFamily="18" charset="2"/>
              <a:buNone/>
            </a:pPr>
            <a:r>
              <a:rPr lang="en-US" altLang="zh-CN" sz="2400" dirty="0" smtClean="0"/>
              <a:t>public </a:t>
            </a:r>
            <a:r>
              <a:rPr lang="en-US" altLang="zh-CN" sz="2400" dirty="0" smtClean="0"/>
              <a:t>class </a:t>
            </a:r>
            <a:r>
              <a:rPr lang="en-US" altLang="zh-CN" sz="2400" dirty="0" err="1" smtClean="0"/>
              <a:t>NestedFor</a:t>
            </a:r>
            <a:r>
              <a:rPr lang="en-US" altLang="zh-CN" sz="2400" dirty="0" smtClean="0"/>
              <a:t> {</a:t>
            </a:r>
            <a:endParaRPr lang="en-US" altLang="zh-CN" sz="2400" dirty="0" smtClean="0"/>
          </a:p>
          <a:p>
            <a:pPr>
              <a:lnSpc>
                <a:spcPct val="100000"/>
              </a:lnSpc>
              <a:spcBef>
                <a:spcPts val="0"/>
              </a:spcBef>
              <a:buFont typeface="Wingdings 2" panose="05020102010507070707" pitchFamily="18" charset="2"/>
              <a:buNone/>
            </a:pPr>
            <a:r>
              <a:rPr lang="en-US" altLang="zh-CN" sz="2400" dirty="0"/>
              <a:t>	</a:t>
            </a:r>
            <a:r>
              <a:rPr lang="en-US" altLang="zh-CN" sz="2400" dirty="0" smtClean="0"/>
              <a:t>public  </a:t>
            </a:r>
            <a:r>
              <a:rPr lang="en-US" altLang="zh-CN" sz="2400" dirty="0" smtClean="0"/>
              <a:t>static void main(String[] </a:t>
            </a:r>
            <a:r>
              <a:rPr lang="en-US" altLang="zh-CN" sz="2400" dirty="0" err="1" smtClean="0"/>
              <a:t>args</a:t>
            </a:r>
            <a:r>
              <a:rPr lang="en-US" altLang="zh-CN" sz="2400" dirty="0" smtClean="0"/>
              <a:t>)    </a:t>
            </a:r>
            <a:r>
              <a:rPr lang="en-US" altLang="zh-CN" sz="2400" dirty="0" smtClean="0"/>
              <a:t>{</a:t>
            </a:r>
          </a:p>
          <a:p>
            <a:pPr>
              <a:lnSpc>
                <a:spcPct val="100000"/>
              </a:lnSpc>
              <a:spcBef>
                <a:spcPts val="0"/>
              </a:spcBef>
              <a:buFont typeface="Wingdings 2" panose="05020102010507070707" pitchFamily="18" charset="2"/>
              <a:buNone/>
            </a:pPr>
            <a:r>
              <a:rPr lang="en-US" altLang="zh-CN" sz="2400" dirty="0" smtClean="0"/>
              <a:t>    </a:t>
            </a:r>
            <a:r>
              <a:rPr lang="en-US" altLang="zh-CN" sz="2400" dirty="0" smtClean="0"/>
              <a:t>        </a:t>
            </a:r>
            <a:r>
              <a:rPr lang="en-US" altLang="zh-CN" sz="2400" dirty="0" err="1" smtClean="0"/>
              <a:t>int</a:t>
            </a:r>
            <a:r>
              <a:rPr lang="en-US" altLang="zh-CN" sz="2400" dirty="0" smtClean="0"/>
              <a:t> </a:t>
            </a:r>
            <a:r>
              <a:rPr lang="en-US" altLang="zh-CN" sz="2400" dirty="0" smtClean="0"/>
              <a:t>product=0;</a:t>
            </a:r>
          </a:p>
          <a:p>
            <a:pPr lvl="1">
              <a:lnSpc>
                <a:spcPct val="100000"/>
              </a:lnSpc>
              <a:spcBef>
                <a:spcPts val="0"/>
              </a:spcBef>
              <a:buFont typeface="Wingdings 2" panose="05020102010507070707" pitchFamily="18" charset="2"/>
              <a:buNone/>
            </a:pPr>
            <a:r>
              <a:rPr lang="en-US" altLang="zh-CN" dirty="0" smtClean="0"/>
              <a:t>     //</a:t>
            </a:r>
            <a:r>
              <a:rPr lang="en-US" altLang="zh-CN" dirty="0" err="1" smtClean="0"/>
              <a:t>couter</a:t>
            </a:r>
            <a:r>
              <a:rPr lang="en-US" altLang="zh-CN" dirty="0" smtClean="0"/>
              <a:t>:</a:t>
            </a:r>
          </a:p>
          <a:p>
            <a:pPr lvl="1">
              <a:lnSpc>
                <a:spcPct val="100000"/>
              </a:lnSpc>
              <a:spcBef>
                <a:spcPts val="0"/>
              </a:spcBef>
              <a:buFont typeface="Wingdings 2" panose="05020102010507070707" pitchFamily="18" charset="2"/>
              <a:buNone/>
            </a:pPr>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=1;i&lt;=10;i++)</a:t>
            </a:r>
          </a:p>
          <a:p>
            <a:pPr lvl="1">
              <a:lnSpc>
                <a:spcPct val="100000"/>
              </a:lnSpc>
              <a:spcBef>
                <a:spcPts val="0"/>
              </a:spcBef>
              <a:buFont typeface="Wingdings 2" panose="05020102010507070707" pitchFamily="18" charset="2"/>
              <a:buNone/>
            </a:pPr>
            <a:r>
              <a:rPr lang="en-US" altLang="zh-CN" dirty="0" smtClean="0"/>
              <a:t>        {</a:t>
            </a:r>
          </a:p>
          <a:p>
            <a:pPr lvl="1">
              <a:lnSpc>
                <a:spcPct val="100000"/>
              </a:lnSpc>
              <a:spcBef>
                <a:spcPts val="0"/>
              </a:spcBef>
              <a:buFont typeface="Wingdings 2" panose="05020102010507070707" pitchFamily="18" charset="2"/>
              <a:buNone/>
            </a:pPr>
            <a:r>
              <a:rPr lang="en-US" altLang="zh-CN" dirty="0" smtClean="0"/>
              <a:t>        </a:t>
            </a:r>
            <a:r>
              <a:rPr lang="en-US" altLang="zh-CN" dirty="0" smtClean="0"/>
              <a:t>    </a:t>
            </a:r>
            <a:r>
              <a:rPr lang="en-US" altLang="zh-CN" dirty="0" smtClean="0"/>
              <a:t>for(</a:t>
            </a:r>
            <a:r>
              <a:rPr lang="en-US" altLang="zh-CN" dirty="0" err="1" smtClean="0"/>
              <a:t>int</a:t>
            </a:r>
            <a:r>
              <a:rPr lang="en-US" altLang="zh-CN" dirty="0" smtClean="0"/>
              <a:t> j=1;j&lt;=5;j++)</a:t>
            </a:r>
          </a:p>
          <a:p>
            <a:pPr lvl="1">
              <a:lnSpc>
                <a:spcPct val="100000"/>
              </a:lnSpc>
              <a:spcBef>
                <a:spcPts val="0"/>
              </a:spcBef>
              <a:buFont typeface="Wingdings 2" panose="05020102010507070707" pitchFamily="18" charset="2"/>
              <a:buNone/>
            </a:pPr>
            <a:r>
              <a:rPr lang="en-US" altLang="zh-CN" dirty="0" smtClean="0"/>
              <a:t>        </a:t>
            </a:r>
            <a:r>
              <a:rPr lang="en-US" altLang="zh-CN" dirty="0" smtClean="0"/>
              <a:t>   {</a:t>
            </a:r>
            <a:endParaRPr lang="en-US" altLang="zh-CN" dirty="0" smtClean="0"/>
          </a:p>
          <a:p>
            <a:pPr lvl="1">
              <a:lnSpc>
                <a:spcPct val="100000"/>
              </a:lnSpc>
              <a:spcBef>
                <a:spcPts val="0"/>
              </a:spcBef>
              <a:buFont typeface="Wingdings 2" panose="05020102010507070707" pitchFamily="18" charset="2"/>
              <a:buNone/>
            </a:pPr>
            <a:r>
              <a:rPr lang="en-US" altLang="zh-CN" dirty="0" smtClean="0"/>
              <a:t>        	</a:t>
            </a:r>
            <a:r>
              <a:rPr lang="en-US" altLang="zh-CN" dirty="0" smtClean="0"/>
              <a:t>product=</a:t>
            </a:r>
            <a:r>
              <a:rPr lang="en-US" altLang="zh-CN" dirty="0" err="1" smtClean="0"/>
              <a:t>i</a:t>
            </a:r>
            <a:r>
              <a:rPr lang="en-US" altLang="zh-CN" dirty="0" smtClean="0"/>
              <a:t>*j</a:t>
            </a:r>
            <a:r>
              <a:rPr lang="en-US" altLang="zh-CN" dirty="0" smtClean="0"/>
              <a:t>;</a:t>
            </a:r>
          </a:p>
          <a:p>
            <a:pPr lvl="1">
              <a:lnSpc>
                <a:spcPct val="100000"/>
              </a:lnSpc>
              <a:spcBef>
                <a:spcPts val="0"/>
              </a:spcBef>
              <a:buFont typeface="Wingdings 2" panose="05020102010507070707" pitchFamily="18" charset="2"/>
              <a:buNone/>
            </a:pPr>
            <a:r>
              <a:rPr lang="en-US" altLang="zh-CN" dirty="0" smtClean="0"/>
              <a:t>        	</a:t>
            </a:r>
            <a:r>
              <a:rPr lang="en-US" altLang="zh-CN" dirty="0" smtClean="0">
                <a:solidFill>
                  <a:schemeClr val="hlink"/>
                </a:solidFill>
              </a:rPr>
              <a:t>if </a:t>
            </a:r>
            <a:r>
              <a:rPr lang="en-US" altLang="zh-CN" dirty="0" smtClean="0">
                <a:solidFill>
                  <a:schemeClr val="hlink"/>
                </a:solidFill>
              </a:rPr>
              <a:t>(</a:t>
            </a:r>
            <a:r>
              <a:rPr lang="en-US" altLang="zh-CN" dirty="0" err="1" smtClean="0">
                <a:solidFill>
                  <a:schemeClr val="hlink"/>
                </a:solidFill>
              </a:rPr>
              <a:t>i</a:t>
            </a:r>
            <a:r>
              <a:rPr lang="en-US" altLang="zh-CN" dirty="0" smtClean="0">
                <a:solidFill>
                  <a:schemeClr val="hlink"/>
                </a:solidFill>
              </a:rPr>
              <a:t>==3) </a:t>
            </a:r>
            <a:endParaRPr lang="en-US" altLang="zh-CN" dirty="0" smtClean="0">
              <a:solidFill>
                <a:schemeClr val="hlink"/>
              </a:solidFill>
            </a:endParaRPr>
          </a:p>
          <a:p>
            <a:pPr lvl="1">
              <a:lnSpc>
                <a:spcPct val="100000"/>
              </a:lnSpc>
              <a:spcBef>
                <a:spcPts val="0"/>
              </a:spcBef>
              <a:buFont typeface="Wingdings 2" panose="05020102010507070707" pitchFamily="18" charset="2"/>
              <a:buNone/>
            </a:pPr>
            <a:r>
              <a:rPr lang="en-US" altLang="zh-CN" dirty="0">
                <a:solidFill>
                  <a:schemeClr val="hlink"/>
                </a:solidFill>
              </a:rPr>
              <a:t>	</a:t>
            </a:r>
            <a:r>
              <a:rPr lang="en-US" altLang="zh-CN" dirty="0" smtClean="0">
                <a:solidFill>
                  <a:schemeClr val="hlink"/>
                </a:solidFill>
              </a:rPr>
              <a:t>			break</a:t>
            </a:r>
            <a:r>
              <a:rPr lang="en-US" altLang="zh-CN" dirty="0" smtClean="0"/>
              <a:t> </a:t>
            </a:r>
            <a:r>
              <a:rPr lang="en-US" altLang="zh-CN" dirty="0" smtClean="0"/>
              <a:t>;</a:t>
            </a:r>
          </a:p>
          <a:p>
            <a:pPr lvl="1">
              <a:lnSpc>
                <a:spcPct val="100000"/>
              </a:lnSpc>
              <a:spcBef>
                <a:spcPts val="0"/>
              </a:spcBef>
              <a:buFont typeface="Wingdings 2" panose="05020102010507070707" pitchFamily="18" charset="2"/>
              <a:buNone/>
            </a:pPr>
            <a:r>
              <a:rPr lang="en-US" altLang="zh-CN" dirty="0" smtClean="0"/>
              <a:t>        	</a:t>
            </a:r>
            <a:r>
              <a:rPr lang="en-US" altLang="zh-CN" dirty="0" err="1" smtClean="0"/>
              <a:t>System.out.println</a:t>
            </a:r>
            <a:r>
              <a:rPr lang="en-US" altLang="zh-CN" dirty="0" smtClean="0"/>
              <a:t>(</a:t>
            </a:r>
            <a:r>
              <a:rPr lang="en-US" altLang="zh-CN" dirty="0" err="1" smtClean="0"/>
              <a:t>i</a:t>
            </a:r>
            <a:r>
              <a:rPr lang="en-US" altLang="zh-CN" dirty="0" smtClean="0"/>
              <a:t>+"*"+j+"="+product);</a:t>
            </a:r>
          </a:p>
          <a:p>
            <a:pPr lvl="1">
              <a:lnSpc>
                <a:spcPct val="100000"/>
              </a:lnSpc>
              <a:spcBef>
                <a:spcPts val="0"/>
              </a:spcBef>
              <a:buFont typeface="Wingdings 2" panose="05020102010507070707" pitchFamily="18" charset="2"/>
              <a:buNone/>
            </a:pPr>
            <a:r>
              <a:rPr lang="en-US" altLang="zh-CN" dirty="0" smtClean="0"/>
              <a:t>        </a:t>
            </a:r>
            <a:r>
              <a:rPr lang="en-US" altLang="zh-CN" dirty="0" smtClean="0"/>
              <a:t>    }</a:t>
            </a:r>
            <a:endParaRPr lang="en-US" altLang="zh-CN" dirty="0" smtClean="0"/>
          </a:p>
          <a:p>
            <a:pPr lvl="1">
              <a:lnSpc>
                <a:spcPct val="100000"/>
              </a:lnSpc>
              <a:spcBef>
                <a:spcPts val="0"/>
              </a:spcBef>
              <a:buFont typeface="Wingdings 2" panose="05020102010507070707" pitchFamily="18" charset="2"/>
              <a:buNone/>
            </a:pPr>
            <a:r>
              <a:rPr lang="en-US" altLang="zh-CN" dirty="0" smtClean="0"/>
              <a:t>        </a:t>
            </a:r>
            <a:r>
              <a:rPr lang="en-US" altLang="zh-CN" dirty="0" smtClean="0"/>
              <a:t>}</a:t>
            </a:r>
            <a:endParaRPr lang="en-US" altLang="zh-CN" dirty="0" smtClean="0"/>
          </a:p>
          <a:p>
            <a:pPr lvl="1">
              <a:lnSpc>
                <a:spcPct val="100000"/>
              </a:lnSpc>
              <a:spcBef>
                <a:spcPts val="0"/>
              </a:spcBef>
              <a:buFont typeface="Wingdings 2" panose="05020102010507070707" pitchFamily="18" charset="2"/>
              <a:buNone/>
            </a:pPr>
            <a:r>
              <a:rPr lang="en-US" altLang="zh-CN" dirty="0" smtClean="0"/>
              <a:t>}</a:t>
            </a:r>
          </a:p>
          <a:p>
            <a:pPr>
              <a:lnSpc>
                <a:spcPct val="100000"/>
              </a:lnSpc>
              <a:spcBef>
                <a:spcPts val="0"/>
              </a:spcBef>
              <a:buFont typeface="Wingdings 2" panose="05020102010507070707" pitchFamily="18" charset="2"/>
              <a:buNone/>
            </a:pPr>
            <a:r>
              <a:rPr lang="en-US" altLang="zh-CN" sz="2400" dirty="0" smtClean="0"/>
              <a:t>}</a:t>
            </a:r>
          </a:p>
          <a:p>
            <a:pPr>
              <a:lnSpc>
                <a:spcPct val="100000"/>
              </a:lnSpc>
              <a:spcBef>
                <a:spcPts val="0"/>
              </a:spcBef>
            </a:pPr>
            <a:endParaRPr lang="zh-CN" altLang="en-US" sz="2400" dirty="0"/>
          </a:p>
        </p:txBody>
      </p:sp>
    </p:spTree>
    <p:extLst>
      <p:ext uri="{BB962C8B-B14F-4D97-AF65-F5344CB8AC3E}">
        <p14:creationId xmlns:p14="http://schemas.microsoft.com/office/powerpoint/2010/main" val="5072252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body" idx="1"/>
          </p:nvPr>
        </p:nvSpPr>
        <p:spPr>
          <a:xfrm>
            <a:off x="884976" y="599189"/>
            <a:ext cx="6738568" cy="5799138"/>
          </a:xfrm>
          <a:noFill/>
          <a:ln/>
        </p:spPr>
        <p:txBody>
          <a:bodyPr>
            <a:normAutofit fontScale="92500" lnSpcReduction="20000"/>
          </a:bodyPr>
          <a:lstStyle/>
          <a:p>
            <a:pPr>
              <a:lnSpc>
                <a:spcPct val="80000"/>
              </a:lnSpc>
              <a:buFont typeface="Wingdings 2" panose="05020102010507070707" pitchFamily="18" charset="2"/>
              <a:buNone/>
            </a:pPr>
            <a:r>
              <a:rPr lang="en-US" altLang="zh-CN" sz="2400" dirty="0"/>
              <a:t>public class </a:t>
            </a:r>
            <a:r>
              <a:rPr lang="en-US" altLang="zh-CN" sz="2400" dirty="0" err="1"/>
              <a:t>NestedFor</a:t>
            </a:r>
            <a:endParaRPr lang="en-US" altLang="zh-CN" sz="2400" dirty="0"/>
          </a:p>
          <a:p>
            <a:pPr>
              <a:lnSpc>
                <a:spcPct val="80000"/>
              </a:lnSpc>
              <a:buFont typeface="Wingdings 2" panose="05020102010507070707" pitchFamily="18" charset="2"/>
              <a:buNone/>
            </a:pPr>
            <a:r>
              <a:rPr lang="en-US" altLang="zh-CN" sz="2400" dirty="0"/>
              <a:t>  {public  static void main(String[] </a:t>
            </a:r>
            <a:r>
              <a:rPr lang="en-US" altLang="zh-CN" sz="2400" dirty="0" err="1"/>
              <a:t>args</a:t>
            </a:r>
            <a:r>
              <a:rPr lang="en-US" altLang="zh-CN" sz="2400" dirty="0"/>
              <a:t>)</a:t>
            </a:r>
          </a:p>
          <a:p>
            <a:pPr>
              <a:lnSpc>
                <a:spcPct val="80000"/>
              </a:lnSpc>
              <a:buFont typeface="Wingdings 2" panose="05020102010507070707" pitchFamily="18" charset="2"/>
              <a:buNone/>
            </a:pPr>
            <a:r>
              <a:rPr lang="en-US" altLang="zh-CN" sz="2400" dirty="0"/>
              <a:t>    {</a:t>
            </a:r>
          </a:p>
          <a:p>
            <a:pPr>
              <a:lnSpc>
                <a:spcPct val="80000"/>
              </a:lnSpc>
              <a:buFont typeface="Wingdings 2" panose="05020102010507070707" pitchFamily="18" charset="2"/>
              <a:buNone/>
            </a:pPr>
            <a:r>
              <a:rPr lang="en-US" altLang="zh-CN" sz="2400" dirty="0"/>
              <a:t>    	</a:t>
            </a:r>
            <a:r>
              <a:rPr lang="en-US" altLang="zh-CN" sz="2400" dirty="0" err="1"/>
              <a:t>int</a:t>
            </a:r>
            <a:r>
              <a:rPr lang="en-US" altLang="zh-CN" sz="2400" dirty="0"/>
              <a:t> product=0;</a:t>
            </a:r>
          </a:p>
          <a:p>
            <a:pPr>
              <a:lnSpc>
                <a:spcPct val="80000"/>
              </a:lnSpc>
              <a:buFont typeface="Wingdings 2" panose="05020102010507070707" pitchFamily="18" charset="2"/>
              <a:buNone/>
            </a:pPr>
            <a:r>
              <a:rPr lang="en-US" altLang="zh-CN" sz="2400" dirty="0"/>
              <a:t>     //</a:t>
            </a:r>
            <a:r>
              <a:rPr lang="en-US" altLang="zh-CN" sz="2400" dirty="0" err="1"/>
              <a:t>couter</a:t>
            </a:r>
            <a:r>
              <a:rPr lang="en-US" altLang="zh-CN" sz="2400" dirty="0"/>
              <a:t>:</a:t>
            </a:r>
          </a:p>
          <a:p>
            <a:pPr>
              <a:lnSpc>
                <a:spcPct val="80000"/>
              </a:lnSpc>
              <a:buFont typeface="Wingdings 2" panose="05020102010507070707" pitchFamily="18" charset="2"/>
              <a:buNone/>
            </a:pPr>
            <a:r>
              <a:rPr lang="en-US" altLang="zh-CN" sz="2400" dirty="0"/>
              <a:t>     for(</a:t>
            </a:r>
            <a:r>
              <a:rPr lang="en-US" altLang="zh-CN" sz="2400" dirty="0" err="1"/>
              <a:t>int</a:t>
            </a:r>
            <a:r>
              <a:rPr lang="en-US" altLang="zh-CN" sz="2400" dirty="0"/>
              <a:t> </a:t>
            </a:r>
            <a:r>
              <a:rPr lang="en-US" altLang="zh-CN" sz="2400" dirty="0" err="1"/>
              <a:t>i</a:t>
            </a:r>
            <a:r>
              <a:rPr lang="en-US" altLang="zh-CN" sz="2400" dirty="0"/>
              <a:t>=1;i&lt;=10;i++)</a:t>
            </a:r>
          </a:p>
          <a:p>
            <a:pPr>
              <a:lnSpc>
                <a:spcPct val="80000"/>
              </a:lnSpc>
              <a:buFont typeface="Wingdings 2" panose="05020102010507070707" pitchFamily="18" charset="2"/>
              <a:buNone/>
            </a:pPr>
            <a:r>
              <a:rPr lang="en-US" altLang="zh-CN" sz="2400" dirty="0"/>
              <a:t>        {</a:t>
            </a:r>
          </a:p>
          <a:p>
            <a:pPr>
              <a:lnSpc>
                <a:spcPct val="80000"/>
              </a:lnSpc>
              <a:buFont typeface="Wingdings 2" panose="05020102010507070707" pitchFamily="18" charset="2"/>
              <a:buNone/>
            </a:pPr>
            <a:r>
              <a:rPr lang="en-US" altLang="zh-CN" sz="2400" dirty="0"/>
              <a:t>         for(</a:t>
            </a:r>
            <a:r>
              <a:rPr lang="en-US" altLang="zh-CN" sz="2400" dirty="0" err="1"/>
              <a:t>int</a:t>
            </a:r>
            <a:r>
              <a:rPr lang="en-US" altLang="zh-CN" sz="2400" dirty="0"/>
              <a:t> j=1;j&lt;=5;j++)</a:t>
            </a:r>
          </a:p>
          <a:p>
            <a:pPr>
              <a:lnSpc>
                <a:spcPct val="80000"/>
              </a:lnSpc>
              <a:buFont typeface="Wingdings 2" panose="05020102010507070707" pitchFamily="18" charset="2"/>
              <a:buNone/>
            </a:pPr>
            <a:r>
              <a:rPr lang="en-US" altLang="zh-CN" sz="2400" dirty="0"/>
              <a:t>        	{</a:t>
            </a:r>
          </a:p>
          <a:p>
            <a:pPr>
              <a:lnSpc>
                <a:spcPct val="80000"/>
              </a:lnSpc>
              <a:buFont typeface="Wingdings 2" panose="05020102010507070707" pitchFamily="18" charset="2"/>
              <a:buNone/>
            </a:pPr>
            <a:r>
              <a:rPr lang="en-US" altLang="zh-CN" sz="2400" dirty="0"/>
              <a:t>        		product=</a:t>
            </a:r>
            <a:r>
              <a:rPr lang="en-US" altLang="zh-CN" sz="2400" dirty="0" err="1"/>
              <a:t>i</a:t>
            </a:r>
            <a:r>
              <a:rPr lang="en-US" altLang="zh-CN" sz="2400" dirty="0"/>
              <a:t>*j;</a:t>
            </a:r>
          </a:p>
          <a:p>
            <a:pPr>
              <a:lnSpc>
                <a:spcPct val="80000"/>
              </a:lnSpc>
              <a:buFont typeface="Wingdings 2" panose="05020102010507070707" pitchFamily="18" charset="2"/>
              <a:buNone/>
            </a:pPr>
            <a:r>
              <a:rPr lang="en-US" altLang="zh-CN" sz="2400" dirty="0"/>
              <a:t>        		</a:t>
            </a:r>
            <a:r>
              <a:rPr lang="en-US" altLang="zh-CN" sz="2400" dirty="0">
                <a:solidFill>
                  <a:schemeClr val="hlink"/>
                </a:solidFill>
              </a:rPr>
              <a:t>if (</a:t>
            </a:r>
            <a:r>
              <a:rPr lang="en-US" altLang="zh-CN" sz="2400" dirty="0" err="1">
                <a:solidFill>
                  <a:schemeClr val="hlink"/>
                </a:solidFill>
              </a:rPr>
              <a:t>i</a:t>
            </a:r>
            <a:r>
              <a:rPr lang="en-US" altLang="zh-CN" sz="2400" dirty="0">
                <a:solidFill>
                  <a:schemeClr val="hlink"/>
                </a:solidFill>
              </a:rPr>
              <a:t>==3) </a:t>
            </a:r>
            <a:endParaRPr lang="en-US" altLang="zh-CN" sz="2400" dirty="0" smtClean="0">
              <a:solidFill>
                <a:schemeClr val="hlink"/>
              </a:solidFill>
            </a:endParaRPr>
          </a:p>
          <a:p>
            <a:pPr>
              <a:lnSpc>
                <a:spcPct val="80000"/>
              </a:lnSpc>
              <a:buFont typeface="Wingdings 2" panose="05020102010507070707" pitchFamily="18" charset="2"/>
              <a:buNone/>
            </a:pPr>
            <a:r>
              <a:rPr lang="en-US" altLang="zh-CN" sz="2400" dirty="0">
                <a:solidFill>
                  <a:schemeClr val="hlink"/>
                </a:solidFill>
              </a:rPr>
              <a:t> </a:t>
            </a:r>
            <a:r>
              <a:rPr lang="en-US" altLang="zh-CN" sz="2400" dirty="0" smtClean="0">
                <a:solidFill>
                  <a:schemeClr val="hlink"/>
                </a:solidFill>
              </a:rPr>
              <a:t>                                      </a:t>
            </a:r>
            <a:r>
              <a:rPr lang="en-US" altLang="zh-CN" sz="2400" dirty="0" smtClean="0">
                <a:solidFill>
                  <a:schemeClr val="hlink"/>
                </a:solidFill>
              </a:rPr>
              <a:t>continue</a:t>
            </a:r>
            <a:r>
              <a:rPr lang="en-US" altLang="zh-CN" sz="2400" dirty="0" smtClean="0"/>
              <a:t> </a:t>
            </a:r>
            <a:r>
              <a:rPr lang="en-US" altLang="zh-CN" sz="2400" dirty="0"/>
              <a:t>;</a:t>
            </a:r>
          </a:p>
          <a:p>
            <a:pPr>
              <a:lnSpc>
                <a:spcPct val="80000"/>
              </a:lnSpc>
              <a:buFont typeface="Wingdings 2" panose="05020102010507070707" pitchFamily="18" charset="2"/>
              <a:buNone/>
            </a:pPr>
            <a:r>
              <a:rPr lang="en-US" altLang="zh-CN" sz="2400" dirty="0"/>
              <a:t>        		</a:t>
            </a:r>
            <a:r>
              <a:rPr lang="en-US" altLang="zh-CN" sz="2400" dirty="0" err="1"/>
              <a:t>System.out.println</a:t>
            </a:r>
            <a:r>
              <a:rPr lang="en-US" altLang="zh-CN" sz="2400" dirty="0"/>
              <a:t>(</a:t>
            </a:r>
            <a:r>
              <a:rPr lang="en-US" altLang="zh-CN" sz="2400" dirty="0" err="1"/>
              <a:t>i</a:t>
            </a:r>
            <a:r>
              <a:rPr lang="en-US" altLang="zh-CN" sz="2400" dirty="0"/>
              <a:t>+"*"+j+"="+product);</a:t>
            </a:r>
          </a:p>
          <a:p>
            <a:pPr>
              <a:lnSpc>
                <a:spcPct val="80000"/>
              </a:lnSpc>
              <a:buFont typeface="Wingdings 2" panose="05020102010507070707" pitchFamily="18" charset="2"/>
              <a:buNone/>
            </a:pPr>
            <a:r>
              <a:rPr lang="en-US" altLang="zh-CN" sz="2400" dirty="0"/>
              <a:t>        	}</a:t>
            </a:r>
          </a:p>
          <a:p>
            <a:pPr>
              <a:lnSpc>
                <a:spcPct val="80000"/>
              </a:lnSpc>
              <a:buFont typeface="Wingdings 2" panose="05020102010507070707" pitchFamily="18" charset="2"/>
              <a:buNone/>
            </a:pPr>
            <a:r>
              <a:rPr lang="en-US" altLang="zh-CN" sz="2400" dirty="0"/>
              <a:t>    }</a:t>
            </a:r>
          </a:p>
          <a:p>
            <a:pPr>
              <a:lnSpc>
                <a:spcPct val="80000"/>
              </a:lnSpc>
              <a:buFont typeface="Wingdings 2" panose="05020102010507070707" pitchFamily="18" charset="2"/>
              <a:buNone/>
            </a:pPr>
            <a:r>
              <a:rPr lang="en-US" altLang="zh-CN" sz="2400" dirty="0"/>
              <a:t>}</a:t>
            </a:r>
          </a:p>
          <a:p>
            <a:pPr>
              <a:lnSpc>
                <a:spcPct val="80000"/>
              </a:lnSpc>
              <a:buFont typeface="Wingdings 2" panose="05020102010507070707" pitchFamily="18" charset="2"/>
              <a:buNone/>
            </a:pPr>
            <a:r>
              <a:rPr lang="en-US" altLang="zh-CN" sz="2400" dirty="0"/>
              <a:t>}</a:t>
            </a:r>
          </a:p>
          <a:p>
            <a:pPr>
              <a:lnSpc>
                <a:spcPct val="80000"/>
              </a:lnSpc>
              <a:buFont typeface="Wingdings 2" panose="05020102010507070707" pitchFamily="18" charset="2"/>
              <a:buNone/>
            </a:pPr>
            <a:endParaRPr lang="zh-CN" altLang="en-US" sz="2400" dirty="0"/>
          </a:p>
        </p:txBody>
      </p:sp>
    </p:spTree>
    <p:extLst>
      <p:ext uri="{BB962C8B-B14F-4D97-AF65-F5344CB8AC3E}">
        <p14:creationId xmlns:p14="http://schemas.microsoft.com/office/powerpoint/2010/main" val="294347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09600" y="1743740"/>
            <a:ext cx="7886700" cy="4504659"/>
          </a:xfrm>
        </p:spPr>
        <p:txBody>
          <a:bodyPr>
            <a:noAutofit/>
          </a:bodyPr>
          <a:lstStyle/>
          <a:p>
            <a:pPr eaLnBrk="1" hangingPunct="1">
              <a:lnSpc>
                <a:spcPct val="80000"/>
              </a:lnSpc>
            </a:pPr>
            <a:r>
              <a:rPr kumimoji="1" lang="zh-CN" altLang="en-US" sz="2000" dirty="0"/>
              <a:t>包、类、变量、方法等命名：要体现各自的含义。</a:t>
            </a:r>
          </a:p>
          <a:p>
            <a:pPr eaLnBrk="1" hangingPunct="1">
              <a:lnSpc>
                <a:spcPct val="80000"/>
              </a:lnSpc>
            </a:pPr>
            <a:r>
              <a:rPr kumimoji="1" lang="zh-CN" altLang="en-US" sz="2000" dirty="0"/>
              <a:t>包名全部小写，</a:t>
            </a:r>
            <a:r>
              <a:rPr kumimoji="1" lang="en-US" altLang="zh-CN" sz="2000" dirty="0" err="1"/>
              <a:t>io</a:t>
            </a:r>
            <a:r>
              <a:rPr kumimoji="1" lang="zh-CN" altLang="en-US" sz="2000" dirty="0"/>
              <a:t>，</a:t>
            </a:r>
            <a:r>
              <a:rPr kumimoji="1" lang="en-US" altLang="zh-CN" sz="2000" dirty="0" err="1"/>
              <a:t>awt</a:t>
            </a:r>
            <a:endParaRPr kumimoji="1" lang="en-US" altLang="zh-CN" sz="2000" dirty="0"/>
          </a:p>
          <a:p>
            <a:pPr eaLnBrk="1" hangingPunct="1">
              <a:lnSpc>
                <a:spcPct val="80000"/>
              </a:lnSpc>
            </a:pPr>
            <a:r>
              <a:rPr kumimoji="1" lang="zh-CN" altLang="en-US" sz="2000" dirty="0"/>
              <a:t>类名第一个字母要大写，</a:t>
            </a:r>
            <a:r>
              <a:rPr kumimoji="1" lang="en-US" altLang="zh-CN" sz="2000" dirty="0" err="1"/>
              <a:t>HelloWorldApp</a:t>
            </a:r>
            <a:endParaRPr kumimoji="1" lang="en-US" altLang="zh-CN" sz="2000" dirty="0"/>
          </a:p>
          <a:p>
            <a:pPr eaLnBrk="1" hangingPunct="1">
              <a:lnSpc>
                <a:spcPct val="80000"/>
              </a:lnSpc>
            </a:pPr>
            <a:r>
              <a:rPr kumimoji="1" lang="zh-CN" altLang="en-US" sz="2000" dirty="0"/>
              <a:t>变量名第一个字母要小写，</a:t>
            </a:r>
            <a:r>
              <a:rPr kumimoji="1" lang="en-US" altLang="zh-CN" sz="2000" dirty="0" err="1"/>
              <a:t>userName</a:t>
            </a:r>
            <a:endParaRPr kumimoji="1" lang="en-US" altLang="zh-CN" sz="2000" dirty="0"/>
          </a:p>
          <a:p>
            <a:pPr eaLnBrk="1" hangingPunct="1">
              <a:lnSpc>
                <a:spcPct val="80000"/>
              </a:lnSpc>
            </a:pPr>
            <a:r>
              <a:rPr kumimoji="1" lang="zh-CN" altLang="en-US" sz="2000" dirty="0"/>
              <a:t>方法名第一个字母要小写，</a:t>
            </a:r>
            <a:r>
              <a:rPr kumimoji="1" lang="en-US" altLang="zh-CN" sz="2000" dirty="0" err="1"/>
              <a:t>setName</a:t>
            </a:r>
            <a:endParaRPr kumimoji="1" lang="en-US" altLang="zh-CN" sz="2000" dirty="0"/>
          </a:p>
          <a:p>
            <a:pPr eaLnBrk="1" hangingPunct="1">
              <a:lnSpc>
                <a:spcPct val="80000"/>
              </a:lnSpc>
            </a:pPr>
            <a:r>
              <a:rPr kumimoji="1" lang="zh-CN" altLang="en-US" sz="2000" dirty="0"/>
              <a:t>程序书写格式：保证良好的可读性，使程序一目了然。</a:t>
            </a:r>
          </a:p>
          <a:p>
            <a:pPr eaLnBrk="1" hangingPunct="1">
              <a:lnSpc>
                <a:spcPct val="80000"/>
              </a:lnSpc>
            </a:pPr>
            <a:r>
              <a:rPr kumimoji="1" lang="zh-CN" altLang="en-US" sz="2000" dirty="0"/>
              <a:t>大括号</a:t>
            </a:r>
            <a:r>
              <a:rPr kumimoji="1" lang="en-US" altLang="zh-CN" sz="2000" dirty="0"/>
              <a:t>{}</a:t>
            </a:r>
            <a:r>
              <a:rPr kumimoji="1" lang="zh-CN" altLang="en-US" sz="2000" dirty="0"/>
              <a:t>的使用与对齐，语句段的对齐</a:t>
            </a:r>
          </a:p>
          <a:p>
            <a:pPr eaLnBrk="1" hangingPunct="1">
              <a:lnSpc>
                <a:spcPct val="80000"/>
              </a:lnSpc>
            </a:pPr>
            <a:r>
              <a:rPr kumimoji="1" lang="zh-CN" altLang="en-US" sz="2000" dirty="0"/>
              <a:t>在语句段之间适当空行</a:t>
            </a:r>
          </a:p>
          <a:p>
            <a:pPr eaLnBrk="1" hangingPunct="1">
              <a:lnSpc>
                <a:spcPct val="80000"/>
              </a:lnSpc>
            </a:pPr>
            <a:r>
              <a:rPr kumimoji="1" lang="zh-CN" altLang="en-US" sz="2000" b="1" dirty="0"/>
              <a:t>程序注释：</a:t>
            </a:r>
            <a:r>
              <a:rPr kumimoji="1" lang="zh-CN" altLang="en-US" sz="2000" dirty="0"/>
              <a:t>帮助了解程序的功能。</a:t>
            </a:r>
          </a:p>
          <a:p>
            <a:pPr eaLnBrk="1" hangingPunct="1">
              <a:lnSpc>
                <a:spcPct val="80000"/>
              </a:lnSpc>
              <a:buFont typeface="Wingdings" panose="05000000000000000000" pitchFamily="2" charset="2"/>
              <a:buNone/>
            </a:pPr>
            <a:r>
              <a:rPr kumimoji="1" lang="zh-CN" altLang="en-US" sz="2000" dirty="0"/>
              <a:t>   类注释                          变量注释</a:t>
            </a:r>
          </a:p>
          <a:p>
            <a:pPr eaLnBrk="1" hangingPunct="1">
              <a:lnSpc>
                <a:spcPct val="80000"/>
              </a:lnSpc>
              <a:buFont typeface="Wingdings" panose="05000000000000000000" pitchFamily="2" charset="2"/>
              <a:buNone/>
            </a:pPr>
            <a:r>
              <a:rPr kumimoji="1" lang="zh-CN" altLang="en-US" sz="2000" dirty="0"/>
              <a:t>   方法注释                       语句注释</a:t>
            </a:r>
          </a:p>
          <a:p>
            <a:pPr eaLnBrk="1" hangingPunct="1">
              <a:lnSpc>
                <a:spcPct val="80000"/>
              </a:lnSpc>
              <a:buFont typeface="Wingdings" panose="05000000000000000000" pitchFamily="2" charset="2"/>
              <a:buNone/>
            </a:pPr>
            <a:r>
              <a:rPr kumimoji="1" lang="zh-CN" altLang="en-US" sz="2000" dirty="0"/>
              <a:t>   语句段</a:t>
            </a:r>
            <a:r>
              <a:rPr kumimoji="1" lang="zh-CN" altLang="en-US" sz="2000" dirty="0" smtClean="0"/>
              <a:t>注释</a:t>
            </a:r>
            <a:endParaRPr kumimoji="1" lang="zh-CN" altLang="en-US" sz="2000" dirty="0"/>
          </a:p>
        </p:txBody>
      </p:sp>
      <p:sp>
        <p:nvSpPr>
          <p:cNvPr id="5" name="标题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编程规范</a:t>
            </a:r>
          </a:p>
        </p:txBody>
      </p:sp>
    </p:spTree>
    <p:extLst>
      <p:ext uri="{BB962C8B-B14F-4D97-AF65-F5344CB8AC3E}">
        <p14:creationId xmlns:p14="http://schemas.microsoft.com/office/powerpoint/2010/main" val="12571412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Rot="1" noChangeArrowheads="1"/>
          </p:cNvSpPr>
          <p:nvPr>
            <p:ph type="body" idx="1"/>
          </p:nvPr>
        </p:nvSpPr>
        <p:spPr>
          <a:xfrm>
            <a:off x="781050" y="1658678"/>
            <a:ext cx="7772400" cy="4465675"/>
          </a:xfrm>
        </p:spPr>
        <p:txBody>
          <a:bodyPr>
            <a:normAutofit fontScale="70000" lnSpcReduction="20000"/>
          </a:bodyPr>
          <a:lstStyle/>
          <a:p>
            <a:pPr marL="0" indent="0">
              <a:buNone/>
            </a:pPr>
            <a:r>
              <a:rPr lang="zh-CN" altLang="en-US" sz="2800" dirty="0" smtClean="0"/>
              <a:t> </a:t>
            </a:r>
            <a:r>
              <a:rPr lang="en-US" altLang="zh-CN" sz="2800" dirty="0" smtClean="0"/>
              <a:t>break </a:t>
            </a:r>
            <a:r>
              <a:rPr lang="zh-CN" altLang="en-US" sz="2800" dirty="0" smtClean="0"/>
              <a:t>两次！</a:t>
            </a:r>
            <a:endParaRPr lang="zh-CN" altLang="en-US" sz="2800" dirty="0">
              <a:solidFill>
                <a:schemeClr val="hlink"/>
              </a:solidFill>
            </a:endParaRPr>
          </a:p>
          <a:p>
            <a:pPr>
              <a:buFont typeface="Wingdings 2" panose="05020102010507070707" pitchFamily="18" charset="2"/>
              <a:buNone/>
            </a:pPr>
            <a:r>
              <a:rPr lang="zh-CN" altLang="en-US" sz="2800" dirty="0"/>
              <a:t>例如</a:t>
            </a:r>
          </a:p>
          <a:p>
            <a:pPr>
              <a:buFont typeface="Wingdings 2" panose="05020102010507070707" pitchFamily="18" charset="2"/>
              <a:buNone/>
            </a:pPr>
            <a:r>
              <a:rPr lang="en-US" altLang="zh-CN" sz="2800" dirty="0" smtClean="0">
                <a:solidFill>
                  <a:schemeClr val="hlink"/>
                </a:solidFill>
              </a:rPr>
              <a:t>  </a:t>
            </a:r>
            <a:r>
              <a:rPr lang="en-US" altLang="zh-CN" sz="2800" dirty="0" smtClean="0"/>
              <a:t>for(</a:t>
            </a:r>
            <a:r>
              <a:rPr lang="en-US" altLang="zh-CN" sz="2800" dirty="0" err="1" smtClean="0"/>
              <a:t>int</a:t>
            </a:r>
            <a:r>
              <a:rPr lang="en-US" altLang="zh-CN" sz="2800" dirty="0" smtClean="0"/>
              <a:t> </a:t>
            </a:r>
            <a:r>
              <a:rPr lang="en-US" altLang="zh-CN" sz="2800" dirty="0" err="1"/>
              <a:t>i</a:t>
            </a:r>
            <a:r>
              <a:rPr lang="en-US" altLang="zh-CN" sz="2800" dirty="0"/>
              <a:t>=1;i&lt;=10;i</a:t>
            </a:r>
            <a:r>
              <a:rPr lang="en-US" altLang="zh-CN" sz="2800" dirty="0" smtClean="0"/>
              <a:t>++)  {    </a:t>
            </a:r>
          </a:p>
          <a:p>
            <a:pPr>
              <a:buFont typeface="Wingdings 2" panose="05020102010507070707" pitchFamily="18" charset="2"/>
              <a:buNone/>
            </a:pPr>
            <a:r>
              <a:rPr lang="en-US" altLang="zh-CN" sz="2800" dirty="0" smtClean="0"/>
              <a:t>         for(</a:t>
            </a:r>
            <a:r>
              <a:rPr lang="en-US" altLang="zh-CN" sz="2800" dirty="0" err="1" smtClean="0"/>
              <a:t>int</a:t>
            </a:r>
            <a:r>
              <a:rPr lang="en-US" altLang="zh-CN" sz="2800" dirty="0" smtClean="0"/>
              <a:t> </a:t>
            </a:r>
            <a:r>
              <a:rPr lang="en-US" altLang="zh-CN" sz="2800" dirty="0"/>
              <a:t>j=1;j&lt;=5;j</a:t>
            </a:r>
            <a:r>
              <a:rPr lang="en-US" altLang="zh-CN" sz="2800" dirty="0" smtClean="0"/>
              <a:t>++) {</a:t>
            </a:r>
          </a:p>
          <a:p>
            <a:pPr>
              <a:buFont typeface="Wingdings 2" panose="05020102010507070707" pitchFamily="18" charset="2"/>
              <a:buNone/>
            </a:pPr>
            <a:r>
              <a:rPr lang="en-US" altLang="zh-CN" dirty="0"/>
              <a:t> </a:t>
            </a:r>
            <a:r>
              <a:rPr lang="en-US" altLang="zh-CN" dirty="0" smtClean="0"/>
              <a:t>              </a:t>
            </a:r>
            <a:r>
              <a:rPr lang="en-US" altLang="zh-CN" sz="2800" dirty="0" smtClean="0"/>
              <a:t>product=</a:t>
            </a:r>
            <a:r>
              <a:rPr lang="en-US" altLang="zh-CN" sz="2800" dirty="0" err="1" smtClean="0"/>
              <a:t>i</a:t>
            </a:r>
            <a:r>
              <a:rPr lang="en-US" altLang="zh-CN" sz="2800" dirty="0" smtClean="0"/>
              <a:t>*j</a:t>
            </a:r>
            <a:r>
              <a:rPr lang="en-US" altLang="zh-CN" sz="2800" dirty="0"/>
              <a:t>;</a:t>
            </a:r>
          </a:p>
          <a:p>
            <a:pPr marL="0" indent="0">
              <a:buNone/>
            </a:pPr>
            <a:r>
              <a:rPr lang="en-US" altLang="zh-CN" sz="2800" dirty="0"/>
              <a:t>        	</a:t>
            </a:r>
            <a:r>
              <a:rPr lang="en-US" altLang="zh-CN" sz="2800" dirty="0" smtClean="0"/>
              <a:t>    if </a:t>
            </a:r>
            <a:r>
              <a:rPr lang="en-US" altLang="zh-CN" sz="2800" dirty="0"/>
              <a:t>(</a:t>
            </a:r>
            <a:r>
              <a:rPr lang="en-US" altLang="zh-CN" sz="2800" dirty="0" err="1"/>
              <a:t>i</a:t>
            </a:r>
            <a:r>
              <a:rPr lang="en-US" altLang="zh-CN" sz="2800" dirty="0"/>
              <a:t>==3) </a:t>
            </a:r>
            <a:endParaRPr lang="en-US" altLang="zh-CN" sz="2800" dirty="0" smtClean="0"/>
          </a:p>
          <a:p>
            <a:pPr marL="0" indent="0">
              <a:buNone/>
            </a:pPr>
            <a:r>
              <a:rPr lang="en-US" altLang="zh-CN" dirty="0"/>
              <a:t> </a:t>
            </a:r>
            <a:r>
              <a:rPr lang="en-US" altLang="zh-CN" dirty="0" smtClean="0"/>
              <a:t>                     </a:t>
            </a:r>
            <a:r>
              <a:rPr lang="en-US" altLang="zh-CN" sz="2800" dirty="0" smtClean="0"/>
              <a:t>break;</a:t>
            </a:r>
            <a:endParaRPr lang="en-US" altLang="zh-CN" dirty="0"/>
          </a:p>
          <a:p>
            <a:pPr marL="0" indent="0">
              <a:buNone/>
            </a:pPr>
            <a:r>
              <a:rPr lang="en-US" altLang="zh-CN" sz="2800" dirty="0" smtClean="0"/>
              <a:t>               </a:t>
            </a:r>
            <a:r>
              <a:rPr lang="en-US" altLang="zh-CN" sz="2800" dirty="0" err="1" smtClean="0"/>
              <a:t>System.out.println</a:t>
            </a:r>
            <a:r>
              <a:rPr lang="en-US" altLang="zh-CN" sz="2800" dirty="0" smtClean="0"/>
              <a:t>(</a:t>
            </a:r>
            <a:r>
              <a:rPr lang="en-US" altLang="zh-CN" sz="2800" dirty="0" err="1" smtClean="0"/>
              <a:t>i</a:t>
            </a:r>
            <a:r>
              <a:rPr lang="en-US" altLang="zh-CN" sz="2800" dirty="0"/>
              <a:t>+"*"+j+"="+product</a:t>
            </a:r>
            <a:r>
              <a:rPr lang="en-US" altLang="zh-CN" sz="2800" dirty="0" smtClean="0"/>
              <a:t>);</a:t>
            </a:r>
          </a:p>
          <a:p>
            <a:pPr marL="0" indent="0">
              <a:buNone/>
            </a:pPr>
            <a:r>
              <a:rPr lang="en-US" altLang="zh-CN" dirty="0" smtClean="0"/>
              <a:t>            }</a:t>
            </a:r>
          </a:p>
          <a:p>
            <a:pPr marL="0" indent="0">
              <a:buNone/>
            </a:pPr>
            <a:r>
              <a:rPr lang="en-US" altLang="zh-CN" dirty="0" smtClean="0"/>
              <a:t>           if </a:t>
            </a:r>
            <a:r>
              <a:rPr lang="en-US" altLang="zh-CN" dirty="0"/>
              <a:t>(</a:t>
            </a:r>
            <a:r>
              <a:rPr lang="en-US" altLang="zh-CN" dirty="0" err="1"/>
              <a:t>i</a:t>
            </a:r>
            <a:r>
              <a:rPr lang="en-US" altLang="zh-CN" dirty="0"/>
              <a:t>==3) </a:t>
            </a:r>
          </a:p>
          <a:p>
            <a:pPr marL="0" indent="0">
              <a:buNone/>
            </a:pPr>
            <a:r>
              <a:rPr lang="en-US" altLang="zh-CN" dirty="0"/>
              <a:t>                </a:t>
            </a:r>
            <a:r>
              <a:rPr lang="en-US" altLang="zh-CN" dirty="0" smtClean="0"/>
              <a:t>break</a:t>
            </a:r>
            <a:r>
              <a:rPr lang="en-US" altLang="zh-CN" dirty="0"/>
              <a:t>;</a:t>
            </a:r>
          </a:p>
          <a:p>
            <a:pPr marL="0" indent="0">
              <a:buNone/>
            </a:pPr>
            <a:endParaRPr lang="en-US" altLang="zh-CN" sz="2800" dirty="0"/>
          </a:p>
          <a:p>
            <a:pPr marL="0" indent="0">
              <a:buNone/>
            </a:pPr>
            <a:r>
              <a:rPr lang="en-US" altLang="zh-CN" sz="2800" dirty="0"/>
              <a:t>  </a:t>
            </a:r>
            <a:r>
              <a:rPr lang="en-US" altLang="zh-CN" sz="2800" dirty="0" smtClean="0"/>
              <a:t>}</a:t>
            </a:r>
            <a:endParaRPr lang="zh-CN" altLang="en-US" sz="2800" dirty="0"/>
          </a:p>
        </p:txBody>
      </p:sp>
      <p:sp>
        <p:nvSpPr>
          <p:cNvPr id="3" name="标题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跳出</a:t>
            </a:r>
            <a:r>
              <a:rPr lang="zh-CN" altLang="en-US" dirty="0"/>
              <a:t>双重循环应该如何</a:t>
            </a:r>
            <a:endParaRPr lang="zh-CN" altLang="en-US" dirty="0"/>
          </a:p>
        </p:txBody>
      </p:sp>
    </p:spTree>
    <p:extLst>
      <p:ext uri="{BB962C8B-B14F-4D97-AF65-F5344CB8AC3E}">
        <p14:creationId xmlns:p14="http://schemas.microsoft.com/office/powerpoint/2010/main" val="12481213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Rot="1" noChangeArrowheads="1"/>
          </p:cNvSpPr>
          <p:nvPr>
            <p:ph type="body" idx="1"/>
          </p:nvPr>
        </p:nvSpPr>
        <p:spPr>
          <a:xfrm>
            <a:off x="781050" y="1658678"/>
            <a:ext cx="7772400" cy="4465675"/>
          </a:xfrm>
        </p:spPr>
        <p:txBody>
          <a:bodyPr>
            <a:normAutofit fontScale="92500" lnSpcReduction="10000"/>
          </a:bodyPr>
          <a:lstStyle/>
          <a:p>
            <a:pPr marL="0" indent="0">
              <a:buNone/>
            </a:pPr>
            <a:r>
              <a:rPr lang="zh-CN" altLang="en-US" sz="2800" dirty="0" smtClean="0"/>
              <a:t>  </a:t>
            </a:r>
            <a:r>
              <a:rPr lang="zh-CN" altLang="en-US" sz="2800" dirty="0"/>
              <a:t>可以在</a:t>
            </a:r>
            <a:r>
              <a:rPr lang="en-US" altLang="zh-CN" sz="2800" dirty="0"/>
              <a:t>for</a:t>
            </a:r>
            <a:r>
              <a:rPr lang="zh-CN" altLang="en-US" sz="2800" dirty="0"/>
              <a:t>语句和相关的</a:t>
            </a:r>
            <a:r>
              <a:rPr lang="en-US" altLang="zh-CN" sz="2800" dirty="0"/>
              <a:t>break</a:t>
            </a:r>
            <a:r>
              <a:rPr lang="zh-CN" altLang="en-US" sz="2800" dirty="0"/>
              <a:t>或</a:t>
            </a:r>
            <a:r>
              <a:rPr lang="en-US" altLang="zh-CN" sz="2800" dirty="0"/>
              <a:t>continue</a:t>
            </a:r>
            <a:r>
              <a:rPr lang="zh-CN" altLang="en-US" sz="2800" dirty="0"/>
              <a:t>处同时带一个语句定向的</a:t>
            </a:r>
            <a:r>
              <a:rPr lang="zh-CN" altLang="en-US" sz="2800" dirty="0">
                <a:solidFill>
                  <a:schemeClr val="hlink"/>
                </a:solidFill>
              </a:rPr>
              <a:t>标记</a:t>
            </a:r>
          </a:p>
          <a:p>
            <a:pPr>
              <a:buFont typeface="Wingdings 2" panose="05020102010507070707" pitchFamily="18" charset="2"/>
              <a:buNone/>
            </a:pPr>
            <a:r>
              <a:rPr lang="zh-CN" altLang="en-US" sz="2800" dirty="0"/>
              <a:t>例如</a:t>
            </a:r>
          </a:p>
          <a:p>
            <a:pPr>
              <a:buFont typeface="Wingdings 2" panose="05020102010507070707" pitchFamily="18" charset="2"/>
              <a:buNone/>
            </a:pPr>
            <a:r>
              <a:rPr lang="en-US" altLang="zh-CN" sz="2800" dirty="0">
                <a:solidFill>
                  <a:schemeClr val="hlink"/>
                </a:solidFill>
              </a:rPr>
              <a:t>Outer:</a:t>
            </a:r>
            <a:r>
              <a:rPr lang="en-US" altLang="zh-CN" sz="2800" dirty="0"/>
              <a:t>    for(</a:t>
            </a:r>
            <a:r>
              <a:rPr lang="en-US" altLang="zh-CN" sz="2800" dirty="0" err="1"/>
              <a:t>int</a:t>
            </a:r>
            <a:r>
              <a:rPr lang="en-US" altLang="zh-CN" sz="2800" dirty="0"/>
              <a:t> </a:t>
            </a:r>
            <a:r>
              <a:rPr lang="en-US" altLang="zh-CN" sz="2800" dirty="0" err="1"/>
              <a:t>i</a:t>
            </a:r>
            <a:r>
              <a:rPr lang="en-US" altLang="zh-CN" sz="2800" dirty="0"/>
              <a:t>=1;i&lt;=10;i++)</a:t>
            </a:r>
          </a:p>
          <a:p>
            <a:pPr>
              <a:buFont typeface="Wingdings 2" panose="05020102010507070707" pitchFamily="18" charset="2"/>
              <a:buNone/>
            </a:pPr>
            <a:r>
              <a:rPr lang="en-US" altLang="zh-CN" sz="2800" dirty="0"/>
              <a:t>             {    for(</a:t>
            </a:r>
            <a:r>
              <a:rPr lang="en-US" altLang="zh-CN" sz="2800" dirty="0" err="1"/>
              <a:t>int</a:t>
            </a:r>
            <a:r>
              <a:rPr lang="en-US" altLang="zh-CN" sz="2800" dirty="0"/>
              <a:t> j=1;j&lt;=5;j++)</a:t>
            </a:r>
          </a:p>
          <a:p>
            <a:pPr marL="0" indent="0">
              <a:buNone/>
            </a:pPr>
            <a:r>
              <a:rPr lang="en-US" altLang="zh-CN" sz="2800" dirty="0"/>
              <a:t>        	      {product=</a:t>
            </a:r>
            <a:r>
              <a:rPr lang="en-US" altLang="zh-CN" sz="2800" dirty="0" err="1"/>
              <a:t>i</a:t>
            </a:r>
            <a:r>
              <a:rPr lang="en-US" altLang="zh-CN" sz="2800" dirty="0"/>
              <a:t>*j;</a:t>
            </a:r>
          </a:p>
          <a:p>
            <a:pPr marL="0" indent="0">
              <a:buNone/>
            </a:pPr>
            <a:r>
              <a:rPr lang="en-US" altLang="zh-CN" sz="2800" dirty="0"/>
              <a:t>        		if (</a:t>
            </a:r>
            <a:r>
              <a:rPr lang="en-US" altLang="zh-CN" sz="2800" dirty="0" err="1"/>
              <a:t>i</a:t>
            </a:r>
            <a:r>
              <a:rPr lang="en-US" altLang="zh-CN" sz="2800" dirty="0"/>
              <a:t>==3) </a:t>
            </a:r>
            <a:endParaRPr lang="en-US" altLang="zh-CN" sz="2800" dirty="0" smtClean="0"/>
          </a:p>
          <a:p>
            <a:pPr marL="0" indent="0">
              <a:buNone/>
            </a:pPr>
            <a:r>
              <a:rPr lang="en-US" altLang="zh-CN" dirty="0"/>
              <a:t> </a:t>
            </a:r>
            <a:r>
              <a:rPr lang="en-US" altLang="zh-CN" dirty="0" smtClean="0"/>
              <a:t>                           </a:t>
            </a:r>
            <a:r>
              <a:rPr lang="en-US" altLang="zh-CN" sz="2800" dirty="0" smtClean="0"/>
              <a:t>break </a:t>
            </a:r>
            <a:r>
              <a:rPr lang="en-US" altLang="zh-CN" sz="2800" dirty="0">
                <a:solidFill>
                  <a:schemeClr val="hlink"/>
                </a:solidFill>
              </a:rPr>
              <a:t>Outer</a:t>
            </a:r>
            <a:r>
              <a:rPr lang="en-US" altLang="zh-CN" sz="2800" dirty="0"/>
              <a:t>;</a:t>
            </a:r>
          </a:p>
          <a:p>
            <a:pPr marL="0" indent="0">
              <a:buNone/>
            </a:pPr>
            <a:r>
              <a:rPr lang="en-US" altLang="zh-CN" sz="2800" dirty="0"/>
              <a:t>		</a:t>
            </a:r>
            <a:r>
              <a:rPr lang="en-US" altLang="zh-CN" sz="2800" dirty="0" err="1"/>
              <a:t>System.out.println</a:t>
            </a:r>
            <a:r>
              <a:rPr lang="en-US" altLang="zh-CN" sz="2800" dirty="0"/>
              <a:t>(</a:t>
            </a:r>
            <a:r>
              <a:rPr lang="en-US" altLang="zh-CN" sz="2800" dirty="0" err="1"/>
              <a:t>i</a:t>
            </a:r>
            <a:r>
              <a:rPr lang="en-US" altLang="zh-CN" sz="2800" dirty="0"/>
              <a:t>+"*"+j+"="+product);</a:t>
            </a:r>
          </a:p>
          <a:p>
            <a:pPr marL="0" indent="0">
              <a:buNone/>
            </a:pPr>
            <a:r>
              <a:rPr lang="en-US" altLang="zh-CN" sz="2800" dirty="0"/>
              <a:t>        	}</a:t>
            </a:r>
            <a:endParaRPr lang="zh-CN" altLang="en-US" sz="2800" dirty="0"/>
          </a:p>
        </p:txBody>
      </p:sp>
      <p:sp>
        <p:nvSpPr>
          <p:cNvPr id="3" name="标题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跳出</a:t>
            </a:r>
            <a:r>
              <a:rPr lang="zh-CN" altLang="en-US" dirty="0"/>
              <a:t>双重循环应该如何</a:t>
            </a:r>
            <a:endParaRPr lang="zh-CN" altLang="en-US" dirty="0"/>
          </a:p>
        </p:txBody>
      </p:sp>
    </p:spTree>
    <p:extLst>
      <p:ext uri="{BB962C8B-B14F-4D97-AF65-F5344CB8AC3E}">
        <p14:creationId xmlns:p14="http://schemas.microsoft.com/office/powerpoint/2010/main" val="41137237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Java </a:t>
            </a:r>
            <a:r>
              <a:rPr lang="zh-CN" altLang="en-US" dirty="0"/>
              <a:t>增强 </a:t>
            </a:r>
            <a:r>
              <a:rPr lang="en-US" dirty="0"/>
              <a:t>for </a:t>
            </a:r>
            <a:r>
              <a:rPr lang="zh-CN" altLang="en-US" dirty="0"/>
              <a:t>循环</a:t>
            </a:r>
            <a:endParaRPr lang="en-US" dirty="0"/>
          </a:p>
        </p:txBody>
      </p:sp>
      <p:sp>
        <p:nvSpPr>
          <p:cNvPr id="3" name="内容占位符 2"/>
          <p:cNvSpPr>
            <a:spLocks noGrp="1"/>
          </p:cNvSpPr>
          <p:nvPr>
            <p:ph idx="1"/>
          </p:nvPr>
        </p:nvSpPr>
        <p:spPr>
          <a:xfrm>
            <a:off x="628650" y="1496014"/>
            <a:ext cx="7886700" cy="4989845"/>
          </a:xfrm>
        </p:spPr>
        <p:txBody>
          <a:bodyPr>
            <a:noAutofit/>
          </a:bodyPr>
          <a:lstStyle/>
          <a:p>
            <a:pPr marL="0" indent="0">
              <a:buNone/>
            </a:pPr>
            <a:r>
              <a:rPr lang="en-US" sz="1800" b="1" dirty="0">
                <a:latin typeface="Menlo"/>
              </a:rPr>
              <a:t>public class Test { </a:t>
            </a:r>
            <a:endParaRPr lang="en-US" sz="1800" b="1" dirty="0" smtClean="0">
              <a:latin typeface="Menlo"/>
            </a:endParaRPr>
          </a:p>
          <a:p>
            <a:pPr marL="0" indent="0">
              <a:buNone/>
            </a:pPr>
            <a:r>
              <a:rPr lang="en-US" sz="1800" b="1" dirty="0">
                <a:latin typeface="Menlo"/>
              </a:rPr>
              <a:t> </a:t>
            </a:r>
            <a:r>
              <a:rPr lang="en-US" sz="1800" b="1" dirty="0" smtClean="0">
                <a:latin typeface="Menlo"/>
              </a:rPr>
              <a:t>   public </a:t>
            </a:r>
            <a:r>
              <a:rPr lang="en-US" sz="1800" b="1" dirty="0">
                <a:latin typeface="Menlo"/>
              </a:rPr>
              <a:t>static void main(String </a:t>
            </a:r>
            <a:r>
              <a:rPr lang="en-US" sz="1800" b="1" dirty="0" err="1">
                <a:latin typeface="Menlo"/>
              </a:rPr>
              <a:t>args</a:t>
            </a:r>
            <a:r>
              <a:rPr lang="en-US" sz="1800" b="1" dirty="0">
                <a:latin typeface="Menlo"/>
              </a:rPr>
              <a:t>[]){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int</a:t>
            </a:r>
            <a:r>
              <a:rPr lang="en-US" sz="1800" b="1" dirty="0" smtClean="0">
                <a:latin typeface="Menlo"/>
              </a:rPr>
              <a:t> </a:t>
            </a:r>
            <a:r>
              <a:rPr lang="en-US" sz="1800" b="1" dirty="0">
                <a:latin typeface="Menlo"/>
              </a:rPr>
              <a:t>[] numbers = {10, 20, 30, 40, 50}; </a:t>
            </a:r>
            <a:endParaRPr lang="en-US" sz="1800" b="1" dirty="0" smtClean="0">
              <a:latin typeface="Menlo"/>
            </a:endParaRPr>
          </a:p>
          <a:p>
            <a:pPr marL="0" indent="0">
              <a:buNone/>
            </a:pPr>
            <a:r>
              <a:rPr lang="en-US" sz="1800" b="1" dirty="0">
                <a:latin typeface="Menlo"/>
              </a:rPr>
              <a:t> </a:t>
            </a:r>
            <a:r>
              <a:rPr lang="en-US" sz="1800" b="1" dirty="0" smtClean="0">
                <a:latin typeface="Menlo"/>
              </a:rPr>
              <a:t>       for(</a:t>
            </a:r>
            <a:r>
              <a:rPr lang="en-US" sz="1800" b="1" dirty="0" err="1" smtClean="0">
                <a:latin typeface="Menlo"/>
              </a:rPr>
              <a:t>int</a:t>
            </a:r>
            <a:r>
              <a:rPr lang="en-US" sz="1800" b="1" dirty="0" smtClean="0">
                <a:latin typeface="Menlo"/>
              </a:rPr>
              <a:t> </a:t>
            </a:r>
            <a:r>
              <a:rPr lang="en-US" sz="1800" b="1" dirty="0">
                <a:latin typeface="Menlo"/>
              </a:rPr>
              <a:t>x : numbers ){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 x );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 </a:t>
            </a:r>
            <a:endParaRPr lang="en-US" sz="1800" b="1" dirty="0" smtClean="0">
              <a:latin typeface="Menlo"/>
            </a:endParaRPr>
          </a:p>
          <a:p>
            <a:pPr marL="0" indent="0">
              <a:buNone/>
            </a:pPr>
            <a:r>
              <a:rPr lang="en-US" sz="1800" b="1" dirty="0">
                <a:latin typeface="Menlo"/>
              </a:rPr>
              <a:t> </a:t>
            </a:r>
            <a:r>
              <a:rPr lang="en-US" sz="1800" b="1" dirty="0" smtClean="0">
                <a:latin typeface="Menlo"/>
              </a:rPr>
              <a:t>       } </a:t>
            </a: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("\n"); </a:t>
            </a:r>
            <a:endParaRPr lang="en-US" sz="1800" b="1" dirty="0" smtClean="0">
              <a:latin typeface="Menlo"/>
            </a:endParaRPr>
          </a:p>
          <a:p>
            <a:pPr marL="0" indent="0">
              <a:buNone/>
            </a:pPr>
            <a:r>
              <a:rPr lang="en-US" sz="1800" b="1" dirty="0" smtClean="0">
                <a:latin typeface="Menlo"/>
              </a:rPr>
              <a:t>        String </a:t>
            </a:r>
            <a:r>
              <a:rPr lang="en-US" sz="1800" b="1" dirty="0">
                <a:latin typeface="Menlo"/>
              </a:rPr>
              <a:t>[] names ={"James", "Larry", "Tom", "Lacy"}; </a:t>
            </a:r>
            <a:endParaRPr lang="en-US" sz="1800" b="1" dirty="0" smtClean="0">
              <a:latin typeface="Menlo"/>
            </a:endParaRPr>
          </a:p>
          <a:p>
            <a:pPr marL="0" indent="0">
              <a:buNone/>
            </a:pPr>
            <a:r>
              <a:rPr lang="en-US" sz="1800" b="1" dirty="0" smtClean="0">
                <a:latin typeface="Menlo"/>
              </a:rPr>
              <a:t>        for</a:t>
            </a:r>
            <a:r>
              <a:rPr lang="en-US" sz="1800" b="1" dirty="0">
                <a:latin typeface="Menlo"/>
              </a:rPr>
              <a:t>( String name : names ) {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 name ); </a:t>
            </a:r>
            <a:endParaRPr lang="en-US" sz="1800" b="1" dirty="0" smtClean="0">
              <a:latin typeface="Menlo"/>
            </a:endParaRPr>
          </a:p>
          <a:p>
            <a:pPr marL="0" indent="0">
              <a:buNone/>
            </a:pPr>
            <a:r>
              <a:rPr lang="en-US" sz="1800" b="1" dirty="0">
                <a:latin typeface="Menlo"/>
              </a:rPr>
              <a:t> </a:t>
            </a:r>
            <a:r>
              <a:rPr lang="en-US" sz="1800" b="1" dirty="0" smtClean="0">
                <a:latin typeface="Menlo"/>
              </a:rPr>
              <a:t>       </a:t>
            </a:r>
            <a:r>
              <a:rPr lang="en-US" sz="1800" b="1" dirty="0" err="1" smtClean="0">
                <a:latin typeface="Menlo"/>
              </a:rPr>
              <a:t>System.out.print</a:t>
            </a:r>
            <a:r>
              <a:rPr lang="en-US" sz="1800" b="1" dirty="0">
                <a:latin typeface="Menlo"/>
              </a:rPr>
              <a:t>(","); </a:t>
            </a:r>
            <a:endParaRPr lang="en-US" sz="1800" b="1" dirty="0" smtClean="0">
              <a:latin typeface="Menlo"/>
            </a:endParaRPr>
          </a:p>
          <a:p>
            <a:pPr marL="0" indent="0">
              <a:buNone/>
            </a:pPr>
            <a:r>
              <a:rPr lang="en-US" sz="1800" b="1" dirty="0">
                <a:latin typeface="Menlo"/>
              </a:rPr>
              <a:t> </a:t>
            </a:r>
            <a:r>
              <a:rPr lang="en-US" sz="1800" b="1" dirty="0" smtClean="0">
                <a:latin typeface="Menlo"/>
              </a:rPr>
              <a:t>   } </a:t>
            </a:r>
          </a:p>
          <a:p>
            <a:pPr marL="0" indent="0">
              <a:buNone/>
            </a:pPr>
            <a:r>
              <a:rPr lang="en-US" sz="1800" b="1" dirty="0" smtClean="0">
                <a:latin typeface="Menlo"/>
              </a:rPr>
              <a:t>}</a:t>
            </a:r>
            <a:endParaRPr lang="en-US" sz="1800" b="1" dirty="0"/>
          </a:p>
        </p:txBody>
      </p:sp>
    </p:spTree>
    <p:extLst>
      <p:ext uri="{BB962C8B-B14F-4D97-AF65-F5344CB8AC3E}">
        <p14:creationId xmlns:p14="http://schemas.microsoft.com/office/powerpoint/2010/main" val="35333470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Java </a:t>
            </a:r>
            <a:r>
              <a:rPr lang="zh-CN" altLang="en-US" dirty="0"/>
              <a:t>增强 </a:t>
            </a:r>
            <a:r>
              <a:rPr lang="en-US" dirty="0"/>
              <a:t>for </a:t>
            </a:r>
            <a:r>
              <a:rPr lang="zh-CN" altLang="en-US" dirty="0"/>
              <a:t>循环</a:t>
            </a:r>
            <a:endParaRPr lang="en-US" dirty="0"/>
          </a:p>
        </p:txBody>
      </p:sp>
      <p:sp>
        <p:nvSpPr>
          <p:cNvPr id="3" name="内容占位符 2"/>
          <p:cNvSpPr>
            <a:spLocks noGrp="1"/>
          </p:cNvSpPr>
          <p:nvPr>
            <p:ph idx="1"/>
          </p:nvPr>
        </p:nvSpPr>
        <p:spPr>
          <a:xfrm>
            <a:off x="628650" y="2048907"/>
            <a:ext cx="6006066" cy="1757549"/>
          </a:xfrm>
        </p:spPr>
        <p:txBody>
          <a:bodyPr>
            <a:noAutofit/>
          </a:bodyPr>
          <a:lstStyle/>
          <a:p>
            <a:pPr marL="0" indent="0">
              <a:buNone/>
            </a:pPr>
            <a:r>
              <a:rPr lang="zh-CN" altLang="en-US" sz="1800" b="1" dirty="0" smtClean="0">
                <a:latin typeface="Menlo"/>
              </a:rPr>
              <a:t>结果：</a:t>
            </a:r>
            <a:endParaRPr lang="en-US" altLang="zh-CN" sz="1800" b="1" dirty="0" smtClean="0">
              <a:latin typeface="Menlo"/>
            </a:endParaRPr>
          </a:p>
          <a:p>
            <a:pPr marL="0" indent="0">
              <a:buNone/>
            </a:pPr>
            <a:endParaRPr lang="en-US" sz="1800" b="1" dirty="0">
              <a:latin typeface="Menlo"/>
            </a:endParaRPr>
          </a:p>
          <a:p>
            <a:pPr marL="0" indent="0">
              <a:buNone/>
            </a:pPr>
            <a:r>
              <a:rPr lang="en-US" sz="1800" b="1" dirty="0" smtClean="0">
                <a:latin typeface="Menlo"/>
              </a:rPr>
              <a:t>10,20,30,40,50</a:t>
            </a:r>
            <a:r>
              <a:rPr lang="en-US" sz="1800" b="1" dirty="0">
                <a:latin typeface="Menlo"/>
              </a:rPr>
              <a:t>,</a:t>
            </a:r>
          </a:p>
          <a:p>
            <a:pPr marL="0" indent="0">
              <a:buNone/>
            </a:pPr>
            <a:r>
              <a:rPr lang="en-US" sz="1800" b="1" dirty="0" err="1">
                <a:latin typeface="Menlo"/>
              </a:rPr>
              <a:t>James,Larry,Tom,Lacy</a:t>
            </a:r>
            <a:r>
              <a:rPr lang="en-US" sz="1800" b="1" dirty="0">
                <a:latin typeface="Menlo"/>
              </a:rPr>
              <a:t>,</a:t>
            </a:r>
            <a:endParaRPr lang="en-US" sz="1800" b="1" dirty="0"/>
          </a:p>
        </p:txBody>
      </p:sp>
    </p:spTree>
    <p:extLst>
      <p:ext uri="{BB962C8B-B14F-4D97-AF65-F5344CB8AC3E}">
        <p14:creationId xmlns:p14="http://schemas.microsoft.com/office/powerpoint/2010/main" val="9089876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558" y="2589579"/>
            <a:ext cx="7886700" cy="1325563"/>
          </a:xfrm>
        </p:spPr>
        <p:txBody>
          <a:bodyPr/>
          <a:lstStyle/>
          <a:p>
            <a:pPr algn="ctr"/>
            <a:r>
              <a:rPr lang="zh-CN" altLang="en-US" dirty="0" smtClean="0"/>
              <a:t>简单输入与输出</a:t>
            </a:r>
            <a:endParaRPr lang="zh-CN" altLang="en-US" dirty="0"/>
          </a:p>
        </p:txBody>
      </p:sp>
    </p:spTree>
    <p:extLst>
      <p:ext uri="{BB962C8B-B14F-4D97-AF65-F5344CB8AC3E}">
        <p14:creationId xmlns:p14="http://schemas.microsoft.com/office/powerpoint/2010/main" val="37618914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输入方式一</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public class Main {</a:t>
            </a:r>
          </a:p>
          <a:p>
            <a:pPr marL="0" indent="0">
              <a:buNone/>
            </a:pPr>
            <a:r>
              <a:rPr lang="en-US" altLang="zh-CN" dirty="0"/>
              <a:t>    public static void main(String[] </a:t>
            </a:r>
            <a:r>
              <a:rPr lang="en-US" altLang="zh-CN" dirty="0" err="1"/>
              <a:t>args</a:t>
            </a:r>
            <a:r>
              <a:rPr lang="en-US" altLang="zh-CN" dirty="0" smtClean="0"/>
              <a:t>) throws </a:t>
            </a:r>
            <a:r>
              <a:rPr lang="en-US" altLang="zh-CN" dirty="0"/>
              <a:t>Exception {</a:t>
            </a:r>
          </a:p>
          <a:p>
            <a:pPr marL="0" indent="0">
              <a:buNone/>
            </a:pPr>
            <a:r>
              <a:rPr lang="en-US" altLang="zh-CN" dirty="0"/>
              <a:t>        char </a:t>
            </a:r>
            <a:r>
              <a:rPr lang="en-US" altLang="zh-CN" dirty="0" err="1"/>
              <a:t>i</a:t>
            </a:r>
            <a:r>
              <a:rPr lang="en-US" altLang="zh-CN" dirty="0"/>
              <a:t> = (char) </a:t>
            </a:r>
            <a:r>
              <a:rPr lang="en-US" altLang="zh-CN" dirty="0" err="1"/>
              <a:t>System.in.read</a:t>
            </a:r>
            <a:r>
              <a:rPr lang="en-US" altLang="zh-CN" dirty="0"/>
              <a:t>();</a:t>
            </a:r>
          </a:p>
          <a:p>
            <a:pPr marL="0" indent="0">
              <a:buNone/>
            </a:pPr>
            <a:r>
              <a:rPr lang="en-US" altLang="zh-CN" dirty="0" smtClean="0"/>
              <a:t>}</a:t>
            </a:r>
            <a:endParaRPr lang="en-US"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32901894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常用类</a:t>
            </a:r>
            <a:endParaRPr lang="zh-CN" altLang="en-US" dirty="0"/>
          </a:p>
        </p:txBody>
      </p:sp>
      <p:sp>
        <p:nvSpPr>
          <p:cNvPr id="3" name="内容占位符 2"/>
          <p:cNvSpPr>
            <a:spLocks noGrp="1"/>
          </p:cNvSpPr>
          <p:nvPr>
            <p:ph idx="1"/>
          </p:nvPr>
        </p:nvSpPr>
        <p:spPr/>
        <p:txBody>
          <a:bodyPr/>
          <a:lstStyle/>
          <a:p>
            <a:r>
              <a:rPr lang="en-US" altLang="zh-CN" dirty="0" smtClean="0"/>
              <a:t>java.io.*</a:t>
            </a:r>
            <a:endParaRPr lang="en-US" altLang="zh-CN" dirty="0"/>
          </a:p>
          <a:p>
            <a:endParaRPr lang="en-US" altLang="zh-CN" dirty="0" smtClean="0"/>
          </a:p>
          <a:p>
            <a:r>
              <a:rPr lang="en-US" altLang="zh-CN" dirty="0" smtClean="0"/>
              <a:t>java.util.* </a:t>
            </a:r>
            <a:endParaRPr lang="zh-CN" altLang="en-US" dirty="0"/>
          </a:p>
        </p:txBody>
      </p:sp>
    </p:spTree>
    <p:extLst>
      <p:ext uri="{BB962C8B-B14F-4D97-AF65-F5344CB8AC3E}">
        <p14:creationId xmlns:p14="http://schemas.microsoft.com/office/powerpoint/2010/main" val="34374587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zh-CN" altLang="en-US" dirty="0" smtClean="0"/>
              <a:t>方式二</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import </a:t>
            </a:r>
            <a:r>
              <a:rPr lang="en-US" altLang="zh-CN" dirty="0"/>
              <a:t>java.io.*;</a:t>
            </a:r>
          </a:p>
          <a:p>
            <a:pPr marL="0" indent="0">
              <a:buNone/>
            </a:pPr>
            <a:r>
              <a:rPr lang="en-US" altLang="zh-CN" dirty="0"/>
              <a:t>public class Main {</a:t>
            </a:r>
          </a:p>
          <a:p>
            <a:pPr marL="0" indent="0">
              <a:buNone/>
            </a:pPr>
            <a:r>
              <a:rPr lang="en-US" altLang="zh-CN" dirty="0"/>
              <a:t>    public static void main(String[] </a:t>
            </a:r>
            <a:r>
              <a:rPr lang="en-US" altLang="zh-CN" dirty="0" err="1"/>
              <a:t>args</a:t>
            </a:r>
            <a:r>
              <a:rPr lang="en-US" altLang="zh-CN" dirty="0"/>
              <a:t>)throws Exception {</a:t>
            </a:r>
          </a:p>
          <a:p>
            <a:pPr marL="0" indent="0">
              <a:buNone/>
            </a:pPr>
            <a:r>
              <a:rPr lang="en-US" altLang="zh-CN" dirty="0"/>
              <a:t> </a:t>
            </a:r>
            <a:r>
              <a:rPr lang="en-US" altLang="zh-CN" dirty="0" smtClean="0"/>
              <a:t>       </a:t>
            </a:r>
            <a:r>
              <a:rPr lang="en-US" altLang="zh-CN" dirty="0" err="1" smtClean="0"/>
              <a:t>BufferedReader</a:t>
            </a:r>
            <a:r>
              <a:rPr lang="en-US" altLang="zh-CN" dirty="0" smtClean="0"/>
              <a:t> </a:t>
            </a:r>
            <a:r>
              <a:rPr lang="en-US" altLang="zh-CN" dirty="0" err="1"/>
              <a:t>br</a:t>
            </a:r>
            <a:r>
              <a:rPr lang="en-US" altLang="zh-CN" dirty="0"/>
              <a:t> = new </a:t>
            </a:r>
            <a:r>
              <a:rPr lang="en-US" altLang="zh-CN" dirty="0" err="1" smtClean="0"/>
              <a:t>BufferedReader</a:t>
            </a:r>
            <a:r>
              <a:rPr lang="en-US" altLang="zh-CN" dirty="0" smtClean="0"/>
              <a:t>(new 						</a:t>
            </a:r>
            <a:r>
              <a:rPr lang="en-US" altLang="zh-CN" dirty="0" err="1" smtClean="0"/>
              <a:t>InputStreamReader</a:t>
            </a:r>
            <a:r>
              <a:rPr lang="en-US" altLang="zh-CN" dirty="0" smtClean="0"/>
              <a:t>(System.in</a:t>
            </a:r>
            <a:r>
              <a:rPr lang="en-US" altLang="zh-CN" dirty="0"/>
              <a:t>));</a:t>
            </a:r>
          </a:p>
          <a:p>
            <a:pPr marL="0" indent="0">
              <a:buNone/>
            </a:pPr>
            <a:r>
              <a:rPr lang="en-US" altLang="zh-CN" dirty="0"/>
              <a:t>        String </a:t>
            </a:r>
            <a:r>
              <a:rPr lang="en-US" altLang="zh-CN" dirty="0" err="1"/>
              <a:t>str</a:t>
            </a:r>
            <a:r>
              <a:rPr lang="en-US" altLang="zh-CN" dirty="0"/>
              <a:t> = null;</a:t>
            </a:r>
          </a:p>
          <a:p>
            <a:pPr marL="0" indent="0">
              <a:buNone/>
            </a:pPr>
            <a:r>
              <a:rPr lang="en-US" altLang="zh-CN" dirty="0" smtClean="0"/>
              <a:t>        </a:t>
            </a:r>
            <a:r>
              <a:rPr lang="en-US" altLang="zh-CN" dirty="0" err="1" smtClean="0"/>
              <a:t>str</a:t>
            </a:r>
            <a:r>
              <a:rPr lang="en-US" altLang="zh-CN" dirty="0" smtClean="0"/>
              <a:t> </a:t>
            </a:r>
            <a:r>
              <a:rPr lang="en-US" altLang="zh-CN" dirty="0"/>
              <a:t>= </a:t>
            </a:r>
            <a:r>
              <a:rPr lang="en-US" altLang="zh-CN" dirty="0" err="1"/>
              <a:t>br.readLine</a:t>
            </a:r>
            <a:r>
              <a:rPr lang="en-US" altLang="zh-CN" dirty="0"/>
              <a:t>();</a:t>
            </a:r>
          </a:p>
          <a:p>
            <a:pPr marL="0" indent="0">
              <a:buNone/>
            </a:pPr>
            <a:r>
              <a:rPr lang="en-US" altLang="zh-CN" dirty="0"/>
              <a:t> </a:t>
            </a:r>
            <a:r>
              <a:rPr lang="en-US" altLang="zh-CN" dirty="0" smtClean="0"/>
              <a:t>    }</a:t>
            </a:r>
            <a:endParaRPr lang="en-US"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30902848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zh-CN" altLang="en-US" dirty="0" smtClean="0"/>
              <a:t>方式三</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import </a:t>
            </a:r>
            <a:r>
              <a:rPr lang="en-US" altLang="zh-CN" dirty="0" err="1"/>
              <a:t>java.util.Scanner</a:t>
            </a:r>
            <a:r>
              <a:rPr lang="en-US" altLang="zh-CN" dirty="0"/>
              <a:t>;</a:t>
            </a:r>
          </a:p>
          <a:p>
            <a:pPr marL="0" indent="0">
              <a:buNone/>
            </a:pPr>
            <a:r>
              <a:rPr lang="en-US" altLang="zh-CN" dirty="0"/>
              <a:t>public static void main(String [] </a:t>
            </a:r>
            <a:r>
              <a:rPr lang="en-US" altLang="zh-CN" dirty="0" err="1"/>
              <a:t>args</a:t>
            </a:r>
            <a:r>
              <a:rPr lang="en-US" altLang="zh-CN" dirty="0"/>
              <a:t>) { </a:t>
            </a:r>
          </a:p>
          <a:p>
            <a:pPr marL="0" indent="0">
              <a:buNone/>
            </a:pPr>
            <a:r>
              <a:rPr lang="en-US" altLang="zh-CN" dirty="0"/>
              <a:t>         Scanner </a:t>
            </a:r>
            <a:r>
              <a:rPr lang="en-US" altLang="zh-CN" dirty="0" err="1"/>
              <a:t>sc</a:t>
            </a:r>
            <a:r>
              <a:rPr lang="en-US" altLang="zh-CN" dirty="0"/>
              <a:t> = new Scanner(System.in); </a:t>
            </a:r>
          </a:p>
          <a:p>
            <a:pPr marL="0" indent="0">
              <a:buNone/>
            </a:pPr>
            <a:r>
              <a:rPr lang="en-US" altLang="zh-CN" dirty="0" smtClean="0"/>
              <a:t>         String name = </a:t>
            </a:r>
            <a:r>
              <a:rPr lang="en-US" altLang="zh-CN" dirty="0" err="1" smtClean="0"/>
              <a:t>sc.nextLine</a:t>
            </a:r>
            <a:r>
              <a:rPr lang="en-US" altLang="zh-CN" dirty="0" smtClean="0"/>
              <a:t>(); </a:t>
            </a:r>
          </a:p>
          <a:p>
            <a:pPr marL="0" indent="0">
              <a:buNone/>
            </a:pPr>
            <a:r>
              <a:rPr lang="en-US" altLang="zh-CN" dirty="0"/>
              <a:t> </a:t>
            </a:r>
            <a:r>
              <a:rPr lang="en-US" altLang="zh-CN" dirty="0" smtClean="0"/>
              <a:t>        </a:t>
            </a:r>
            <a:r>
              <a:rPr lang="en-US" altLang="zh-CN" dirty="0" err="1" smtClean="0"/>
              <a:t>int</a:t>
            </a:r>
            <a:r>
              <a:rPr lang="en-US" altLang="zh-CN" dirty="0" smtClean="0"/>
              <a:t> </a:t>
            </a:r>
            <a:r>
              <a:rPr lang="en-US" altLang="zh-CN" dirty="0"/>
              <a:t>age = </a:t>
            </a:r>
            <a:r>
              <a:rPr lang="en-US" altLang="zh-CN" dirty="0" err="1"/>
              <a:t>sc.nextInt</a:t>
            </a:r>
            <a:r>
              <a:rPr lang="en-US" altLang="zh-CN" dirty="0"/>
              <a:t>(); </a:t>
            </a:r>
          </a:p>
          <a:p>
            <a:pPr marL="0" indent="0">
              <a:buNone/>
            </a:pPr>
            <a:r>
              <a:rPr lang="en-US" altLang="zh-CN" dirty="0"/>
              <a:t>         float salary = </a:t>
            </a:r>
            <a:r>
              <a:rPr lang="en-US" altLang="zh-CN" dirty="0" err="1"/>
              <a:t>sc.nextFloat</a:t>
            </a:r>
            <a:r>
              <a:rPr lang="en-US" altLang="zh-CN" dirty="0"/>
              <a:t>();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30230910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输出方式</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import </a:t>
            </a:r>
            <a:r>
              <a:rPr lang="en-US" altLang="zh-CN" dirty="0" err="1"/>
              <a:t>java.util.Scanner</a:t>
            </a:r>
            <a:r>
              <a:rPr lang="en-US" altLang="zh-CN" dirty="0"/>
              <a:t>;</a:t>
            </a:r>
          </a:p>
          <a:p>
            <a:pPr marL="0" indent="0">
              <a:buNone/>
            </a:pPr>
            <a:r>
              <a:rPr lang="en-US" altLang="zh-CN" dirty="0"/>
              <a:t>public static void main(String [] </a:t>
            </a:r>
            <a:r>
              <a:rPr lang="en-US" altLang="zh-CN" dirty="0" err="1"/>
              <a:t>args</a:t>
            </a:r>
            <a:r>
              <a:rPr lang="en-US" altLang="zh-CN" dirty="0"/>
              <a:t>) { </a:t>
            </a:r>
          </a:p>
          <a:p>
            <a:pPr marL="0" indent="0">
              <a:buNone/>
            </a:pPr>
            <a:r>
              <a:rPr lang="en-US" altLang="zh-CN" dirty="0" smtClean="0"/>
              <a:t>	 </a:t>
            </a:r>
            <a:r>
              <a:rPr lang="en-US" altLang="zh-CN" dirty="0" err="1"/>
              <a:t>System.out.println</a:t>
            </a:r>
            <a:r>
              <a:rPr lang="en-US" altLang="zh-CN" dirty="0" smtClean="0"/>
              <a:t>(“your string:“ + </a:t>
            </a:r>
            <a:r>
              <a:rPr lang="en-US" altLang="zh-CN" dirty="0" err="1" smtClean="0"/>
              <a:t>str</a:t>
            </a:r>
            <a:r>
              <a:rPr lang="en-US" altLang="zh-CN" dirty="0" smtClean="0"/>
              <a: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26607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常量</a:t>
            </a:r>
          </a:p>
        </p:txBody>
      </p:sp>
      <p:sp>
        <p:nvSpPr>
          <p:cNvPr id="28675" name="内容占位符 2"/>
          <p:cNvSpPr>
            <a:spLocks noGrp="1"/>
          </p:cNvSpPr>
          <p:nvPr>
            <p:ph idx="1"/>
          </p:nvPr>
        </p:nvSpPr>
        <p:spPr>
          <a:xfrm>
            <a:off x="628650" y="1825625"/>
            <a:ext cx="7728541" cy="4181770"/>
          </a:xfrm>
        </p:spPr>
        <p:txBody>
          <a:bodyPr>
            <a:normAutofit lnSpcReduction="10000"/>
          </a:bodyPr>
          <a:lstStyle/>
          <a:p>
            <a:r>
              <a:rPr lang="zh-CN" altLang="en-US" sz="2800" dirty="0" smtClean="0"/>
              <a:t>字符串常量</a:t>
            </a:r>
            <a:r>
              <a:rPr lang="en-US" altLang="zh-CN" sz="2800" dirty="0" smtClean="0"/>
              <a:t>	</a:t>
            </a:r>
            <a:r>
              <a:rPr lang="zh-CN" altLang="en-US" sz="2800" dirty="0" smtClean="0"/>
              <a:t>用双引号括起来的内容</a:t>
            </a:r>
            <a:endParaRPr lang="en-US" altLang="zh-CN" sz="2800" dirty="0" smtClean="0"/>
          </a:p>
          <a:p>
            <a:r>
              <a:rPr lang="zh-CN" altLang="en-US" sz="2800" dirty="0" smtClean="0"/>
              <a:t>整数常量</a:t>
            </a:r>
            <a:r>
              <a:rPr lang="en-US" altLang="zh-CN" sz="2800" dirty="0" smtClean="0"/>
              <a:t>		</a:t>
            </a:r>
            <a:r>
              <a:rPr lang="zh-CN" altLang="en-US" sz="2800" dirty="0" smtClean="0"/>
              <a:t>所有整数</a:t>
            </a:r>
            <a:endParaRPr lang="en-US" altLang="zh-CN" sz="2800" dirty="0" smtClean="0"/>
          </a:p>
          <a:p>
            <a:pPr lvl="1"/>
            <a:r>
              <a:rPr lang="en-US" altLang="zh-CN" sz="2300" dirty="0" smtClean="0"/>
              <a:t>12,23</a:t>
            </a:r>
          </a:p>
          <a:p>
            <a:r>
              <a:rPr lang="zh-CN" altLang="en-US" sz="2800" dirty="0" smtClean="0"/>
              <a:t>小数常量</a:t>
            </a:r>
            <a:r>
              <a:rPr lang="en-US" altLang="zh-CN" sz="2800" dirty="0" smtClean="0"/>
              <a:t>		</a:t>
            </a:r>
            <a:r>
              <a:rPr lang="zh-CN" altLang="en-US" sz="2800" dirty="0" smtClean="0"/>
              <a:t>所有小数</a:t>
            </a:r>
            <a:endParaRPr lang="en-US" altLang="zh-CN" sz="2800" dirty="0" smtClean="0"/>
          </a:p>
          <a:p>
            <a:pPr lvl="1"/>
            <a:r>
              <a:rPr lang="en-US" altLang="zh-CN" sz="2300" dirty="0" smtClean="0"/>
              <a:t>12.34,56.78</a:t>
            </a:r>
          </a:p>
          <a:p>
            <a:r>
              <a:rPr lang="zh-CN" altLang="en-US" sz="2800" dirty="0" smtClean="0"/>
              <a:t>字符常量</a:t>
            </a:r>
            <a:r>
              <a:rPr lang="en-US" altLang="zh-CN" sz="2800" dirty="0" smtClean="0"/>
              <a:t>		</a:t>
            </a:r>
            <a:r>
              <a:rPr lang="zh-CN" altLang="en-US" sz="2800" dirty="0" smtClean="0"/>
              <a:t>用单引号括起来的内容</a:t>
            </a:r>
            <a:endParaRPr lang="en-US" altLang="zh-CN" sz="2800" dirty="0" smtClean="0"/>
          </a:p>
          <a:p>
            <a:pPr lvl="1"/>
            <a:r>
              <a:rPr lang="en-US" altLang="zh-CN" sz="2300" dirty="0" smtClean="0"/>
              <a:t>‘a’,’A’,’0’</a:t>
            </a:r>
          </a:p>
          <a:p>
            <a:r>
              <a:rPr lang="zh-CN" altLang="en-US" sz="2800" dirty="0" smtClean="0"/>
              <a:t>布尔常量</a:t>
            </a:r>
            <a:r>
              <a:rPr lang="en-US" altLang="zh-CN" sz="2800" dirty="0" smtClean="0"/>
              <a:t>		</a:t>
            </a:r>
            <a:r>
              <a:rPr lang="zh-CN" altLang="en-US" sz="2800" dirty="0" smtClean="0"/>
              <a:t>较为特有，只有</a:t>
            </a:r>
            <a:r>
              <a:rPr lang="en-US" altLang="zh-CN" sz="2800" dirty="0" smtClean="0"/>
              <a:t>true</a:t>
            </a:r>
            <a:r>
              <a:rPr lang="zh-CN" altLang="en-US" sz="2800" dirty="0" smtClean="0"/>
              <a:t>和</a:t>
            </a:r>
            <a:r>
              <a:rPr lang="en-US" altLang="zh-CN" sz="2800" dirty="0" smtClean="0"/>
              <a:t>false</a:t>
            </a:r>
          </a:p>
          <a:p>
            <a:r>
              <a:rPr lang="zh-CN" altLang="en-US" sz="2800" dirty="0" smtClean="0"/>
              <a:t>空常量</a:t>
            </a:r>
            <a:r>
              <a:rPr lang="en-US" altLang="zh-CN" sz="2800" dirty="0" smtClean="0"/>
              <a:t>		null</a:t>
            </a:r>
            <a:r>
              <a:rPr lang="zh-CN" altLang="en-US" sz="2800" dirty="0" smtClean="0"/>
              <a:t>（不能赋给基本类型，可</a:t>
            </a:r>
            <a:r>
              <a:rPr lang="en-US" altLang="zh-CN" sz="2800" dirty="0" smtClean="0"/>
              <a:t>				</a:t>
            </a:r>
            <a:r>
              <a:rPr lang="zh-CN" altLang="en-US" sz="2800" dirty="0" smtClean="0"/>
              <a:t>以赋值给引用类型）</a:t>
            </a:r>
            <a:endParaRPr lang="en-US" altLang="zh-CN" sz="2300" dirty="0" smtClean="0"/>
          </a:p>
        </p:txBody>
      </p:sp>
      <p:sp>
        <p:nvSpPr>
          <p:cNvPr id="2867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smtClean="0">
                <a:latin typeface="Arial" panose="020B0604020202020204" pitchFamily="34" charset="0"/>
              </a:rPr>
              <a:t> </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679280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键盘录入数据</a:t>
            </a:r>
            <a:r>
              <a:rPr lang="zh-CN" altLang="en-US" dirty="0" smtClean="0"/>
              <a:t>练习</a:t>
            </a:r>
            <a:endParaRPr lang="zh-CN" altLang="en-US" dirty="0"/>
          </a:p>
        </p:txBody>
      </p:sp>
      <p:sp>
        <p:nvSpPr>
          <p:cNvPr id="5" name="Rectangle 3"/>
          <p:cNvSpPr txBox="1">
            <a:spLocks noChangeArrowheads="1"/>
          </p:cNvSpPr>
          <p:nvPr/>
        </p:nvSpPr>
        <p:spPr>
          <a:xfrm>
            <a:off x="755650" y="1989138"/>
            <a:ext cx="7123076" cy="2519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键盘录入两个数据，并对这两个数据求和，输出其结果</a:t>
            </a:r>
            <a:endParaRPr lang="en-US" altLang="zh-CN" sz="2400" dirty="0" smtClean="0"/>
          </a:p>
          <a:p>
            <a:r>
              <a:rPr lang="zh-CN" altLang="en-US" sz="2400" dirty="0" smtClean="0"/>
              <a:t>键盘录入两个数据，获取这两个数据中的最大值</a:t>
            </a:r>
            <a:endParaRPr lang="en-US" altLang="zh-CN" sz="2400" dirty="0" smtClean="0"/>
          </a:p>
          <a:p>
            <a:r>
              <a:rPr lang="zh-CN" altLang="en-US" sz="2400" dirty="0" smtClean="0"/>
              <a:t>键盘录入三个数据，获取这三个数据中的最大值</a:t>
            </a:r>
            <a:endParaRPr lang="en-US" altLang="zh-CN" sz="2400" dirty="0" smtClean="0"/>
          </a:p>
          <a:p>
            <a:r>
              <a:rPr lang="zh-CN" altLang="en-US" sz="2400" dirty="0" smtClean="0"/>
              <a:t>键盘录入十个数据，给这些数据从大到小排序</a:t>
            </a:r>
            <a:endParaRPr lang="zh-CN" altLang="en-US" sz="1800" dirty="0" smtClean="0"/>
          </a:p>
        </p:txBody>
      </p:sp>
    </p:spTree>
    <p:extLst>
      <p:ext uri="{BB962C8B-B14F-4D97-AF65-F5344CB8AC3E}">
        <p14:creationId xmlns:p14="http://schemas.microsoft.com/office/powerpoint/2010/main" val="31903341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作业</a:t>
            </a:r>
            <a:endParaRPr lang="en-US" altLang="zh-CN" sz="3600" b="1" dirty="0">
              <a:latin typeface="楷体_GB2312" pitchFamily="49" charset="-122"/>
              <a:ea typeface="楷体_GB2312" pitchFamily="49" charset="-122"/>
            </a:endParaRPr>
          </a:p>
        </p:txBody>
      </p:sp>
      <p:sp>
        <p:nvSpPr>
          <p:cNvPr id="562179" name="Rectangle 3"/>
          <p:cNvSpPr>
            <a:spLocks noGrp="1" noChangeArrowheads="1"/>
          </p:cNvSpPr>
          <p:nvPr>
            <p:ph idx="1"/>
          </p:nvPr>
        </p:nvSpPr>
        <p:spPr>
          <a:xfrm>
            <a:off x="609600" y="1752600"/>
            <a:ext cx="7772400" cy="4114800"/>
          </a:xfrm>
        </p:spPr>
        <p:txBody>
          <a:bodyPr>
            <a:normAutofit/>
          </a:bodyPr>
          <a:lstStyle/>
          <a:p>
            <a:pPr marL="0" indent="0">
              <a:buNone/>
            </a:pPr>
            <a:endParaRPr lang="en-US" altLang="zh-CN" sz="2400" b="1" dirty="0" smtClean="0">
              <a:latin typeface="楷体_GB2312" pitchFamily="49" charset="-122"/>
              <a:ea typeface="楷体_GB2312" pitchFamily="49" charset="-122"/>
            </a:endParaRPr>
          </a:p>
          <a:p>
            <a:pPr marL="0" indent="0">
              <a:buNone/>
            </a:pPr>
            <a:r>
              <a:rPr lang="en-US" altLang="zh-CN" sz="2400" b="1" dirty="0" smtClean="0">
                <a:latin typeface="楷体_GB2312" pitchFamily="49" charset="-122"/>
                <a:ea typeface="楷体_GB2312" pitchFamily="49" charset="-122"/>
              </a:rPr>
              <a:t>Homework 2</a:t>
            </a:r>
          </a:p>
          <a:p>
            <a:pPr marL="0" indent="0">
              <a:buNone/>
            </a:pPr>
            <a:r>
              <a:rPr lang="zh-CN" altLang="en-US" sz="2400" b="1" dirty="0" smtClean="0">
                <a:latin typeface="楷体_GB2312" pitchFamily="49" charset="-122"/>
                <a:ea typeface="楷体_GB2312" pitchFamily="49" charset="-122"/>
              </a:rPr>
              <a:t>截止日期：</a:t>
            </a:r>
            <a:r>
              <a:rPr lang="en-US" altLang="zh-CN" sz="2400" b="1" dirty="0" smtClean="0">
                <a:latin typeface="楷体_GB2312" pitchFamily="49" charset="-122"/>
                <a:ea typeface="楷体_GB2312" pitchFamily="49" charset="-122"/>
              </a:rPr>
              <a:t>2019.5.11.</a:t>
            </a: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47280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Homework2</a:t>
            </a:r>
            <a:endParaRPr lang="en-US" dirty="0"/>
          </a:p>
        </p:txBody>
      </p:sp>
      <p:sp>
        <p:nvSpPr>
          <p:cNvPr id="5" name="矩形 4"/>
          <p:cNvSpPr/>
          <p:nvPr/>
        </p:nvSpPr>
        <p:spPr>
          <a:xfrm>
            <a:off x="786809" y="1436367"/>
            <a:ext cx="6921795" cy="5208349"/>
          </a:xfrm>
          <a:prstGeom prst="rect">
            <a:avLst/>
          </a:prstGeom>
        </p:spPr>
        <p:txBody>
          <a:bodyPr wrap="square">
            <a:spAutoFit/>
          </a:bodyPr>
          <a:lstStyle/>
          <a:p>
            <a:r>
              <a:rPr lang="zh-CN" altLang="en-US" sz="2000" b="1" dirty="0">
                <a:solidFill>
                  <a:srgbClr val="231F17"/>
                </a:solidFill>
                <a:latin typeface="宋体" panose="02010600030101010101" pitchFamily="2" charset="-122"/>
                <a:ea typeface="微软雅黑" panose="020B0503020204020204" pitchFamily="34" charset="-122"/>
                <a:cs typeface="微软雅黑" panose="020B0503020204020204" pitchFamily="34" charset="-122"/>
              </a:rPr>
              <a:t>题目描述：</a:t>
            </a:r>
            <a:r>
              <a:rPr 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2</a:t>
            </a: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进制转化为</a:t>
            </a:r>
            <a:r>
              <a:rPr 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16</a:t>
            </a: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进制</a:t>
            </a:r>
            <a:endParaRPr lang="en-US" sz="2800" b="1" dirty="0">
              <a:latin typeface="宋体" panose="02010600030101010101" pitchFamily="2" charset="-122"/>
              <a:ea typeface="宋体" panose="02010600030101010101" pitchFamily="2" charset="-122"/>
              <a:cs typeface="宋体" panose="02010600030101010101" pitchFamily="2" charset="-122"/>
            </a:endParaRPr>
          </a:p>
          <a:p>
            <a:pPr marL="456565" marR="0">
              <a:lnSpc>
                <a:spcPct val="107000"/>
              </a:lnSpc>
              <a:spcBef>
                <a:spcPts val="0"/>
              </a:spcBef>
              <a:spcAft>
                <a:spcPts val="0"/>
              </a:spcAft>
            </a:pP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总时间限制</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 1000ms</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marL="456565" marR="0">
              <a:lnSpc>
                <a:spcPct val="107000"/>
              </a:lnSpc>
              <a:spcBef>
                <a:spcPts val="0"/>
              </a:spcBef>
              <a:spcAft>
                <a:spcPts val="0"/>
              </a:spcAft>
            </a:pP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内存限制</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 65536kB</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描述</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marL="457200" marR="0">
              <a:lnSpc>
                <a:spcPct val="107000"/>
              </a:lnSpc>
              <a:spcBef>
                <a:spcPts val="0"/>
              </a:spcBef>
              <a:spcAft>
                <a:spcPts val="0"/>
              </a:spcAft>
            </a:pP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输入一个</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2</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进制的数，要求输出该</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2</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进制数的</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16</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进制表示。</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
            </a:r>
            <a:b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b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在</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16</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进制的表示中，</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A-F</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表示</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10-15</a:t>
            </a:r>
            <a:r>
              <a:rPr lang="zh-CN" alt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（大写）</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输入</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marL="457200" marR="0">
              <a:lnSpc>
                <a:spcPct val="107000"/>
              </a:lnSpc>
              <a:spcBef>
                <a:spcPts val="0"/>
              </a:spcBef>
              <a:spcAft>
                <a:spcPts val="0"/>
              </a:spcAft>
            </a:pP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第</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行是测试数据的组数</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n</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，后面跟着</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n</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行输入。每组测试数据占</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行，包括一个以</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0</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和</a:t>
            </a: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1</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组成的字符串，</a:t>
            </a:r>
            <a:r>
              <a:rPr lang="zh-CN" alt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字符串长度至少是</a:t>
            </a:r>
            <a:r>
              <a:rPr 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1</a:t>
            </a:r>
            <a:r>
              <a:rPr lang="zh-CN" alt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，至多是</a:t>
            </a:r>
            <a:r>
              <a:rPr 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10000</a:t>
            </a:r>
            <a:r>
              <a:rPr lang="zh-CN" altLang="en-US" sz="1600" b="1" dirty="0">
                <a:solidFill>
                  <a:srgbClr val="231F17"/>
                </a:solidFill>
                <a:latin typeface="Verdana" panose="020B0604030504040204" pitchFamily="34" charset="0"/>
                <a:ea typeface="宋体" panose="02010600030101010101" pitchFamily="2" charset="-122"/>
                <a:cs typeface="宋体" panose="02010600030101010101" pitchFamily="2" charset="-122"/>
              </a:rPr>
              <a:t>。</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输出</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marL="457200" marR="0">
              <a:lnSpc>
                <a:spcPct val="107000"/>
              </a:lnSpc>
              <a:spcBef>
                <a:spcPts val="0"/>
              </a:spcBef>
              <a:spcAft>
                <a:spcPts val="0"/>
              </a:spcAft>
            </a:pPr>
            <a:r>
              <a:rPr 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n</a:t>
            </a:r>
            <a:r>
              <a:rPr lang="zh-CN" altLang="en-US" sz="1600" dirty="0">
                <a:solidFill>
                  <a:srgbClr val="231F17"/>
                </a:solidFill>
                <a:latin typeface="Verdana" panose="020B0604030504040204" pitchFamily="34" charset="0"/>
                <a:ea typeface="宋体" panose="02010600030101010101" pitchFamily="2" charset="-122"/>
                <a:cs typeface="宋体" panose="02010600030101010101" pitchFamily="2" charset="-122"/>
              </a:rPr>
              <a:t>行，每行输出对应一个输入。</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样例输入</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2</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100000</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1111111111111111111111111111111111111111</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zh-CN" altLang="en-US" sz="2000" b="1" dirty="0">
                <a:solidFill>
                  <a:srgbClr val="231F17"/>
                </a:solidFill>
                <a:latin typeface="Verdana" panose="020B0604030504040204" pitchFamily="34" charset="0"/>
                <a:ea typeface="宋体" panose="02010600030101010101" pitchFamily="2" charset="-122"/>
                <a:cs typeface="宋体" panose="02010600030101010101" pitchFamily="2" charset="-122"/>
              </a:rPr>
              <a:t>样例输出</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20</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FFFFFFFFFF</a:t>
            </a:r>
            <a:endParaRPr lang="en-US" sz="16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577602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Homework2</a:t>
            </a:r>
            <a:endParaRPr lang="en-US" dirty="0"/>
          </a:p>
        </p:txBody>
      </p:sp>
      <p:sp>
        <p:nvSpPr>
          <p:cNvPr id="5" name="矩形 4"/>
          <p:cNvSpPr/>
          <p:nvPr/>
        </p:nvSpPr>
        <p:spPr>
          <a:xfrm>
            <a:off x="786809" y="1436367"/>
            <a:ext cx="6921795" cy="4247317"/>
          </a:xfrm>
          <a:prstGeom prst="rect">
            <a:avLst/>
          </a:prstGeom>
        </p:spPr>
        <p:txBody>
          <a:bodyPr wrap="square">
            <a:spAutoFit/>
          </a:bodyPr>
          <a:lstStyle/>
          <a:p>
            <a:r>
              <a:rPr lang="zh-CN" altLang="en-US" b="1" dirty="0"/>
              <a:t>提交文件：</a:t>
            </a:r>
            <a:endParaRPr lang="en-US" dirty="0"/>
          </a:p>
          <a:p>
            <a:r>
              <a:rPr lang="en-US" dirty="0"/>
              <a:t>Java</a:t>
            </a:r>
            <a:r>
              <a:rPr lang="zh-CN" altLang="en-US" dirty="0"/>
              <a:t>实现，把代码放在包含一个</a:t>
            </a:r>
            <a:r>
              <a:rPr lang="en-US" dirty="0"/>
              <a:t>public</a:t>
            </a:r>
            <a:r>
              <a:rPr lang="zh-CN" altLang="en-US" dirty="0"/>
              <a:t>类的</a:t>
            </a:r>
            <a:r>
              <a:rPr lang="en-US" dirty="0"/>
              <a:t>java</a:t>
            </a:r>
            <a:r>
              <a:rPr lang="zh-CN" altLang="en-US" dirty="0"/>
              <a:t>文件中，</a:t>
            </a:r>
            <a:endParaRPr lang="en-US" dirty="0"/>
          </a:p>
          <a:p>
            <a:r>
              <a:rPr lang="zh-CN" altLang="en-US" dirty="0"/>
              <a:t>文件名统一为</a:t>
            </a:r>
            <a:r>
              <a:rPr lang="en-US" dirty="0"/>
              <a:t>BinaryToHexadecimal.java</a:t>
            </a:r>
          </a:p>
          <a:p>
            <a:r>
              <a:rPr lang="zh-CN" altLang="en-US" dirty="0"/>
              <a:t>代码格式如下：</a:t>
            </a:r>
            <a:endParaRPr lang="en-US" dirty="0"/>
          </a:p>
          <a:p>
            <a:r>
              <a:rPr lang="en-US" dirty="0"/>
              <a:t>public class </a:t>
            </a:r>
            <a:r>
              <a:rPr lang="en-US" dirty="0" err="1"/>
              <a:t>BinaryToHexadecimal</a:t>
            </a:r>
            <a:r>
              <a:rPr lang="en-US" dirty="0"/>
              <a:t>{</a:t>
            </a:r>
          </a:p>
          <a:p>
            <a:r>
              <a:rPr lang="en-US" dirty="0"/>
              <a:t>	public static void main(String []</a:t>
            </a:r>
            <a:r>
              <a:rPr lang="en-US" dirty="0" err="1"/>
              <a:t>args</a:t>
            </a:r>
            <a:r>
              <a:rPr lang="en-US" dirty="0"/>
              <a:t>){</a:t>
            </a:r>
          </a:p>
          <a:p>
            <a:r>
              <a:rPr lang="en-US" dirty="0"/>
              <a:t>		// </a:t>
            </a:r>
            <a:r>
              <a:rPr lang="zh-CN" altLang="en-US" dirty="0"/>
              <a:t>此处是你的代码</a:t>
            </a:r>
            <a:endParaRPr lang="en-US" dirty="0"/>
          </a:p>
          <a:p>
            <a:r>
              <a:rPr lang="en-US" dirty="0"/>
              <a:t>	}</a:t>
            </a:r>
          </a:p>
          <a:p>
            <a:r>
              <a:rPr lang="en-US" dirty="0"/>
              <a:t>}</a:t>
            </a:r>
          </a:p>
          <a:p>
            <a:r>
              <a:rPr lang="zh-CN" altLang="en-US" b="1" dirty="0"/>
              <a:t>提交方式：</a:t>
            </a:r>
            <a:r>
              <a:rPr lang="zh-CN" altLang="en-US" dirty="0"/>
              <a:t>发送包含</a:t>
            </a:r>
            <a:r>
              <a:rPr lang="en-US" dirty="0"/>
              <a:t>java</a:t>
            </a:r>
            <a:r>
              <a:rPr lang="zh-CN" altLang="en-US" dirty="0"/>
              <a:t>文件的</a:t>
            </a:r>
            <a:r>
              <a:rPr lang="en-US" dirty="0"/>
              <a:t>zip</a:t>
            </a:r>
            <a:r>
              <a:rPr lang="zh-CN" altLang="en-US" dirty="0"/>
              <a:t>压缩包到邮箱</a:t>
            </a:r>
            <a:r>
              <a:rPr lang="en-US" dirty="0"/>
              <a:t>:</a:t>
            </a:r>
            <a:r>
              <a:rPr lang="en-US" u="sng" dirty="0">
                <a:hlinkClick r:id="rId2"/>
              </a:rPr>
              <a:t> xychen@buaa.edu.cn</a:t>
            </a:r>
            <a:r>
              <a:rPr lang="zh-CN" altLang="en-US" u="sng" dirty="0"/>
              <a:t>，</a:t>
            </a:r>
            <a:endParaRPr lang="en-US" dirty="0"/>
          </a:p>
          <a:p>
            <a:r>
              <a:rPr lang="zh-CN" altLang="en-US" dirty="0"/>
              <a:t>邮件主题：</a:t>
            </a:r>
            <a:r>
              <a:rPr lang="en-US" dirty="0"/>
              <a:t>Homework2_</a:t>
            </a:r>
            <a:r>
              <a:rPr lang="zh-CN" altLang="en-US" dirty="0"/>
              <a:t>姓名</a:t>
            </a:r>
            <a:r>
              <a:rPr lang="en-US" dirty="0"/>
              <a:t>_ID</a:t>
            </a:r>
          </a:p>
          <a:p>
            <a:r>
              <a:rPr lang="zh-CN" altLang="en-US" dirty="0"/>
              <a:t>压缩包命名：</a:t>
            </a:r>
            <a:r>
              <a:rPr lang="en-US" dirty="0"/>
              <a:t>Homework2_</a:t>
            </a:r>
            <a:r>
              <a:rPr lang="zh-CN" altLang="en-US" dirty="0"/>
              <a:t>姓名</a:t>
            </a:r>
            <a:r>
              <a:rPr lang="en-US" dirty="0"/>
              <a:t>_ID</a:t>
            </a:r>
          </a:p>
          <a:p>
            <a:r>
              <a:rPr lang="en-US" dirty="0"/>
              <a:t>Java</a:t>
            </a:r>
            <a:r>
              <a:rPr lang="zh-CN" altLang="en-US" dirty="0"/>
              <a:t>文件命名：</a:t>
            </a:r>
            <a:r>
              <a:rPr lang="en-US" dirty="0"/>
              <a:t>BinaryToHexadecimal.java</a:t>
            </a:r>
          </a:p>
          <a:p>
            <a:r>
              <a:rPr lang="zh-CN" altLang="en-US" b="1" dirty="0"/>
              <a:t>截止日期：</a:t>
            </a:r>
            <a:r>
              <a:rPr lang="en-US" b="1" dirty="0"/>
              <a:t>2019.5.11.</a:t>
            </a:r>
            <a:endParaRPr lang="en-US" dirty="0"/>
          </a:p>
        </p:txBody>
      </p:sp>
    </p:spTree>
    <p:extLst>
      <p:ext uri="{BB962C8B-B14F-4D97-AF65-F5344CB8AC3E}">
        <p14:creationId xmlns:p14="http://schemas.microsoft.com/office/powerpoint/2010/main" val="5060202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type="body" idx="1"/>
          </p:nvPr>
        </p:nvSpPr>
        <p:spPr>
          <a:xfrm>
            <a:off x="1182688" y="549275"/>
            <a:ext cx="7772400" cy="5583238"/>
          </a:xfrm>
        </p:spPr>
        <p:txBody>
          <a:bodyPr/>
          <a:lstStyle/>
          <a:p>
            <a:pPr>
              <a:buFont typeface="Wingdings 2" panose="05020102010507070707" pitchFamily="18" charset="2"/>
              <a:buNone/>
            </a:pPr>
            <a:r>
              <a:rPr lang="zh-CN" altLang="en-US" sz="2800" dirty="0" smtClean="0"/>
              <a:t>打印</a:t>
            </a:r>
            <a:r>
              <a:rPr lang="zh-CN" altLang="en-US" sz="2800" dirty="0"/>
              <a:t>图型</a:t>
            </a:r>
          </a:p>
          <a:p>
            <a:pPr>
              <a:buFont typeface="Wingdings 2" panose="05020102010507070707" pitchFamily="18" charset="2"/>
              <a:buNone/>
            </a:pPr>
            <a:r>
              <a:rPr lang="zh-CN" altLang="en-US" sz="2800" dirty="0"/>
              <a:t>打印出下类图形</a:t>
            </a:r>
          </a:p>
          <a:p>
            <a:pPr>
              <a:buFont typeface="Wingdings 2" panose="05020102010507070707" pitchFamily="18" charset="2"/>
              <a:buNone/>
            </a:pPr>
            <a:r>
              <a:rPr lang="zh-CN" altLang="en-US" sz="2800" dirty="0"/>
              <a:t>      </a:t>
            </a:r>
            <a:r>
              <a:rPr lang="en-US" altLang="zh-CN" sz="2800" dirty="0">
                <a:solidFill>
                  <a:schemeClr val="hlink"/>
                </a:solidFill>
              </a:rPr>
              <a:t>^  ^  ^</a:t>
            </a:r>
            <a:r>
              <a:rPr lang="en-US" altLang="zh-CN" sz="2800" dirty="0"/>
              <a:t> *</a:t>
            </a:r>
          </a:p>
          <a:p>
            <a:pPr>
              <a:buFont typeface="Wingdings 2" panose="05020102010507070707" pitchFamily="18" charset="2"/>
              <a:buNone/>
            </a:pPr>
            <a:r>
              <a:rPr lang="en-US" altLang="zh-CN" sz="2800" dirty="0"/>
              <a:t>      </a:t>
            </a:r>
            <a:r>
              <a:rPr lang="en-US" altLang="zh-CN" sz="2800" dirty="0">
                <a:solidFill>
                  <a:schemeClr val="hlink"/>
                </a:solidFill>
              </a:rPr>
              <a:t>^  ^</a:t>
            </a:r>
            <a:r>
              <a:rPr lang="en-US" altLang="zh-CN" sz="2800" dirty="0"/>
              <a:t>  *  * *</a:t>
            </a:r>
          </a:p>
          <a:p>
            <a:pPr>
              <a:buFont typeface="Wingdings 2" panose="05020102010507070707" pitchFamily="18" charset="2"/>
              <a:buNone/>
            </a:pPr>
            <a:r>
              <a:rPr lang="en-US" altLang="zh-CN" sz="2800" dirty="0"/>
              <a:t>      </a:t>
            </a:r>
            <a:r>
              <a:rPr lang="en-US" altLang="zh-CN" sz="2800" dirty="0">
                <a:solidFill>
                  <a:schemeClr val="hlink"/>
                </a:solidFill>
              </a:rPr>
              <a:t>^</a:t>
            </a:r>
            <a:r>
              <a:rPr lang="en-US" altLang="zh-CN" sz="2800" dirty="0"/>
              <a:t>  *  *  *  *  *</a:t>
            </a:r>
          </a:p>
          <a:p>
            <a:pPr>
              <a:buFont typeface="Wingdings 2" panose="05020102010507070707" pitchFamily="18" charset="2"/>
              <a:buNone/>
            </a:pPr>
            <a:r>
              <a:rPr lang="en-US" altLang="zh-CN" sz="2800" dirty="0"/>
              <a:t>      *  *   *  *  *  * *</a:t>
            </a:r>
          </a:p>
          <a:p>
            <a:pPr>
              <a:buFont typeface="Wingdings 2" panose="05020102010507070707" pitchFamily="18" charset="2"/>
              <a:buNone/>
            </a:pPr>
            <a:r>
              <a:rPr lang="en-US" altLang="zh-CN" sz="2800" dirty="0"/>
              <a:t>          *  *  *  *  *</a:t>
            </a:r>
          </a:p>
          <a:p>
            <a:pPr>
              <a:buFont typeface="Wingdings 2" panose="05020102010507070707" pitchFamily="18" charset="2"/>
              <a:buNone/>
            </a:pPr>
            <a:r>
              <a:rPr lang="en-US" altLang="zh-CN" sz="2800" dirty="0"/>
              <a:t>              *  * *</a:t>
            </a:r>
          </a:p>
          <a:p>
            <a:pPr>
              <a:buFont typeface="Wingdings 2" panose="05020102010507070707" pitchFamily="18" charset="2"/>
              <a:buNone/>
            </a:pPr>
            <a:r>
              <a:rPr lang="en-US" altLang="zh-CN" sz="2800" dirty="0"/>
              <a:t>                  *</a:t>
            </a:r>
          </a:p>
          <a:p>
            <a:pPr>
              <a:buFont typeface="Wingdings 2" panose="05020102010507070707" pitchFamily="18" charset="2"/>
              <a:buNone/>
            </a:pPr>
            <a:endParaRPr lang="en-US" altLang="zh-CN" sz="2800" dirty="0"/>
          </a:p>
        </p:txBody>
      </p:sp>
    </p:spTree>
    <p:extLst>
      <p:ext uri="{BB962C8B-B14F-4D97-AF65-F5344CB8AC3E}">
        <p14:creationId xmlns:p14="http://schemas.microsoft.com/office/powerpoint/2010/main" val="32034474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Rot="1" noChangeArrowheads="1"/>
          </p:cNvSpPr>
          <p:nvPr>
            <p:ph type="body" idx="1"/>
          </p:nvPr>
        </p:nvSpPr>
        <p:spPr>
          <a:xfrm>
            <a:off x="1182688" y="620713"/>
            <a:ext cx="7772400" cy="5511800"/>
          </a:xfrm>
        </p:spPr>
        <p:txBody>
          <a:bodyPr>
            <a:normAutofit fontScale="92500" lnSpcReduction="10000"/>
          </a:bodyPr>
          <a:lstStyle/>
          <a:p>
            <a:pPr marL="609600" indent="-609600">
              <a:lnSpc>
                <a:spcPct val="90000"/>
              </a:lnSpc>
              <a:buFont typeface="Wingdings 2" panose="05020102010507070707" pitchFamily="18" charset="2"/>
              <a:buNone/>
            </a:pPr>
            <a:r>
              <a:rPr lang="zh-CN" altLang="en-US" sz="2800" dirty="0"/>
              <a:t>伪代码</a:t>
            </a:r>
          </a:p>
          <a:p>
            <a:pPr marL="609600" indent="-609600">
              <a:lnSpc>
                <a:spcPct val="90000"/>
              </a:lnSpc>
              <a:buFont typeface="Wingdings 2" panose="05020102010507070707" pitchFamily="18" charset="2"/>
              <a:buAutoNum type="arabicPeriod"/>
            </a:pPr>
            <a:r>
              <a:rPr lang="en-US" altLang="zh-CN" sz="2800" dirty="0">
                <a:solidFill>
                  <a:schemeClr val="hlink"/>
                </a:solidFill>
              </a:rPr>
              <a:t>for(</a:t>
            </a:r>
            <a:r>
              <a:rPr lang="en-US" altLang="zh-CN" sz="2800" dirty="0" err="1">
                <a:solidFill>
                  <a:schemeClr val="hlink"/>
                </a:solidFill>
              </a:rPr>
              <a:t>i</a:t>
            </a:r>
            <a:r>
              <a:rPr lang="en-US" altLang="zh-CN" sz="2800" dirty="0">
                <a:solidFill>
                  <a:schemeClr val="hlink"/>
                </a:solidFill>
              </a:rPr>
              <a:t>=1;i&lt;=4;i++)</a:t>
            </a:r>
          </a:p>
          <a:p>
            <a:pPr marL="609600" indent="-609600">
              <a:lnSpc>
                <a:spcPct val="90000"/>
              </a:lnSpc>
              <a:buFont typeface="Wingdings 2" panose="05020102010507070707" pitchFamily="18" charset="2"/>
              <a:buAutoNum type="arabicPeriod"/>
            </a:pPr>
            <a:r>
              <a:rPr lang="en-US" altLang="zh-CN" sz="2800" dirty="0"/>
              <a:t>	     {</a:t>
            </a:r>
          </a:p>
          <a:p>
            <a:pPr marL="609600" indent="-609600">
              <a:lnSpc>
                <a:spcPct val="90000"/>
              </a:lnSpc>
              <a:buFont typeface="Wingdings 2" panose="05020102010507070707" pitchFamily="18" charset="2"/>
              <a:buAutoNum type="arabicPeriod"/>
            </a:pPr>
            <a:r>
              <a:rPr lang="en-US" altLang="zh-CN" sz="2800" dirty="0"/>
              <a:t>          </a:t>
            </a:r>
            <a:r>
              <a:rPr lang="en-US" altLang="zh-CN" sz="2800" dirty="0">
                <a:solidFill>
                  <a:schemeClr val="folHlink"/>
                </a:solidFill>
              </a:rPr>
              <a:t>for(j=1;j&lt;=(4-i);</a:t>
            </a:r>
            <a:r>
              <a:rPr lang="en-US" altLang="zh-CN" sz="2800" dirty="0" err="1">
                <a:solidFill>
                  <a:schemeClr val="folHlink"/>
                </a:solidFill>
              </a:rPr>
              <a:t>j++</a:t>
            </a:r>
            <a:r>
              <a:rPr lang="en-US" altLang="zh-CN" sz="2800" dirty="0">
                <a:solidFill>
                  <a:schemeClr val="folHlink"/>
                </a:solidFill>
              </a:rPr>
              <a:t>)</a:t>
            </a:r>
          </a:p>
          <a:p>
            <a:pPr marL="609600" indent="-609600">
              <a:lnSpc>
                <a:spcPct val="90000"/>
              </a:lnSpc>
              <a:buFont typeface="Wingdings 2" panose="05020102010507070707" pitchFamily="18" charset="2"/>
              <a:buAutoNum type="arabicPeriod"/>
            </a:pPr>
            <a:r>
              <a:rPr lang="en-US" altLang="zh-CN" sz="2800" dirty="0"/>
              <a:t>        	  </a:t>
            </a:r>
            <a:r>
              <a:rPr lang="en-US" altLang="zh-CN" sz="2800" dirty="0" err="1"/>
              <a:t>System.out.</a:t>
            </a:r>
            <a:r>
              <a:rPr lang="en-US" altLang="zh-CN" sz="2800" dirty="0" err="1">
                <a:solidFill>
                  <a:schemeClr val="hlink"/>
                </a:solidFill>
              </a:rPr>
              <a:t>print</a:t>
            </a:r>
            <a:r>
              <a:rPr lang="en-US" altLang="zh-CN" sz="2800" dirty="0"/>
              <a:t>("^");</a:t>
            </a:r>
          </a:p>
          <a:p>
            <a:pPr marL="609600" indent="-609600">
              <a:lnSpc>
                <a:spcPct val="90000"/>
              </a:lnSpc>
              <a:buFont typeface="Wingdings 2" panose="05020102010507070707" pitchFamily="18" charset="2"/>
              <a:buAutoNum type="arabicPeriod"/>
            </a:pPr>
            <a:r>
              <a:rPr lang="en-US" altLang="zh-CN" sz="2800" dirty="0"/>
              <a:t>          </a:t>
            </a:r>
            <a:r>
              <a:rPr lang="en-US" altLang="zh-CN" sz="2800" dirty="0">
                <a:solidFill>
                  <a:schemeClr val="hlink"/>
                </a:solidFill>
              </a:rPr>
              <a:t>for(k=1;k&lt;=2*i-1;k++)</a:t>
            </a:r>
          </a:p>
          <a:p>
            <a:pPr marL="609600" indent="-609600">
              <a:lnSpc>
                <a:spcPct val="90000"/>
              </a:lnSpc>
              <a:buFont typeface="Wingdings 2" panose="05020102010507070707" pitchFamily="18" charset="2"/>
              <a:buAutoNum type="arabicPeriod"/>
            </a:pPr>
            <a:r>
              <a:rPr lang="en-US" altLang="zh-CN" sz="2800" dirty="0"/>
              <a:t>          {	 </a:t>
            </a:r>
          </a:p>
          <a:p>
            <a:pPr marL="609600" indent="-609600">
              <a:lnSpc>
                <a:spcPct val="90000"/>
              </a:lnSpc>
              <a:buFont typeface="Wingdings 2" panose="05020102010507070707" pitchFamily="18" charset="2"/>
              <a:buAutoNum type="arabicPeriod"/>
            </a:pPr>
            <a:r>
              <a:rPr lang="en-US" altLang="zh-CN" sz="2800" dirty="0"/>
              <a:t>              </a:t>
            </a:r>
            <a:r>
              <a:rPr lang="en-US" altLang="zh-CN" sz="2800" dirty="0" err="1"/>
              <a:t>System.out.</a:t>
            </a:r>
            <a:r>
              <a:rPr lang="en-US" altLang="zh-CN" sz="2800" dirty="0" err="1">
                <a:solidFill>
                  <a:schemeClr val="hlink"/>
                </a:solidFill>
              </a:rPr>
              <a:t>print</a:t>
            </a:r>
            <a:r>
              <a:rPr lang="en-US" altLang="zh-CN" sz="2800" dirty="0"/>
              <a:t>("*");</a:t>
            </a:r>
          </a:p>
          <a:p>
            <a:pPr marL="609600" indent="-609600">
              <a:lnSpc>
                <a:spcPct val="90000"/>
              </a:lnSpc>
              <a:buFont typeface="Wingdings 2" panose="05020102010507070707" pitchFamily="18" charset="2"/>
              <a:buAutoNum type="arabicPeriod"/>
            </a:pPr>
            <a:r>
              <a:rPr lang="en-US" altLang="zh-CN" sz="2800" dirty="0"/>
              <a:t>           }//</a:t>
            </a:r>
            <a:r>
              <a:rPr lang="en-US" altLang="zh-CN" sz="2800" dirty="0" smtClean="0"/>
              <a:t>for k</a:t>
            </a:r>
            <a:r>
              <a:rPr lang="zh-CN" altLang="en-US" sz="2800" dirty="0"/>
              <a:t>结束</a:t>
            </a:r>
          </a:p>
          <a:p>
            <a:pPr marL="609600" indent="-609600">
              <a:lnSpc>
                <a:spcPct val="90000"/>
              </a:lnSpc>
              <a:buFont typeface="Wingdings 2" panose="05020102010507070707" pitchFamily="18" charset="2"/>
              <a:buAutoNum type="arabicPeriod"/>
            </a:pPr>
            <a:r>
              <a:rPr lang="zh-CN" altLang="en-US" sz="2800" dirty="0"/>
              <a:t>        </a:t>
            </a:r>
          </a:p>
          <a:p>
            <a:pPr marL="609600" indent="-609600">
              <a:lnSpc>
                <a:spcPct val="90000"/>
              </a:lnSpc>
              <a:buFont typeface="Wingdings 2" panose="05020102010507070707" pitchFamily="18" charset="2"/>
              <a:buAutoNum type="arabicPeriod"/>
            </a:pPr>
            <a:r>
              <a:rPr lang="zh-CN" altLang="en-US" sz="2800" dirty="0"/>
              <a:t>	  </a:t>
            </a:r>
            <a:r>
              <a:rPr lang="en-US" altLang="zh-CN" sz="2800" dirty="0" err="1"/>
              <a:t>System.out.</a:t>
            </a:r>
            <a:r>
              <a:rPr lang="en-US" altLang="zh-CN" sz="2800" dirty="0" err="1">
                <a:solidFill>
                  <a:schemeClr val="hlink"/>
                </a:solidFill>
              </a:rPr>
              <a:t>println</a:t>
            </a:r>
            <a:r>
              <a:rPr lang="en-US" altLang="zh-CN" sz="2800" dirty="0"/>
              <a:t>(" ");</a:t>
            </a:r>
          </a:p>
          <a:p>
            <a:pPr marL="609600" indent="-609600">
              <a:lnSpc>
                <a:spcPct val="90000"/>
              </a:lnSpc>
              <a:buFont typeface="Wingdings 2" panose="05020102010507070707" pitchFamily="18" charset="2"/>
              <a:buAutoNum type="arabicPeriod"/>
            </a:pPr>
            <a:r>
              <a:rPr lang="en-US" altLang="zh-CN" sz="2800" dirty="0"/>
              <a:t>	     }//</a:t>
            </a:r>
            <a:r>
              <a:rPr lang="en-US" altLang="zh-CN" sz="2800" dirty="0" smtClean="0"/>
              <a:t>for </a:t>
            </a:r>
            <a:r>
              <a:rPr lang="en-US" altLang="zh-CN" sz="2800" dirty="0" err="1" smtClean="0"/>
              <a:t>i</a:t>
            </a:r>
            <a:r>
              <a:rPr lang="zh-CN" altLang="en-US" sz="2800" dirty="0"/>
              <a:t>结束</a:t>
            </a:r>
          </a:p>
        </p:txBody>
      </p:sp>
    </p:spTree>
    <p:extLst>
      <p:ext uri="{BB962C8B-B14F-4D97-AF65-F5344CB8AC3E}">
        <p14:creationId xmlns:p14="http://schemas.microsoft.com/office/powerpoint/2010/main" val="13166713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900113" y="333375"/>
            <a:ext cx="7793037" cy="650875"/>
          </a:xfrm>
        </p:spPr>
        <p:txBody>
          <a:bodyPr/>
          <a:lstStyle/>
          <a:p>
            <a:r>
              <a:rPr lang="zh-CN" altLang="en-US" sz="4000"/>
              <a:t>关于循环结构的练习</a:t>
            </a:r>
          </a:p>
        </p:txBody>
      </p:sp>
      <p:sp>
        <p:nvSpPr>
          <p:cNvPr id="30723" name="Rectangle 3"/>
          <p:cNvSpPr>
            <a:spLocks noGrp="1" noRot="1" noChangeArrowheads="1"/>
          </p:cNvSpPr>
          <p:nvPr>
            <p:ph type="body" idx="1"/>
          </p:nvPr>
        </p:nvSpPr>
        <p:spPr>
          <a:xfrm>
            <a:off x="755650" y="981075"/>
            <a:ext cx="7772400" cy="5400675"/>
          </a:xfrm>
        </p:spPr>
        <p:txBody>
          <a:bodyPr/>
          <a:lstStyle/>
          <a:p>
            <a:pPr>
              <a:buFont typeface="Wingdings 2" panose="05020102010507070707" pitchFamily="18" charset="2"/>
              <a:buNone/>
            </a:pPr>
            <a:r>
              <a:rPr lang="en-US" altLang="zh-CN" dirty="0"/>
              <a:t>1.</a:t>
            </a:r>
            <a:r>
              <a:rPr lang="zh-CN" altLang="en-US" dirty="0"/>
              <a:t>计算</a:t>
            </a:r>
            <a:r>
              <a:rPr lang="en-US" altLang="zh-CN" dirty="0"/>
              <a:t>0-10</a:t>
            </a:r>
            <a:r>
              <a:rPr lang="zh-CN" altLang="en-US" dirty="0"/>
              <a:t>的所有整数的平方根和立方根</a:t>
            </a:r>
          </a:p>
          <a:p>
            <a:pPr>
              <a:buFont typeface="Wingdings 2" panose="05020102010507070707" pitchFamily="18" charset="2"/>
              <a:buNone/>
            </a:pPr>
            <a:r>
              <a:rPr lang="zh-CN" altLang="en-US" dirty="0"/>
              <a:t>分析：</a:t>
            </a:r>
          </a:p>
          <a:p>
            <a:r>
              <a:rPr lang="zh-CN" altLang="en-US" dirty="0"/>
              <a:t>对每一个整数做同样的操作，应该用循环结构，</a:t>
            </a:r>
          </a:p>
          <a:p>
            <a:r>
              <a:rPr lang="zh-CN" altLang="en-US" dirty="0"/>
              <a:t>其中循环体中只做两件事：每一个整数求平方根和立方根</a:t>
            </a:r>
          </a:p>
          <a:p>
            <a:r>
              <a:rPr lang="zh-CN" altLang="en-US" dirty="0"/>
              <a:t>大家注意最后的输出结果</a:t>
            </a:r>
          </a:p>
        </p:txBody>
      </p:sp>
    </p:spTree>
    <p:extLst>
      <p:ext uri="{BB962C8B-B14F-4D97-AF65-F5344CB8AC3E}">
        <p14:creationId xmlns:p14="http://schemas.microsoft.com/office/powerpoint/2010/main" val="24091598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1042988" y="333375"/>
            <a:ext cx="7793037" cy="779463"/>
          </a:xfrm>
        </p:spPr>
        <p:txBody>
          <a:bodyPr/>
          <a:lstStyle/>
          <a:p>
            <a:r>
              <a:rPr lang="en-US" altLang="zh-CN" sz="3200" b="1"/>
              <a:t>Java</a:t>
            </a:r>
            <a:r>
              <a:rPr lang="zh-CN" altLang="en-US" sz="3200" b="1"/>
              <a:t>中的</a:t>
            </a:r>
            <a:r>
              <a:rPr lang="en-US" altLang="zh-CN" sz="3200" b="1"/>
              <a:t>Math</a:t>
            </a:r>
            <a:r>
              <a:rPr lang="zh-CN" altLang="en-US" sz="3200" b="1"/>
              <a:t>类</a:t>
            </a:r>
          </a:p>
        </p:txBody>
      </p:sp>
      <p:sp>
        <p:nvSpPr>
          <p:cNvPr id="40963" name="Rectangle 3"/>
          <p:cNvSpPr>
            <a:spLocks noGrp="1" noRot="1" noChangeArrowheads="1"/>
          </p:cNvSpPr>
          <p:nvPr>
            <p:ph type="body" idx="1"/>
          </p:nvPr>
        </p:nvSpPr>
        <p:spPr>
          <a:xfrm>
            <a:off x="1182688" y="1341438"/>
            <a:ext cx="7772400" cy="4791075"/>
          </a:xfrm>
        </p:spPr>
        <p:txBody>
          <a:bodyPr/>
          <a:lstStyle/>
          <a:p>
            <a:r>
              <a:rPr lang="en-US" altLang="zh-CN" sz="2800"/>
              <a:t>Java</a:t>
            </a:r>
            <a:r>
              <a:rPr lang="zh-CN" altLang="en-US" sz="2800"/>
              <a:t>中的</a:t>
            </a:r>
            <a:r>
              <a:rPr lang="en-US" altLang="zh-CN" sz="2800"/>
              <a:t>Math</a:t>
            </a:r>
            <a:r>
              <a:rPr lang="zh-CN" altLang="en-US" sz="2800"/>
              <a:t>类属于</a:t>
            </a:r>
            <a:r>
              <a:rPr lang="en-US" altLang="zh-CN" sz="2800"/>
              <a:t>java.lang</a:t>
            </a:r>
            <a:r>
              <a:rPr lang="zh-CN" altLang="en-US" sz="2800"/>
              <a:t>包中</a:t>
            </a:r>
          </a:p>
          <a:p>
            <a:pPr>
              <a:buFont typeface="Wingdings 2" panose="05020102010507070707" pitchFamily="18" charset="2"/>
              <a:buNone/>
            </a:pPr>
            <a:r>
              <a:rPr lang="zh-CN" altLang="en-US" sz="2800"/>
              <a:t>  在使用时可以引入</a:t>
            </a:r>
            <a:r>
              <a:rPr lang="en-US" altLang="zh-CN" sz="2800"/>
              <a:t>java.lang.math;</a:t>
            </a:r>
          </a:p>
          <a:p>
            <a:r>
              <a:rPr lang="en-US" altLang="zh-CN" sz="2800"/>
              <a:t>Math</a:t>
            </a:r>
            <a:r>
              <a:rPr lang="zh-CN" altLang="en-US" sz="2800"/>
              <a:t>的所有方法均用</a:t>
            </a:r>
            <a:r>
              <a:rPr lang="en-US" altLang="zh-CN" sz="2800"/>
              <a:t>static</a:t>
            </a:r>
            <a:r>
              <a:rPr lang="zh-CN" altLang="en-US" sz="2800"/>
              <a:t>声明，所以使用该类中的方法时，可以直接使用包名</a:t>
            </a:r>
            <a:r>
              <a:rPr lang="en-US" altLang="zh-CN" sz="2800"/>
              <a:t>·</a:t>
            </a:r>
            <a:r>
              <a:rPr lang="zh-CN" altLang="en-US" sz="2800"/>
              <a:t>方法名，</a:t>
            </a:r>
          </a:p>
          <a:p>
            <a:pPr>
              <a:buFont typeface="Wingdings 2" panose="05020102010507070707" pitchFamily="18" charset="2"/>
              <a:buNone/>
            </a:pPr>
            <a:r>
              <a:rPr lang="zh-CN" altLang="en-US" sz="2800"/>
              <a:t>   如：</a:t>
            </a:r>
            <a:r>
              <a:rPr lang="en-US" altLang="zh-CN" sz="2800"/>
              <a:t>Math.sin();</a:t>
            </a:r>
          </a:p>
          <a:p>
            <a:pPr>
              <a:buFont typeface="Wingdings 2" panose="05020102010507070707" pitchFamily="18" charset="2"/>
              <a:buNone/>
            </a:pPr>
            <a:r>
              <a:rPr lang="en-US" altLang="zh-CN"/>
              <a:t>  Math.max() </a:t>
            </a:r>
            <a:r>
              <a:rPr lang="zh-CN" altLang="en-US"/>
              <a:t>求两数中最大 </a:t>
            </a:r>
            <a:br>
              <a:rPr lang="zh-CN" altLang="en-US"/>
            </a:br>
            <a:r>
              <a:rPr lang="en-US" altLang="zh-CN"/>
              <a:t>Math.min() </a:t>
            </a:r>
            <a:r>
              <a:rPr lang="zh-CN" altLang="en-US"/>
              <a:t>求两数中最小 </a:t>
            </a:r>
            <a:br>
              <a:rPr lang="zh-CN" altLang="en-US"/>
            </a:br>
            <a:r>
              <a:rPr lang="en-US" altLang="zh-CN"/>
              <a:t>Math.sqrt() </a:t>
            </a:r>
            <a:r>
              <a:rPr lang="zh-CN" altLang="en-US"/>
              <a:t>求开方 </a:t>
            </a:r>
            <a:br>
              <a:rPr lang="zh-CN" altLang="en-US"/>
            </a:br>
            <a:r>
              <a:rPr lang="en-US" altLang="zh-CN"/>
              <a:t>Math.pow ()</a:t>
            </a:r>
            <a:r>
              <a:rPr lang="zh-CN" altLang="en-US"/>
              <a:t>求某数的任意次方</a:t>
            </a:r>
            <a:r>
              <a:rPr lang="en-US" altLang="zh-CN"/>
              <a:t>, </a:t>
            </a:r>
            <a:r>
              <a:rPr lang="zh-CN" altLang="en-US"/>
              <a:t>抛出</a:t>
            </a:r>
            <a:endParaRPr lang="en-US" altLang="zh-CN" sz="2800"/>
          </a:p>
        </p:txBody>
      </p:sp>
    </p:spTree>
    <p:extLst>
      <p:ext uri="{BB962C8B-B14F-4D97-AF65-F5344CB8AC3E}">
        <p14:creationId xmlns:p14="http://schemas.microsoft.com/office/powerpoint/2010/main" val="20942499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Rot="1" noChangeArrowheads="1"/>
          </p:cNvSpPr>
          <p:nvPr>
            <p:ph type="body" sz="half" idx="1"/>
          </p:nvPr>
        </p:nvSpPr>
        <p:spPr>
          <a:xfrm>
            <a:off x="900113" y="333375"/>
            <a:ext cx="7632700" cy="792163"/>
          </a:xfrm>
        </p:spPr>
        <p:txBody>
          <a:bodyPr/>
          <a:lstStyle/>
          <a:p>
            <a:pPr>
              <a:buFont typeface="Wingdings 2" panose="05020102010507070707" pitchFamily="18" charset="2"/>
              <a:buNone/>
            </a:pPr>
            <a:r>
              <a:rPr lang="en-US" altLang="zh-CN" sz="2800"/>
              <a:t>2.</a:t>
            </a:r>
            <a:r>
              <a:rPr lang="zh-CN" altLang="en-US" sz="2800"/>
              <a:t>有一个分式</a:t>
            </a:r>
            <a:r>
              <a:rPr lang="en-US" altLang="zh-CN" sz="2800"/>
              <a:t>,</a:t>
            </a:r>
            <a:r>
              <a:rPr lang="zh-CN" altLang="en-US" sz="2800"/>
              <a:t>求出下列分式的前</a:t>
            </a:r>
            <a:r>
              <a:rPr lang="en-US" altLang="zh-CN" sz="2800"/>
              <a:t>20</a:t>
            </a:r>
            <a:r>
              <a:rPr lang="zh-CN" altLang="en-US" sz="2800"/>
              <a:t>项之和</a:t>
            </a:r>
          </a:p>
          <a:p>
            <a:pPr>
              <a:buFont typeface="Wingdings 2" panose="05020102010507070707" pitchFamily="18" charset="2"/>
              <a:buNone/>
            </a:pPr>
            <a:endParaRPr lang="zh-CN" altLang="en-US" sz="2800"/>
          </a:p>
        </p:txBody>
      </p:sp>
      <p:graphicFrame>
        <p:nvGraphicFramePr>
          <p:cNvPr id="31751" name="Object 7"/>
          <p:cNvGraphicFramePr>
            <a:graphicFrameLocks noGrp="1" noChangeAspect="1"/>
          </p:cNvGraphicFramePr>
          <p:nvPr>
            <p:ph sz="half" idx="2"/>
          </p:nvPr>
        </p:nvGraphicFramePr>
        <p:xfrm>
          <a:off x="1692275" y="981075"/>
          <a:ext cx="5759450" cy="1022350"/>
        </p:xfrm>
        <a:graphic>
          <a:graphicData uri="http://schemas.openxmlformats.org/presentationml/2006/ole">
            <mc:AlternateContent xmlns:mc="http://schemas.openxmlformats.org/markup-compatibility/2006">
              <mc:Choice xmlns:v="urn:schemas-microsoft-com:vml" Requires="v">
                <p:oleObj spid="_x0000_s2115" name="Equation" r:id="rId3" imgW="1663560" imgH="393480" progId="Equation.DSMT4">
                  <p:embed/>
                </p:oleObj>
              </mc:Choice>
              <mc:Fallback>
                <p:oleObj name="Equation" r:id="rId3" imgW="1663560" imgH="393480" progId="Equation.DSMT4">
                  <p:embed/>
                  <p:pic>
                    <p:nvPicPr>
                      <p:cNvPr id="317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981075"/>
                        <a:ext cx="5759450"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10"/>
          <p:cNvSpPr txBox="1">
            <a:spLocks noChangeArrowheads="1"/>
          </p:cNvSpPr>
          <p:nvPr/>
        </p:nvSpPr>
        <p:spPr bwMode="auto">
          <a:xfrm>
            <a:off x="611188" y="2276475"/>
            <a:ext cx="7993062"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Tahoma" panose="020B0604030504040204" pitchFamily="34" charset="0"/>
              </a:rPr>
              <a:t>分析</a:t>
            </a:r>
          </a:p>
          <a:p>
            <a:pPr>
              <a:spcBef>
                <a:spcPct val="50000"/>
              </a:spcBef>
              <a:buFontTx/>
              <a:buBlip>
                <a:blip r:embed="rId5"/>
              </a:buBlip>
            </a:pPr>
            <a:r>
              <a:rPr kumimoji="1" lang="zh-CN" altLang="en-US" sz="2800" dirty="0">
                <a:latin typeface="Tahoma" panose="020B0604030504040204" pitchFamily="34" charset="0"/>
              </a:rPr>
              <a:t>首先是求</a:t>
            </a:r>
            <a:r>
              <a:rPr kumimoji="1" lang="en-US" altLang="zh-CN" sz="2800" dirty="0">
                <a:latin typeface="Tahoma" panose="020B0604030504040204" pitchFamily="34" charset="0"/>
              </a:rPr>
              <a:t>20</a:t>
            </a:r>
            <a:r>
              <a:rPr kumimoji="1" lang="zh-CN" altLang="en-US" sz="2800" dirty="0">
                <a:latin typeface="Tahoma" panose="020B0604030504040204" pitchFamily="34" charset="0"/>
              </a:rPr>
              <a:t>项的累计和</a:t>
            </a:r>
            <a:r>
              <a:rPr kumimoji="1" lang="en-US" altLang="zh-CN" sz="2800" dirty="0">
                <a:latin typeface="Tahoma" panose="020B0604030504040204" pitchFamily="34" charset="0"/>
              </a:rPr>
              <a:t>,</a:t>
            </a:r>
            <a:r>
              <a:rPr kumimoji="1" lang="zh-CN" altLang="en-US" sz="2800" dirty="0">
                <a:latin typeface="Tahoma" panose="020B0604030504040204" pitchFamily="34" charset="0"/>
              </a:rPr>
              <a:t>应该用循环结构</a:t>
            </a:r>
            <a:r>
              <a:rPr kumimoji="1" lang="en-US" altLang="zh-CN" sz="2800" dirty="0">
                <a:latin typeface="Tahoma" panose="020B0604030504040204" pitchFamily="34" charset="0"/>
              </a:rPr>
              <a:t>,</a:t>
            </a:r>
            <a:r>
              <a:rPr kumimoji="1" lang="zh-CN" altLang="en-US" sz="2800" dirty="0">
                <a:latin typeface="Tahoma" panose="020B0604030504040204" pitchFamily="34" charset="0"/>
              </a:rPr>
              <a:t>且循环次数固定</a:t>
            </a:r>
            <a:r>
              <a:rPr kumimoji="1" lang="en-US" altLang="zh-CN" sz="2800" dirty="0">
                <a:latin typeface="Tahoma" panose="020B0604030504040204" pitchFamily="34" charset="0"/>
              </a:rPr>
              <a:t>,</a:t>
            </a:r>
            <a:r>
              <a:rPr kumimoji="1" lang="zh-CN" altLang="en-US" sz="2800" dirty="0">
                <a:latin typeface="Tahoma" panose="020B0604030504040204" pitchFamily="34" charset="0"/>
              </a:rPr>
              <a:t>可以用</a:t>
            </a:r>
            <a:r>
              <a:rPr kumimoji="1" lang="en-US" altLang="zh-CN" sz="2800" dirty="0">
                <a:latin typeface="Tahoma" panose="020B0604030504040204" pitchFamily="34" charset="0"/>
              </a:rPr>
              <a:t>for</a:t>
            </a:r>
            <a:r>
              <a:rPr kumimoji="1" lang="zh-CN" altLang="en-US" sz="2800" dirty="0">
                <a:latin typeface="Tahoma" panose="020B0604030504040204" pitchFamily="34" charset="0"/>
              </a:rPr>
              <a:t>循环</a:t>
            </a:r>
          </a:p>
          <a:p>
            <a:pPr>
              <a:spcBef>
                <a:spcPct val="50000"/>
              </a:spcBef>
              <a:buFontTx/>
              <a:buBlip>
                <a:blip r:embed="rId5"/>
              </a:buBlip>
            </a:pPr>
            <a:r>
              <a:rPr kumimoji="1" lang="zh-CN" altLang="en-US" sz="2800" dirty="0">
                <a:latin typeface="Tahoma" panose="020B0604030504040204" pitchFamily="34" charset="0"/>
              </a:rPr>
              <a:t>在循环体内做累加计算</a:t>
            </a:r>
            <a:r>
              <a:rPr kumimoji="1" lang="en-US" altLang="zh-CN" sz="2800" dirty="0">
                <a:latin typeface="Tahoma" panose="020B0604030504040204" pitchFamily="34" charset="0"/>
              </a:rPr>
              <a:t>,</a:t>
            </a:r>
            <a:r>
              <a:rPr kumimoji="1" lang="zh-CN" altLang="en-US" sz="2800" dirty="0">
                <a:latin typeface="Tahoma" panose="020B0604030504040204" pitchFamily="34" charset="0"/>
              </a:rPr>
              <a:t>但需要注意下一个累加的数的分子是前一个累加数分子和分母的和</a:t>
            </a:r>
            <a:r>
              <a:rPr kumimoji="1" lang="en-US" altLang="zh-CN" sz="2800" dirty="0">
                <a:latin typeface="Tahoma" panose="020B0604030504040204" pitchFamily="34" charset="0"/>
              </a:rPr>
              <a:t>,</a:t>
            </a:r>
            <a:r>
              <a:rPr kumimoji="1" lang="zh-CN" altLang="en-US" sz="2800" dirty="0">
                <a:latin typeface="Tahoma" panose="020B0604030504040204" pitchFamily="34" charset="0"/>
              </a:rPr>
              <a:t>分母是前一个的分子</a:t>
            </a:r>
          </a:p>
          <a:p>
            <a:pPr>
              <a:spcBef>
                <a:spcPct val="50000"/>
              </a:spcBef>
              <a:buFontTx/>
              <a:buBlip>
                <a:blip r:embed="rId5"/>
              </a:buBlip>
            </a:pPr>
            <a:r>
              <a:rPr kumimoji="1" lang="zh-CN" altLang="en-US" sz="2800" dirty="0">
                <a:latin typeface="Tahoma" panose="020B0604030504040204" pitchFamily="34" charset="0"/>
              </a:rPr>
              <a:t>这里需要用到交换技术</a:t>
            </a:r>
            <a:r>
              <a:rPr kumimoji="1" lang="en-US" altLang="zh-CN" sz="2800" dirty="0">
                <a:latin typeface="Tahoma" panose="020B0604030504040204" pitchFamily="34" charset="0"/>
              </a:rPr>
              <a:t>,</a:t>
            </a:r>
            <a:r>
              <a:rPr kumimoji="1" lang="zh-CN" altLang="en-US" sz="2800" dirty="0">
                <a:latin typeface="Tahoma" panose="020B0604030504040204" pitchFamily="34" charset="0"/>
              </a:rPr>
              <a:t>另外设一个交换变量</a:t>
            </a:r>
          </a:p>
          <a:p>
            <a:pPr>
              <a:spcBef>
                <a:spcPct val="50000"/>
              </a:spcBef>
            </a:pPr>
            <a:r>
              <a:rPr kumimoji="1" lang="zh-CN" altLang="en-US" sz="2800" dirty="0">
                <a:latin typeface="Tahoma" panose="020B0604030504040204" pitchFamily="34" charset="0"/>
              </a:rPr>
              <a:t>  </a:t>
            </a:r>
          </a:p>
        </p:txBody>
      </p:sp>
    </p:spTree>
    <p:extLst>
      <p:ext uri="{BB962C8B-B14F-4D97-AF65-F5344CB8AC3E}">
        <p14:creationId xmlns:p14="http://schemas.microsoft.com/office/powerpoint/2010/main" val="39410517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Rot="1" noChangeArrowheads="1"/>
          </p:cNvSpPr>
          <p:nvPr>
            <p:ph type="body" idx="1"/>
          </p:nvPr>
        </p:nvSpPr>
        <p:spPr>
          <a:xfrm>
            <a:off x="1182688" y="188913"/>
            <a:ext cx="7772400" cy="5943600"/>
          </a:xfrm>
        </p:spPr>
        <p:txBody>
          <a:bodyPr/>
          <a:lstStyle/>
          <a:p>
            <a:pPr marL="609600" indent="-609600">
              <a:buFont typeface="Wingdings 2" panose="05020102010507070707" pitchFamily="18" charset="2"/>
              <a:buBlip>
                <a:blip r:embed="rId2"/>
              </a:buBlip>
            </a:pPr>
            <a:r>
              <a:rPr lang="zh-CN" altLang="en-US" sz="2800"/>
              <a:t>伪代码</a:t>
            </a:r>
          </a:p>
          <a:p>
            <a:pPr marL="609600" indent="-609600">
              <a:buFont typeface="Wingdings 2" panose="05020102010507070707" pitchFamily="18" charset="2"/>
              <a:buNone/>
            </a:pPr>
            <a:r>
              <a:rPr lang="en-US" altLang="zh-CN" sz="2800"/>
              <a:t>1)</a:t>
            </a:r>
            <a:r>
              <a:rPr lang="zh-CN" altLang="en-US" sz="2800"/>
              <a:t>初始化变量</a:t>
            </a:r>
            <a:r>
              <a:rPr lang="en-US" altLang="zh-CN" sz="2800"/>
              <a:t>a,b,s,number</a:t>
            </a:r>
          </a:p>
          <a:p>
            <a:pPr marL="609600" indent="-609600">
              <a:buFont typeface="Wingdings 2" panose="05020102010507070707" pitchFamily="18" charset="2"/>
              <a:buBlip>
                <a:blip r:embed="rId2"/>
              </a:buBlip>
            </a:pPr>
            <a:r>
              <a:rPr lang="zh-CN" altLang="en-US" sz="2800"/>
              <a:t>初始化交换变量</a:t>
            </a:r>
            <a:r>
              <a:rPr lang="en-US" altLang="zh-CN" sz="2800"/>
              <a:t>t;</a:t>
            </a:r>
          </a:p>
          <a:p>
            <a:pPr marL="609600" indent="-609600">
              <a:buFont typeface="Wingdings 2" panose="05020102010507070707" pitchFamily="18" charset="2"/>
              <a:buNone/>
            </a:pPr>
            <a:r>
              <a:rPr lang="en-US" altLang="zh-CN" sz="2800"/>
              <a:t>2) for(i=1;i&lt;=number;i++)</a:t>
            </a:r>
          </a:p>
          <a:p>
            <a:pPr marL="609600" indent="-609600"/>
            <a:r>
              <a:rPr lang="en-US" altLang="zh-CN" sz="2800"/>
              <a:t> {    s=s+a/b;</a:t>
            </a:r>
          </a:p>
          <a:p>
            <a:pPr marL="609600" indent="-609600">
              <a:buFont typeface="Wingdings 2" panose="05020102010507070707" pitchFamily="18" charset="2"/>
              <a:buNone/>
            </a:pPr>
            <a:r>
              <a:rPr lang="en-US" altLang="zh-CN" sz="2800">
                <a:solidFill>
                  <a:schemeClr val="hlink"/>
                </a:solidFill>
              </a:rPr>
              <a:t>        t=a; a=a+b; b=t;//</a:t>
            </a:r>
            <a:r>
              <a:rPr lang="zh-CN" altLang="en-US" sz="2800"/>
              <a:t>交换</a:t>
            </a:r>
            <a:r>
              <a:rPr lang="en-US" altLang="zh-CN" sz="2800"/>
              <a:t>:</a:t>
            </a:r>
            <a:endParaRPr lang="en-US" altLang="zh-CN" sz="2800">
              <a:solidFill>
                <a:schemeClr val="hlink"/>
              </a:solidFill>
            </a:endParaRPr>
          </a:p>
          <a:p>
            <a:pPr marL="609600" indent="-609600">
              <a:buFont typeface="Wingdings 2" panose="05020102010507070707" pitchFamily="18" charset="2"/>
              <a:buNone/>
            </a:pPr>
            <a:r>
              <a:rPr lang="en-US" altLang="zh-CN" sz="2800"/>
              <a:t>    }</a:t>
            </a:r>
          </a:p>
          <a:p>
            <a:pPr marL="609600" indent="-609600">
              <a:buFont typeface="Wingdings" panose="05000000000000000000" pitchFamily="2" charset="2"/>
              <a:buAutoNum type="arabicParenR" startAt="3"/>
            </a:pPr>
            <a:r>
              <a:rPr lang="en-US" altLang="zh-CN" sz="2800"/>
              <a:t>System.out.println("</a:t>
            </a:r>
            <a:r>
              <a:rPr lang="zh-CN" altLang="en-US" sz="2800"/>
              <a:t>总和</a:t>
            </a:r>
            <a:r>
              <a:rPr lang="en-US" altLang="zh-CN" sz="2800"/>
              <a:t>="+s);</a:t>
            </a:r>
          </a:p>
        </p:txBody>
      </p:sp>
    </p:spTree>
    <p:extLst>
      <p:ext uri="{BB962C8B-B14F-4D97-AF65-F5344CB8AC3E}">
        <p14:creationId xmlns:p14="http://schemas.microsoft.com/office/powerpoint/2010/main" val="283724016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1176</TotalTime>
  <Words>8013</Words>
  <Application>Microsoft Office PowerPoint</Application>
  <PresentationFormat>全屏显示(4:3)</PresentationFormat>
  <Paragraphs>1939</Paragraphs>
  <Slides>175</Slides>
  <Notes>30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175</vt:i4>
      </vt:variant>
    </vt:vector>
  </HeadingPairs>
  <TitlesOfParts>
    <vt:vector size="193" baseType="lpstr">
      <vt:lpstr>Menlo</vt:lpstr>
      <vt:lpstr>华文行楷</vt:lpstr>
      <vt:lpstr>宋体</vt:lpstr>
      <vt:lpstr>微软雅黑</vt:lpstr>
      <vt:lpstr>楷体_GB2312</vt:lpstr>
      <vt:lpstr>等线</vt:lpstr>
      <vt:lpstr>等线 Light</vt:lpstr>
      <vt:lpstr>Arial</vt:lpstr>
      <vt:lpstr>Calibri</vt:lpstr>
      <vt:lpstr>Calibri Light</vt:lpstr>
      <vt:lpstr>Courier New</vt:lpstr>
      <vt:lpstr>Tahoma</vt:lpstr>
      <vt:lpstr>Times New Roman</vt:lpstr>
      <vt:lpstr>Verdana</vt:lpstr>
      <vt:lpstr>Wingdings</vt:lpstr>
      <vt:lpstr>Wingdings 2</vt:lpstr>
      <vt:lpstr>Office 主题​​</vt:lpstr>
      <vt:lpstr>Equation</vt:lpstr>
      <vt:lpstr>JAVA语言程序设计</vt:lpstr>
      <vt:lpstr>课程说明</vt:lpstr>
      <vt:lpstr>Review</vt:lpstr>
      <vt:lpstr>关键字和保留字（52个）</vt:lpstr>
      <vt:lpstr>标识符</vt:lpstr>
      <vt:lpstr>标识符(常见命名规则)</vt:lpstr>
      <vt:lpstr>注释</vt:lpstr>
      <vt:lpstr>PowerPoint 演示文稿</vt:lpstr>
      <vt:lpstr>常量</vt:lpstr>
      <vt:lpstr>变量</vt:lpstr>
      <vt:lpstr>变量</vt:lpstr>
      <vt:lpstr>数据类型</vt:lpstr>
      <vt:lpstr>数据类型</vt:lpstr>
      <vt:lpstr>数据类型转换</vt:lpstr>
      <vt:lpstr>数据类型转换</vt:lpstr>
      <vt:lpstr>数据类型转换</vt:lpstr>
      <vt:lpstr>数据类型转换</vt:lpstr>
      <vt:lpstr>数据类型</vt:lpstr>
      <vt:lpstr>运算符</vt:lpstr>
      <vt:lpstr>算术运算符</vt:lpstr>
      <vt:lpstr>数据类型</vt:lpstr>
      <vt:lpstr>算术运算符</vt:lpstr>
      <vt:lpstr>++和--</vt:lpstr>
      <vt:lpstr>赋值运算符</vt:lpstr>
      <vt:lpstr>赋值运算符</vt:lpstr>
      <vt:lpstr>基本语法</vt:lpstr>
      <vt:lpstr>关系运算符</vt:lpstr>
      <vt:lpstr>关系运算符</vt:lpstr>
      <vt:lpstr>位运算符</vt:lpstr>
      <vt:lpstr>位运算符</vt:lpstr>
      <vt:lpstr>位操作符 -逻辑运算</vt:lpstr>
      <vt:lpstr>位操作符 - 异或</vt:lpstr>
      <vt:lpstr>右移操作符 &gt;&gt; 和 &gt;&gt;&gt;</vt:lpstr>
      <vt:lpstr>位运算符</vt:lpstr>
      <vt:lpstr>位运算符</vt:lpstr>
      <vt:lpstr>位运算符</vt:lpstr>
      <vt:lpstr>逻辑操作符与位操作符</vt:lpstr>
      <vt:lpstr>位操作示例</vt:lpstr>
      <vt:lpstr>运行结果</vt:lpstr>
      <vt:lpstr>逻辑运算符</vt:lpstr>
      <vt:lpstr>逻辑运算符</vt:lpstr>
      <vt:lpstr>逻辑运算符</vt:lpstr>
      <vt:lpstr>逻辑运算符</vt:lpstr>
      <vt:lpstr>三目运算符</vt:lpstr>
      <vt:lpstr>其它操作符</vt:lpstr>
      <vt:lpstr>运算符的优先级</vt:lpstr>
      <vt:lpstr>流程控制</vt:lpstr>
      <vt:lpstr>流程控制</vt:lpstr>
      <vt:lpstr>if … else 分支</vt:lpstr>
      <vt:lpstr>if … else 例子</vt:lpstr>
      <vt:lpstr>switch … case 分支</vt:lpstr>
      <vt:lpstr>特殊跳转命令</vt:lpstr>
      <vt:lpstr>while 循环</vt:lpstr>
      <vt:lpstr>while 例子</vt:lpstr>
      <vt:lpstr>do … while 循环</vt:lpstr>
      <vt:lpstr>do … while 循环例子</vt:lpstr>
      <vt:lpstr>for 循环</vt:lpstr>
      <vt:lpstr>for 循环例子</vt:lpstr>
      <vt:lpstr>什么时候用？</vt:lpstr>
      <vt:lpstr>PowerPoint 演示文稿</vt:lpstr>
      <vt:lpstr>PowerPoint 演示文稿</vt:lpstr>
      <vt:lpstr>PowerPoint 演示文稿</vt:lpstr>
      <vt:lpstr>利用for循环计算阶乘</vt:lpstr>
      <vt:lpstr>PowerPoint 演示文稿</vt:lpstr>
      <vt:lpstr>计算某一天是一年中的第几天</vt:lpstr>
      <vt:lpstr>PowerPoint 演示文稿</vt:lpstr>
      <vt:lpstr>PowerPoint 演示文稿</vt:lpstr>
      <vt:lpstr>PowerPoint 演示文稿</vt:lpstr>
      <vt:lpstr>PowerPoint 演示文稿</vt:lpstr>
      <vt:lpstr>PowerPoint 演示文稿</vt:lpstr>
      <vt:lpstr>PowerPoint 演示文稿</vt:lpstr>
      <vt:lpstr>For循环中需要注意的地方</vt:lpstr>
      <vt:lpstr>For循环中需要注意的地方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 增强 for 循环</vt:lpstr>
      <vt:lpstr>Java 增强 for 循环</vt:lpstr>
      <vt:lpstr>简单输入与输出</vt:lpstr>
      <vt:lpstr>输入方式一</vt:lpstr>
      <vt:lpstr>常用类</vt:lpstr>
      <vt:lpstr>输入方式二</vt:lpstr>
      <vt:lpstr>输入方式三</vt:lpstr>
      <vt:lpstr>输出方式</vt:lpstr>
      <vt:lpstr>键盘录入数据练习</vt:lpstr>
      <vt:lpstr>作业</vt:lpstr>
      <vt:lpstr>Homework2</vt:lpstr>
      <vt:lpstr>Homework2</vt:lpstr>
      <vt:lpstr>PowerPoint 演示文稿</vt:lpstr>
      <vt:lpstr>PowerPoint 演示文稿</vt:lpstr>
      <vt:lpstr>关于循环结构的练习</vt:lpstr>
      <vt:lpstr>Java中的Math类</vt:lpstr>
      <vt:lpstr>PowerPoint 演示文稿</vt:lpstr>
      <vt:lpstr>PowerPoint 演示文稿</vt:lpstr>
      <vt:lpstr>题目3</vt:lpstr>
      <vt:lpstr>PowerPoint 演示文稿</vt:lpstr>
      <vt:lpstr>关于程序控制的小经验</vt:lpstr>
      <vt:lpstr>数组的结构</vt:lpstr>
      <vt:lpstr>数组</vt:lpstr>
      <vt:lpstr>数组声明</vt:lpstr>
      <vt:lpstr>数组的声明</vt:lpstr>
      <vt:lpstr>数组的创建与初始化</vt:lpstr>
      <vt:lpstr>数组的初始化</vt:lpstr>
      <vt:lpstr>对象数组</vt:lpstr>
      <vt:lpstr>多维数组</vt:lpstr>
      <vt:lpstr>数组拷贝</vt:lpstr>
      <vt:lpstr>数组拷贝</vt:lpstr>
      <vt:lpstr>Java 程序一般规范</vt:lpstr>
      <vt:lpstr>注意事项(总结)</vt:lpstr>
      <vt:lpstr>常见错误（编译错误）</vt:lpstr>
      <vt:lpstr>常见错误（运行时错误）</vt:lpstr>
      <vt:lpstr>常见错误</vt:lpstr>
      <vt:lpstr>Java 语言的对象与类</vt:lpstr>
      <vt:lpstr>对象的基本概念</vt:lpstr>
      <vt:lpstr>抽象数据类型</vt:lpstr>
      <vt:lpstr>类定义举例</vt:lpstr>
      <vt:lpstr>对象举例</vt:lpstr>
      <vt:lpstr>创建对象</vt:lpstr>
      <vt:lpstr>对象的实例化</vt:lpstr>
      <vt:lpstr>对象实例化过程</vt:lpstr>
      <vt:lpstr>对象的回收</vt:lpstr>
      <vt:lpstr>PowerPoint 演示文稿</vt:lpstr>
      <vt:lpstr>PowerPoint 演示文稿</vt:lpstr>
      <vt:lpstr>类的构造方法</vt:lpstr>
      <vt:lpstr>缺省构造方法</vt:lpstr>
      <vt:lpstr>类成员方法定义</vt:lpstr>
      <vt:lpstr>例程</vt:lpstr>
      <vt:lpstr>数据隐藏与封装</vt:lpstr>
      <vt:lpstr>数据隐藏与封装举例</vt:lpstr>
      <vt:lpstr>“this” 引用</vt:lpstr>
      <vt:lpstr>重载(Overloading)</vt:lpstr>
      <vt:lpstr>激活重载的构造方法</vt:lpstr>
      <vt:lpstr>子类</vt:lpstr>
      <vt:lpstr>Extends 保留字</vt:lpstr>
      <vt:lpstr>子类</vt:lpstr>
      <vt:lpstr>构造不同类型数据的集合</vt:lpstr>
      <vt:lpstr>单继承</vt:lpstr>
      <vt:lpstr>多态</vt:lpstr>
      <vt:lpstr>Super 关键字</vt:lpstr>
      <vt:lpstr>“instanceof”及类型强制转换</vt:lpstr>
      <vt:lpstr>重写（Overriding methods)</vt:lpstr>
      <vt:lpstr>Overriding 例子</vt:lpstr>
      <vt:lpstr>方法重写的规则</vt:lpstr>
      <vt:lpstr>调用父类的构造方法</vt:lpstr>
      <vt:lpstr>调用父类构造方法</vt:lpstr>
      <vt:lpstr>抽象类</vt:lpstr>
      <vt:lpstr>抽象类（续）</vt:lpstr>
      <vt:lpstr>接口（interface）</vt:lpstr>
      <vt:lpstr>接口（续）</vt:lpstr>
      <vt:lpstr>接口（续）</vt:lpstr>
      <vt:lpstr>接口示例</vt:lpstr>
      <vt:lpstr>interface 的使用</vt:lpstr>
      <vt:lpstr>interface 中注意问题</vt:lpstr>
      <vt:lpstr>interface 的使用</vt:lpstr>
      <vt:lpstr>PowerPoint 演示文稿</vt:lpstr>
      <vt:lpstr>PowerPoint 演示文稿</vt:lpstr>
      <vt:lpstr>PowerPoint 演示文稿</vt:lpstr>
      <vt:lpstr>PowerPoint 演示文稿</vt:lpstr>
      <vt:lpstr>PowerPoint 演示文稿</vt:lpstr>
      <vt:lpstr>PowerPoint 演示文稿</vt:lpstr>
      <vt:lpstr>传值还是传引用</vt:lpstr>
      <vt:lpstr>PowerPoint 演示文稿</vt:lpstr>
      <vt:lpstr>PowerPoint 演示文稿</vt:lpstr>
      <vt:lpstr>PowerPoint 演示文稿</vt:lpstr>
      <vt:lpstr>PowerPoint 演示文稿</vt:lpstr>
      <vt:lpstr>对象是如何传递的</vt:lpstr>
      <vt:lpstr>PowerPoint 演示文稿</vt:lpstr>
      <vt:lpstr>PowerPoint 演示文稿</vt:lpstr>
      <vt:lpstr>PowerPoint 演示文稿</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陈 旭阳</dc:creator>
  <cp:lastModifiedBy>陈 旭阳</cp:lastModifiedBy>
  <cp:revision>79</cp:revision>
  <dcterms:created xsi:type="dcterms:W3CDTF">2019-02-27T13:14:05Z</dcterms:created>
  <dcterms:modified xsi:type="dcterms:W3CDTF">2019-03-23T17:50:17Z</dcterms:modified>
</cp:coreProperties>
</file>